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6"/>
  </p:notesMasterIdLst>
  <p:handoutMasterIdLst>
    <p:handoutMasterId r:id="rId27"/>
  </p:handoutMasterIdLst>
  <p:sldIdLst>
    <p:sldId id="256" r:id="rId5"/>
    <p:sldId id="257" r:id="rId6"/>
    <p:sldId id="260" r:id="rId7"/>
    <p:sldId id="261"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2" r:id="rId23"/>
    <p:sldId id="323" r:id="rId24"/>
    <p:sldId id="324" r:id="rId25"/>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70"/>
    <p:restoredTop sz="95833"/>
  </p:normalViewPr>
  <p:slideViewPr>
    <p:cSldViewPr snapToGrid="0">
      <p:cViewPr varScale="1">
        <p:scale>
          <a:sx n="124" d="100"/>
          <a:sy n="124" d="100"/>
        </p:scale>
        <p:origin x="272" y="184"/>
      </p:cViewPr>
      <p:guideLst/>
    </p:cSldViewPr>
  </p:slideViewPr>
  <p:notesTextViewPr>
    <p:cViewPr>
      <p:scale>
        <a:sx n="1" d="1"/>
        <a:sy n="1" d="1"/>
      </p:scale>
      <p:origin x="0" y="0"/>
    </p:cViewPr>
  </p:notesTextViewPr>
  <p:notesViewPr>
    <p:cSldViewPr snapToGrid="0">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A1BF6-A57E-BB43-B9B7-171128BF5A88}" type="doc">
      <dgm:prSet loTypeId="urn:microsoft.com/office/officeart/2009/layout/CircleArrowProcess" loCatId="" qsTypeId="urn:microsoft.com/office/officeart/2005/8/quickstyle/simple5" qsCatId="simple" csTypeId="urn:microsoft.com/office/officeart/2005/8/colors/accent1_2" csCatId="accent1" phldr="1"/>
      <dgm:spPr/>
      <dgm:t>
        <a:bodyPr/>
        <a:lstStyle/>
        <a:p>
          <a:endParaRPr lang="es-ES"/>
        </a:p>
      </dgm:t>
    </dgm:pt>
    <dgm:pt modelId="{A0F9ED75-A63C-3242-A051-BC50F5490E14}">
      <dgm:prSet phldrT="[Texto]" custT="1"/>
      <dgm:spPr/>
      <dgm:t>
        <a:bodyPr/>
        <a:lstStyle/>
        <a:p>
          <a:r>
            <a:rPr lang="es-ES" sz="2400" dirty="0"/>
            <a:t>PARTE I</a:t>
          </a:r>
          <a:endParaRPr lang="es-ES" sz="3600" dirty="0"/>
        </a:p>
      </dgm:t>
    </dgm:pt>
    <dgm:pt modelId="{29F98CB3-ECE5-B440-8EF3-B777649CE21D}" type="parTrans" cxnId="{EBA1BF37-C18A-C24A-8013-D257838C5196}">
      <dgm:prSet/>
      <dgm:spPr/>
      <dgm:t>
        <a:bodyPr/>
        <a:lstStyle/>
        <a:p>
          <a:endParaRPr lang="es-ES"/>
        </a:p>
      </dgm:t>
    </dgm:pt>
    <dgm:pt modelId="{97764221-DD50-934A-92B5-6721546D8F72}" type="sibTrans" cxnId="{EBA1BF37-C18A-C24A-8013-D257838C5196}">
      <dgm:prSet/>
      <dgm:spPr/>
      <dgm:t>
        <a:bodyPr/>
        <a:lstStyle/>
        <a:p>
          <a:endParaRPr lang="es-ES"/>
        </a:p>
      </dgm:t>
    </dgm:pt>
    <dgm:pt modelId="{0804EC97-275F-C04D-8513-849B20696F7D}">
      <dgm:prSet phldrT="[Texto]"/>
      <dgm:spPr/>
      <dgm:t>
        <a:bodyPr/>
        <a:lstStyle/>
        <a:p>
          <a:r>
            <a:rPr lang="es-ES" b="1" dirty="0"/>
            <a:t>FUNDAMENTOS DEL ANÁLISIS DE SISTEMAS</a:t>
          </a:r>
        </a:p>
      </dgm:t>
    </dgm:pt>
    <dgm:pt modelId="{3B21592F-F569-5043-8374-5236C9CA4A30}" type="parTrans" cxnId="{42443271-48DA-9749-BF6D-D4AC2252A60F}">
      <dgm:prSet/>
      <dgm:spPr/>
      <dgm:t>
        <a:bodyPr/>
        <a:lstStyle/>
        <a:p>
          <a:endParaRPr lang="es-ES"/>
        </a:p>
      </dgm:t>
    </dgm:pt>
    <dgm:pt modelId="{72766999-7C94-2F46-8D5F-7B833445EA80}" type="sibTrans" cxnId="{42443271-48DA-9749-BF6D-D4AC2252A60F}">
      <dgm:prSet/>
      <dgm:spPr/>
      <dgm:t>
        <a:bodyPr/>
        <a:lstStyle/>
        <a:p>
          <a:endParaRPr lang="es-ES"/>
        </a:p>
      </dgm:t>
    </dgm:pt>
    <dgm:pt modelId="{9263642A-7032-7E45-BE05-EA4D3B6CE8FA}">
      <dgm:prSet phldrT="[Texto]" custT="1"/>
      <dgm:spPr/>
      <dgm:t>
        <a:bodyPr/>
        <a:lstStyle/>
        <a:p>
          <a:r>
            <a:rPr lang="es-ES" sz="2400" dirty="0"/>
            <a:t>PARTE II</a:t>
          </a:r>
        </a:p>
      </dgm:t>
    </dgm:pt>
    <dgm:pt modelId="{D3540EC7-C8D4-034D-85FE-BF5EA321B213}" type="parTrans" cxnId="{60B38762-43BF-4C47-870D-0E77C38C4D81}">
      <dgm:prSet/>
      <dgm:spPr/>
      <dgm:t>
        <a:bodyPr/>
        <a:lstStyle/>
        <a:p>
          <a:endParaRPr lang="es-ES"/>
        </a:p>
      </dgm:t>
    </dgm:pt>
    <dgm:pt modelId="{086F36C6-5964-9645-9F49-FAB9654173B4}" type="sibTrans" cxnId="{60B38762-43BF-4C47-870D-0E77C38C4D81}">
      <dgm:prSet/>
      <dgm:spPr/>
      <dgm:t>
        <a:bodyPr/>
        <a:lstStyle/>
        <a:p>
          <a:endParaRPr lang="es-ES"/>
        </a:p>
      </dgm:t>
    </dgm:pt>
    <dgm:pt modelId="{25EF7062-5966-AE49-875E-094744CAD49F}">
      <dgm:prSet phldrT="[Texto]"/>
      <dgm:spPr/>
      <dgm:t>
        <a:bodyPr/>
        <a:lstStyle/>
        <a:p>
          <a:r>
            <a:rPr lang="es-ES" b="1" dirty="0"/>
            <a:t>ANÁLISIS DE LOS REQUERIMIENTOS DE INFORMACIÓN</a:t>
          </a:r>
        </a:p>
      </dgm:t>
    </dgm:pt>
    <dgm:pt modelId="{EE83A33B-235F-CB46-8423-B59C64855532}" type="parTrans" cxnId="{8AB49E0B-D9B9-1D43-B89B-6F0745054736}">
      <dgm:prSet/>
      <dgm:spPr/>
      <dgm:t>
        <a:bodyPr/>
        <a:lstStyle/>
        <a:p>
          <a:endParaRPr lang="es-ES"/>
        </a:p>
      </dgm:t>
    </dgm:pt>
    <dgm:pt modelId="{FA50F166-F98C-CE47-BE57-E8DA998A1B50}" type="sibTrans" cxnId="{8AB49E0B-D9B9-1D43-B89B-6F0745054736}">
      <dgm:prSet/>
      <dgm:spPr/>
      <dgm:t>
        <a:bodyPr/>
        <a:lstStyle/>
        <a:p>
          <a:endParaRPr lang="es-ES"/>
        </a:p>
      </dgm:t>
    </dgm:pt>
    <dgm:pt modelId="{72FF9AE3-69B7-F340-9A22-4F1B44923582}">
      <dgm:prSet phldrT="[Texto]" custT="1"/>
      <dgm:spPr/>
      <dgm:t>
        <a:bodyPr/>
        <a:lstStyle/>
        <a:p>
          <a:r>
            <a:rPr lang="es-ES" sz="2400" dirty="0"/>
            <a:t>PARTE III</a:t>
          </a:r>
        </a:p>
      </dgm:t>
    </dgm:pt>
    <dgm:pt modelId="{71352A9D-C7E5-2649-B92C-166423F6AE52}" type="parTrans" cxnId="{FFD0F13B-CF3E-4248-A9BA-BD3087E94713}">
      <dgm:prSet/>
      <dgm:spPr/>
      <dgm:t>
        <a:bodyPr/>
        <a:lstStyle/>
        <a:p>
          <a:endParaRPr lang="es-ES"/>
        </a:p>
      </dgm:t>
    </dgm:pt>
    <dgm:pt modelId="{2CBB1DA1-5179-DC43-9FEA-6E115BFF684B}" type="sibTrans" cxnId="{FFD0F13B-CF3E-4248-A9BA-BD3087E94713}">
      <dgm:prSet/>
      <dgm:spPr/>
      <dgm:t>
        <a:bodyPr/>
        <a:lstStyle/>
        <a:p>
          <a:endParaRPr lang="es-ES"/>
        </a:p>
      </dgm:t>
    </dgm:pt>
    <dgm:pt modelId="{0540FAAA-39EE-6247-9195-614045BC3CC3}">
      <dgm:prSet phldrT="[Texto]"/>
      <dgm:spPr/>
      <dgm:t>
        <a:bodyPr/>
        <a:lstStyle/>
        <a:p>
          <a:r>
            <a:rPr lang="es-ES" b="1" dirty="0"/>
            <a:t>EL PROCESO DE ANÁLISIS</a:t>
          </a:r>
        </a:p>
      </dgm:t>
    </dgm:pt>
    <dgm:pt modelId="{6ACFF82D-2A3C-6D4A-B229-B59FAB2619A1}" type="parTrans" cxnId="{20BE479E-F32F-B54A-8788-38C09DA1E009}">
      <dgm:prSet/>
      <dgm:spPr/>
      <dgm:t>
        <a:bodyPr/>
        <a:lstStyle/>
        <a:p>
          <a:endParaRPr lang="es-ES"/>
        </a:p>
      </dgm:t>
    </dgm:pt>
    <dgm:pt modelId="{2DCF6AD2-8BB3-F642-95F6-C18EAB061365}" type="sibTrans" cxnId="{20BE479E-F32F-B54A-8788-38C09DA1E009}">
      <dgm:prSet/>
      <dgm:spPr/>
      <dgm:t>
        <a:bodyPr/>
        <a:lstStyle/>
        <a:p>
          <a:endParaRPr lang="es-ES"/>
        </a:p>
      </dgm:t>
    </dgm:pt>
    <dgm:pt modelId="{AE79F96B-30FE-2147-BCE4-0B8F281590EF}" type="pres">
      <dgm:prSet presAssocID="{01FA1BF6-A57E-BB43-B9B7-171128BF5A88}" presName="Name0" presStyleCnt="0">
        <dgm:presLayoutVars>
          <dgm:chMax val="7"/>
          <dgm:chPref val="7"/>
          <dgm:dir/>
          <dgm:animLvl val="lvl"/>
        </dgm:presLayoutVars>
      </dgm:prSet>
      <dgm:spPr/>
    </dgm:pt>
    <dgm:pt modelId="{6385E77F-375A-FB4B-A29A-3AA1F0E9B8C7}" type="pres">
      <dgm:prSet presAssocID="{A0F9ED75-A63C-3242-A051-BC50F5490E14}" presName="Accent1" presStyleCnt="0"/>
      <dgm:spPr/>
    </dgm:pt>
    <dgm:pt modelId="{F6DA21D7-5370-F043-95F8-B3B78CCCDA34}" type="pres">
      <dgm:prSet presAssocID="{A0F9ED75-A63C-3242-A051-BC50F5490E14}" presName="Accent" presStyleLbl="node1" presStyleIdx="0" presStyleCnt="3"/>
      <dgm:spPr/>
    </dgm:pt>
    <dgm:pt modelId="{81344588-92B8-6D42-918C-E4282736E396}" type="pres">
      <dgm:prSet presAssocID="{A0F9ED75-A63C-3242-A051-BC50F5490E14}" presName="Child1" presStyleLbl="revTx" presStyleIdx="0" presStyleCnt="6">
        <dgm:presLayoutVars>
          <dgm:chMax val="0"/>
          <dgm:chPref val="0"/>
          <dgm:bulletEnabled val="1"/>
        </dgm:presLayoutVars>
      </dgm:prSet>
      <dgm:spPr/>
    </dgm:pt>
    <dgm:pt modelId="{402A24DF-BD2B-1043-8D1B-3B8560FD7199}" type="pres">
      <dgm:prSet presAssocID="{A0F9ED75-A63C-3242-A051-BC50F5490E14}" presName="Parent1" presStyleLbl="revTx" presStyleIdx="1" presStyleCnt="6">
        <dgm:presLayoutVars>
          <dgm:chMax val="1"/>
          <dgm:chPref val="1"/>
          <dgm:bulletEnabled val="1"/>
        </dgm:presLayoutVars>
      </dgm:prSet>
      <dgm:spPr/>
    </dgm:pt>
    <dgm:pt modelId="{B19595B3-BDD8-8E49-9E28-7753C52F2EFC}" type="pres">
      <dgm:prSet presAssocID="{9263642A-7032-7E45-BE05-EA4D3B6CE8FA}" presName="Accent2" presStyleCnt="0"/>
      <dgm:spPr/>
    </dgm:pt>
    <dgm:pt modelId="{3C4C54CF-C6F7-2243-8E8D-E0421938D87E}" type="pres">
      <dgm:prSet presAssocID="{9263642A-7032-7E45-BE05-EA4D3B6CE8FA}" presName="Accent" presStyleLbl="node1" presStyleIdx="1" presStyleCnt="3"/>
      <dgm:spPr/>
    </dgm:pt>
    <dgm:pt modelId="{D2943640-AC32-824A-A404-877D84FBDD53}" type="pres">
      <dgm:prSet presAssocID="{9263642A-7032-7E45-BE05-EA4D3B6CE8FA}" presName="Child2" presStyleLbl="revTx" presStyleIdx="2" presStyleCnt="6" custScaleX="129402" custLinFactNeighborX="13213" custLinFactNeighborY="1235">
        <dgm:presLayoutVars>
          <dgm:chMax val="0"/>
          <dgm:chPref val="0"/>
          <dgm:bulletEnabled val="1"/>
        </dgm:presLayoutVars>
      </dgm:prSet>
      <dgm:spPr/>
    </dgm:pt>
    <dgm:pt modelId="{493BF1A5-8164-194C-8780-3908B7B3DF89}" type="pres">
      <dgm:prSet presAssocID="{9263642A-7032-7E45-BE05-EA4D3B6CE8FA}" presName="Parent2" presStyleLbl="revTx" presStyleIdx="3" presStyleCnt="6">
        <dgm:presLayoutVars>
          <dgm:chMax val="1"/>
          <dgm:chPref val="1"/>
          <dgm:bulletEnabled val="1"/>
        </dgm:presLayoutVars>
      </dgm:prSet>
      <dgm:spPr/>
    </dgm:pt>
    <dgm:pt modelId="{56E93E95-EDAE-D749-8043-61AF1112181D}" type="pres">
      <dgm:prSet presAssocID="{72FF9AE3-69B7-F340-9A22-4F1B44923582}" presName="Accent3" presStyleCnt="0"/>
      <dgm:spPr/>
    </dgm:pt>
    <dgm:pt modelId="{BF4EE8CF-81B4-CB44-9717-A21E607B34FE}" type="pres">
      <dgm:prSet presAssocID="{72FF9AE3-69B7-F340-9A22-4F1B44923582}" presName="Accent" presStyleLbl="node1" presStyleIdx="2" presStyleCnt="3"/>
      <dgm:spPr/>
    </dgm:pt>
    <dgm:pt modelId="{FCBEE908-E9A8-5245-90E5-BD595FCBA9AA}" type="pres">
      <dgm:prSet presAssocID="{72FF9AE3-69B7-F340-9A22-4F1B44923582}" presName="Child3" presStyleLbl="revTx" presStyleIdx="4" presStyleCnt="6">
        <dgm:presLayoutVars>
          <dgm:chMax val="0"/>
          <dgm:chPref val="0"/>
          <dgm:bulletEnabled val="1"/>
        </dgm:presLayoutVars>
      </dgm:prSet>
      <dgm:spPr/>
    </dgm:pt>
    <dgm:pt modelId="{6237C44E-F6DF-DB4B-B7B9-D072789232B1}" type="pres">
      <dgm:prSet presAssocID="{72FF9AE3-69B7-F340-9A22-4F1B44923582}" presName="Parent3" presStyleLbl="revTx" presStyleIdx="5" presStyleCnt="6">
        <dgm:presLayoutVars>
          <dgm:chMax val="1"/>
          <dgm:chPref val="1"/>
          <dgm:bulletEnabled val="1"/>
        </dgm:presLayoutVars>
      </dgm:prSet>
      <dgm:spPr/>
    </dgm:pt>
  </dgm:ptLst>
  <dgm:cxnLst>
    <dgm:cxn modelId="{AD286905-FCC5-1840-B370-BFF8160E1EC9}" type="presOf" srcId="{01FA1BF6-A57E-BB43-B9B7-171128BF5A88}" destId="{AE79F96B-30FE-2147-BCE4-0B8F281590EF}" srcOrd="0" destOrd="0" presId="urn:microsoft.com/office/officeart/2009/layout/CircleArrowProcess"/>
    <dgm:cxn modelId="{8AB49E0B-D9B9-1D43-B89B-6F0745054736}" srcId="{9263642A-7032-7E45-BE05-EA4D3B6CE8FA}" destId="{25EF7062-5966-AE49-875E-094744CAD49F}" srcOrd="0" destOrd="0" parTransId="{EE83A33B-235F-CB46-8423-B59C64855532}" sibTransId="{FA50F166-F98C-CE47-BE57-E8DA998A1B50}"/>
    <dgm:cxn modelId="{4313D50C-0B46-0A4F-8E2D-FE06093C1DB5}" type="presOf" srcId="{72FF9AE3-69B7-F340-9A22-4F1B44923582}" destId="{6237C44E-F6DF-DB4B-B7B9-D072789232B1}" srcOrd="0" destOrd="0" presId="urn:microsoft.com/office/officeart/2009/layout/CircleArrowProcess"/>
    <dgm:cxn modelId="{EBA1BF37-C18A-C24A-8013-D257838C5196}" srcId="{01FA1BF6-A57E-BB43-B9B7-171128BF5A88}" destId="{A0F9ED75-A63C-3242-A051-BC50F5490E14}" srcOrd="0" destOrd="0" parTransId="{29F98CB3-ECE5-B440-8EF3-B777649CE21D}" sibTransId="{97764221-DD50-934A-92B5-6721546D8F72}"/>
    <dgm:cxn modelId="{EE695938-35D4-4846-A7A5-3DBF40FBD333}" type="presOf" srcId="{25EF7062-5966-AE49-875E-094744CAD49F}" destId="{D2943640-AC32-824A-A404-877D84FBDD53}" srcOrd="0" destOrd="0" presId="urn:microsoft.com/office/officeart/2009/layout/CircleArrowProcess"/>
    <dgm:cxn modelId="{FFD0F13B-CF3E-4248-A9BA-BD3087E94713}" srcId="{01FA1BF6-A57E-BB43-B9B7-171128BF5A88}" destId="{72FF9AE3-69B7-F340-9A22-4F1B44923582}" srcOrd="2" destOrd="0" parTransId="{71352A9D-C7E5-2649-B92C-166423F6AE52}" sibTransId="{2CBB1DA1-5179-DC43-9FEA-6E115BFF684B}"/>
    <dgm:cxn modelId="{60B38762-43BF-4C47-870D-0E77C38C4D81}" srcId="{01FA1BF6-A57E-BB43-B9B7-171128BF5A88}" destId="{9263642A-7032-7E45-BE05-EA4D3B6CE8FA}" srcOrd="1" destOrd="0" parTransId="{D3540EC7-C8D4-034D-85FE-BF5EA321B213}" sibTransId="{086F36C6-5964-9645-9F49-FAB9654173B4}"/>
    <dgm:cxn modelId="{42443271-48DA-9749-BF6D-D4AC2252A60F}" srcId="{A0F9ED75-A63C-3242-A051-BC50F5490E14}" destId="{0804EC97-275F-C04D-8513-849B20696F7D}" srcOrd="0" destOrd="0" parTransId="{3B21592F-F569-5043-8374-5236C9CA4A30}" sibTransId="{72766999-7C94-2F46-8D5F-7B833445EA80}"/>
    <dgm:cxn modelId="{B68FD97E-2EBC-CB48-9DF9-D90720F91A19}" type="presOf" srcId="{0540FAAA-39EE-6247-9195-614045BC3CC3}" destId="{FCBEE908-E9A8-5245-90E5-BD595FCBA9AA}" srcOrd="0" destOrd="0" presId="urn:microsoft.com/office/officeart/2009/layout/CircleArrowProcess"/>
    <dgm:cxn modelId="{20BE479E-F32F-B54A-8788-38C09DA1E009}" srcId="{72FF9AE3-69B7-F340-9A22-4F1B44923582}" destId="{0540FAAA-39EE-6247-9195-614045BC3CC3}" srcOrd="0" destOrd="0" parTransId="{6ACFF82D-2A3C-6D4A-B229-B59FAB2619A1}" sibTransId="{2DCF6AD2-8BB3-F642-95F6-C18EAB061365}"/>
    <dgm:cxn modelId="{149225A8-75EA-2A44-8155-4C9EACB37193}" type="presOf" srcId="{9263642A-7032-7E45-BE05-EA4D3B6CE8FA}" destId="{493BF1A5-8164-194C-8780-3908B7B3DF89}" srcOrd="0" destOrd="0" presId="urn:microsoft.com/office/officeart/2009/layout/CircleArrowProcess"/>
    <dgm:cxn modelId="{D4787EC2-EFC9-FB48-90A3-DA51811F8F20}" type="presOf" srcId="{A0F9ED75-A63C-3242-A051-BC50F5490E14}" destId="{402A24DF-BD2B-1043-8D1B-3B8560FD7199}" srcOrd="0" destOrd="0" presId="urn:microsoft.com/office/officeart/2009/layout/CircleArrowProcess"/>
    <dgm:cxn modelId="{D1525EC4-266F-A84D-A6F7-2142C267E375}" type="presOf" srcId="{0804EC97-275F-C04D-8513-849B20696F7D}" destId="{81344588-92B8-6D42-918C-E4282736E396}" srcOrd="0" destOrd="0" presId="urn:microsoft.com/office/officeart/2009/layout/CircleArrowProcess"/>
    <dgm:cxn modelId="{07D9F30B-5FBC-E44F-8A42-A294FDF50222}" type="presParOf" srcId="{AE79F96B-30FE-2147-BCE4-0B8F281590EF}" destId="{6385E77F-375A-FB4B-A29A-3AA1F0E9B8C7}" srcOrd="0" destOrd="0" presId="urn:microsoft.com/office/officeart/2009/layout/CircleArrowProcess"/>
    <dgm:cxn modelId="{F6FAEA73-5BDA-8044-9513-3C5542977C6A}" type="presParOf" srcId="{6385E77F-375A-FB4B-A29A-3AA1F0E9B8C7}" destId="{F6DA21D7-5370-F043-95F8-B3B78CCCDA34}" srcOrd="0" destOrd="0" presId="urn:microsoft.com/office/officeart/2009/layout/CircleArrowProcess"/>
    <dgm:cxn modelId="{3888E4C0-CC8F-0D45-9ACE-F258BF8A34F6}" type="presParOf" srcId="{AE79F96B-30FE-2147-BCE4-0B8F281590EF}" destId="{81344588-92B8-6D42-918C-E4282736E396}" srcOrd="1" destOrd="0" presId="urn:microsoft.com/office/officeart/2009/layout/CircleArrowProcess"/>
    <dgm:cxn modelId="{45079F87-F26E-334F-B17C-E67EF3DF815C}" type="presParOf" srcId="{AE79F96B-30FE-2147-BCE4-0B8F281590EF}" destId="{402A24DF-BD2B-1043-8D1B-3B8560FD7199}" srcOrd="2" destOrd="0" presId="urn:microsoft.com/office/officeart/2009/layout/CircleArrowProcess"/>
    <dgm:cxn modelId="{D2D0B9AC-1CCE-F34A-A547-7C58F74C698E}" type="presParOf" srcId="{AE79F96B-30FE-2147-BCE4-0B8F281590EF}" destId="{B19595B3-BDD8-8E49-9E28-7753C52F2EFC}" srcOrd="3" destOrd="0" presId="urn:microsoft.com/office/officeart/2009/layout/CircleArrowProcess"/>
    <dgm:cxn modelId="{F522092A-2E09-5144-B238-7189B55796BD}" type="presParOf" srcId="{B19595B3-BDD8-8E49-9E28-7753C52F2EFC}" destId="{3C4C54CF-C6F7-2243-8E8D-E0421938D87E}" srcOrd="0" destOrd="0" presId="urn:microsoft.com/office/officeart/2009/layout/CircleArrowProcess"/>
    <dgm:cxn modelId="{A5162DCA-A7AB-3245-B9BD-9BA646E1E446}" type="presParOf" srcId="{AE79F96B-30FE-2147-BCE4-0B8F281590EF}" destId="{D2943640-AC32-824A-A404-877D84FBDD53}" srcOrd="4" destOrd="0" presId="urn:microsoft.com/office/officeart/2009/layout/CircleArrowProcess"/>
    <dgm:cxn modelId="{352D6EE9-A798-164C-BBA1-B3FD7BE3DFE5}" type="presParOf" srcId="{AE79F96B-30FE-2147-BCE4-0B8F281590EF}" destId="{493BF1A5-8164-194C-8780-3908B7B3DF89}" srcOrd="5" destOrd="0" presId="urn:microsoft.com/office/officeart/2009/layout/CircleArrowProcess"/>
    <dgm:cxn modelId="{ECF026BF-A6F6-8247-B0FA-DCE18F3136EC}" type="presParOf" srcId="{AE79F96B-30FE-2147-BCE4-0B8F281590EF}" destId="{56E93E95-EDAE-D749-8043-61AF1112181D}" srcOrd="6" destOrd="0" presId="urn:microsoft.com/office/officeart/2009/layout/CircleArrowProcess"/>
    <dgm:cxn modelId="{6C8D6BFD-F023-AA45-B0B4-3799A751D9DA}" type="presParOf" srcId="{56E93E95-EDAE-D749-8043-61AF1112181D}" destId="{BF4EE8CF-81B4-CB44-9717-A21E607B34FE}" srcOrd="0" destOrd="0" presId="urn:microsoft.com/office/officeart/2009/layout/CircleArrowProcess"/>
    <dgm:cxn modelId="{7378A2C0-C751-5749-96CA-9843EBA40F30}" type="presParOf" srcId="{AE79F96B-30FE-2147-BCE4-0B8F281590EF}" destId="{FCBEE908-E9A8-5245-90E5-BD595FCBA9AA}" srcOrd="7" destOrd="0" presId="urn:microsoft.com/office/officeart/2009/layout/CircleArrowProcess"/>
    <dgm:cxn modelId="{00028FE6-62E3-8F46-B819-219ECC8485ED}" type="presParOf" srcId="{AE79F96B-30FE-2147-BCE4-0B8F281590EF}" destId="{6237C44E-F6DF-DB4B-B7B9-D072789232B1}" srcOrd="8"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A21D7-5370-F043-95F8-B3B78CCCDA34}">
      <dsp:nvSpPr>
        <dsp:cNvPr id="0" name=""/>
        <dsp:cNvSpPr/>
      </dsp:nvSpPr>
      <dsp:spPr>
        <a:xfrm>
          <a:off x="2390034" y="0"/>
          <a:ext cx="2150426" cy="2150754"/>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sp>
    <dsp:sp modelId="{81344588-92B8-6D42-918C-E4282736E396}">
      <dsp:nvSpPr>
        <dsp:cNvPr id="0" name=""/>
        <dsp:cNvSpPr/>
      </dsp:nvSpPr>
      <dsp:spPr>
        <a:xfrm>
          <a:off x="4540865" y="641115"/>
          <a:ext cx="1290256" cy="8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533400">
            <a:lnSpc>
              <a:spcPct val="90000"/>
            </a:lnSpc>
            <a:spcBef>
              <a:spcPct val="0"/>
            </a:spcBef>
            <a:spcAft>
              <a:spcPct val="15000"/>
            </a:spcAft>
            <a:buChar char="•"/>
          </a:pPr>
          <a:r>
            <a:rPr lang="es-ES" sz="1200" b="1" kern="1200" dirty="0"/>
            <a:t>FUNDAMENTOS DEL ANÁLISIS DE SISTEMAS</a:t>
          </a:r>
        </a:p>
      </dsp:txBody>
      <dsp:txXfrm>
        <a:off x="4540865" y="641115"/>
        <a:ext cx="1290256" cy="860480"/>
      </dsp:txXfrm>
    </dsp:sp>
    <dsp:sp modelId="{402A24DF-BD2B-1043-8D1B-3B8560FD7199}">
      <dsp:nvSpPr>
        <dsp:cNvPr id="0" name=""/>
        <dsp:cNvSpPr/>
      </dsp:nvSpPr>
      <dsp:spPr>
        <a:xfrm>
          <a:off x="2865349" y="776487"/>
          <a:ext cx="1194950" cy="597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PARTE I</a:t>
          </a:r>
          <a:endParaRPr lang="es-ES" sz="3600" kern="1200" dirty="0"/>
        </a:p>
      </dsp:txBody>
      <dsp:txXfrm>
        <a:off x="2865349" y="776487"/>
        <a:ext cx="1194950" cy="597332"/>
      </dsp:txXfrm>
    </dsp:sp>
    <dsp:sp modelId="{3C4C54CF-C6F7-2243-8E8D-E0421938D87E}">
      <dsp:nvSpPr>
        <dsp:cNvPr id="0" name=""/>
        <dsp:cNvSpPr/>
      </dsp:nvSpPr>
      <dsp:spPr>
        <a:xfrm>
          <a:off x="1792760" y="1235767"/>
          <a:ext cx="2150426" cy="2150754"/>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sp>
    <dsp:sp modelId="{D2943640-AC32-824A-A404-877D84FBDD53}">
      <dsp:nvSpPr>
        <dsp:cNvPr id="0" name=""/>
        <dsp:cNvSpPr/>
      </dsp:nvSpPr>
      <dsp:spPr>
        <a:xfrm>
          <a:off x="3923988" y="1894658"/>
          <a:ext cx="1669617" cy="8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533400">
            <a:lnSpc>
              <a:spcPct val="90000"/>
            </a:lnSpc>
            <a:spcBef>
              <a:spcPct val="0"/>
            </a:spcBef>
            <a:spcAft>
              <a:spcPct val="15000"/>
            </a:spcAft>
            <a:buChar char="•"/>
          </a:pPr>
          <a:r>
            <a:rPr lang="es-ES" sz="1200" b="1" kern="1200" dirty="0"/>
            <a:t>ANÁLISIS DE LOS REQUERIMIENTOS DE INFORMACIÓN</a:t>
          </a:r>
        </a:p>
      </dsp:txBody>
      <dsp:txXfrm>
        <a:off x="3923988" y="1894658"/>
        <a:ext cx="1669617" cy="860480"/>
      </dsp:txXfrm>
    </dsp:sp>
    <dsp:sp modelId="{493BF1A5-8164-194C-8780-3908B7B3DF89}">
      <dsp:nvSpPr>
        <dsp:cNvPr id="0" name=""/>
        <dsp:cNvSpPr/>
      </dsp:nvSpPr>
      <dsp:spPr>
        <a:xfrm>
          <a:off x="2270498" y="2019403"/>
          <a:ext cx="1194950" cy="597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PARTE II</a:t>
          </a:r>
        </a:p>
      </dsp:txBody>
      <dsp:txXfrm>
        <a:off x="2270498" y="2019403"/>
        <a:ext cx="1194950" cy="597332"/>
      </dsp:txXfrm>
    </dsp:sp>
    <dsp:sp modelId="{BF4EE8CF-81B4-CB44-9717-A21E607B34FE}">
      <dsp:nvSpPr>
        <dsp:cNvPr id="0" name=""/>
        <dsp:cNvSpPr/>
      </dsp:nvSpPr>
      <dsp:spPr>
        <a:xfrm>
          <a:off x="2543088" y="2619416"/>
          <a:ext cx="1847549" cy="1848290"/>
        </a:xfrm>
        <a:prstGeom prst="blockArc">
          <a:avLst>
            <a:gd name="adj1" fmla="val 13500000"/>
            <a:gd name="adj2" fmla="val 10800000"/>
            <a:gd name="adj3" fmla="val 1274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sp>
    <dsp:sp modelId="{FCBEE908-E9A8-5245-90E5-BD595FCBA9AA}">
      <dsp:nvSpPr>
        <dsp:cNvPr id="0" name=""/>
        <dsp:cNvSpPr/>
      </dsp:nvSpPr>
      <dsp:spPr>
        <a:xfrm>
          <a:off x="4540865" y="3126501"/>
          <a:ext cx="1290256" cy="8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533400">
            <a:lnSpc>
              <a:spcPct val="90000"/>
            </a:lnSpc>
            <a:spcBef>
              <a:spcPct val="0"/>
            </a:spcBef>
            <a:spcAft>
              <a:spcPct val="15000"/>
            </a:spcAft>
            <a:buChar char="•"/>
          </a:pPr>
          <a:r>
            <a:rPr lang="es-ES" sz="1200" b="1" kern="1200" dirty="0"/>
            <a:t>EL PROCESO DE ANÁLISIS</a:t>
          </a:r>
        </a:p>
      </dsp:txBody>
      <dsp:txXfrm>
        <a:off x="4540865" y="3126501"/>
        <a:ext cx="1290256" cy="860480"/>
      </dsp:txXfrm>
    </dsp:sp>
    <dsp:sp modelId="{6237C44E-F6DF-DB4B-B7B9-D072789232B1}">
      <dsp:nvSpPr>
        <dsp:cNvPr id="0" name=""/>
        <dsp:cNvSpPr/>
      </dsp:nvSpPr>
      <dsp:spPr>
        <a:xfrm>
          <a:off x="2868176" y="3264106"/>
          <a:ext cx="1194950" cy="597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PARTE III</a:t>
          </a:r>
        </a:p>
      </dsp:txBody>
      <dsp:txXfrm>
        <a:off x="2868176" y="3264106"/>
        <a:ext cx="1194950" cy="59733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52E1408-CF43-401A-8ECF-D4C841D7DFEF}" type="datetime1">
              <a:rPr lang="es-ES" smtClean="0"/>
              <a:t>18/2/25</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F2C8D43-8168-48C8-91A7-63EACBACA74B}" type="slidenum">
              <a:rPr lang="es-ES" smtClean="0"/>
              <a:t>‹Nº›</a:t>
            </a:fld>
            <a:endParaRPr lang="es-ES"/>
          </a:p>
        </p:txBody>
      </p:sp>
    </p:spTree>
    <p:extLst>
      <p:ext uri="{BB962C8B-B14F-4D97-AF65-F5344CB8AC3E}">
        <p14:creationId xmlns:p14="http://schemas.microsoft.com/office/powerpoint/2010/main" val="35310998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7791AE-9332-4D69-A47B-3B457B8FC289}" type="datetime1">
              <a:rPr lang="es-ES" noProof="0" smtClean="0"/>
              <a:t>18/2/25</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603C52C-5E29-41AF-BAA3-8217E886DA08}" type="slidenum">
              <a:rPr lang="es-ES" noProof="0" smtClean="0"/>
              <a:t>‹Nº›</a:t>
            </a:fld>
            <a:endParaRPr lang="es-ES" noProof="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a:t>
            </a:fld>
            <a:endParaRPr lang="es-ES"/>
          </a:p>
        </p:txBody>
      </p:sp>
    </p:spTree>
    <p:extLst>
      <p:ext uri="{BB962C8B-B14F-4D97-AF65-F5344CB8AC3E}">
        <p14:creationId xmlns:p14="http://schemas.microsoft.com/office/powerpoint/2010/main" val="2478736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10</a:t>
            </a:fld>
            <a:endParaRPr lang="es-ES"/>
          </a:p>
        </p:txBody>
      </p:sp>
    </p:spTree>
    <p:extLst>
      <p:ext uri="{BB962C8B-B14F-4D97-AF65-F5344CB8AC3E}">
        <p14:creationId xmlns:p14="http://schemas.microsoft.com/office/powerpoint/2010/main" val="3074317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11</a:t>
            </a:fld>
            <a:endParaRPr lang="es-ES"/>
          </a:p>
        </p:txBody>
      </p:sp>
    </p:spTree>
    <p:extLst>
      <p:ext uri="{BB962C8B-B14F-4D97-AF65-F5344CB8AC3E}">
        <p14:creationId xmlns:p14="http://schemas.microsoft.com/office/powerpoint/2010/main" val="244760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12</a:t>
            </a:fld>
            <a:endParaRPr lang="es-ES"/>
          </a:p>
        </p:txBody>
      </p:sp>
    </p:spTree>
    <p:extLst>
      <p:ext uri="{BB962C8B-B14F-4D97-AF65-F5344CB8AC3E}">
        <p14:creationId xmlns:p14="http://schemas.microsoft.com/office/powerpoint/2010/main" val="1848360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13</a:t>
            </a:fld>
            <a:endParaRPr lang="es-ES"/>
          </a:p>
        </p:txBody>
      </p:sp>
    </p:spTree>
    <p:extLst>
      <p:ext uri="{BB962C8B-B14F-4D97-AF65-F5344CB8AC3E}">
        <p14:creationId xmlns:p14="http://schemas.microsoft.com/office/powerpoint/2010/main" val="2032238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14</a:t>
            </a:fld>
            <a:endParaRPr lang="es-ES"/>
          </a:p>
        </p:txBody>
      </p:sp>
    </p:spTree>
    <p:extLst>
      <p:ext uri="{BB962C8B-B14F-4D97-AF65-F5344CB8AC3E}">
        <p14:creationId xmlns:p14="http://schemas.microsoft.com/office/powerpoint/2010/main" val="1695532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15</a:t>
            </a:fld>
            <a:endParaRPr lang="es-ES"/>
          </a:p>
        </p:txBody>
      </p:sp>
    </p:spTree>
    <p:extLst>
      <p:ext uri="{BB962C8B-B14F-4D97-AF65-F5344CB8AC3E}">
        <p14:creationId xmlns:p14="http://schemas.microsoft.com/office/powerpoint/2010/main" val="392469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16</a:t>
            </a:fld>
            <a:endParaRPr lang="es-ES"/>
          </a:p>
        </p:txBody>
      </p:sp>
    </p:spTree>
    <p:extLst>
      <p:ext uri="{BB962C8B-B14F-4D97-AF65-F5344CB8AC3E}">
        <p14:creationId xmlns:p14="http://schemas.microsoft.com/office/powerpoint/2010/main" val="102717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17</a:t>
            </a:fld>
            <a:endParaRPr lang="es-ES"/>
          </a:p>
        </p:txBody>
      </p:sp>
    </p:spTree>
    <p:extLst>
      <p:ext uri="{BB962C8B-B14F-4D97-AF65-F5344CB8AC3E}">
        <p14:creationId xmlns:p14="http://schemas.microsoft.com/office/powerpoint/2010/main" val="256084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18</a:t>
            </a:fld>
            <a:endParaRPr lang="es-ES"/>
          </a:p>
        </p:txBody>
      </p:sp>
    </p:spTree>
    <p:extLst>
      <p:ext uri="{BB962C8B-B14F-4D97-AF65-F5344CB8AC3E}">
        <p14:creationId xmlns:p14="http://schemas.microsoft.com/office/powerpoint/2010/main" val="359300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19</a:t>
            </a:fld>
            <a:endParaRPr lang="es-ES"/>
          </a:p>
        </p:txBody>
      </p:sp>
    </p:spTree>
    <p:extLst>
      <p:ext uri="{BB962C8B-B14F-4D97-AF65-F5344CB8AC3E}">
        <p14:creationId xmlns:p14="http://schemas.microsoft.com/office/powerpoint/2010/main" val="58371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a:t>
            </a:fld>
            <a:endParaRPr lang="es-ES"/>
          </a:p>
        </p:txBody>
      </p:sp>
    </p:spTree>
    <p:extLst>
      <p:ext uri="{BB962C8B-B14F-4D97-AF65-F5344CB8AC3E}">
        <p14:creationId xmlns:p14="http://schemas.microsoft.com/office/powerpoint/2010/main" val="84396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20</a:t>
            </a:fld>
            <a:endParaRPr lang="es-ES"/>
          </a:p>
        </p:txBody>
      </p:sp>
    </p:spTree>
    <p:extLst>
      <p:ext uri="{BB962C8B-B14F-4D97-AF65-F5344CB8AC3E}">
        <p14:creationId xmlns:p14="http://schemas.microsoft.com/office/powerpoint/2010/main" val="166647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21</a:t>
            </a:fld>
            <a:endParaRPr lang="es-ES"/>
          </a:p>
        </p:txBody>
      </p:sp>
    </p:spTree>
    <p:extLst>
      <p:ext uri="{BB962C8B-B14F-4D97-AF65-F5344CB8AC3E}">
        <p14:creationId xmlns:p14="http://schemas.microsoft.com/office/powerpoint/2010/main" val="295810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3</a:t>
            </a:fld>
            <a:endParaRPr lang="es-ES"/>
          </a:p>
        </p:txBody>
      </p:sp>
    </p:spTree>
    <p:extLst>
      <p:ext uri="{BB962C8B-B14F-4D97-AF65-F5344CB8AC3E}">
        <p14:creationId xmlns:p14="http://schemas.microsoft.com/office/powerpoint/2010/main" val="115725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4</a:t>
            </a:fld>
            <a:endParaRPr lang="es-ES"/>
          </a:p>
        </p:txBody>
      </p:sp>
    </p:spTree>
    <p:extLst>
      <p:ext uri="{BB962C8B-B14F-4D97-AF65-F5344CB8AC3E}">
        <p14:creationId xmlns:p14="http://schemas.microsoft.com/office/powerpoint/2010/main" val="217579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5</a:t>
            </a:fld>
            <a:endParaRPr lang="es-ES"/>
          </a:p>
        </p:txBody>
      </p:sp>
    </p:spTree>
    <p:extLst>
      <p:ext uri="{BB962C8B-B14F-4D97-AF65-F5344CB8AC3E}">
        <p14:creationId xmlns:p14="http://schemas.microsoft.com/office/powerpoint/2010/main" val="219040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6</a:t>
            </a:fld>
            <a:endParaRPr lang="es-ES"/>
          </a:p>
        </p:txBody>
      </p:sp>
    </p:spTree>
    <p:extLst>
      <p:ext uri="{BB962C8B-B14F-4D97-AF65-F5344CB8AC3E}">
        <p14:creationId xmlns:p14="http://schemas.microsoft.com/office/powerpoint/2010/main" val="152742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7</a:t>
            </a:fld>
            <a:endParaRPr lang="es-ES"/>
          </a:p>
        </p:txBody>
      </p:sp>
    </p:spTree>
    <p:extLst>
      <p:ext uri="{BB962C8B-B14F-4D97-AF65-F5344CB8AC3E}">
        <p14:creationId xmlns:p14="http://schemas.microsoft.com/office/powerpoint/2010/main" val="193619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8</a:t>
            </a:fld>
            <a:endParaRPr lang="es-ES"/>
          </a:p>
        </p:txBody>
      </p:sp>
    </p:spTree>
    <p:extLst>
      <p:ext uri="{BB962C8B-B14F-4D97-AF65-F5344CB8AC3E}">
        <p14:creationId xmlns:p14="http://schemas.microsoft.com/office/powerpoint/2010/main" val="27523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9</a:t>
            </a:fld>
            <a:endParaRPr lang="es-ES"/>
          </a:p>
        </p:txBody>
      </p:sp>
    </p:spTree>
    <p:extLst>
      <p:ext uri="{BB962C8B-B14F-4D97-AF65-F5344CB8AC3E}">
        <p14:creationId xmlns:p14="http://schemas.microsoft.com/office/powerpoint/2010/main" val="436595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ctrTitle"/>
          </p:nvPr>
        </p:nvSpPr>
        <p:spPr>
          <a:xfrm>
            <a:off x="1371600" y="1803405"/>
            <a:ext cx="9448800" cy="1825096"/>
          </a:xfrm>
        </p:spPr>
        <p:txBody>
          <a:bodyPr rtlCol="0" anchor="b">
            <a:normAutofit/>
          </a:bodyPr>
          <a:lstStyle>
            <a:lvl1pPr algn="l">
              <a:defRPr sz="6000"/>
            </a:lvl1pPr>
          </a:lstStyle>
          <a:p>
            <a:pPr rtl="0"/>
            <a:r>
              <a:rPr lang="es-ES" noProof="0"/>
              <a:t>Haga clic para modificar el estilo de título del patrón</a:t>
            </a:r>
          </a:p>
        </p:txBody>
      </p:sp>
      <p:sp>
        <p:nvSpPr>
          <p:cNvPr id="3" name="Subtítulo 2"/>
          <p:cNvSpPr>
            <a:spLocks noGrp="1"/>
          </p:cNvSpPr>
          <p:nvPr>
            <p:ph type="subTitle" idx="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4" name="Marcador de fecha 3"/>
          <p:cNvSpPr>
            <a:spLocks noGrp="1"/>
          </p:cNvSpPr>
          <p:nvPr>
            <p:ph type="dt" sz="half" idx="10"/>
          </p:nvPr>
        </p:nvSpPr>
        <p:spPr>
          <a:xfrm>
            <a:off x="7909561" y="4314328"/>
            <a:ext cx="2910840" cy="374642"/>
          </a:xfrm>
        </p:spPr>
        <p:txBody>
          <a:bodyPr rtlCol="0"/>
          <a:lstStyle/>
          <a:p>
            <a:pPr rtl="0"/>
            <a:fld id="{BEACBEE1-AAF3-441E-9BC5-61E402716858}" type="datetime1">
              <a:rPr lang="es-ES" noProof="0" smtClean="0"/>
              <a:t>18/2/25</a:t>
            </a:fld>
            <a:endParaRPr lang="es-ES" noProof="0"/>
          </a:p>
        </p:txBody>
      </p:sp>
      <p:sp>
        <p:nvSpPr>
          <p:cNvPr id="5" name="Marcador de pie de página 4"/>
          <p:cNvSpPr>
            <a:spLocks noGrp="1"/>
          </p:cNvSpPr>
          <p:nvPr>
            <p:ph type="ftr" sz="quarter" idx="11"/>
          </p:nvPr>
        </p:nvSpPr>
        <p:spPr>
          <a:xfrm>
            <a:off x="1371600" y="4323845"/>
            <a:ext cx="6400800"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8077200" y="1430866"/>
            <a:ext cx="2743200"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777" y="4697360"/>
            <a:ext cx="10822034" cy="819355"/>
          </a:xfrm>
        </p:spPr>
        <p:txBody>
          <a:bodyPr rtlCol="0" anchor="b"/>
          <a:lstStyle>
            <a:lvl1pPr algn="l">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0411BC45-BD76-4950-A8F8-4A4DD9671550}" type="datetime1">
              <a:rPr lang="es-ES" noProof="0" smtClean="0"/>
              <a:t>18/2/25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leyenda">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2"/>
            <a:ext cx="10820400" cy="2802467"/>
          </a:xfrm>
        </p:spPr>
        <p:txBody>
          <a:bodyPr rtlCol="0" anchor="ctr"/>
          <a:lstStyle>
            <a:lvl1pPr algn="l">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a:xfrm>
            <a:off x="7814452" y="381000"/>
            <a:ext cx="2910840" cy="365125"/>
          </a:xfrm>
        </p:spPr>
        <p:txBody>
          <a:bodyPr rtlCol="0"/>
          <a:lstStyle>
            <a:lvl1pPr algn="r">
              <a:defRPr/>
            </a:lvl1pPr>
          </a:lstStyle>
          <a:p>
            <a:pPr rtl="0"/>
            <a:fld id="{10A5138B-3CD6-49B7-B74A-3FC800A8F261}" type="datetime1">
              <a:rPr lang="es-ES" noProof="0" smtClean="0"/>
              <a:t>18/2/25</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leyenda">
    <p:spTree>
      <p:nvGrpSpPr>
        <p:cNvPr id="1" name=""/>
        <p:cNvGrpSpPr/>
        <p:nvPr/>
      </p:nvGrpSpPr>
      <p:grpSpPr>
        <a:xfrm>
          <a:off x="0" y="0"/>
          <a:ext cx="0" cy="0"/>
          <a:chOff x="0" y="0"/>
          <a:chExt cx="0" cy="0"/>
        </a:xfrm>
      </p:grpSpPr>
      <p:pic>
        <p:nvPicPr>
          <p:cNvPr id="13" name="Imagen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1024467" y="753533"/>
            <a:ext cx="10151533" cy="2604495"/>
          </a:xfrm>
        </p:spPr>
        <p:txBody>
          <a:bodyPr rtlCol="0" anchor="ctr"/>
          <a:lstStyle>
            <a:lvl1pPr algn="l">
              <a:defRPr sz="3200"/>
            </a:lvl1pPr>
          </a:lstStyle>
          <a:p>
            <a:pPr rtl="0"/>
            <a:r>
              <a:rPr lang="es-ES" noProof="0"/>
              <a:t>Haga clic para modificar el estilo del título del patrón</a:t>
            </a:r>
          </a:p>
        </p:txBody>
      </p:sp>
      <p:sp>
        <p:nvSpPr>
          <p:cNvPr id="12" name="Marcador de texto 3"/>
          <p:cNvSpPr>
            <a:spLocks noGrp="1"/>
          </p:cNvSpPr>
          <p:nvPr>
            <p:ph type="body" sz="half" idx="13"/>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4" name="Marcador de posición de texto 3"/>
          <p:cNvSpPr>
            <a:spLocks noGrp="1"/>
          </p:cNvSpPr>
          <p:nvPr>
            <p:ph type="body" sz="half" idx="2"/>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a:xfrm>
            <a:off x="7814452" y="381000"/>
            <a:ext cx="2910840" cy="365125"/>
          </a:xfrm>
        </p:spPr>
        <p:txBody>
          <a:bodyPr rtlCol="0"/>
          <a:lstStyle>
            <a:lvl1pPr algn="r">
              <a:defRPr/>
            </a:lvl1pPr>
          </a:lstStyle>
          <a:p>
            <a:pPr rtl="0"/>
            <a:fld id="{6008E2DE-4C86-4F0A-9C0B-9CAAB7DBB18E}" type="datetime1">
              <a:rPr lang="es-ES" noProof="0" smtClean="0"/>
              <a:t>18/2/25</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
        <p:nvSpPr>
          <p:cNvPr id="9" name="Cuadro de texto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0" name="Cuadro de texto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1024495" y="1124701"/>
            <a:ext cx="10146186" cy="2511835"/>
          </a:xfrm>
        </p:spPr>
        <p:txBody>
          <a:bodyPr rtlCol="0" anchor="b"/>
          <a:lstStyle>
            <a:lvl1pPr algn="l">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a:xfrm>
            <a:off x="7814452" y="378883"/>
            <a:ext cx="2910840" cy="365125"/>
          </a:xfrm>
        </p:spPr>
        <p:txBody>
          <a:bodyPr rtlCol="0"/>
          <a:lstStyle>
            <a:lvl1pPr algn="r">
              <a:defRPr/>
            </a:lvl1pPr>
          </a:lstStyle>
          <a:p>
            <a:pPr rtl="0"/>
            <a:fld id="{BF708E94-29F3-412F-8028-A2C4F5FE6A05}" type="datetime1">
              <a:rPr lang="es-ES" noProof="0" smtClean="0"/>
              <a:t>18/2/25</a:t>
            </a:fld>
            <a:endParaRPr lang="es-ES" noProof="0"/>
          </a:p>
        </p:txBody>
      </p:sp>
      <p:sp>
        <p:nvSpPr>
          <p:cNvPr id="6" name="Marcador de posición de pie de página 5"/>
          <p:cNvSpPr>
            <a:spLocks noGrp="1"/>
          </p:cNvSpPr>
          <p:nvPr>
            <p:ph type="ftr" sz="quarter" idx="11"/>
          </p:nvPr>
        </p:nvSpPr>
        <p:spPr>
          <a:xfrm>
            <a:off x="685800" y="378883"/>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2895600" y="761999"/>
            <a:ext cx="8610599" cy="1303867"/>
          </a:xfrm>
        </p:spPr>
        <p:txBody>
          <a:bodyPr rtlCol="0"/>
          <a:lstStyle/>
          <a:p>
            <a:pPr rtl="0"/>
            <a:r>
              <a:rPr lang="es-ES" noProof="0"/>
              <a:t>Haga clic para modificar el estilo de título del patrón</a:t>
            </a:r>
          </a:p>
        </p:txBody>
      </p:sp>
      <p:sp>
        <p:nvSpPr>
          <p:cNvPr id="7" name="Marcador de texto 2"/>
          <p:cNvSpPr>
            <a:spLocks noGrp="1"/>
          </p:cNvSpPr>
          <p:nvPr>
            <p:ph type="body" idx="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endParaRPr lang="es-ES" noProof="0" dirty="0"/>
          </a:p>
        </p:txBody>
      </p:sp>
      <p:sp>
        <p:nvSpPr>
          <p:cNvPr id="8" name="Marcador de posición de texto 3"/>
          <p:cNvSpPr>
            <a:spLocks noGrp="1"/>
          </p:cNvSpPr>
          <p:nvPr>
            <p:ph type="body" sz="half" idx="15"/>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9" name="Marcador de posición de texto 4"/>
          <p:cNvSpPr>
            <a:spLocks noGrp="1"/>
          </p:cNvSpPr>
          <p:nvPr>
            <p:ph type="body" sz="quarter" idx="3"/>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endParaRPr lang="es-ES" noProof="0" dirty="0"/>
          </a:p>
        </p:txBody>
      </p:sp>
      <p:sp>
        <p:nvSpPr>
          <p:cNvPr id="10" name="Marcador de posición de texto 3"/>
          <p:cNvSpPr>
            <a:spLocks noGrp="1"/>
          </p:cNvSpPr>
          <p:nvPr>
            <p:ph type="body" sz="half" idx="16"/>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endParaRPr lang="es-ES" noProof="0" dirty="0"/>
          </a:p>
        </p:txBody>
      </p:sp>
      <p:sp>
        <p:nvSpPr>
          <p:cNvPr id="11" name="Marcador de texto 4"/>
          <p:cNvSpPr>
            <a:spLocks noGrp="1"/>
          </p:cNvSpPr>
          <p:nvPr>
            <p:ph type="body" sz="quarter" idx="13"/>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12" name="Marcador de posición de texto 3"/>
          <p:cNvSpPr>
            <a:spLocks noGrp="1"/>
          </p:cNvSpPr>
          <p:nvPr>
            <p:ph type="body" sz="half" idx="17"/>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endParaRPr lang="es-ES" noProof="0" dirty="0"/>
          </a:p>
        </p:txBody>
      </p:sp>
      <p:sp>
        <p:nvSpPr>
          <p:cNvPr id="3" name="Marcador de fecha 2"/>
          <p:cNvSpPr>
            <a:spLocks noGrp="1"/>
          </p:cNvSpPr>
          <p:nvPr>
            <p:ph type="dt" sz="half" idx="10"/>
          </p:nvPr>
        </p:nvSpPr>
        <p:spPr/>
        <p:txBody>
          <a:bodyPr rtlCol="0"/>
          <a:lstStyle/>
          <a:p>
            <a:pPr rtl="0"/>
            <a:fld id="{1D0AF3E3-6F13-468F-8281-3590BCCF38E8}" type="datetime1">
              <a:rPr lang="es-ES" noProof="0" smtClean="0"/>
              <a:t>18/2/25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ítulo 1"/>
          <p:cNvSpPr>
            <a:spLocks noGrp="1"/>
          </p:cNvSpPr>
          <p:nvPr>
            <p:ph type="title"/>
          </p:nvPr>
        </p:nvSpPr>
        <p:spPr>
          <a:xfrm>
            <a:off x="2895600" y="762000"/>
            <a:ext cx="8610599" cy="1295400"/>
          </a:xfrm>
        </p:spPr>
        <p:txBody>
          <a:bodyPr rtlCol="0"/>
          <a:lstStyle/>
          <a:p>
            <a:pPr rtl="0"/>
            <a:r>
              <a:rPr lang="es-ES" noProof="0"/>
              <a:t>Haga clic para modificar el estilo de título del patrón</a:t>
            </a:r>
          </a:p>
        </p:txBody>
      </p:sp>
      <p:sp>
        <p:nvSpPr>
          <p:cNvPr id="19" name="Marcador de texto 2"/>
          <p:cNvSpPr>
            <a:spLocks noGrp="1"/>
          </p:cNvSpPr>
          <p:nvPr>
            <p:ph type="body" idx="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20" name="Marcador de posición de imagen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1" name="Marcador de posición de texto 3"/>
          <p:cNvSpPr>
            <a:spLocks noGrp="1"/>
          </p:cNvSpPr>
          <p:nvPr>
            <p:ph type="body" sz="half" idx="18"/>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22" name="Marcador de posición de texto 4"/>
          <p:cNvSpPr>
            <a:spLocks noGrp="1"/>
          </p:cNvSpPr>
          <p:nvPr>
            <p:ph type="body" sz="quarter" idx="3"/>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23" name="Marcador de posición de imagen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4" name="Marcador de posición de texto 3"/>
          <p:cNvSpPr>
            <a:spLocks noGrp="1"/>
          </p:cNvSpPr>
          <p:nvPr>
            <p:ph type="body" sz="half" idx="19"/>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25" name="Marcador de posición de texto 4"/>
          <p:cNvSpPr>
            <a:spLocks noGrp="1"/>
          </p:cNvSpPr>
          <p:nvPr>
            <p:ph type="body" sz="quarter" idx="13"/>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26" name="Marcador de posición de imagen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7" name="Marcador de posición de texto 3"/>
          <p:cNvSpPr>
            <a:spLocks noGrp="1"/>
          </p:cNvSpPr>
          <p:nvPr>
            <p:ph type="body" sz="half" idx="20"/>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3" name="Marcador de fecha 2"/>
          <p:cNvSpPr>
            <a:spLocks noGrp="1"/>
          </p:cNvSpPr>
          <p:nvPr>
            <p:ph type="dt" sz="half" idx="10"/>
          </p:nvPr>
        </p:nvSpPr>
        <p:spPr/>
        <p:txBody>
          <a:bodyPr rtlCol="0"/>
          <a:lstStyle/>
          <a:p>
            <a:pPr rtl="0"/>
            <a:fld id="{D3E46CBC-D52E-42D3-BA1A-045A92318208}" type="datetime1">
              <a:rPr lang="es-ES" noProof="0" smtClean="0"/>
              <a:t>18/2/25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685800" y="2194559"/>
            <a:ext cx="10820400" cy="4024125"/>
          </a:xfrm>
        </p:spPr>
        <p:txBody>
          <a:bodyPr vert="eaVert" rtlCol="0"/>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p:txBody>
          <a:bodyPr rtlCol="0"/>
          <a:lstStyle/>
          <a:p>
            <a:pPr rtl="0"/>
            <a:fld id="{D5E5F3BC-4F87-475C-BF1E-F83B902382E3}" type="datetime1">
              <a:rPr lang="es-ES" noProof="0" smtClean="0"/>
              <a:t>18/2/25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vertical 1"/>
          <p:cNvSpPr>
            <a:spLocks noGrp="1"/>
          </p:cNvSpPr>
          <p:nvPr>
            <p:ph type="title" orient="vert"/>
          </p:nvPr>
        </p:nvSpPr>
        <p:spPr>
          <a:xfrm>
            <a:off x="9448800" y="745066"/>
            <a:ext cx="2057400" cy="3903133"/>
          </a:xfrm>
        </p:spPr>
        <p:txBody>
          <a:bodyPr vert="eaVert" rtlCol="0"/>
          <a:lstStyle>
            <a:lvl1pPr algn="l">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1024466" y="745067"/>
            <a:ext cx="8204201" cy="3903133"/>
          </a:xfrm>
        </p:spPr>
        <p:txBody>
          <a:bodyPr vert="eaVert" rtlCol="0"/>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a:xfrm>
            <a:off x="7814452" y="379941"/>
            <a:ext cx="2910840" cy="365125"/>
          </a:xfrm>
        </p:spPr>
        <p:txBody>
          <a:bodyPr rtlCol="0"/>
          <a:lstStyle>
            <a:lvl1pPr algn="r">
              <a:defRPr/>
            </a:lvl1pPr>
          </a:lstStyle>
          <a:p>
            <a:pPr rtl="0"/>
            <a:fld id="{0E904D5C-47BC-4BF1-ACAB-47AB8299DCBD}" type="datetime1">
              <a:rPr lang="es-ES" noProof="0" smtClean="0"/>
              <a:t>18/2/25</a:t>
            </a:fld>
            <a:endParaRPr lang="es-ES" noProof="0"/>
          </a:p>
        </p:txBody>
      </p:sp>
      <p:sp>
        <p:nvSpPr>
          <p:cNvPr id="5" name="Marcador de pie de página 4"/>
          <p:cNvSpPr>
            <a:spLocks noGrp="1"/>
          </p:cNvSpPr>
          <p:nvPr>
            <p:ph type="ftr" sz="quarter" idx="11"/>
          </p:nvPr>
        </p:nvSpPr>
        <p:spPr>
          <a:xfrm>
            <a:off x="685800" y="381000"/>
            <a:ext cx="6991492"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p:txBody>
          <a:bodyPr rtlCol="0"/>
          <a:lstStyle/>
          <a:p>
            <a:pPr rtl="0"/>
            <a:fld id="{D4F8343A-14A6-43E9-ABE0-4C8B4C43462D}" type="datetime1">
              <a:rPr lang="es-ES" noProof="0" smtClean="0"/>
              <a:t>18/2/25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3"/>
            <a:ext cx="10820399" cy="2801935"/>
          </a:xfrm>
        </p:spPr>
        <p:txBody>
          <a:bodyPr rtlCol="0" anchor="b">
            <a:normAutofit/>
          </a:bodyPr>
          <a:lstStyle>
            <a:lvl1pPr algn="r">
              <a:defRPr sz="4000"/>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a:xfrm>
            <a:off x="7814452" y="381000"/>
            <a:ext cx="2910840" cy="365125"/>
          </a:xfrm>
        </p:spPr>
        <p:txBody>
          <a:bodyPr rtlCol="0"/>
          <a:lstStyle>
            <a:lvl1pPr algn="r">
              <a:defRPr/>
            </a:lvl1pPr>
          </a:lstStyle>
          <a:p>
            <a:pPr rtl="0"/>
            <a:fld id="{F2B5E1A6-FB0D-4C52-BD33-69F52FF40AE5}" type="datetime1">
              <a:rPr lang="es-ES" noProof="0" smtClean="0"/>
              <a:t>18/2/25</a:t>
            </a:fld>
            <a:endParaRPr lang="es-ES" noProof="0"/>
          </a:p>
        </p:txBody>
      </p:sp>
      <p:sp>
        <p:nvSpPr>
          <p:cNvPr id="5" name="Marcador de posición de pie de página 4"/>
          <p:cNvSpPr>
            <a:spLocks noGrp="1"/>
          </p:cNvSpPr>
          <p:nvPr>
            <p:ph type="ftr" sz="quarter" idx="11"/>
          </p:nvPr>
        </p:nvSpPr>
        <p:spPr>
          <a:xfrm>
            <a:off x="685800" y="381001"/>
            <a:ext cx="6991492" cy="364065"/>
          </a:xfrm>
        </p:spPr>
        <p:txBody>
          <a:bodyPr rtlCol="0"/>
          <a:lstStyle/>
          <a:p>
            <a:pPr rtl="0"/>
            <a:endParaRPr lang="es-ES" noProof="0"/>
          </a:p>
        </p:txBody>
      </p:sp>
      <p:sp>
        <p:nvSpPr>
          <p:cNvPr id="6" name="Marcador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685800" y="2194559"/>
            <a:ext cx="5334000" cy="4024125"/>
          </a:xfrm>
        </p:spPr>
        <p:txBody>
          <a:bodyPr rtlCol="0"/>
          <a:lstStyle/>
          <a:p>
            <a:pPr lvl="0" rtl="0"/>
            <a:r>
              <a:rPr lang="es-ES" noProof="0"/>
              <a:t>Editar los estilos de texto del patrón
Segundo nivel
Tercer nivel
Cuarto nivel
Quinto nivel</a:t>
            </a:r>
          </a:p>
        </p:txBody>
      </p:sp>
      <p:sp>
        <p:nvSpPr>
          <p:cNvPr id="4" name="Marcador de posición de contenido 3"/>
          <p:cNvSpPr>
            <a:spLocks noGrp="1"/>
          </p:cNvSpPr>
          <p:nvPr>
            <p:ph sz="half" idx="2"/>
          </p:nvPr>
        </p:nvSpPr>
        <p:spPr>
          <a:xfrm>
            <a:off x="6172200" y="2194559"/>
            <a:ext cx="5334000" cy="4024125"/>
          </a:xfrm>
        </p:spPr>
        <p:txBody>
          <a:bodyPr rtlCol="0"/>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F9002901-E09E-45C5-8090-F3FA58FCBD30}" type="datetime1">
              <a:rPr lang="es-ES" noProof="0" smtClean="0"/>
              <a:t>18/2/25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2895600" y="762000"/>
            <a:ext cx="8610600" cy="1295400"/>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4" name="Marcador de posición de contenido 3"/>
          <p:cNvSpPr>
            <a:spLocks noGrp="1"/>
          </p:cNvSpPr>
          <p:nvPr>
            <p:ph sz="half" idx="2"/>
          </p:nvPr>
        </p:nvSpPr>
        <p:spPr>
          <a:xfrm>
            <a:off x="685800" y="3132666"/>
            <a:ext cx="5311775" cy="3086019"/>
          </a:xfrm>
        </p:spPr>
        <p:txBody>
          <a:bodyPr rtlCol="0"/>
          <a:lstStyle/>
          <a:p>
            <a:pPr lvl="0" rtl="0"/>
            <a:r>
              <a:rPr lang="es-ES" noProof="0"/>
              <a:t>Editar los estilos de texto del patrón
Segundo nivel
Tercer nivel
Cuarto nivel
Quinto nivel</a:t>
            </a:r>
          </a:p>
        </p:txBody>
      </p:sp>
      <p:sp>
        <p:nvSpPr>
          <p:cNvPr id="5" name="Marcador de posición de texto 4"/>
          <p:cNvSpPr>
            <a:spLocks noGrp="1"/>
          </p:cNvSpPr>
          <p:nvPr>
            <p:ph type="body" sz="quarter" idx="3"/>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6" name="Marcador de posición de contenido 5"/>
          <p:cNvSpPr>
            <a:spLocks noGrp="1"/>
          </p:cNvSpPr>
          <p:nvPr>
            <p:ph sz="quarter" idx="4"/>
          </p:nvPr>
        </p:nvSpPr>
        <p:spPr>
          <a:xfrm>
            <a:off x="6172200" y="3132666"/>
            <a:ext cx="5334000" cy="3086019"/>
          </a:xfrm>
        </p:spPr>
        <p:txBody>
          <a:bodyPr rtlCol="0"/>
          <a:lstStyle/>
          <a:p>
            <a:pPr lvl="0" rtl="0"/>
            <a:r>
              <a:rPr lang="es-ES" noProof="0"/>
              <a:t>Editar los estilos de texto del patrón
Segundo nivel
Tercer nivel
Cuarto nivel
Quinto nivel</a:t>
            </a:r>
          </a:p>
        </p:txBody>
      </p:sp>
      <p:sp>
        <p:nvSpPr>
          <p:cNvPr id="7" name="Marcador de fecha 6"/>
          <p:cNvSpPr>
            <a:spLocks noGrp="1"/>
          </p:cNvSpPr>
          <p:nvPr>
            <p:ph type="dt" sz="half" idx="10"/>
          </p:nvPr>
        </p:nvSpPr>
        <p:spPr/>
        <p:txBody>
          <a:bodyPr rtlCol="0"/>
          <a:lstStyle/>
          <a:p>
            <a:pPr rtl="0"/>
            <a:fld id="{4657BA9A-E95D-4189-9164-6541D8B66DE0}" type="datetime1">
              <a:rPr lang="es-ES" noProof="0" smtClean="0"/>
              <a:t>18/2/25</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8F64B3BC-C780-4EF7-8D11-FE20DCC75853}" type="datetime1">
              <a:rPr lang="es-ES" noProof="0" smtClean="0"/>
              <a:t>18/2/25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91975D7F-E9DE-41B5-AC62-6C7D02ED69BB}" type="datetime1">
              <a:rPr lang="es-ES" noProof="0" smtClean="0"/>
              <a:t>18/2/25</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4114800" cy="1600200"/>
          </a:xfrm>
        </p:spPr>
        <p:txBody>
          <a:bodyPr rtlCol="0" anchor="b"/>
          <a:lstStyle>
            <a:lvl1pPr algn="l">
              <a:defRPr sz="320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4995582" y="746759"/>
            <a:ext cx="6510618" cy="5471925"/>
          </a:xfrm>
        </p:spPr>
        <p:txBody>
          <a:bodyPr rtlCol="0" anchor="ctr"/>
          <a:lstStyle/>
          <a:p>
            <a:pPr lvl="0" rtl="0"/>
            <a:r>
              <a:rPr lang="es-ES" noProof="0"/>
              <a:t>Editar los estilos de texto del patrón
Segundo nivel
Tercer nivel
Cuarto nivel
Quinto nivel</a:t>
            </a:r>
          </a:p>
        </p:txBody>
      </p:sp>
      <p:sp>
        <p:nvSpPr>
          <p:cNvPr id="4" name="Marcador de posición de texto 3"/>
          <p:cNvSpPr>
            <a:spLocks noGrp="1"/>
          </p:cNvSpPr>
          <p:nvPr>
            <p:ph type="body" sz="half" idx="2"/>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A2B3964C-00D9-44A5-95D6-77E1F5E0DBE2}" type="datetime1">
              <a:rPr lang="es-ES" noProof="0" smtClean="0"/>
              <a:t>18/2/25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6873240" cy="1600200"/>
          </a:xfrm>
        </p:spPr>
        <p:txBody>
          <a:bodyPr rtlCol="0" anchor="b"/>
          <a:lstStyle>
            <a:lvl1pPr algn="l">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E2F1F425-3317-4383-9C6F-4A19C76DCE5C}" type="datetime1">
              <a:rPr lang="es-ES" noProof="0" smtClean="0"/>
              <a:t>18/2/25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Marcador de posición de título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BE526C04-E023-4F97-AC46-6594FFA467F2}" type="datetime1">
              <a:rPr lang="es-ES" noProof="0" smtClean="0"/>
              <a:t>18/2/25</a:t>
            </a:fld>
            <a:endParaRPr lang="es-ES" noProof="0" dirty="0"/>
          </a:p>
        </p:txBody>
      </p:sp>
      <p:sp>
        <p:nvSpPr>
          <p:cNvPr id="5" name="Marcador de posición de pie de página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s-ES" noProof="0"/>
          </a:p>
        </p:txBody>
      </p:sp>
      <p:sp>
        <p:nvSpPr>
          <p:cNvPr id="6" name="Marcador de posición de número de diapositiva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es-ES" noProof="0" smtClean="0"/>
              <a:pPr rtl="0"/>
              <a:t>‹Nº›</a:t>
            </a:fld>
            <a:endParaRPr lang="es-ES"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tif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ángulo 16">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Título 1">
            <a:extLst>
              <a:ext uri="{FF2B5EF4-FFF2-40B4-BE49-F238E27FC236}">
                <a16:creationId xmlns:a16="http://schemas.microsoft.com/office/drawing/2014/main" id="{8DE5CD8D-E704-46A1-BC3E-9A644A9FFD4E}"/>
              </a:ext>
            </a:extLst>
          </p:cNvPr>
          <p:cNvSpPr>
            <a:spLocks noGrp="1"/>
          </p:cNvSpPr>
          <p:nvPr>
            <p:ph type="ctrTitle"/>
          </p:nvPr>
        </p:nvSpPr>
        <p:spPr>
          <a:xfrm>
            <a:off x="792483" y="821265"/>
            <a:ext cx="6098705" cy="5222117"/>
          </a:xfrm>
        </p:spPr>
        <p:txBody>
          <a:bodyPr rtlCol="0" anchor="ctr">
            <a:normAutofit/>
          </a:bodyPr>
          <a:lstStyle/>
          <a:p>
            <a:pPr algn="r"/>
            <a:r>
              <a:rPr lang="es-ES" sz="4800" dirty="0"/>
              <a:t>Análisis de </a:t>
            </a:r>
            <a:br>
              <a:rPr lang="es-ES" sz="4800" dirty="0"/>
            </a:br>
            <a:r>
              <a:rPr lang="es-ES" sz="4800" dirty="0"/>
              <a:t>sistemas</a:t>
            </a:r>
          </a:p>
        </p:txBody>
      </p:sp>
      <p:cxnSp>
        <p:nvCxnSpPr>
          <p:cNvPr id="19" name="Conector recto 18">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ítulo 2">
            <a:extLst>
              <a:ext uri="{FF2B5EF4-FFF2-40B4-BE49-F238E27FC236}">
                <a16:creationId xmlns:a16="http://schemas.microsoft.com/office/drawing/2014/main" id="{E309A740-48C5-4AE5-879B-F567D3D7ACDC}"/>
              </a:ext>
            </a:extLst>
          </p:cNvPr>
          <p:cNvSpPr>
            <a:spLocks noGrp="1"/>
          </p:cNvSpPr>
          <p:nvPr>
            <p:ph type="subTitle" idx="1"/>
          </p:nvPr>
        </p:nvSpPr>
        <p:spPr>
          <a:xfrm>
            <a:off x="7397108" y="821265"/>
            <a:ext cx="3771633" cy="5222117"/>
          </a:xfrm>
        </p:spPr>
        <p:txBody>
          <a:bodyPr rtlCol="0" anchor="ctr">
            <a:normAutofit/>
          </a:bodyPr>
          <a:lstStyle/>
          <a:p>
            <a:r>
              <a:rPr lang="es-CO" dirty="0"/>
              <a:t>Semestre III</a:t>
            </a:r>
            <a:endParaRPr lang="es-ES" dirty="0"/>
          </a:p>
          <a:p>
            <a:r>
              <a:rPr lang="es-CO" dirty="0"/>
              <a:t>Programa de </a:t>
            </a:r>
          </a:p>
          <a:p>
            <a:r>
              <a:rPr lang="es-CO" dirty="0"/>
              <a:t>Ingeniería en Sistemas</a:t>
            </a:r>
          </a:p>
        </p:txBody>
      </p:sp>
      <p:pic>
        <p:nvPicPr>
          <p:cNvPr id="21" name="Imagen 20">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7545075" y="2187578"/>
            <a:ext cx="6857999" cy="2482850"/>
          </a:xfrm>
          <a:prstGeom prst="rect">
            <a:avLst/>
          </a:prstGeom>
        </p:spPr>
      </p:pic>
      <p:pic>
        <p:nvPicPr>
          <p:cNvPr id="4" name="Imagen 3">
            <a:extLst>
              <a:ext uri="{FF2B5EF4-FFF2-40B4-BE49-F238E27FC236}">
                <a16:creationId xmlns:a16="http://schemas.microsoft.com/office/drawing/2014/main" id="{6BCDB5EB-4602-D048-AF61-A0DDA3B0D466}"/>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375466494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lvl="0"/>
            <a:r>
              <a:rPr lang="es-ES" sz="2400" b="1" dirty="0"/>
              <a:t>El Papel de los sistemas de información</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2785562"/>
            <a:ext cx="4427452" cy="1323439"/>
          </a:xfrm>
          <a:prstGeom prst="rect">
            <a:avLst/>
          </a:prstGeom>
        </p:spPr>
        <p:txBody>
          <a:bodyPr wrap="square">
            <a:spAutoFit/>
          </a:bodyPr>
          <a:lstStyle/>
          <a:p>
            <a:pPr algn="just"/>
            <a:r>
              <a:rPr lang="es-CO" sz="1600" dirty="0"/>
              <a:t>A tráves de su papel central en la economía de la información, los sistemas de información están llevando a cabo los cambios en cuatro aspectos fundamentales.</a:t>
            </a:r>
            <a:endParaRPr lang="es-ES_tradnl" sz="1600" dirty="0"/>
          </a:p>
        </p:txBody>
      </p:sp>
      <p:pic>
        <p:nvPicPr>
          <p:cNvPr id="4" name="Imagen 3">
            <a:extLst>
              <a:ext uri="{FF2B5EF4-FFF2-40B4-BE49-F238E27FC236}">
                <a16:creationId xmlns:a16="http://schemas.microsoft.com/office/drawing/2014/main" id="{DBC69629-DB14-704E-92E7-CC013AECB913}"/>
              </a:ext>
            </a:extLst>
          </p:cNvPr>
          <p:cNvPicPr>
            <a:picLocks noChangeAspect="1"/>
          </p:cNvPicPr>
          <p:nvPr/>
        </p:nvPicPr>
        <p:blipFill>
          <a:blip r:embed="rId5"/>
          <a:stretch>
            <a:fillRect/>
          </a:stretch>
        </p:blipFill>
        <p:spPr>
          <a:xfrm>
            <a:off x="8058557" y="1375139"/>
            <a:ext cx="3960792" cy="3960792"/>
          </a:xfrm>
          <a:prstGeom prst="rect">
            <a:avLst/>
          </a:prstGeom>
        </p:spPr>
      </p:pic>
    </p:spTree>
    <p:extLst>
      <p:ext uri="{BB962C8B-B14F-4D97-AF65-F5344CB8AC3E}">
        <p14:creationId xmlns:p14="http://schemas.microsoft.com/office/powerpoint/2010/main" val="34624340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820671" cy="1284925"/>
          </a:xfrm>
        </p:spPr>
        <p:txBody>
          <a:bodyPr rtlCol="0">
            <a:noAutofit/>
          </a:bodyPr>
          <a:lstStyle/>
          <a:p>
            <a:pPr lvl="0"/>
            <a:r>
              <a:rPr lang="es-ES" sz="2400" b="1" dirty="0"/>
              <a:t>Cuatro aspectos fundamentales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3293209"/>
          </a:xfrm>
          <a:prstGeom prst="rect">
            <a:avLst/>
          </a:prstGeom>
        </p:spPr>
        <p:txBody>
          <a:bodyPr wrap="square">
            <a:spAutoFit/>
          </a:bodyPr>
          <a:lstStyle/>
          <a:p>
            <a:pPr marL="342900" indent="-342900" algn="just">
              <a:buFont typeface="+mj-lt"/>
              <a:buAutoNum type="arabicPeriod"/>
            </a:pPr>
            <a:r>
              <a:rPr lang="es-CO" sz="1600" dirty="0"/>
              <a:t>Las personas trabajan de manera inteligente.</a:t>
            </a:r>
          </a:p>
          <a:p>
            <a:pPr marL="342900" indent="-342900" algn="just">
              <a:buFont typeface="+mj-lt"/>
              <a:buAutoNum type="arabicPeriod"/>
            </a:pPr>
            <a:endParaRPr lang="es-CO" sz="1600" dirty="0"/>
          </a:p>
          <a:p>
            <a:pPr marL="342900" indent="-342900" algn="just">
              <a:buFont typeface="+mj-lt"/>
              <a:buAutoNum type="arabicPeriod"/>
            </a:pPr>
            <a:r>
              <a:rPr lang="es-CO" sz="1600" dirty="0"/>
              <a:t>Un cambio golbal en el concepto de industria.</a:t>
            </a:r>
          </a:p>
          <a:p>
            <a:pPr marL="342900" indent="-342900" algn="just">
              <a:buFont typeface="+mj-lt"/>
              <a:buAutoNum type="arabicPeriod"/>
            </a:pPr>
            <a:endParaRPr lang="es-CO" sz="1600" dirty="0"/>
          </a:p>
          <a:p>
            <a:pPr marL="342900" indent="-342900" algn="just">
              <a:buFont typeface="+mj-lt"/>
              <a:buAutoNum type="arabicPeriod"/>
            </a:pPr>
            <a:r>
              <a:rPr lang="es-CO" sz="1600" dirty="0"/>
              <a:t>Tanto las ideas como la información están tomando mayor importancia que el dinero.</a:t>
            </a:r>
          </a:p>
          <a:p>
            <a:pPr marL="342900" indent="-342900" algn="just">
              <a:buFont typeface="+mj-lt"/>
              <a:buAutoNum type="arabicPeriod"/>
            </a:pPr>
            <a:endParaRPr lang="es-CO" sz="1600" dirty="0"/>
          </a:p>
          <a:p>
            <a:pPr marL="342900" indent="-342900" algn="just">
              <a:buFont typeface="+mj-lt"/>
              <a:buAutoNum type="arabicPeriod"/>
            </a:pPr>
            <a:r>
              <a:rPr lang="es-CO" sz="1600" dirty="0"/>
              <a:t>Las personas que trabajan con la información dominan la fuerza de trabajo.</a:t>
            </a:r>
            <a:endParaRPr lang="es-ES_tradnl" sz="1600" dirty="0"/>
          </a:p>
        </p:txBody>
      </p:sp>
      <p:pic>
        <p:nvPicPr>
          <p:cNvPr id="5" name="Imagen 4">
            <a:extLst>
              <a:ext uri="{FF2B5EF4-FFF2-40B4-BE49-F238E27FC236}">
                <a16:creationId xmlns:a16="http://schemas.microsoft.com/office/drawing/2014/main" id="{608B7E2F-C58C-B447-8395-50289D92CD86}"/>
              </a:ext>
            </a:extLst>
          </p:cNvPr>
          <p:cNvPicPr>
            <a:picLocks noChangeAspect="1"/>
          </p:cNvPicPr>
          <p:nvPr/>
        </p:nvPicPr>
        <p:blipFill>
          <a:blip r:embed="rId5"/>
          <a:stretch>
            <a:fillRect/>
          </a:stretch>
        </p:blipFill>
        <p:spPr>
          <a:xfrm>
            <a:off x="8181055" y="1724493"/>
            <a:ext cx="3828885" cy="2829639"/>
          </a:xfrm>
          <a:prstGeom prst="rect">
            <a:avLst/>
          </a:prstGeom>
        </p:spPr>
      </p:pic>
    </p:spTree>
    <p:extLst>
      <p:ext uri="{BB962C8B-B14F-4D97-AF65-F5344CB8AC3E}">
        <p14:creationId xmlns:p14="http://schemas.microsoft.com/office/powerpoint/2010/main" val="397099967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El peso de la responsabilidad</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788968"/>
            <a:ext cx="4427452" cy="2554545"/>
          </a:xfrm>
          <a:prstGeom prst="rect">
            <a:avLst/>
          </a:prstGeom>
        </p:spPr>
        <p:txBody>
          <a:bodyPr wrap="square">
            <a:spAutoFit/>
          </a:bodyPr>
          <a:lstStyle/>
          <a:p>
            <a:pPr marL="342900" indent="-342900" algn="just">
              <a:buFont typeface="+mj-lt"/>
              <a:buAutoNum type="arabicPeriod"/>
            </a:pPr>
            <a:r>
              <a:rPr lang="es-CO" sz="1600" dirty="0"/>
              <a:t>Aumentar la confiabilidad en la información significa que aquellos que diseñan los sistemas de información tendrán una responsabilidad cada vez mayor. </a:t>
            </a:r>
          </a:p>
          <a:p>
            <a:pPr marL="342900" indent="-342900" algn="just">
              <a:buFont typeface="+mj-lt"/>
              <a:buAutoNum type="arabicPeriod"/>
            </a:pPr>
            <a:endParaRPr lang="es-CO" sz="1600" dirty="0"/>
          </a:p>
          <a:p>
            <a:pPr marL="342900" indent="-342900" algn="just">
              <a:buFont typeface="+mj-lt"/>
              <a:buAutoNum type="arabicPeriod"/>
            </a:pPr>
            <a:r>
              <a:rPr lang="es-CO" sz="1600" dirty="0"/>
              <a:t>Los sistemas de información deben ser capaces, utilizables, confiables y por encima de todo, servir como medios para alcanzar fines.</a:t>
            </a:r>
            <a:endParaRPr lang="es-ES_tradnl" sz="1600" dirty="0"/>
          </a:p>
        </p:txBody>
      </p:sp>
      <p:pic>
        <p:nvPicPr>
          <p:cNvPr id="5" name="Imagen 4">
            <a:extLst>
              <a:ext uri="{FF2B5EF4-FFF2-40B4-BE49-F238E27FC236}">
                <a16:creationId xmlns:a16="http://schemas.microsoft.com/office/drawing/2014/main" id="{17EFBA0F-61EF-584C-B8F5-6E6CE874C375}"/>
              </a:ext>
            </a:extLst>
          </p:cNvPr>
          <p:cNvPicPr>
            <a:picLocks noChangeAspect="1"/>
          </p:cNvPicPr>
          <p:nvPr/>
        </p:nvPicPr>
        <p:blipFill>
          <a:blip r:embed="rId5"/>
          <a:stretch>
            <a:fillRect/>
          </a:stretch>
        </p:blipFill>
        <p:spPr>
          <a:xfrm>
            <a:off x="8299589" y="1646385"/>
            <a:ext cx="3591817" cy="2697128"/>
          </a:xfrm>
          <a:prstGeom prst="rect">
            <a:avLst/>
          </a:prstGeom>
        </p:spPr>
      </p:pic>
    </p:spTree>
    <p:extLst>
      <p:ext uri="{BB962C8B-B14F-4D97-AF65-F5344CB8AC3E}">
        <p14:creationId xmlns:p14="http://schemas.microsoft.com/office/powerpoint/2010/main" val="176154932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ASPECTOS IMPORTANTES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4524315"/>
          </a:xfrm>
          <a:prstGeom prst="rect">
            <a:avLst/>
          </a:prstGeom>
        </p:spPr>
        <p:txBody>
          <a:bodyPr wrap="square">
            <a:spAutoFit/>
          </a:bodyPr>
          <a:lstStyle/>
          <a:p>
            <a:pPr marL="342900" indent="-342900" algn="just">
              <a:buFont typeface="+mj-lt"/>
              <a:buAutoNum type="arabicPeriod"/>
            </a:pPr>
            <a:r>
              <a:rPr lang="es-CO" sz="1600" dirty="0"/>
              <a:t>El aspecto más importante para cualquier sistema es la experiencia humana y el empleo de ideas para aprovechar las computadoras con la finalidad de que estas lleven acabo las tareas necesarias.</a:t>
            </a:r>
          </a:p>
          <a:p>
            <a:pPr marL="342900" indent="-342900" algn="just">
              <a:buFont typeface="+mj-lt"/>
              <a:buAutoNum type="arabicPeriod"/>
            </a:pPr>
            <a:endParaRPr lang="es-CO" sz="1600" dirty="0"/>
          </a:p>
          <a:p>
            <a:pPr marL="342900" indent="-342900" algn="just">
              <a:buFont typeface="+mj-lt"/>
              <a:buAutoNum type="arabicPeriod"/>
            </a:pPr>
            <a:r>
              <a:rPr lang="es-CO" sz="1600" dirty="0"/>
              <a:t>Sin importar el uso, un sistema de información basado en comutadora debe funcionar de manera apropiada, ser fácil de utilizar y adecuarse a la organización para la que fue diseñado.</a:t>
            </a:r>
          </a:p>
          <a:p>
            <a:pPr marL="342900" indent="-342900" algn="just">
              <a:buFont typeface="+mj-lt"/>
              <a:buAutoNum type="arabicPeriod"/>
            </a:pPr>
            <a:endParaRPr lang="es-CO" sz="1600" dirty="0"/>
          </a:p>
          <a:p>
            <a:pPr marL="342900" indent="-342900" algn="just">
              <a:buFont typeface="+mj-lt"/>
              <a:buAutoNum type="arabicPeriod"/>
            </a:pPr>
            <a:r>
              <a:rPr lang="es-CO" sz="1600" dirty="0"/>
              <a:t>Si un sistema ayuda a las personas a trabajar con mayor eficiencia entonces  éstas lo utilizarán, de lo contrario lo evitarán.</a:t>
            </a:r>
          </a:p>
        </p:txBody>
      </p:sp>
      <p:pic>
        <p:nvPicPr>
          <p:cNvPr id="5" name="Imagen 4">
            <a:extLst>
              <a:ext uri="{FF2B5EF4-FFF2-40B4-BE49-F238E27FC236}">
                <a16:creationId xmlns:a16="http://schemas.microsoft.com/office/drawing/2014/main" id="{08FD18CB-97CB-C243-963C-381CC64339F5}"/>
              </a:ext>
            </a:extLst>
          </p:cNvPr>
          <p:cNvPicPr>
            <a:picLocks noChangeAspect="1"/>
          </p:cNvPicPr>
          <p:nvPr/>
        </p:nvPicPr>
        <p:blipFill>
          <a:blip r:embed="rId5"/>
          <a:stretch>
            <a:fillRect/>
          </a:stretch>
        </p:blipFill>
        <p:spPr>
          <a:xfrm>
            <a:off x="8246994" y="2366955"/>
            <a:ext cx="3697006" cy="2772755"/>
          </a:xfrm>
          <a:prstGeom prst="rect">
            <a:avLst/>
          </a:prstGeom>
        </p:spPr>
      </p:pic>
    </p:spTree>
    <p:extLst>
      <p:ext uri="{BB962C8B-B14F-4D97-AF65-F5344CB8AC3E}">
        <p14:creationId xmlns:p14="http://schemas.microsoft.com/office/powerpoint/2010/main" val="57055817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¿Qué es el análisis de sistemas?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2554545"/>
          </a:xfrm>
          <a:prstGeom prst="rect">
            <a:avLst/>
          </a:prstGeom>
        </p:spPr>
        <p:txBody>
          <a:bodyPr wrap="square">
            <a:spAutoFit/>
          </a:bodyPr>
          <a:lstStyle/>
          <a:p>
            <a:pPr marL="342900" indent="-342900" algn="just">
              <a:buFont typeface="+mj-lt"/>
              <a:buAutoNum type="arabicPeriod"/>
            </a:pPr>
            <a:r>
              <a:rPr lang="es-CO" sz="1600" dirty="0"/>
              <a:t>Se refiere al proceso de examinar la situación de una empresa con el propósito de mejorarla con métodos y procedimientos más adecuados.</a:t>
            </a:r>
          </a:p>
          <a:p>
            <a:pPr marL="342900" indent="-342900" algn="just">
              <a:buFont typeface="+mj-lt"/>
              <a:buAutoNum type="arabicPeriod"/>
            </a:pPr>
            <a:endParaRPr lang="es-CO" sz="1600" dirty="0"/>
          </a:p>
          <a:p>
            <a:pPr marL="342900" indent="-342900" algn="just">
              <a:buFont typeface="+mj-lt"/>
              <a:buAutoNum type="arabicPeriod"/>
            </a:pPr>
            <a:r>
              <a:rPr lang="es-CO" sz="1600" dirty="0"/>
              <a:t>Cabe mencionar antes que un sistema de información no se refiere forzosamente a uno establecido en una computadora., si no a cualquier que maneje información.</a:t>
            </a:r>
          </a:p>
        </p:txBody>
      </p:sp>
      <p:pic>
        <p:nvPicPr>
          <p:cNvPr id="5" name="Imagen 4">
            <a:extLst>
              <a:ext uri="{FF2B5EF4-FFF2-40B4-BE49-F238E27FC236}">
                <a16:creationId xmlns:a16="http://schemas.microsoft.com/office/drawing/2014/main" id="{6D8C8E1B-1741-D14A-AF78-BB174645DB67}"/>
              </a:ext>
            </a:extLst>
          </p:cNvPr>
          <p:cNvPicPr>
            <a:picLocks noChangeAspect="1"/>
          </p:cNvPicPr>
          <p:nvPr/>
        </p:nvPicPr>
        <p:blipFill>
          <a:blip r:embed="rId5"/>
          <a:stretch>
            <a:fillRect/>
          </a:stretch>
        </p:blipFill>
        <p:spPr>
          <a:xfrm>
            <a:off x="8181639" y="1415421"/>
            <a:ext cx="3827716" cy="2890677"/>
          </a:xfrm>
          <a:prstGeom prst="rect">
            <a:avLst/>
          </a:prstGeom>
        </p:spPr>
      </p:pic>
    </p:spTree>
    <p:extLst>
      <p:ext uri="{BB962C8B-B14F-4D97-AF65-F5344CB8AC3E}">
        <p14:creationId xmlns:p14="http://schemas.microsoft.com/office/powerpoint/2010/main" val="138893971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¿Qué es el análisis de sistemas?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992784" y="2224588"/>
            <a:ext cx="3260772" cy="1569660"/>
          </a:xfrm>
          <a:prstGeom prst="rect">
            <a:avLst/>
          </a:prstGeom>
        </p:spPr>
        <p:txBody>
          <a:bodyPr wrap="square">
            <a:spAutoFit/>
          </a:bodyPr>
          <a:lstStyle/>
          <a:p>
            <a:pPr algn="just"/>
            <a:r>
              <a:rPr lang="es-CO" sz="1600" dirty="0"/>
              <a:t>Este se refiere al proceso de clasificación e interpretación de los hechos, dignóstico de problemas y empleo de la información para recomendar mejoras al sistema.</a:t>
            </a:r>
          </a:p>
        </p:txBody>
      </p:sp>
      <p:pic>
        <p:nvPicPr>
          <p:cNvPr id="5" name="Imagen 4">
            <a:extLst>
              <a:ext uri="{FF2B5EF4-FFF2-40B4-BE49-F238E27FC236}">
                <a16:creationId xmlns:a16="http://schemas.microsoft.com/office/drawing/2014/main" id="{57D648D7-0CFA-924A-A2FB-5356FAEE89B2}"/>
              </a:ext>
            </a:extLst>
          </p:cNvPr>
          <p:cNvPicPr>
            <a:picLocks noChangeAspect="1"/>
          </p:cNvPicPr>
          <p:nvPr/>
        </p:nvPicPr>
        <p:blipFill>
          <a:blip r:embed="rId5"/>
          <a:stretch>
            <a:fillRect/>
          </a:stretch>
        </p:blipFill>
        <p:spPr>
          <a:xfrm>
            <a:off x="7730519" y="1461338"/>
            <a:ext cx="4099808" cy="3096160"/>
          </a:xfrm>
          <a:prstGeom prst="rect">
            <a:avLst/>
          </a:prstGeom>
        </p:spPr>
      </p:pic>
    </p:spTree>
    <p:extLst>
      <p:ext uri="{BB962C8B-B14F-4D97-AF65-F5344CB8AC3E}">
        <p14:creationId xmlns:p14="http://schemas.microsoft.com/office/powerpoint/2010/main" val="4641228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El analista de sistemas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3539430"/>
          </a:xfrm>
          <a:prstGeom prst="rect">
            <a:avLst/>
          </a:prstGeom>
        </p:spPr>
        <p:txBody>
          <a:bodyPr wrap="square">
            <a:spAutoFit/>
          </a:bodyPr>
          <a:lstStyle/>
          <a:p>
            <a:pPr marL="342900" indent="-342900" algn="just">
              <a:buFont typeface="+mj-lt"/>
              <a:buAutoNum type="arabicPeriod"/>
            </a:pPr>
            <a:r>
              <a:rPr lang="es-CO" sz="1600" dirty="0"/>
              <a:t>El analista es el que se encarga de determinar cómo y dónde un sistema de información basado en computadoras será benéfico para todos los usuarios.</a:t>
            </a:r>
          </a:p>
          <a:p>
            <a:pPr marL="342900" indent="-342900" algn="just">
              <a:buFont typeface="+mj-lt"/>
              <a:buAutoNum type="arabicPeriod"/>
            </a:pPr>
            <a:endParaRPr lang="es-CO" sz="1600" dirty="0"/>
          </a:p>
          <a:p>
            <a:pPr marL="342900" indent="-342900" algn="just">
              <a:buFont typeface="+mj-lt"/>
              <a:buAutoNum type="arabicPeriod"/>
            </a:pPr>
            <a:r>
              <a:rPr lang="es-CO" sz="1600" dirty="0"/>
              <a:t>Esto solo después de haber reunido toda la información necesaria sobre lo que la empresa tiene, lo que le hace falta, lo que necesita cambiarse, si necesita un sistema más eficiente, etc.</a:t>
            </a:r>
          </a:p>
          <a:p>
            <a:pPr marL="342900" indent="-342900" algn="just">
              <a:buFont typeface="+mj-lt"/>
              <a:buAutoNum type="arabicPeriod"/>
            </a:pPr>
            <a:endParaRPr lang="es-CO" sz="1600" dirty="0"/>
          </a:p>
          <a:p>
            <a:pPr marL="342900" indent="-342900" algn="just">
              <a:buFont typeface="+mj-lt"/>
              <a:buAutoNum type="arabicPeriod"/>
            </a:pPr>
            <a:r>
              <a:rPr lang="es-CO" sz="1600" dirty="0"/>
              <a:t>Esta acumulación de información se denomina estudio del sistema.</a:t>
            </a:r>
          </a:p>
        </p:txBody>
      </p:sp>
      <p:pic>
        <p:nvPicPr>
          <p:cNvPr id="5" name="Imagen 4">
            <a:extLst>
              <a:ext uri="{FF2B5EF4-FFF2-40B4-BE49-F238E27FC236}">
                <a16:creationId xmlns:a16="http://schemas.microsoft.com/office/drawing/2014/main" id="{19D33845-02A8-7049-A2CC-8C468A22FA63}"/>
              </a:ext>
            </a:extLst>
          </p:cNvPr>
          <p:cNvPicPr>
            <a:picLocks noChangeAspect="1"/>
          </p:cNvPicPr>
          <p:nvPr/>
        </p:nvPicPr>
        <p:blipFill>
          <a:blip r:embed="rId5"/>
          <a:stretch>
            <a:fillRect/>
          </a:stretch>
        </p:blipFill>
        <p:spPr>
          <a:xfrm>
            <a:off x="8164145" y="2105071"/>
            <a:ext cx="3559592" cy="2496263"/>
          </a:xfrm>
          <a:prstGeom prst="rect">
            <a:avLst/>
          </a:prstGeom>
        </p:spPr>
      </p:pic>
    </p:spTree>
    <p:extLst>
      <p:ext uri="{BB962C8B-B14F-4D97-AF65-F5344CB8AC3E}">
        <p14:creationId xmlns:p14="http://schemas.microsoft.com/office/powerpoint/2010/main" val="130781240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El analista de sistemas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3539430"/>
          </a:xfrm>
          <a:prstGeom prst="rect">
            <a:avLst/>
          </a:prstGeom>
        </p:spPr>
        <p:txBody>
          <a:bodyPr wrap="square">
            <a:spAutoFit/>
          </a:bodyPr>
          <a:lstStyle/>
          <a:p>
            <a:pPr marL="342900" indent="-342900" algn="just">
              <a:buFont typeface="+mj-lt"/>
              <a:buAutoNum type="arabicPeriod"/>
            </a:pPr>
            <a:r>
              <a:rPr lang="es-CO" sz="1600" dirty="0"/>
              <a:t>Al trabajar con gerentes y empleados de la organización, los analistas de sistemas recomiendan qué opciones adoptar de acuerdo con la forma en que se adecua la solución a la empresa y su ambiente en particular.</a:t>
            </a:r>
          </a:p>
          <a:p>
            <a:pPr marL="342900" indent="-342900" algn="just">
              <a:buFont typeface="+mj-lt"/>
              <a:buAutoNum type="arabicPeriod"/>
            </a:pPr>
            <a:endParaRPr lang="es-CO" sz="1600" dirty="0"/>
          </a:p>
          <a:p>
            <a:pPr marL="342900" indent="-342900" algn="just">
              <a:buFont typeface="+mj-lt"/>
              <a:buAutoNum type="arabicPeriod"/>
            </a:pPr>
            <a:r>
              <a:rPr lang="es-CO" sz="1600" dirty="0"/>
              <a:t>Al final, la administración, que es la que paga y hace uso de los resultados, es la que decide qué opción aceptar.</a:t>
            </a:r>
          </a:p>
          <a:p>
            <a:pPr marL="342900" indent="-342900" algn="just">
              <a:buFont typeface="+mj-lt"/>
              <a:buAutoNum type="arabicPeriod"/>
            </a:pPr>
            <a:endParaRPr lang="es-CO" sz="1600" dirty="0"/>
          </a:p>
          <a:p>
            <a:pPr marL="342900" indent="-342900" algn="just">
              <a:buFont typeface="+mj-lt"/>
              <a:buAutoNum type="arabicPeriod"/>
            </a:pPr>
            <a:r>
              <a:rPr lang="es-CO" sz="1600" dirty="0"/>
              <a:t>Una vez tomada la decisión, se diseña un plan para implementar la recomentadión. </a:t>
            </a:r>
          </a:p>
        </p:txBody>
      </p:sp>
      <p:pic>
        <p:nvPicPr>
          <p:cNvPr id="6" name="Imagen 5">
            <a:extLst>
              <a:ext uri="{FF2B5EF4-FFF2-40B4-BE49-F238E27FC236}">
                <a16:creationId xmlns:a16="http://schemas.microsoft.com/office/drawing/2014/main" id="{CE378EEA-6A79-E847-A920-22FF91663C27}"/>
              </a:ext>
            </a:extLst>
          </p:cNvPr>
          <p:cNvPicPr>
            <a:picLocks noChangeAspect="1"/>
          </p:cNvPicPr>
          <p:nvPr/>
        </p:nvPicPr>
        <p:blipFill>
          <a:blip r:embed="rId5"/>
          <a:stretch>
            <a:fillRect/>
          </a:stretch>
        </p:blipFill>
        <p:spPr>
          <a:xfrm>
            <a:off x="8319352" y="1652855"/>
            <a:ext cx="3552290" cy="3552290"/>
          </a:xfrm>
          <a:prstGeom prst="rect">
            <a:avLst/>
          </a:prstGeom>
        </p:spPr>
      </p:pic>
    </p:spTree>
    <p:extLst>
      <p:ext uri="{BB962C8B-B14F-4D97-AF65-F5344CB8AC3E}">
        <p14:creationId xmlns:p14="http://schemas.microsoft.com/office/powerpoint/2010/main" val="273483917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El analista de sistemas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3539430"/>
          </a:xfrm>
          <a:prstGeom prst="rect">
            <a:avLst/>
          </a:prstGeom>
        </p:spPr>
        <p:txBody>
          <a:bodyPr wrap="square">
            <a:spAutoFit/>
          </a:bodyPr>
          <a:lstStyle/>
          <a:p>
            <a:pPr marL="342900" indent="-342900" algn="just">
              <a:buFont typeface="+mj-lt"/>
              <a:buAutoNum type="arabicPeriod"/>
            </a:pPr>
            <a:r>
              <a:rPr lang="es-CO" sz="1600" dirty="0"/>
              <a:t>El plan incluye todas las características del sistema, tales como las necesidades de captura de nuevos datos, especificaciones de archivo, procedimientos de operación y necesidades de equipo y personal. </a:t>
            </a:r>
          </a:p>
          <a:p>
            <a:pPr marL="342900" indent="-342900" algn="just">
              <a:buFont typeface="+mj-lt"/>
              <a:buAutoNum type="arabicPeriod"/>
            </a:pPr>
            <a:endParaRPr lang="es-CO" sz="1600" dirty="0"/>
          </a:p>
          <a:p>
            <a:pPr marL="342900" indent="-342900" algn="just">
              <a:buFont typeface="+mj-lt"/>
              <a:buAutoNum type="arabicPeriod"/>
            </a:pPr>
            <a:r>
              <a:rPr lang="es-CO" sz="1600" dirty="0"/>
              <a:t>El diseño de sistemas es como los planos de un edifiico: especifica todas las caraceterísticas del producto terminado. </a:t>
            </a:r>
          </a:p>
          <a:p>
            <a:pPr marL="342900" indent="-342900" algn="just">
              <a:buFont typeface="+mj-lt"/>
              <a:buAutoNum type="arabicPeriod"/>
            </a:pPr>
            <a:endParaRPr lang="es-CO" sz="1600" dirty="0"/>
          </a:p>
          <a:p>
            <a:pPr algn="just"/>
            <a:r>
              <a:rPr lang="es-CO" sz="1600" dirty="0"/>
              <a:t>Aanálisis: ¿Qué es lo que el sistema debe hacer?</a:t>
            </a:r>
          </a:p>
        </p:txBody>
      </p:sp>
      <p:pic>
        <p:nvPicPr>
          <p:cNvPr id="5" name="Imagen 4">
            <a:extLst>
              <a:ext uri="{FF2B5EF4-FFF2-40B4-BE49-F238E27FC236}">
                <a16:creationId xmlns:a16="http://schemas.microsoft.com/office/drawing/2014/main" id="{3AC77649-CDC4-5941-BF3A-78B6B32D0E5F}"/>
              </a:ext>
            </a:extLst>
          </p:cNvPr>
          <p:cNvPicPr>
            <a:picLocks noChangeAspect="1"/>
          </p:cNvPicPr>
          <p:nvPr/>
        </p:nvPicPr>
        <p:blipFill>
          <a:blip r:embed="rId5"/>
          <a:stretch>
            <a:fillRect/>
          </a:stretch>
        </p:blipFill>
        <p:spPr>
          <a:xfrm>
            <a:off x="8225601" y="1483306"/>
            <a:ext cx="3739793" cy="3739793"/>
          </a:xfrm>
          <a:prstGeom prst="rect">
            <a:avLst/>
          </a:prstGeom>
        </p:spPr>
      </p:pic>
    </p:spTree>
    <p:extLst>
      <p:ext uri="{BB962C8B-B14F-4D97-AF65-F5344CB8AC3E}">
        <p14:creationId xmlns:p14="http://schemas.microsoft.com/office/powerpoint/2010/main" val="334221865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El análisis de sistemas no es…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3046988"/>
          </a:xfrm>
          <a:prstGeom prst="rect">
            <a:avLst/>
          </a:prstGeom>
        </p:spPr>
        <p:txBody>
          <a:bodyPr wrap="square">
            <a:spAutoFit/>
          </a:bodyPr>
          <a:lstStyle/>
          <a:p>
            <a:pPr marL="342900" indent="-342900" algn="just">
              <a:buFont typeface="+mj-lt"/>
              <a:buAutoNum type="arabicPeriod"/>
            </a:pPr>
            <a:r>
              <a:rPr lang="es-CO" sz="1600" dirty="0"/>
              <a:t>El estudio de una empresa para buscar procesos ya existentes con propósito de determinar cuáles deberían ser llevados a cabo por una computadora y cuáles por métodos manuales. </a:t>
            </a:r>
          </a:p>
          <a:p>
            <a:pPr marL="342900" indent="-342900" algn="just">
              <a:buFont typeface="+mj-lt"/>
              <a:buAutoNum type="arabicPeriod"/>
            </a:pPr>
            <a:endParaRPr lang="es-CO" sz="1600" dirty="0"/>
          </a:p>
          <a:p>
            <a:pPr marL="342900" indent="-342900" algn="just">
              <a:buFont typeface="+mj-lt"/>
              <a:buAutoNum type="arabicPeriod"/>
            </a:pPr>
            <a:r>
              <a:rPr lang="es-CO" sz="1600" dirty="0"/>
              <a:t>Determinar los cambios que deberían efectuarse.</a:t>
            </a:r>
          </a:p>
          <a:p>
            <a:pPr marL="342900" indent="-342900" algn="just">
              <a:buFont typeface="+mj-lt"/>
              <a:buAutoNum type="arabicPeriod"/>
            </a:pPr>
            <a:endParaRPr lang="es-CO" sz="1600" dirty="0"/>
          </a:p>
          <a:p>
            <a:pPr marL="342900" indent="-342900" algn="just">
              <a:buFont typeface="+mj-lt"/>
              <a:buAutoNum type="arabicPeriod"/>
            </a:pPr>
            <a:r>
              <a:rPr lang="es-CO" sz="1600" dirty="0"/>
              <a:t>Determinar la mejor forma de resolver un problema de sistemas de información.</a:t>
            </a:r>
          </a:p>
        </p:txBody>
      </p:sp>
      <p:pic>
        <p:nvPicPr>
          <p:cNvPr id="6" name="Imagen 5">
            <a:extLst>
              <a:ext uri="{FF2B5EF4-FFF2-40B4-BE49-F238E27FC236}">
                <a16:creationId xmlns:a16="http://schemas.microsoft.com/office/drawing/2014/main" id="{2C411814-26AC-234E-AE08-654AEDD9DE31}"/>
              </a:ext>
            </a:extLst>
          </p:cNvPr>
          <p:cNvPicPr>
            <a:picLocks noChangeAspect="1"/>
          </p:cNvPicPr>
          <p:nvPr/>
        </p:nvPicPr>
        <p:blipFill>
          <a:blip r:embed="rId5"/>
          <a:stretch>
            <a:fillRect/>
          </a:stretch>
        </p:blipFill>
        <p:spPr>
          <a:xfrm>
            <a:off x="8164145" y="1442349"/>
            <a:ext cx="3724970" cy="3973302"/>
          </a:xfrm>
          <a:prstGeom prst="rect">
            <a:avLst/>
          </a:prstGeom>
        </p:spPr>
      </p:pic>
    </p:spTree>
    <p:extLst>
      <p:ext uri="{BB962C8B-B14F-4D97-AF65-F5344CB8AC3E}">
        <p14:creationId xmlns:p14="http://schemas.microsoft.com/office/powerpoint/2010/main" val="74811699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220556" cy="538647"/>
          </a:xfrm>
        </p:spPr>
        <p:txBody>
          <a:bodyPr rtlCol="0">
            <a:noAutofit/>
          </a:bodyPr>
          <a:lstStyle/>
          <a:p>
            <a:pPr algn="l"/>
            <a:r>
              <a:rPr lang="es-ES" sz="2800" b="1" dirty="0"/>
              <a:t>AGENDA</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4072158" y="2147865"/>
            <a:ext cx="7454077" cy="3130191"/>
          </a:xfrm>
        </p:spPr>
        <p:txBody>
          <a:bodyPr rtlCol="0">
            <a:normAutofit/>
          </a:bodyPr>
          <a:lstStyle/>
          <a:p>
            <a:pPr marL="457200" indent="-457200" algn="just" rtl="0">
              <a:lnSpc>
                <a:spcPct val="100000"/>
              </a:lnSpc>
              <a:buAutoNum type="arabicPeriod"/>
            </a:pPr>
            <a:r>
              <a:rPr lang="es-ES" sz="2000" b="1" dirty="0"/>
              <a:t>PRESENTACIÓN</a:t>
            </a:r>
          </a:p>
          <a:p>
            <a:pPr marL="457200" indent="-457200" algn="just" rtl="0">
              <a:lnSpc>
                <a:spcPct val="100000"/>
              </a:lnSpc>
              <a:buAutoNum type="arabicPeriod"/>
            </a:pPr>
            <a:r>
              <a:rPr lang="es-ES" sz="2000" b="1" dirty="0"/>
              <a:t>ACUERDO PEDAGÓGICO</a:t>
            </a:r>
          </a:p>
          <a:p>
            <a:pPr marL="457200" indent="-457200" algn="just" rtl="0">
              <a:lnSpc>
                <a:spcPct val="100000"/>
              </a:lnSpc>
              <a:buAutoNum type="arabicPeriod"/>
            </a:pPr>
            <a:r>
              <a:rPr lang="es-ES" sz="2000" b="1" dirty="0"/>
              <a:t>MODELO PEDAGÓGICO</a:t>
            </a:r>
          </a:p>
          <a:p>
            <a:pPr marL="457200" indent="-457200" algn="just" rtl="0">
              <a:lnSpc>
                <a:spcPct val="100000"/>
              </a:lnSpc>
              <a:buAutoNum type="arabicPeriod"/>
            </a:pPr>
            <a:r>
              <a:rPr lang="es-ES" sz="2000" b="1" dirty="0"/>
              <a:t>GENERALIDADES DEL CURSO</a:t>
            </a:r>
          </a:p>
          <a:p>
            <a:pPr marL="457200" indent="-457200" algn="just" rtl="0">
              <a:lnSpc>
                <a:spcPct val="100000"/>
              </a:lnSpc>
              <a:buAutoNum type="arabicPeriod"/>
            </a:pPr>
            <a:r>
              <a:rPr lang="es-ES" sz="2000" b="1" dirty="0"/>
              <a:t>OBJETIVOS DE APRENDIZAJE</a:t>
            </a:r>
          </a:p>
          <a:p>
            <a:pPr marL="457200" indent="-457200" algn="just" rtl="0">
              <a:lnSpc>
                <a:spcPct val="100000"/>
              </a:lnSpc>
              <a:buAutoNum type="arabicPeriod"/>
            </a:pPr>
            <a:r>
              <a:rPr lang="es-ES" sz="2000" b="1" dirty="0"/>
              <a:t>CONTENIDO DEL CURSO</a:t>
            </a:r>
          </a:p>
          <a:p>
            <a:pPr marL="457200" indent="-457200" algn="just" rtl="0">
              <a:lnSpc>
                <a:spcPct val="100000"/>
              </a:lnSpc>
              <a:buAutoNum type="arabicPeriod"/>
            </a:pPr>
            <a:endParaRPr lang="es-ES" sz="2000" b="1" dirty="0"/>
          </a:p>
          <a:p>
            <a:pPr marL="0" indent="0" algn="just" rtl="0">
              <a:lnSpc>
                <a:spcPct val="100000"/>
              </a:lnSpc>
              <a:buNone/>
            </a:pPr>
            <a:endParaRPr lang="es-ES" sz="2000" b="1" dirty="0"/>
          </a:p>
          <a:p>
            <a:pPr rtl="0">
              <a:lnSpc>
                <a:spcPct val="100000"/>
              </a:lnSpc>
            </a:pPr>
            <a:endParaRPr lang="es-ES" sz="2000" b="1" dirty="0"/>
          </a:p>
        </p:txBody>
      </p:sp>
      <p:pic>
        <p:nvPicPr>
          <p:cNvPr id="9" name="Imagen 8">
            <a:extLst>
              <a:ext uri="{FF2B5EF4-FFF2-40B4-BE49-F238E27FC236}">
                <a16:creationId xmlns:a16="http://schemas.microsoft.com/office/drawing/2014/main" id="{E664F16B-02E2-0B44-AC1D-804F8EC8D385}"/>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219423319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Clasificación del analista</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pic>
        <p:nvPicPr>
          <p:cNvPr id="6" name="Imagen 5">
            <a:extLst>
              <a:ext uri="{FF2B5EF4-FFF2-40B4-BE49-F238E27FC236}">
                <a16:creationId xmlns:a16="http://schemas.microsoft.com/office/drawing/2014/main" id="{F6F09E3B-38F8-8B49-B5AA-852F84BA85C4}"/>
              </a:ext>
            </a:extLst>
          </p:cNvPr>
          <p:cNvPicPr>
            <a:picLocks noChangeAspect="1"/>
          </p:cNvPicPr>
          <p:nvPr/>
        </p:nvPicPr>
        <p:blipFill>
          <a:blip r:embed="rId5"/>
          <a:stretch>
            <a:fillRect/>
          </a:stretch>
        </p:blipFill>
        <p:spPr>
          <a:xfrm>
            <a:off x="3944746" y="850900"/>
            <a:ext cx="7708900" cy="5156200"/>
          </a:xfrm>
          <a:prstGeom prst="rect">
            <a:avLst/>
          </a:prstGeom>
        </p:spPr>
      </p:pic>
    </p:spTree>
    <p:extLst>
      <p:ext uri="{BB962C8B-B14F-4D97-AF65-F5344CB8AC3E}">
        <p14:creationId xmlns:p14="http://schemas.microsoft.com/office/powerpoint/2010/main" val="402669644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err="1"/>
              <a:t>Quiz</a:t>
            </a:r>
            <a:r>
              <a:rPr lang="es-ES" sz="2400" b="1" dirty="0"/>
              <a:t>…</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CuadroTexto 2">
            <a:extLst>
              <a:ext uri="{FF2B5EF4-FFF2-40B4-BE49-F238E27FC236}">
                <a16:creationId xmlns:a16="http://schemas.microsoft.com/office/drawing/2014/main" id="{5311B32F-2696-FD44-89CA-A0ED85172B95}"/>
              </a:ext>
            </a:extLst>
          </p:cNvPr>
          <p:cNvSpPr txBox="1"/>
          <p:nvPr/>
        </p:nvSpPr>
        <p:spPr>
          <a:xfrm>
            <a:off x="5301465" y="2188396"/>
            <a:ext cx="5088252" cy="2308324"/>
          </a:xfrm>
          <a:prstGeom prst="rect">
            <a:avLst/>
          </a:prstGeom>
          <a:noFill/>
        </p:spPr>
        <p:txBody>
          <a:bodyPr wrap="none" rtlCol="0">
            <a:spAutoFit/>
          </a:bodyPr>
          <a:lstStyle/>
          <a:p>
            <a:r>
              <a:rPr lang="es-ES_tradnl" dirty="0"/>
              <a:t>Instrucciones…</a:t>
            </a:r>
          </a:p>
          <a:p>
            <a:endParaRPr lang="es-ES_tradnl" dirty="0"/>
          </a:p>
          <a:p>
            <a:pPr marL="342900" indent="-342900">
              <a:buAutoNum type="arabicPeriod"/>
            </a:pPr>
            <a:r>
              <a:rPr lang="es-ES_tradnl" dirty="0"/>
              <a:t>Descarga la aplicación </a:t>
            </a:r>
            <a:r>
              <a:rPr lang="es-ES_tradnl" dirty="0" err="1"/>
              <a:t>Quizizz</a:t>
            </a:r>
            <a:endParaRPr lang="es-ES_tradnl" dirty="0"/>
          </a:p>
          <a:p>
            <a:pPr marL="342900" indent="-342900">
              <a:buAutoNum type="arabicPeriod"/>
            </a:pPr>
            <a:r>
              <a:rPr lang="es-ES_tradnl" dirty="0"/>
              <a:t>Crea un usuario como estudiante </a:t>
            </a:r>
          </a:p>
          <a:p>
            <a:pPr marL="342900" indent="-342900">
              <a:buAutoNum type="arabicPeriod"/>
            </a:pPr>
            <a:r>
              <a:rPr lang="es-ES_tradnl" dirty="0"/>
              <a:t>Únete a la clase con el código: Q697396</a:t>
            </a:r>
          </a:p>
          <a:p>
            <a:pPr marL="342900" indent="-342900">
              <a:buAutoNum type="arabicPeriod"/>
            </a:pPr>
            <a:endParaRPr lang="es-ES_tradnl" dirty="0"/>
          </a:p>
          <a:p>
            <a:pPr marL="342900" indent="-342900">
              <a:buAutoNum type="arabicPeriod"/>
            </a:pPr>
            <a:endParaRPr lang="es-ES_tradnl" dirty="0"/>
          </a:p>
          <a:p>
            <a:endParaRPr lang="es-ES_tradnl" dirty="0"/>
          </a:p>
        </p:txBody>
      </p:sp>
    </p:spTree>
    <p:extLst>
      <p:ext uri="{BB962C8B-B14F-4D97-AF65-F5344CB8AC3E}">
        <p14:creationId xmlns:p14="http://schemas.microsoft.com/office/powerpoint/2010/main" val="131264498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857500" cy="481497"/>
          </a:xfrm>
        </p:spPr>
        <p:txBody>
          <a:bodyPr rtlCol="0">
            <a:noAutofit/>
          </a:bodyPr>
          <a:lstStyle/>
          <a:p>
            <a:pPr algn="l"/>
            <a:r>
              <a:rPr lang="es-ES" sz="2800" b="1" dirty="0"/>
              <a:t>presentación</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4072158" y="3718393"/>
            <a:ext cx="7827742" cy="2758607"/>
          </a:xfrm>
        </p:spPr>
        <p:txBody>
          <a:bodyPr rtlCol="0">
            <a:normAutofit fontScale="62500" lnSpcReduction="20000"/>
          </a:bodyPr>
          <a:lstStyle/>
          <a:p>
            <a:pPr marL="0" indent="0" algn="just" rtl="0">
              <a:lnSpc>
                <a:spcPct val="100000"/>
              </a:lnSpc>
              <a:buNone/>
            </a:pPr>
            <a:r>
              <a:rPr lang="es-ES" sz="2000" dirty="0"/>
              <a:t>Luis Ángel Figueroa Ocoró, oriundo de la Ciudad de Buenaventura – Valle, 37 años de edad</a:t>
            </a:r>
          </a:p>
          <a:p>
            <a:pPr marL="0" indent="0" algn="just" rtl="0">
              <a:lnSpc>
                <a:spcPct val="100000"/>
              </a:lnSpc>
              <a:buNone/>
            </a:pPr>
            <a:r>
              <a:rPr lang="es-ES" sz="2000" dirty="0"/>
              <a:t>Ing. Electrónico - Universidad de San Buenaventura - Bogotá</a:t>
            </a:r>
          </a:p>
          <a:p>
            <a:pPr marL="0" indent="0" algn="just" rtl="0">
              <a:lnSpc>
                <a:spcPct val="100000"/>
              </a:lnSpc>
              <a:buNone/>
            </a:pPr>
            <a:r>
              <a:rPr lang="es-ES" sz="2000" dirty="0" err="1"/>
              <a:t>MSc</a:t>
            </a:r>
            <a:r>
              <a:rPr lang="es-ES" sz="2000" dirty="0"/>
              <a:t>. Gestión Informática y Telecomunicaciones – Universidad ICESI - Cali</a:t>
            </a:r>
          </a:p>
          <a:p>
            <a:pPr marL="0" indent="0" algn="just" rtl="0">
              <a:lnSpc>
                <a:spcPct val="100000"/>
              </a:lnSpc>
              <a:buNone/>
            </a:pPr>
            <a:r>
              <a:rPr lang="es-ES" sz="2000" dirty="0"/>
              <a:t>Esp. Negocios y Servicios de Telecomunicaciones – Universidad de San Buenaventura – Bogotá</a:t>
            </a:r>
          </a:p>
          <a:p>
            <a:pPr algn="just">
              <a:lnSpc>
                <a:spcPct val="100000"/>
              </a:lnSpc>
            </a:pPr>
            <a:r>
              <a:rPr lang="es-ES" sz="2000" dirty="0"/>
              <a:t>Vinculado al sector educación desde el año 2015 como docente de Electricidad y Electrónica, Gestión Empresarial, Gerencia de Proyectos. </a:t>
            </a:r>
          </a:p>
          <a:p>
            <a:pPr algn="just">
              <a:lnSpc>
                <a:spcPct val="100000"/>
              </a:lnSpc>
            </a:pPr>
            <a:r>
              <a:rPr lang="es-ES" sz="2000" dirty="0"/>
              <a:t>Socio Fundador de BIOPORT ZOMAC SAS.</a:t>
            </a:r>
          </a:p>
          <a:p>
            <a:pPr algn="just">
              <a:lnSpc>
                <a:spcPct val="100000"/>
              </a:lnSpc>
            </a:pPr>
            <a:r>
              <a:rPr lang="es-ES" sz="2000" dirty="0"/>
              <a:t>Socio Fundador de </a:t>
            </a:r>
            <a:r>
              <a:rPr lang="es-ES" sz="2000" dirty="0" err="1"/>
              <a:t>CreeSer</a:t>
            </a:r>
            <a:r>
              <a:rPr lang="es-ES" sz="2000" dirty="0"/>
              <a:t> Pacífico SAS</a:t>
            </a:r>
          </a:p>
          <a:p>
            <a:pPr marL="0" indent="0" algn="just" rtl="0">
              <a:lnSpc>
                <a:spcPct val="100000"/>
              </a:lnSpc>
              <a:buNone/>
            </a:pPr>
            <a:r>
              <a:rPr lang="es-ES" sz="2000" dirty="0"/>
              <a:t>TEL. 310-4212776</a:t>
            </a:r>
          </a:p>
          <a:p>
            <a:pPr marL="0" indent="0" algn="just" rtl="0">
              <a:lnSpc>
                <a:spcPct val="100000"/>
              </a:lnSpc>
              <a:buNone/>
            </a:pPr>
            <a:r>
              <a:rPr lang="es-ES" sz="2000" dirty="0" err="1"/>
              <a:t>Ing.luanfioc@gmail.com</a:t>
            </a:r>
            <a:endParaRPr lang="es-ES" sz="2000" dirty="0"/>
          </a:p>
          <a:p>
            <a:pPr rtl="0">
              <a:lnSpc>
                <a:spcPct val="100000"/>
              </a:lnSpc>
            </a:pPr>
            <a:endParaRPr lang="es-ES" sz="2000" b="1" dirty="0"/>
          </a:p>
        </p:txBody>
      </p:sp>
      <p:pic>
        <p:nvPicPr>
          <p:cNvPr id="5" name="Imagen 4">
            <a:extLst>
              <a:ext uri="{FF2B5EF4-FFF2-40B4-BE49-F238E27FC236}">
                <a16:creationId xmlns:a16="http://schemas.microsoft.com/office/drawing/2014/main" id="{56A53AB1-6565-3748-9DBA-25D711AC1C8A}"/>
              </a:ext>
            </a:extLst>
          </p:cNvPr>
          <p:cNvPicPr>
            <a:picLocks noChangeAspect="1"/>
          </p:cNvPicPr>
          <p:nvPr/>
        </p:nvPicPr>
        <p:blipFill>
          <a:blip r:embed="rId4"/>
          <a:stretch>
            <a:fillRect/>
          </a:stretch>
        </p:blipFill>
        <p:spPr>
          <a:xfrm>
            <a:off x="4326561" y="188639"/>
            <a:ext cx="2510029" cy="3346705"/>
          </a:xfrm>
          <a:prstGeom prst="rect">
            <a:avLst/>
          </a:prstGeom>
        </p:spPr>
      </p:pic>
      <p:pic>
        <p:nvPicPr>
          <p:cNvPr id="6" name="Imagen 5">
            <a:extLst>
              <a:ext uri="{FF2B5EF4-FFF2-40B4-BE49-F238E27FC236}">
                <a16:creationId xmlns:a16="http://schemas.microsoft.com/office/drawing/2014/main" id="{5D447D08-8767-5C4A-966E-45380DCA6027}"/>
              </a:ext>
            </a:extLst>
          </p:cNvPr>
          <p:cNvPicPr>
            <a:picLocks noChangeAspect="1"/>
          </p:cNvPicPr>
          <p:nvPr/>
        </p:nvPicPr>
        <p:blipFill>
          <a:blip r:embed="rId5"/>
          <a:stretch>
            <a:fillRect/>
          </a:stretch>
        </p:blipFill>
        <p:spPr>
          <a:xfrm>
            <a:off x="547479" y="2517993"/>
            <a:ext cx="2014001" cy="2014001"/>
          </a:xfrm>
          <a:prstGeom prst="rect">
            <a:avLst/>
          </a:prstGeom>
        </p:spPr>
      </p:pic>
      <p:pic>
        <p:nvPicPr>
          <p:cNvPr id="9" name="Imagen 8">
            <a:extLst>
              <a:ext uri="{FF2B5EF4-FFF2-40B4-BE49-F238E27FC236}">
                <a16:creationId xmlns:a16="http://schemas.microsoft.com/office/drawing/2014/main" id="{ED3675B0-A42C-9349-9525-AF532EAF3A7F}"/>
              </a:ext>
            </a:extLst>
          </p:cNvPr>
          <p:cNvPicPr>
            <a:picLocks noChangeAspect="1"/>
          </p:cNvPicPr>
          <p:nvPr/>
        </p:nvPicPr>
        <p:blipFill>
          <a:blip r:embed="rId6"/>
          <a:stretch>
            <a:fillRect/>
          </a:stretch>
        </p:blipFill>
        <p:spPr>
          <a:xfrm>
            <a:off x="7178595" y="188639"/>
            <a:ext cx="4462273" cy="3346705"/>
          </a:xfrm>
          <a:prstGeom prst="rect">
            <a:avLst/>
          </a:prstGeom>
        </p:spPr>
      </p:pic>
      <p:pic>
        <p:nvPicPr>
          <p:cNvPr id="13" name="Imagen 12">
            <a:extLst>
              <a:ext uri="{FF2B5EF4-FFF2-40B4-BE49-F238E27FC236}">
                <a16:creationId xmlns:a16="http://schemas.microsoft.com/office/drawing/2014/main" id="{56EA585C-C169-9C4E-9245-14D2677721BF}"/>
              </a:ext>
            </a:extLst>
          </p:cNvPr>
          <p:cNvPicPr>
            <a:picLocks noChangeAspect="1"/>
          </p:cNvPicPr>
          <p:nvPr/>
        </p:nvPicPr>
        <p:blipFill>
          <a:blip r:embed="rId7"/>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341170001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548022" cy="1284925"/>
          </a:xfrm>
        </p:spPr>
        <p:txBody>
          <a:bodyPr rtlCol="0">
            <a:noAutofit/>
          </a:bodyPr>
          <a:lstStyle/>
          <a:p>
            <a:pPr algn="l"/>
            <a:r>
              <a:rPr lang="es-ES" sz="2400" b="1" dirty="0"/>
              <a:t>Acuerdos pedagógicos</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1724493"/>
            <a:ext cx="7952202" cy="3698407"/>
          </a:xfrm>
        </p:spPr>
        <p:txBody>
          <a:bodyPr rtlCol="0">
            <a:normAutofit/>
          </a:bodyPr>
          <a:lstStyle/>
          <a:p>
            <a:pPr marL="0" indent="0" algn="just" rtl="0">
              <a:lnSpc>
                <a:spcPct val="100000"/>
              </a:lnSpc>
              <a:buNone/>
            </a:pPr>
            <a:r>
              <a:rPr lang="es-ES" sz="2000" dirty="0"/>
              <a:t>Durante el desarrollo del curso se proponen los siguientes acuerdos: </a:t>
            </a:r>
          </a:p>
          <a:p>
            <a:pPr marL="457200" indent="-457200" algn="just" rtl="0">
              <a:lnSpc>
                <a:spcPct val="100000"/>
              </a:lnSpc>
              <a:buFont typeface="+mj-lt"/>
              <a:buAutoNum type="arabicPeriod"/>
            </a:pPr>
            <a:r>
              <a:rPr lang="es-ES" sz="2000" dirty="0"/>
              <a:t>Hora de inicio de la clase</a:t>
            </a:r>
          </a:p>
          <a:p>
            <a:pPr marL="457200" indent="-457200" algn="just" rtl="0">
              <a:lnSpc>
                <a:spcPct val="100000"/>
              </a:lnSpc>
              <a:buFont typeface="+mj-lt"/>
              <a:buAutoNum type="arabicPeriod"/>
            </a:pPr>
            <a:r>
              <a:rPr lang="es-ES" sz="2000" dirty="0"/>
              <a:t>Uso de Periféricos (Cámara y Micrófono)</a:t>
            </a:r>
          </a:p>
          <a:p>
            <a:pPr marL="457200" indent="-457200" algn="just" rtl="0">
              <a:lnSpc>
                <a:spcPct val="100000"/>
              </a:lnSpc>
              <a:buFont typeface="+mj-lt"/>
              <a:buAutoNum type="arabicPeriod"/>
            </a:pPr>
            <a:r>
              <a:rPr lang="es-ES" sz="2000" dirty="0"/>
              <a:t>Participación</a:t>
            </a:r>
          </a:p>
          <a:p>
            <a:pPr marL="457200" indent="-457200" algn="just" rtl="0">
              <a:lnSpc>
                <a:spcPct val="100000"/>
              </a:lnSpc>
              <a:buFont typeface="+mj-lt"/>
              <a:buAutoNum type="arabicPeriod"/>
            </a:pPr>
            <a:r>
              <a:rPr lang="es-ES" sz="2000" dirty="0"/>
              <a:t>Receso</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70469898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548022" cy="1284925"/>
          </a:xfrm>
        </p:spPr>
        <p:txBody>
          <a:bodyPr rtlCol="0">
            <a:noAutofit/>
          </a:bodyPr>
          <a:lstStyle/>
          <a:p>
            <a:pPr algn="l"/>
            <a:r>
              <a:rPr lang="es-ES" sz="2400" b="1" dirty="0"/>
              <a:t>Modelo pedagógico</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520861"/>
            <a:ext cx="7952202" cy="5162309"/>
          </a:xfrm>
        </p:spPr>
        <p:txBody>
          <a:bodyPr rtlCol="0">
            <a:normAutofit/>
          </a:bodyPr>
          <a:lstStyle/>
          <a:p>
            <a:pPr marL="0" indent="0">
              <a:lnSpc>
                <a:spcPct val="100000"/>
              </a:lnSpc>
              <a:buNone/>
            </a:pPr>
            <a:endParaRPr lang="es-CO" sz="1800" dirty="0"/>
          </a:p>
          <a:p>
            <a:pPr marL="0" indent="0">
              <a:lnSpc>
                <a:spcPct val="100000"/>
              </a:lnSpc>
              <a:buNone/>
            </a:pPr>
            <a:endParaRPr lang="es-CO" sz="1800" dirty="0"/>
          </a:p>
          <a:p>
            <a:pPr marL="0" indent="0">
              <a:lnSpc>
                <a:spcPct val="100000"/>
              </a:lnSpc>
              <a:buNone/>
            </a:pPr>
            <a:r>
              <a:rPr lang="es-CO" sz="1800" dirty="0"/>
              <a:t>El modelo pedagógico de la Universidad del Pacífico se constituye a partir de la formación integral, del dialogo diferencial de saberes, y de la idea de un sujeto autónomo, capaz de potencializar y transformar su entorno.</a:t>
            </a:r>
          </a:p>
          <a:p>
            <a:pPr marL="0" indent="0">
              <a:lnSpc>
                <a:spcPct val="100000"/>
              </a:lnSpc>
              <a:buNone/>
            </a:pPr>
            <a:endParaRPr lang="es-CO" sz="1800" dirty="0"/>
          </a:p>
          <a:p>
            <a:pPr marL="0" indent="0">
              <a:lnSpc>
                <a:spcPct val="100000"/>
              </a:lnSpc>
              <a:buNone/>
            </a:pPr>
            <a:r>
              <a:rPr lang="es-CO" sz="1800" dirty="0"/>
              <a:t>La aportación de Vygotsky al concepto del desarrollo radica en plantear que hay dos procesos: uno de orden biológico y otro de orden sociocultural- que potencia el desarrollo de las funciones superiores, cuando ambas vías se encuentran se da el nacimiento de la historia cultural del sujeto</a:t>
            </a:r>
            <a:endParaRPr lang="es-ES" sz="1800" dirty="0"/>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259232439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algn="l"/>
            <a:r>
              <a:rPr lang="es-ES" sz="2400" b="1" dirty="0"/>
              <a:t>Generalidades del curso</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520861"/>
            <a:ext cx="7952202" cy="5162309"/>
          </a:xfrm>
        </p:spPr>
        <p:txBody>
          <a:bodyPr rtlCol="0">
            <a:normAutofit/>
          </a:bodyPr>
          <a:lstStyle/>
          <a:p>
            <a:pPr marL="0" indent="0">
              <a:lnSpc>
                <a:spcPct val="100000"/>
              </a:lnSpc>
              <a:buNone/>
            </a:pPr>
            <a:endParaRPr lang="es-CO" sz="1800" dirty="0"/>
          </a:p>
          <a:p>
            <a:pPr marL="0" indent="0">
              <a:lnSpc>
                <a:spcPct val="100000"/>
              </a:lnSpc>
              <a:buNone/>
            </a:pPr>
            <a:endParaRPr lang="es-CO" sz="1800" dirty="0"/>
          </a:p>
          <a:p>
            <a:pPr marL="0" indent="0">
              <a:lnSpc>
                <a:spcPct val="100000"/>
              </a:lnSpc>
              <a:buNone/>
            </a:pPr>
            <a:r>
              <a:rPr lang="es-CO" sz="1800" dirty="0"/>
              <a:t>El curso se divide en 3 momentos.</a:t>
            </a:r>
          </a:p>
          <a:p>
            <a:pPr marL="0" indent="0">
              <a:lnSpc>
                <a:spcPct val="100000"/>
              </a:lnSpc>
              <a:buNone/>
            </a:pPr>
            <a:r>
              <a:rPr lang="es-CO" sz="1800" dirty="0"/>
              <a:t>1er momento 30%</a:t>
            </a:r>
          </a:p>
          <a:p>
            <a:pPr marL="0" indent="0">
              <a:lnSpc>
                <a:spcPct val="100000"/>
              </a:lnSpc>
              <a:buNone/>
            </a:pPr>
            <a:r>
              <a:rPr lang="es-CO" sz="1800" dirty="0"/>
              <a:t>2do momento 30%</a:t>
            </a:r>
          </a:p>
          <a:p>
            <a:pPr marL="0" indent="0">
              <a:lnSpc>
                <a:spcPct val="100000"/>
              </a:lnSpc>
              <a:buNone/>
            </a:pPr>
            <a:r>
              <a:rPr lang="es-CO" sz="1800" dirty="0"/>
              <a:t>3er momento 40%</a:t>
            </a:r>
          </a:p>
          <a:p>
            <a:pPr marL="0" indent="0">
              <a:lnSpc>
                <a:spcPct val="100000"/>
              </a:lnSpc>
              <a:buNone/>
            </a:pPr>
            <a:endParaRPr lang="es-CO" sz="1800" dirty="0"/>
          </a:p>
          <a:p>
            <a:pPr marL="0" indent="0">
              <a:lnSpc>
                <a:spcPct val="100000"/>
              </a:lnSpc>
              <a:buNone/>
            </a:pPr>
            <a:r>
              <a:rPr lang="es-CO" sz="1800" dirty="0"/>
              <a:t>Durante cada momento se harán quices, talleres y control de lectura promoviendo el sentido crítico entre estudiantes.</a:t>
            </a:r>
          </a:p>
          <a:p>
            <a:pPr marL="0" indent="0">
              <a:lnSpc>
                <a:spcPct val="100000"/>
              </a:lnSpc>
              <a:buNone/>
            </a:pPr>
            <a:endParaRPr lang="es-CO" sz="1800" dirty="0"/>
          </a:p>
          <a:p>
            <a:pPr marL="0" indent="0">
              <a:lnSpc>
                <a:spcPct val="100000"/>
              </a:lnSpc>
              <a:buNone/>
            </a:pPr>
            <a:r>
              <a:rPr lang="es-CO" sz="1800" dirty="0"/>
              <a:t>Se propondrá un proyecto final, que permita evidenciar la mejora continua del estudiante.</a:t>
            </a:r>
            <a:endParaRPr lang="es-ES" sz="1800" dirty="0"/>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259331823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algn="l"/>
            <a:r>
              <a:rPr lang="es-ES" sz="2400" b="1" dirty="0"/>
              <a:t>Objetivos de aprendizaje</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520861"/>
            <a:ext cx="7952202" cy="5162309"/>
          </a:xfrm>
        </p:spPr>
        <p:txBody>
          <a:bodyPr rtlCol="0">
            <a:normAutofit/>
          </a:bodyPr>
          <a:lstStyle/>
          <a:p>
            <a:pPr marL="0" indent="0">
              <a:lnSpc>
                <a:spcPct val="100000"/>
              </a:lnSpc>
              <a:buNone/>
            </a:pPr>
            <a:endParaRPr lang="es-CO" sz="1800" dirty="0"/>
          </a:p>
          <a:p>
            <a:pPr marL="342900" indent="-342900">
              <a:lnSpc>
                <a:spcPct val="100000"/>
              </a:lnSpc>
              <a:buFont typeface="+mj-lt"/>
              <a:buAutoNum type="arabicPeriod"/>
            </a:pPr>
            <a:r>
              <a:rPr lang="es-CO" sz="1800" dirty="0"/>
              <a:t>Recordar los tipos básicos de sistemas de computación que un analista debe conocer. </a:t>
            </a:r>
          </a:p>
          <a:p>
            <a:pPr marL="342900" indent="-342900">
              <a:lnSpc>
                <a:spcPct val="100000"/>
              </a:lnSpc>
              <a:buFont typeface="+mj-lt"/>
              <a:buAutoNum type="arabicPeriod"/>
            </a:pPr>
            <a:r>
              <a:rPr lang="es-CO" sz="1800" dirty="0"/>
              <a:t>Conocer los distintos roles de un analista de sistemas.</a:t>
            </a:r>
          </a:p>
          <a:p>
            <a:pPr marL="342900" indent="-342900">
              <a:lnSpc>
                <a:spcPct val="100000"/>
              </a:lnSpc>
              <a:buFont typeface="+mj-lt"/>
              <a:buAutoNum type="arabicPeriod"/>
            </a:pPr>
            <a:r>
              <a:rPr lang="es-CO" sz="1800" dirty="0"/>
              <a:t>Comprender los fundamentos de tres metodologías de diseño: SDL, la metodología ágil y el análisis y diseño de sistemas orientado a objetos.</a:t>
            </a:r>
          </a:p>
          <a:p>
            <a:pPr marL="342900" indent="-342900">
              <a:lnSpc>
                <a:spcPct val="100000"/>
              </a:lnSpc>
              <a:buFont typeface="+mj-lt"/>
              <a:buAutoNum type="arabicPeriod"/>
            </a:pPr>
            <a:r>
              <a:rPr lang="es-CO" sz="1800" dirty="0"/>
              <a:t>Comprender que los distintos niveles de la administración requieren distintos sistemas.</a:t>
            </a:r>
          </a:p>
          <a:p>
            <a:pPr marL="342900" indent="-342900">
              <a:lnSpc>
                <a:spcPct val="100000"/>
              </a:lnSpc>
              <a:buFont typeface="+mj-lt"/>
              <a:buAutoNum type="arabicPeriod"/>
            </a:pPr>
            <a:r>
              <a:rPr lang="es-CO" sz="1800" dirty="0"/>
              <a:t>Comprender que las organizaciones y sus miembros son sistemas, y que como analista debe asumir una perspectiva de sistemas.</a:t>
            </a:r>
          </a:p>
          <a:p>
            <a:pPr marL="342900" indent="-342900">
              <a:lnSpc>
                <a:spcPct val="100000"/>
              </a:lnSpc>
              <a:buFont typeface="+mj-lt"/>
              <a:buAutoNum type="arabicPeriod"/>
            </a:pPr>
            <a:r>
              <a:rPr lang="es-CO" sz="1800" dirty="0"/>
              <a:t>Comprender cómo se inician y seleccionan los proyectos, definir un problema de negocios y determinar la viabilidad de un propyecto  propuesto.</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355369578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algn="l"/>
            <a:r>
              <a:rPr lang="es-ES" sz="2400" b="1" dirty="0"/>
              <a:t>CONTENIDO DEL CURSO</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graphicFrame>
        <p:nvGraphicFramePr>
          <p:cNvPr id="5" name="Diagrama 4">
            <a:extLst>
              <a:ext uri="{FF2B5EF4-FFF2-40B4-BE49-F238E27FC236}">
                <a16:creationId xmlns:a16="http://schemas.microsoft.com/office/drawing/2014/main" id="{8E9C6F10-925A-C647-ADFD-D4BC06E84765}"/>
              </a:ext>
            </a:extLst>
          </p:cNvPr>
          <p:cNvGraphicFramePr/>
          <p:nvPr>
            <p:extLst>
              <p:ext uri="{D42A27DB-BD31-4B8C-83A1-F6EECF244321}">
                <p14:modId xmlns:p14="http://schemas.microsoft.com/office/powerpoint/2010/main" val="1406124921"/>
              </p:ext>
            </p:extLst>
          </p:nvPr>
        </p:nvGraphicFramePr>
        <p:xfrm>
          <a:off x="3875861" y="1596326"/>
          <a:ext cx="7623882" cy="4467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CuadroTexto 10">
            <a:extLst>
              <a:ext uri="{FF2B5EF4-FFF2-40B4-BE49-F238E27FC236}">
                <a16:creationId xmlns:a16="http://schemas.microsoft.com/office/drawing/2014/main" id="{A3FE4645-629D-3B4E-8780-733CD236BF6A}"/>
              </a:ext>
            </a:extLst>
          </p:cNvPr>
          <p:cNvSpPr txBox="1"/>
          <p:nvPr/>
        </p:nvSpPr>
        <p:spPr>
          <a:xfrm>
            <a:off x="5956515" y="1196216"/>
            <a:ext cx="2863284" cy="400110"/>
          </a:xfrm>
          <a:prstGeom prst="rect">
            <a:avLst/>
          </a:prstGeom>
          <a:noFill/>
        </p:spPr>
        <p:txBody>
          <a:bodyPr wrap="none" rtlCol="0">
            <a:spAutoFit/>
          </a:bodyPr>
          <a:lstStyle/>
          <a:p>
            <a:r>
              <a:rPr lang="es-ES_tradnl" sz="2000" b="1" dirty="0"/>
              <a:t>ANÁLISIS DE SISTEMAS</a:t>
            </a:r>
          </a:p>
        </p:txBody>
      </p:sp>
    </p:spTree>
    <p:extLst>
      <p:ext uri="{BB962C8B-B14F-4D97-AF65-F5344CB8AC3E}">
        <p14:creationId xmlns:p14="http://schemas.microsoft.com/office/powerpoint/2010/main" val="56001301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lvl="0"/>
            <a:r>
              <a:rPr lang="es-ES" sz="2400" b="1" dirty="0"/>
              <a:t>FUNDAMENTOS DEL ANÁLISIS DE SISTEMAS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3539430"/>
          </a:xfrm>
          <a:prstGeom prst="rect">
            <a:avLst/>
          </a:prstGeom>
        </p:spPr>
        <p:txBody>
          <a:bodyPr wrap="square">
            <a:spAutoFit/>
          </a:bodyPr>
          <a:lstStyle/>
          <a:p>
            <a:pPr algn="just"/>
            <a:r>
              <a:rPr lang="es-CO" sz="1600" dirty="0"/>
              <a:t>Para maximizar la utilidad de la información, una empresa debe administrarla en forma apropiada, de la misma manera en que administra los demás recursos. Los administradores necesitan comprender que hay costos asociados con la producción, distribución, seguridad, el almacenamiento y la recuperación de toda información. Aunque la información está a nuestro alrededor, no es gratuita y no debemos dar por hecho su uso estratégico para poner a una empresa en una posición competitiva.</a:t>
            </a:r>
            <a:endParaRPr lang="es-ES_tradnl" sz="1600" dirty="0"/>
          </a:p>
        </p:txBody>
      </p:sp>
      <p:pic>
        <p:nvPicPr>
          <p:cNvPr id="4" name="Imagen 3">
            <a:extLst>
              <a:ext uri="{FF2B5EF4-FFF2-40B4-BE49-F238E27FC236}">
                <a16:creationId xmlns:a16="http://schemas.microsoft.com/office/drawing/2014/main" id="{DBC69629-DB14-704E-92E7-CC013AECB913}"/>
              </a:ext>
            </a:extLst>
          </p:cNvPr>
          <p:cNvPicPr>
            <a:picLocks noChangeAspect="1"/>
          </p:cNvPicPr>
          <p:nvPr/>
        </p:nvPicPr>
        <p:blipFill>
          <a:blip r:embed="rId5"/>
          <a:stretch>
            <a:fillRect/>
          </a:stretch>
        </p:blipFill>
        <p:spPr>
          <a:xfrm>
            <a:off x="8058557" y="1375139"/>
            <a:ext cx="3960792" cy="3960792"/>
          </a:xfrm>
          <a:prstGeom prst="rect">
            <a:avLst/>
          </a:prstGeom>
        </p:spPr>
      </p:pic>
    </p:spTree>
    <p:extLst>
      <p:ext uri="{BB962C8B-B14F-4D97-AF65-F5344CB8AC3E}">
        <p14:creationId xmlns:p14="http://schemas.microsoft.com/office/powerpoint/2010/main" val="100410401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7020_TF67670762.potx" id="{B7FC8CE9-52FA-4AB8-962B-775F580AC377}" vid="{87A6727B-63DF-420F-B5A5-9E7CDBD0D2A3}"/>
    </a:ext>
  </a:extLst>
</a:theme>
</file>

<file path=ppt/theme/theme2.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0BEB954-4024-4CCF-A9D6-4C00FDC028D9}">
  <ds:schemaRefs>
    <ds:schemaRef ds:uri="http://schemas.microsoft.com/sharepoint/v3/contenttype/forms"/>
  </ds:schemaRefs>
</ds:datastoreItem>
</file>

<file path=customXml/itemProps2.xml><?xml version="1.0" encoding="utf-8"?>
<ds:datastoreItem xmlns:ds="http://schemas.openxmlformats.org/officeDocument/2006/customXml" ds:itemID="{AB96CC85-5758-41C0-8EFD-737AFB691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10EE66-8707-456F-8F2E-091D581CB03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Estela de condensación</Template>
  <TotalTime>0</TotalTime>
  <Words>1170</Words>
  <Application>Microsoft Macintosh PowerPoint</Application>
  <PresentationFormat>Panorámica</PresentationFormat>
  <Paragraphs>142</Paragraphs>
  <Slides>21</Slides>
  <Notes>21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Arial</vt:lpstr>
      <vt:lpstr>Calibri</vt:lpstr>
      <vt:lpstr>Century Gothic</vt:lpstr>
      <vt:lpstr>Estela de condensación</vt:lpstr>
      <vt:lpstr>Análisis de  sistemas</vt:lpstr>
      <vt:lpstr>AGENDA</vt:lpstr>
      <vt:lpstr>presentación</vt:lpstr>
      <vt:lpstr>Acuerdos pedagógicos</vt:lpstr>
      <vt:lpstr>Modelo pedagógico</vt:lpstr>
      <vt:lpstr>Generalidades del curso</vt:lpstr>
      <vt:lpstr>Objetivos de aprendizaje</vt:lpstr>
      <vt:lpstr>CONTENIDO DEL CURSO</vt:lpstr>
      <vt:lpstr>FUNDAMENTOS DEL ANÁLISIS DE SISTEMAS</vt:lpstr>
      <vt:lpstr>El Papel de los sistemas de información</vt:lpstr>
      <vt:lpstr>Cuatro aspectos fundamentales</vt:lpstr>
      <vt:lpstr>El peso de la responsabilidad</vt:lpstr>
      <vt:lpstr>ASPECTOS IMPORTANTES</vt:lpstr>
      <vt:lpstr>¿Qué es el análisis de sistemas?</vt:lpstr>
      <vt:lpstr>¿Qué es el análisis de sistemas?</vt:lpstr>
      <vt:lpstr>El analista de sistemas</vt:lpstr>
      <vt:lpstr>El analista de sistemas</vt:lpstr>
      <vt:lpstr>El analista de sistemas</vt:lpstr>
      <vt:lpstr>El análisis de sistemas no es…</vt:lpstr>
      <vt:lpstr>Clasificación del analista</vt:lpstr>
      <vt:lpstr>Quiz…</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Figueroa</dc:creator>
  <cp:lastModifiedBy/>
  <cp:revision>1</cp:revision>
  <dcterms:created xsi:type="dcterms:W3CDTF">2020-06-01T21:50:56Z</dcterms:created>
  <dcterms:modified xsi:type="dcterms:W3CDTF">2025-02-20T00:59:31Z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