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sldIdLst>
    <p:sldId id="256" r:id="rId2"/>
    <p:sldId id="263" r:id="rId3"/>
    <p:sldId id="264" r:id="rId4"/>
    <p:sldId id="265" r:id="rId5"/>
    <p:sldId id="266" r:id="rId6"/>
    <p:sldId id="267" r:id="rId7"/>
    <p:sldId id="268" r:id="rId8"/>
    <p:sldId id="27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DEBC"/>
    <a:srgbClr val="FF6600"/>
    <a:srgbClr val="F8AE6A"/>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3" d="100"/>
          <a:sy n="113" d="100"/>
        </p:scale>
        <p:origin x="51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890266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4537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96051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03518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56493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47644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317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20190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8686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911762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3763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88616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95634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10533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492514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186867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7/22/2026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7153378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131128" y="193965"/>
            <a:ext cx="6137564" cy="1773380"/>
          </a:xfrm>
        </p:spPr>
        <p:txBody>
          <a:bodyPr>
            <a:normAutofit/>
          </a:bodyPr>
          <a:lstStyle/>
          <a:p>
            <a:pPr>
              <a:lnSpc>
                <a:spcPct val="80000"/>
              </a:lnSpc>
              <a:spcBef>
                <a:spcPct val="20000"/>
              </a:spcBef>
              <a:defRPr/>
            </a:pPr>
            <a:r>
              <a:rPr lang="es-MX" sz="3600" b="1" dirty="0">
                <a:solidFill>
                  <a:schemeClr val="bg2">
                    <a:lumMod val="25000"/>
                  </a:schemeClr>
                </a:solidFill>
                <a:latin typeface="Tahoma" pitchFamily="34" charset="0"/>
                <a:cs typeface="Arial" charset="0"/>
              </a:rPr>
              <a:t>Universidad  del Pacífico</a:t>
            </a:r>
            <a:br>
              <a:rPr lang="es-MX" sz="3600" b="1" dirty="0">
                <a:solidFill>
                  <a:schemeClr val="bg2">
                    <a:lumMod val="25000"/>
                  </a:schemeClr>
                </a:solidFill>
                <a:latin typeface="Tahoma" pitchFamily="34" charset="0"/>
                <a:cs typeface="Arial" charset="0"/>
              </a:rPr>
            </a:br>
            <a:r>
              <a:rPr lang="es-MX" sz="3600" b="1" dirty="0">
                <a:solidFill>
                  <a:schemeClr val="bg2">
                    <a:lumMod val="25000"/>
                  </a:schemeClr>
                </a:solidFill>
                <a:latin typeface="Tahoma" pitchFamily="34" charset="0"/>
                <a:cs typeface="Arial" charset="0"/>
              </a:rPr>
              <a:t>Programa de Sociología</a:t>
            </a:r>
            <a:br>
              <a:rPr lang="es-MX" b="1" dirty="0">
                <a:solidFill>
                  <a:schemeClr val="bg2">
                    <a:lumMod val="25000"/>
                  </a:schemeClr>
                </a:solidFill>
                <a:latin typeface="Tahoma" pitchFamily="34" charset="0"/>
                <a:cs typeface="Arial" charset="0"/>
              </a:rPr>
            </a:br>
            <a:endParaRPr lang="es-CO" dirty="0"/>
          </a:p>
        </p:txBody>
      </p:sp>
      <p:sp>
        <p:nvSpPr>
          <p:cNvPr id="3" name="Subtítulo 2"/>
          <p:cNvSpPr>
            <a:spLocks noGrp="1"/>
          </p:cNvSpPr>
          <p:nvPr>
            <p:ph type="subTitle" idx="1"/>
          </p:nvPr>
        </p:nvSpPr>
        <p:spPr>
          <a:xfrm>
            <a:off x="2589213" y="2216727"/>
            <a:ext cx="8915399" cy="4383365"/>
          </a:xfrm>
        </p:spPr>
        <p:txBody>
          <a:bodyPr>
            <a:normAutofit/>
          </a:bodyPr>
          <a:lstStyle/>
          <a:p>
            <a:pPr algn="ctr"/>
            <a:r>
              <a:rPr lang="es-CO" sz="4000" b="1" dirty="0"/>
              <a:t>TEORIA SOCIOLOGÍCA II – K. MARX – G SIMMEL</a:t>
            </a:r>
          </a:p>
          <a:p>
            <a:pPr algn="ctr">
              <a:lnSpc>
                <a:spcPct val="80000"/>
              </a:lnSpc>
              <a:defRPr/>
            </a:pPr>
            <a:r>
              <a:rPr lang="es-CO" sz="2200" b="1" dirty="0">
                <a:solidFill>
                  <a:schemeClr val="bg2">
                    <a:lumMod val="25000"/>
                  </a:schemeClr>
                </a:solidFill>
              </a:rPr>
              <a:t>CONCEPTOS BÁSICOS DE LA SOCIEDAD CAPITALISTA	 </a:t>
            </a:r>
          </a:p>
          <a:p>
            <a:pPr algn="r">
              <a:lnSpc>
                <a:spcPct val="80000"/>
              </a:lnSpc>
              <a:defRPr/>
            </a:pPr>
            <a:r>
              <a:rPr lang="es-CO" sz="2200" dirty="0">
                <a:solidFill>
                  <a:srgbClr val="FF6600"/>
                </a:solidFill>
              </a:rPr>
              <a:t>Profesora : Mg. Gloria Inés Montoya D</a:t>
            </a:r>
          </a:p>
          <a:p>
            <a:pPr algn="r">
              <a:lnSpc>
                <a:spcPct val="80000"/>
              </a:lnSpc>
              <a:defRPr/>
            </a:pPr>
            <a:endParaRPr lang="es-CO" sz="2200" dirty="0">
              <a:solidFill>
                <a:srgbClr val="FF6600"/>
              </a:solidFill>
            </a:endParaRPr>
          </a:p>
          <a:p>
            <a:pPr algn="r">
              <a:lnSpc>
                <a:spcPct val="80000"/>
              </a:lnSpc>
              <a:defRPr/>
            </a:pPr>
            <a:r>
              <a:rPr lang="es-CO" sz="2200" dirty="0">
                <a:solidFill>
                  <a:srgbClr val="FF6600"/>
                </a:solidFill>
              </a:rPr>
              <a:t>No reproducir sin autorización de la autora</a:t>
            </a:r>
          </a:p>
          <a:p>
            <a:pPr algn="r">
              <a:lnSpc>
                <a:spcPct val="80000"/>
              </a:lnSpc>
              <a:defRPr/>
            </a:pPr>
            <a:r>
              <a:rPr lang="es-CO" sz="2200" dirty="0">
                <a:solidFill>
                  <a:srgbClr val="FF6600"/>
                </a:solidFill>
              </a:rPr>
              <a:t> febrero - julio de 2026</a:t>
            </a:r>
          </a:p>
          <a:p>
            <a:pPr algn="ctr"/>
            <a:endParaRPr lang="es-CO" sz="2200" b="1" dirty="0"/>
          </a:p>
        </p:txBody>
      </p:sp>
      <p:pic>
        <p:nvPicPr>
          <p:cNvPr id="4" name="Imagen 2" descr="log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260350"/>
            <a:ext cx="132397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9845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CO" sz="2400" b="1" dirty="0"/>
              <a:t>ESTRUCTURA ECONOMICA DE LA SOCIEDAD</a:t>
            </a:r>
          </a:p>
        </p:txBody>
      </p:sp>
      <p:sp>
        <p:nvSpPr>
          <p:cNvPr id="3" name="Marcador de contenido 2"/>
          <p:cNvSpPr>
            <a:spLocks noGrp="1"/>
          </p:cNvSpPr>
          <p:nvPr>
            <p:ph idx="1"/>
          </p:nvPr>
        </p:nvSpPr>
        <p:spPr>
          <a:xfrm>
            <a:off x="6094411" y="446088"/>
            <a:ext cx="5687858" cy="6411912"/>
          </a:xfrm>
        </p:spPr>
        <p:txBody>
          <a:bodyPr>
            <a:normAutofit/>
          </a:bodyPr>
          <a:lstStyle/>
          <a:p>
            <a:r>
              <a:rPr lang="es-CO" dirty="0"/>
              <a:t>Una </a:t>
            </a:r>
            <a:r>
              <a:rPr lang="es-CO" b="1" dirty="0"/>
              <a:t>producción</a:t>
            </a:r>
            <a:r>
              <a:rPr lang="es-CO" dirty="0"/>
              <a:t> determinada, por lo tanto -dice Marx-, determina un </a:t>
            </a:r>
            <a:r>
              <a:rPr lang="es-CO" b="1" dirty="0"/>
              <a:t>consumo,</a:t>
            </a:r>
            <a:r>
              <a:rPr lang="es-CO" dirty="0"/>
              <a:t> una distribución, un  intercambio determinados y relaciones recíprocas determinadas de estos diferentes momentos. </a:t>
            </a:r>
          </a:p>
          <a:p>
            <a:r>
              <a:rPr lang="es-CO" dirty="0"/>
              <a:t>Se llama CONSUMO INDIVIDUAL al consumo directo de los valores de uso por los individuos.</a:t>
            </a:r>
          </a:p>
          <a:p>
            <a:r>
              <a:rPr lang="es-CO" dirty="0"/>
              <a:t>Se llama CONSUMO PRODUCTIVO al consumo de valores de uso como medios de producción. Los diferentes momentos tiene lugar una acción recíproca. Esto ocurre siempre en todos los conjunto orgánicos. CAP III , EL CAPITAL</a:t>
            </a:r>
          </a:p>
        </p:txBody>
      </p:sp>
      <p:sp>
        <p:nvSpPr>
          <p:cNvPr id="4" name="Marcador de texto 3"/>
          <p:cNvSpPr>
            <a:spLocks noGrp="1"/>
          </p:cNvSpPr>
          <p:nvPr>
            <p:ph type="body" sz="half" idx="2"/>
          </p:nvPr>
        </p:nvSpPr>
        <p:spPr>
          <a:xfrm>
            <a:off x="1289538" y="1598613"/>
            <a:ext cx="4804874" cy="4262436"/>
          </a:xfrm>
        </p:spPr>
        <p:txBody>
          <a:bodyPr>
            <a:noAutofit/>
          </a:bodyPr>
          <a:lstStyle/>
          <a:p>
            <a:r>
              <a:rPr lang="es-CO" sz="2400" dirty="0"/>
              <a:t>La división técnica en  los trabajos especializados aislados </a:t>
            </a:r>
          </a:p>
          <a:p>
            <a:endParaRPr lang="es-CO" sz="2400" dirty="0"/>
          </a:p>
          <a:p>
            <a:r>
              <a:rPr lang="es-CO" sz="2400" dirty="0"/>
              <a:t> producen mercancías, es decir, valores de uso que puedan ir al mercado para ser intercambiados por otros. Lo que cada trabajo especializado produce es sólo una parte del producto final</a:t>
            </a:r>
          </a:p>
        </p:txBody>
      </p:sp>
    </p:spTree>
    <p:extLst>
      <p:ext uri="{BB962C8B-B14F-4D97-AF65-F5344CB8AC3E}">
        <p14:creationId xmlns:p14="http://schemas.microsoft.com/office/powerpoint/2010/main" val="3652418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79591" y="81435"/>
            <a:ext cx="3505199" cy="638655"/>
          </a:xfrm>
        </p:spPr>
        <p:txBody>
          <a:bodyPr>
            <a:normAutofit/>
          </a:bodyPr>
          <a:lstStyle/>
          <a:p>
            <a:r>
              <a:rPr lang="es-CO" b="1" dirty="0"/>
              <a:t>MODO DE  PRODUCCIÓN</a:t>
            </a:r>
          </a:p>
        </p:txBody>
      </p:sp>
      <p:sp>
        <p:nvSpPr>
          <p:cNvPr id="3" name="Marcador de contenido 2"/>
          <p:cNvSpPr>
            <a:spLocks noGrp="1"/>
          </p:cNvSpPr>
          <p:nvPr>
            <p:ph idx="1"/>
          </p:nvPr>
        </p:nvSpPr>
        <p:spPr>
          <a:xfrm>
            <a:off x="5559076" y="446088"/>
            <a:ext cx="5945536" cy="6411912"/>
          </a:xfrm>
        </p:spPr>
        <p:txBody>
          <a:bodyPr>
            <a:normAutofit/>
          </a:bodyPr>
          <a:lstStyle/>
          <a:p>
            <a:r>
              <a:rPr lang="es-CO" sz="2000" dirty="0"/>
              <a:t>MODO DE PRODUCCIÓN se refiere a la  la totalidad social como una estructura compleja y dominante, en la cual el nivel económico es determinante en última instancia.</a:t>
            </a:r>
          </a:p>
          <a:p>
            <a:r>
              <a:rPr lang="es-CO" sz="2000" dirty="0"/>
              <a:t>ES DINÁMICA</a:t>
            </a:r>
          </a:p>
          <a:p>
            <a:pPr algn="just"/>
            <a:r>
              <a:rPr lang="es-CO" sz="2000" dirty="0"/>
              <a:t>Al mismo tiempo que produce bienes materiales en una forma que implica la división de los hombres de esa totalidad social en capitalistas y obreros, y que da origen a toda una ideología que favorece este tipo de producción y a una forma de poder que la defiende y la estimula, va continuamente reproduciendo sus condiciones de producción.</a:t>
            </a:r>
          </a:p>
        </p:txBody>
      </p:sp>
      <p:pic>
        <p:nvPicPr>
          <p:cNvPr id="5" name="Imagen 4"/>
          <p:cNvPicPr>
            <a:picLocks noChangeAspect="1"/>
          </p:cNvPicPr>
          <p:nvPr/>
        </p:nvPicPr>
        <p:blipFill>
          <a:blip r:embed="rId2"/>
          <a:stretch>
            <a:fillRect/>
          </a:stretch>
        </p:blipFill>
        <p:spPr>
          <a:xfrm>
            <a:off x="2589211" y="1422400"/>
            <a:ext cx="2969865" cy="2244665"/>
          </a:xfrm>
          <a:prstGeom prst="rect">
            <a:avLst/>
          </a:prstGeom>
        </p:spPr>
      </p:pic>
      <p:pic>
        <p:nvPicPr>
          <p:cNvPr id="6" name="Imagen 5"/>
          <p:cNvPicPr>
            <a:picLocks noChangeAspect="1"/>
          </p:cNvPicPr>
          <p:nvPr/>
        </p:nvPicPr>
        <p:blipFill>
          <a:blip r:embed="rId3"/>
          <a:stretch>
            <a:fillRect/>
          </a:stretch>
        </p:blipFill>
        <p:spPr>
          <a:xfrm>
            <a:off x="2263140" y="3911066"/>
            <a:ext cx="3017520" cy="2578635"/>
          </a:xfrm>
          <a:prstGeom prst="rect">
            <a:avLst/>
          </a:prstGeom>
        </p:spPr>
      </p:pic>
    </p:spTree>
    <p:extLst>
      <p:ext uri="{BB962C8B-B14F-4D97-AF65-F5344CB8AC3E}">
        <p14:creationId xmlns:p14="http://schemas.microsoft.com/office/powerpoint/2010/main" val="2719371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46312" y="320040"/>
            <a:ext cx="3505199" cy="976312"/>
          </a:xfrm>
        </p:spPr>
        <p:txBody>
          <a:bodyPr>
            <a:normAutofit/>
          </a:bodyPr>
          <a:lstStyle/>
          <a:p>
            <a:r>
              <a:rPr lang="es-CO" sz="2400" b="1" dirty="0"/>
              <a:t>Elementos del materialismo histórico</a:t>
            </a:r>
          </a:p>
        </p:txBody>
      </p:sp>
      <p:sp>
        <p:nvSpPr>
          <p:cNvPr id="3" name="Marcador de contenido 2"/>
          <p:cNvSpPr>
            <a:spLocks noGrp="1"/>
          </p:cNvSpPr>
          <p:nvPr>
            <p:ph idx="1"/>
          </p:nvPr>
        </p:nvSpPr>
        <p:spPr>
          <a:xfrm>
            <a:off x="6094411" y="320040"/>
            <a:ext cx="5410201" cy="5886450"/>
          </a:xfrm>
        </p:spPr>
        <p:txBody>
          <a:bodyPr>
            <a:normAutofit/>
          </a:bodyPr>
          <a:lstStyle/>
          <a:p>
            <a:r>
              <a:rPr lang="es-CO" sz="2400" dirty="0"/>
              <a:t>En la historia se pueden distinguir distintas fases de desarrollo; lo que determina el paso de una fase a otra es un cambio en la forma en que se combinan las diversas relaciones de producción que coexisten en ella. </a:t>
            </a:r>
          </a:p>
          <a:p>
            <a:r>
              <a:rPr lang="es-CO" sz="2400" dirty="0"/>
              <a:t>Las relaciones de producción que ocupan el lugar dominante en la estructura económica determinan el carácter de la fase. (</a:t>
            </a:r>
            <a:r>
              <a:rPr lang="es-CO" sz="2400" dirty="0" err="1"/>
              <a:t>ej</a:t>
            </a:r>
            <a:r>
              <a:rPr lang="es-CO" sz="2400" dirty="0"/>
              <a:t>  Feudalismo, mercantilismo, industrialismo, post industrialismo </a:t>
            </a:r>
          </a:p>
        </p:txBody>
      </p:sp>
      <p:pic>
        <p:nvPicPr>
          <p:cNvPr id="5" name="Imagen 4"/>
          <p:cNvPicPr>
            <a:picLocks noChangeAspect="1"/>
          </p:cNvPicPr>
          <p:nvPr/>
        </p:nvPicPr>
        <p:blipFill>
          <a:blip r:embed="rId2"/>
          <a:stretch>
            <a:fillRect/>
          </a:stretch>
        </p:blipFill>
        <p:spPr>
          <a:xfrm>
            <a:off x="2071051" y="1771649"/>
            <a:ext cx="4023360" cy="4089401"/>
          </a:xfrm>
          <a:prstGeom prst="rect">
            <a:avLst/>
          </a:prstGeom>
        </p:spPr>
      </p:pic>
    </p:spTree>
    <p:extLst>
      <p:ext uri="{BB962C8B-B14F-4D97-AF65-F5344CB8AC3E}">
        <p14:creationId xmlns:p14="http://schemas.microsoft.com/office/powerpoint/2010/main" val="355197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CO" dirty="0"/>
              <a:t>LA ESTRUCTURA SOCIAL</a:t>
            </a:r>
          </a:p>
        </p:txBody>
      </p:sp>
      <p:sp>
        <p:nvSpPr>
          <p:cNvPr id="6" name="Marcador de contenido 5"/>
          <p:cNvSpPr>
            <a:spLocks noGrp="1"/>
          </p:cNvSpPr>
          <p:nvPr>
            <p:ph sz="half" idx="1"/>
          </p:nvPr>
        </p:nvSpPr>
        <p:spPr>
          <a:xfrm>
            <a:off x="2300768" y="1443376"/>
            <a:ext cx="4313864" cy="3777622"/>
          </a:xfrm>
        </p:spPr>
        <p:txBody>
          <a:bodyPr>
            <a:normAutofit/>
          </a:bodyPr>
          <a:lstStyle/>
          <a:p>
            <a:r>
              <a:rPr lang="es-CO" sz="2000" dirty="0"/>
              <a:t>En el capitalismo, el modo de producción es la forma en que se estructura el proceso económico,   determina que sea a la vez esta estructura la que ocupe el papel dominante.</a:t>
            </a:r>
          </a:p>
        </p:txBody>
      </p:sp>
      <p:sp>
        <p:nvSpPr>
          <p:cNvPr id="7" name="Marcador de contenido 6"/>
          <p:cNvSpPr>
            <a:spLocks noGrp="1"/>
          </p:cNvSpPr>
          <p:nvPr>
            <p:ph sz="half" idx="2"/>
          </p:nvPr>
        </p:nvSpPr>
        <p:spPr>
          <a:xfrm>
            <a:off x="7018020" y="1714500"/>
            <a:ext cx="4486591" cy="4189344"/>
          </a:xfrm>
        </p:spPr>
        <p:txBody>
          <a:bodyPr>
            <a:noAutofit/>
          </a:bodyPr>
          <a:lstStyle/>
          <a:p>
            <a:r>
              <a:rPr lang="es-CO" sz="2400" dirty="0"/>
              <a:t>El concepto de estructura a dominante se refiere a la estructura social global  es   compleja , está articulada en torno a las relaciones de producción, las que a su vez determinan otra  estructuras: económica, jurídico-política o ideológica, desempeña el papel dominante dentro de la estructura social.</a:t>
            </a:r>
          </a:p>
        </p:txBody>
      </p:sp>
      <p:pic>
        <p:nvPicPr>
          <p:cNvPr id="8" name="Imagen 7"/>
          <p:cNvPicPr>
            <a:picLocks noChangeAspect="1"/>
          </p:cNvPicPr>
          <p:nvPr/>
        </p:nvPicPr>
        <p:blipFill>
          <a:blip r:embed="rId2"/>
          <a:stretch>
            <a:fillRect/>
          </a:stretch>
        </p:blipFill>
        <p:spPr>
          <a:xfrm>
            <a:off x="3051810" y="3690941"/>
            <a:ext cx="2811780" cy="3060115"/>
          </a:xfrm>
          <a:prstGeom prst="rect">
            <a:avLst/>
          </a:prstGeom>
        </p:spPr>
      </p:pic>
    </p:spTree>
    <p:extLst>
      <p:ext uri="{BB962C8B-B14F-4D97-AF65-F5344CB8AC3E}">
        <p14:creationId xmlns:p14="http://schemas.microsoft.com/office/powerpoint/2010/main" val="1002949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2589212" y="902970"/>
            <a:ext cx="8915400" cy="5008252"/>
          </a:xfrm>
        </p:spPr>
        <p:txBody>
          <a:bodyPr>
            <a:noAutofit/>
          </a:bodyPr>
          <a:lstStyle/>
          <a:p>
            <a:pPr algn="just"/>
            <a:r>
              <a:rPr lang="es-CO" sz="2800" dirty="0"/>
              <a:t>“…En la producción social de su vida, los hombres contraen determinadas relaciones necesarias e independientes de su voluntad, relaciones de producción que corresponde a una determinada fase de desarrollo de las  fuerzas productivas materiales. El conjunto de estas relaciones de producción forma la estructura económica de la sociedad. La base real sobre lo que se levanta la superestructura jurídica y política y a la que corresponden determinadas formas de conciencias social…” (MARX, Prólogo a la Crítica de la economía política, Obras escogidas: 187)</a:t>
            </a:r>
          </a:p>
        </p:txBody>
      </p:sp>
    </p:spTree>
    <p:extLst>
      <p:ext uri="{BB962C8B-B14F-4D97-AF65-F5344CB8AC3E}">
        <p14:creationId xmlns:p14="http://schemas.microsoft.com/office/powerpoint/2010/main" val="4036262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92500"/>
          </a:bodyPr>
          <a:lstStyle/>
          <a:p>
            <a:r>
              <a:rPr lang="es-CO" sz="2800" dirty="0"/>
              <a:t>“…Las fuerzas productivas materiales de la sociedad  entran  en contradicción con las relaciones de producción existente, o lo que no es más que la expresión jurídica de esto, con las relaciones de propiedad (</a:t>
            </a:r>
            <a:r>
              <a:rPr lang="es-CO" sz="2800" dirty="0" err="1"/>
              <a:t>íbid</a:t>
            </a:r>
            <a:r>
              <a:rPr lang="es-CO" sz="2800" dirty="0"/>
              <a:t>, 188)</a:t>
            </a:r>
          </a:p>
          <a:p>
            <a:r>
              <a:rPr lang="es-CO" sz="2800" dirty="0"/>
              <a:t>…El conflicto existente entre las fuerzas productivas sociales y las relaciones de producción (ibíd., 188)</a:t>
            </a:r>
          </a:p>
        </p:txBody>
      </p:sp>
      <p:pic>
        <p:nvPicPr>
          <p:cNvPr id="6" name="Imagen 5"/>
          <p:cNvPicPr>
            <a:picLocks noChangeAspect="1"/>
          </p:cNvPicPr>
          <p:nvPr/>
        </p:nvPicPr>
        <p:blipFill>
          <a:blip r:embed="rId2"/>
          <a:stretch>
            <a:fillRect/>
          </a:stretch>
        </p:blipFill>
        <p:spPr>
          <a:xfrm>
            <a:off x="1554480" y="1074421"/>
            <a:ext cx="4183380" cy="4695190"/>
          </a:xfrm>
          <a:prstGeom prst="rect">
            <a:avLst/>
          </a:prstGeom>
        </p:spPr>
      </p:pic>
    </p:spTree>
    <p:extLst>
      <p:ext uri="{BB962C8B-B14F-4D97-AF65-F5344CB8AC3E}">
        <p14:creationId xmlns:p14="http://schemas.microsoft.com/office/powerpoint/2010/main" val="3102188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 Título"/>
          <p:cNvSpPr>
            <a:spLocks noGrp="1"/>
          </p:cNvSpPr>
          <p:nvPr>
            <p:ph type="title"/>
          </p:nvPr>
        </p:nvSpPr>
        <p:spPr>
          <a:xfrm>
            <a:off x="1981200" y="274638"/>
            <a:ext cx="8229600" cy="296862"/>
          </a:xfrm>
        </p:spPr>
        <p:txBody>
          <a:bodyPr rtlCol="0">
            <a:normAutofit fontScale="90000"/>
          </a:bodyPr>
          <a:lstStyle/>
          <a:p>
            <a:pPr>
              <a:defRPr/>
            </a:pPr>
            <a:r>
              <a:rPr lang="en-US" sz="1600" b="1" dirty="0"/>
              <a:t>MAPA  CONCEPTUAL – ESTADO -  SOCIEDAD CIVIL Y CONFLICTO </a:t>
            </a:r>
            <a:endParaRPr lang="es-ES" sz="1600" b="1" dirty="0"/>
          </a:p>
        </p:txBody>
      </p:sp>
      <p:sp>
        <p:nvSpPr>
          <p:cNvPr id="4" name="3 Rectángulo redondeado"/>
          <p:cNvSpPr/>
          <p:nvPr/>
        </p:nvSpPr>
        <p:spPr>
          <a:xfrm>
            <a:off x="3167064" y="785813"/>
            <a:ext cx="1785937" cy="50006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ESTADO</a:t>
            </a:r>
            <a:endParaRPr lang="es-ES" dirty="0"/>
          </a:p>
        </p:txBody>
      </p:sp>
      <p:sp>
        <p:nvSpPr>
          <p:cNvPr id="6" name="5 Rectángulo redondeado"/>
          <p:cNvSpPr/>
          <p:nvPr/>
        </p:nvSpPr>
        <p:spPr>
          <a:xfrm>
            <a:off x="7167564" y="714376"/>
            <a:ext cx="1785937" cy="50006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SOCIEDAD  CIVIL</a:t>
            </a:r>
            <a:endParaRPr lang="es-ES" dirty="0"/>
          </a:p>
        </p:txBody>
      </p:sp>
      <p:sp>
        <p:nvSpPr>
          <p:cNvPr id="7" name="6 Flecha izquierda y derecha"/>
          <p:cNvSpPr/>
          <p:nvPr/>
        </p:nvSpPr>
        <p:spPr>
          <a:xfrm>
            <a:off x="5381626" y="785813"/>
            <a:ext cx="1216025" cy="28575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 name="8 Elipse"/>
          <p:cNvSpPr/>
          <p:nvPr/>
        </p:nvSpPr>
        <p:spPr>
          <a:xfrm>
            <a:off x="1524000" y="1285861"/>
            <a:ext cx="1571604" cy="1928825"/>
          </a:xfrm>
          <a:prstGeom prst="ellipse">
            <a:avLst/>
          </a:prstGeom>
          <a:solidFill>
            <a:srgbClr val="FFC0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sz="1200" dirty="0">
                <a:solidFill>
                  <a:schemeClr val="tx1"/>
                </a:solidFill>
              </a:rPr>
              <a:t>ESTRUCTURA DEL ESTADO,  FORMAS DE  DOMINACION Y DE GOBIERNO</a:t>
            </a:r>
            <a:endParaRPr lang="es-ES" sz="1200" dirty="0">
              <a:solidFill>
                <a:schemeClr val="tx1"/>
              </a:solidFill>
            </a:endParaRPr>
          </a:p>
        </p:txBody>
      </p:sp>
      <p:sp>
        <p:nvSpPr>
          <p:cNvPr id="10" name="9 Rectángulo redondeado"/>
          <p:cNvSpPr/>
          <p:nvPr/>
        </p:nvSpPr>
        <p:spPr>
          <a:xfrm>
            <a:off x="1623060" y="714376"/>
            <a:ext cx="1401128" cy="4286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COMPONENTES</a:t>
            </a:r>
            <a:endParaRPr lang="es-ES" sz="1100" dirty="0">
              <a:solidFill>
                <a:schemeClr val="tx1"/>
              </a:solidFill>
            </a:endParaRPr>
          </a:p>
        </p:txBody>
      </p:sp>
      <p:sp>
        <p:nvSpPr>
          <p:cNvPr id="15" name="14 Rectángulo redondeado"/>
          <p:cNvSpPr/>
          <p:nvPr/>
        </p:nvSpPr>
        <p:spPr>
          <a:xfrm>
            <a:off x="3595689" y="1500189"/>
            <a:ext cx="1285875" cy="71437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chemeClr val="tx1"/>
                </a:solidFill>
              </a:rPr>
              <a:t>MODELOS  EN LA MODERNIDAD</a:t>
            </a:r>
            <a:endParaRPr lang="es-ES" sz="1000" dirty="0">
              <a:solidFill>
                <a:schemeClr val="tx1"/>
              </a:solidFill>
            </a:endParaRPr>
          </a:p>
        </p:txBody>
      </p:sp>
      <p:cxnSp>
        <p:nvCxnSpPr>
          <p:cNvPr id="17" name="16 Conector recto de flecha"/>
          <p:cNvCxnSpPr/>
          <p:nvPr/>
        </p:nvCxnSpPr>
        <p:spPr>
          <a:xfrm rot="5400000">
            <a:off x="4059238" y="1463675"/>
            <a:ext cx="2143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rot="5400000">
            <a:off x="3595688" y="2714626"/>
            <a:ext cx="1071563" cy="2143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19 Rectángulo"/>
          <p:cNvSpPr/>
          <p:nvPr/>
        </p:nvSpPr>
        <p:spPr>
          <a:xfrm>
            <a:off x="1809750" y="3429001"/>
            <a:ext cx="1271588" cy="500063"/>
          </a:xfrm>
          <a:prstGeom prst="rect">
            <a:avLst/>
          </a:prstGeom>
          <a:solidFill>
            <a:srgbClr val="FF5050"/>
          </a:solidFill>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1200" dirty="0">
                <a:solidFill>
                  <a:schemeClr val="tx1">
                    <a:lumMod val="85000"/>
                    <a:lumOff val="15000"/>
                  </a:schemeClr>
                </a:solidFill>
              </a:rPr>
              <a:t>ESTADO DEL BIENESTAR</a:t>
            </a:r>
            <a:endParaRPr lang="es-ES" sz="1200" dirty="0">
              <a:solidFill>
                <a:schemeClr val="tx1">
                  <a:lumMod val="85000"/>
                  <a:lumOff val="15000"/>
                </a:schemeClr>
              </a:solidFill>
            </a:endParaRPr>
          </a:p>
        </p:txBody>
      </p:sp>
      <p:sp>
        <p:nvSpPr>
          <p:cNvPr id="21" name="20 Rectángulo"/>
          <p:cNvSpPr/>
          <p:nvPr/>
        </p:nvSpPr>
        <p:spPr>
          <a:xfrm>
            <a:off x="3167064" y="3429001"/>
            <a:ext cx="1285875" cy="428625"/>
          </a:xfrm>
          <a:prstGeom prst="rect">
            <a:avLst/>
          </a:prstGeom>
          <a:solidFill>
            <a:srgbClr val="00B0F0"/>
          </a:solidFill>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1200" dirty="0">
                <a:solidFill>
                  <a:schemeClr val="tx1">
                    <a:lumMod val="85000"/>
                    <a:lumOff val="15000"/>
                  </a:schemeClr>
                </a:solidFill>
              </a:rPr>
              <a:t>ESTADO NEOLIBERAL</a:t>
            </a:r>
            <a:endParaRPr lang="es-ES" sz="1200" dirty="0">
              <a:solidFill>
                <a:schemeClr val="tx1">
                  <a:lumMod val="85000"/>
                  <a:lumOff val="15000"/>
                </a:schemeClr>
              </a:solidFill>
            </a:endParaRPr>
          </a:p>
        </p:txBody>
      </p:sp>
      <p:sp>
        <p:nvSpPr>
          <p:cNvPr id="22" name="21 Rectángulo"/>
          <p:cNvSpPr/>
          <p:nvPr/>
        </p:nvSpPr>
        <p:spPr>
          <a:xfrm>
            <a:off x="4595813" y="3429001"/>
            <a:ext cx="1143000" cy="500063"/>
          </a:xfrm>
          <a:prstGeom prst="rect">
            <a:avLst/>
          </a:prstGeom>
          <a:solidFill>
            <a:srgbClr val="F8AE6A"/>
          </a:solidFill>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1200" dirty="0">
                <a:solidFill>
                  <a:schemeClr val="tx1">
                    <a:lumMod val="85000"/>
                    <a:lumOff val="15000"/>
                  </a:schemeClr>
                </a:solidFill>
              </a:rPr>
              <a:t>ESTADO “COMUNISTA”</a:t>
            </a:r>
            <a:endParaRPr lang="es-ES" sz="1200" dirty="0">
              <a:solidFill>
                <a:schemeClr val="tx1">
                  <a:lumMod val="85000"/>
                  <a:lumOff val="15000"/>
                </a:schemeClr>
              </a:solidFill>
            </a:endParaRPr>
          </a:p>
        </p:txBody>
      </p:sp>
      <p:cxnSp>
        <p:nvCxnSpPr>
          <p:cNvPr id="25" name="24 Conector recto de flecha"/>
          <p:cNvCxnSpPr/>
          <p:nvPr/>
        </p:nvCxnSpPr>
        <p:spPr>
          <a:xfrm rot="5400000">
            <a:off x="2881314" y="2357439"/>
            <a:ext cx="1000125" cy="714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p:nvPr/>
        </p:nvCxnSpPr>
        <p:spPr>
          <a:xfrm rot="16200000" flipH="1">
            <a:off x="4310063" y="2500313"/>
            <a:ext cx="1071563"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30 Rectángulo redondeado"/>
          <p:cNvSpPr/>
          <p:nvPr/>
        </p:nvSpPr>
        <p:spPr>
          <a:xfrm>
            <a:off x="5310189" y="1714501"/>
            <a:ext cx="1571625" cy="4286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chemeClr val="tx1"/>
                </a:solidFill>
              </a:rPr>
              <a:t>EN ESTA RELACIÓN SE EXPRESA  </a:t>
            </a:r>
            <a:endParaRPr lang="es-ES" sz="1200" dirty="0">
              <a:solidFill>
                <a:schemeClr val="tx1"/>
              </a:solidFill>
            </a:endParaRPr>
          </a:p>
        </p:txBody>
      </p:sp>
      <p:cxnSp>
        <p:nvCxnSpPr>
          <p:cNvPr id="33" name="32 Conector recto de flecha"/>
          <p:cNvCxnSpPr/>
          <p:nvPr/>
        </p:nvCxnSpPr>
        <p:spPr>
          <a:xfrm rot="5400000">
            <a:off x="5773738" y="1392238"/>
            <a:ext cx="50006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35 Conector recto de flecha"/>
          <p:cNvCxnSpPr/>
          <p:nvPr/>
        </p:nvCxnSpPr>
        <p:spPr>
          <a:xfrm rot="5400000">
            <a:off x="5022851" y="3214688"/>
            <a:ext cx="2001837"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36 Elipse"/>
          <p:cNvSpPr/>
          <p:nvPr/>
        </p:nvSpPr>
        <p:spPr>
          <a:xfrm>
            <a:off x="5381625" y="4214812"/>
            <a:ext cx="2214564" cy="937246"/>
          </a:xfrm>
          <a:prstGeom prst="ellipse">
            <a:avLst/>
          </a:prstGeom>
          <a:solidFill>
            <a:srgbClr val="BFDEBC"/>
          </a:solidFill>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dirty="0"/>
              <a:t>CONFLICTO SOCIAL</a:t>
            </a:r>
            <a:endParaRPr lang="es-ES" dirty="0"/>
          </a:p>
        </p:txBody>
      </p:sp>
      <p:sp>
        <p:nvSpPr>
          <p:cNvPr id="38" name="37 Elipse"/>
          <p:cNvSpPr/>
          <p:nvPr/>
        </p:nvSpPr>
        <p:spPr>
          <a:xfrm>
            <a:off x="6738938" y="2071690"/>
            <a:ext cx="1357312" cy="1643062"/>
          </a:xfrm>
          <a:prstGeom prst="ellipse">
            <a:avLst/>
          </a:prstGeom>
          <a:solidFill>
            <a:schemeClr val="accent2">
              <a:lumMod val="20000"/>
              <a:lumOff val="80000"/>
            </a:schemeClr>
          </a:solidFill>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100" dirty="0">
                <a:solidFill>
                  <a:schemeClr val="tx1">
                    <a:lumMod val="85000"/>
                    <a:lumOff val="15000"/>
                  </a:schemeClr>
                </a:solidFill>
              </a:rPr>
              <a:t>LAS CLASES SOCIALES  EN RELACIÓN DE DOMINACIÓN Y SUBORDINACIÓN</a:t>
            </a:r>
            <a:endParaRPr lang="es-ES" sz="1100" dirty="0">
              <a:solidFill>
                <a:schemeClr val="tx1">
                  <a:lumMod val="85000"/>
                  <a:lumOff val="15000"/>
                </a:schemeClr>
              </a:solidFill>
            </a:endParaRPr>
          </a:p>
        </p:txBody>
      </p:sp>
      <p:sp>
        <p:nvSpPr>
          <p:cNvPr id="39" name="38 Rectángulo redondeado"/>
          <p:cNvSpPr/>
          <p:nvPr/>
        </p:nvSpPr>
        <p:spPr>
          <a:xfrm>
            <a:off x="7667626" y="1500189"/>
            <a:ext cx="1071563" cy="35718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Donde  se expresan</a:t>
            </a:r>
            <a:endParaRPr lang="es-ES" sz="1100" dirty="0">
              <a:solidFill>
                <a:schemeClr val="tx1"/>
              </a:solidFill>
            </a:endParaRPr>
          </a:p>
        </p:txBody>
      </p:sp>
      <p:cxnSp>
        <p:nvCxnSpPr>
          <p:cNvPr id="41" name="40 Conector recto de flecha"/>
          <p:cNvCxnSpPr/>
          <p:nvPr/>
        </p:nvCxnSpPr>
        <p:spPr>
          <a:xfrm rot="5400000">
            <a:off x="7847013" y="1392238"/>
            <a:ext cx="2143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42 Conector recto de flecha"/>
          <p:cNvCxnSpPr>
            <a:endCxn id="38" idx="0"/>
          </p:cNvCxnSpPr>
          <p:nvPr/>
        </p:nvCxnSpPr>
        <p:spPr>
          <a:xfrm flipH="1">
            <a:off x="7417594" y="1857375"/>
            <a:ext cx="535784" cy="2143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50 Elipse"/>
          <p:cNvSpPr/>
          <p:nvPr/>
        </p:nvSpPr>
        <p:spPr>
          <a:xfrm>
            <a:off x="8382000" y="2214564"/>
            <a:ext cx="1571624" cy="642937"/>
          </a:xfrm>
          <a:prstGeom prst="ellipse">
            <a:avLst/>
          </a:prstGeom>
          <a:solidFill>
            <a:schemeClr val="accent2">
              <a:lumMod val="20000"/>
              <a:lumOff val="80000"/>
            </a:schemeClr>
          </a:solidFill>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100" dirty="0">
                <a:solidFill>
                  <a:schemeClr val="tx1">
                    <a:lumMod val="85000"/>
                    <a:lumOff val="15000"/>
                  </a:schemeClr>
                </a:solidFill>
              </a:rPr>
              <a:t>GRUPOS  Y ORGANIZACIONES SOCILAES </a:t>
            </a:r>
            <a:endParaRPr lang="es-ES" sz="1100" dirty="0">
              <a:solidFill>
                <a:schemeClr val="tx1">
                  <a:lumMod val="85000"/>
                  <a:lumOff val="15000"/>
                </a:schemeClr>
              </a:solidFill>
            </a:endParaRPr>
          </a:p>
        </p:txBody>
      </p:sp>
      <p:cxnSp>
        <p:nvCxnSpPr>
          <p:cNvPr id="53" name="52 Conector recto de flecha"/>
          <p:cNvCxnSpPr/>
          <p:nvPr/>
        </p:nvCxnSpPr>
        <p:spPr>
          <a:xfrm>
            <a:off x="8596313" y="1857376"/>
            <a:ext cx="285750"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53 Rectángulo"/>
          <p:cNvSpPr/>
          <p:nvPr/>
        </p:nvSpPr>
        <p:spPr>
          <a:xfrm>
            <a:off x="8187214" y="3959075"/>
            <a:ext cx="1482565" cy="1000125"/>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en-US" sz="1100" dirty="0">
                <a:solidFill>
                  <a:schemeClr val="tx1"/>
                </a:solidFill>
              </a:rPr>
              <a:t>REPRESENTACIÓN Y  PODER POLITICO :  PUEDE SER HEGEMONICO  Y CON PODER PLITICO </a:t>
            </a:r>
            <a:endParaRPr lang="es-ES" sz="1100" dirty="0">
              <a:solidFill>
                <a:schemeClr val="tx1"/>
              </a:solidFill>
            </a:endParaRPr>
          </a:p>
        </p:txBody>
      </p:sp>
      <p:sp>
        <p:nvSpPr>
          <p:cNvPr id="55" name="54 Rectángulo redondeado"/>
          <p:cNvSpPr/>
          <p:nvPr/>
        </p:nvSpPr>
        <p:spPr>
          <a:xfrm>
            <a:off x="8167689" y="3214688"/>
            <a:ext cx="928687" cy="285750"/>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200" dirty="0">
                <a:solidFill>
                  <a:schemeClr val="tx1"/>
                </a:solidFill>
              </a:rPr>
              <a:t>POSEE</a:t>
            </a:r>
            <a:endParaRPr lang="es-ES" sz="1200" dirty="0">
              <a:solidFill>
                <a:schemeClr val="tx1"/>
              </a:solidFill>
            </a:endParaRPr>
          </a:p>
        </p:txBody>
      </p:sp>
      <p:cxnSp>
        <p:nvCxnSpPr>
          <p:cNvPr id="57" name="56 Conector recto de flecha"/>
          <p:cNvCxnSpPr/>
          <p:nvPr/>
        </p:nvCxnSpPr>
        <p:spPr>
          <a:xfrm rot="16200000" flipH="1">
            <a:off x="7739063" y="2428876"/>
            <a:ext cx="1214438"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58 Conector recto de flecha"/>
          <p:cNvCxnSpPr/>
          <p:nvPr/>
        </p:nvCxnSpPr>
        <p:spPr>
          <a:xfrm rot="5400000">
            <a:off x="8454232" y="3715545"/>
            <a:ext cx="28575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0" name="59 Rectángulo redondeado"/>
          <p:cNvSpPr/>
          <p:nvPr/>
        </p:nvSpPr>
        <p:spPr>
          <a:xfrm>
            <a:off x="7453322" y="5715016"/>
            <a:ext cx="1571626" cy="842962"/>
          </a:xfrm>
          <a:prstGeom prst="roundRect">
            <a:avLst/>
          </a:prstGeom>
          <a:solidFill>
            <a:schemeClr val="accent2">
              <a:lumMod val="20000"/>
              <a:lumOff val="80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en-US" sz="1100" dirty="0">
                <a:solidFill>
                  <a:schemeClr val="tx1">
                    <a:lumMod val="85000"/>
                    <a:lumOff val="15000"/>
                  </a:schemeClr>
                </a:solidFill>
              </a:rPr>
              <a:t>EXPRESION DE LA ACCION COLECTIVA  Y MOVIMIENTOS SOCIALES </a:t>
            </a:r>
            <a:endParaRPr lang="es-ES" sz="1100" dirty="0">
              <a:solidFill>
                <a:schemeClr val="tx1">
                  <a:lumMod val="85000"/>
                  <a:lumOff val="15000"/>
                </a:schemeClr>
              </a:solidFill>
            </a:endParaRPr>
          </a:p>
        </p:txBody>
      </p:sp>
      <p:sp>
        <p:nvSpPr>
          <p:cNvPr id="61" name="60 Rectángulo redondeado"/>
          <p:cNvSpPr/>
          <p:nvPr/>
        </p:nvSpPr>
        <p:spPr>
          <a:xfrm>
            <a:off x="7596189" y="5143500"/>
            <a:ext cx="1857375" cy="28575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400" dirty="0">
                <a:solidFill>
                  <a:schemeClr val="tx1"/>
                </a:solidFill>
              </a:rPr>
              <a:t>DERIVA EN LA:</a:t>
            </a:r>
            <a:endParaRPr lang="es-ES" sz="1400" dirty="0">
              <a:solidFill>
                <a:schemeClr val="tx1"/>
              </a:solidFill>
            </a:endParaRPr>
          </a:p>
        </p:txBody>
      </p:sp>
      <p:cxnSp>
        <p:nvCxnSpPr>
          <p:cNvPr id="65" name="64 Conector recto de flecha"/>
          <p:cNvCxnSpPr/>
          <p:nvPr/>
        </p:nvCxnSpPr>
        <p:spPr>
          <a:xfrm rot="5400000">
            <a:off x="8561388" y="5037138"/>
            <a:ext cx="2143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66 Conector recto de flecha"/>
          <p:cNvCxnSpPr/>
          <p:nvPr/>
        </p:nvCxnSpPr>
        <p:spPr>
          <a:xfrm rot="5400000">
            <a:off x="8560594" y="5536407"/>
            <a:ext cx="21431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0" name="69 Elipse"/>
          <p:cNvSpPr/>
          <p:nvPr/>
        </p:nvSpPr>
        <p:spPr>
          <a:xfrm>
            <a:off x="2381224" y="4714884"/>
            <a:ext cx="1500198" cy="1857388"/>
          </a:xfrm>
          <a:prstGeom prst="ellipse">
            <a:avLst/>
          </a:prstGeom>
          <a:solidFill>
            <a:schemeClr val="bg2"/>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sz="1100" dirty="0">
                <a:solidFill>
                  <a:schemeClr val="tx1">
                    <a:lumMod val="85000"/>
                    <a:lumOff val="15000"/>
                  </a:schemeClr>
                </a:solidFill>
              </a:rPr>
              <a:t>EN LAS ESFERAS ECONÓMICA, SOCIAL, POLITICA, IDEOLÓGICA – CULTURA L, ENTORNO AMBIENTAL</a:t>
            </a:r>
            <a:endParaRPr lang="es-ES" sz="1100" dirty="0">
              <a:solidFill>
                <a:schemeClr val="tx1">
                  <a:lumMod val="85000"/>
                  <a:lumOff val="15000"/>
                </a:schemeClr>
              </a:solidFill>
            </a:endParaRPr>
          </a:p>
        </p:txBody>
      </p:sp>
      <p:sp>
        <p:nvSpPr>
          <p:cNvPr id="71" name="70 Rectángulo redondeado"/>
          <p:cNvSpPr/>
          <p:nvPr/>
        </p:nvSpPr>
        <p:spPr>
          <a:xfrm>
            <a:off x="3881438" y="4286251"/>
            <a:ext cx="914400" cy="50006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100" dirty="0">
                <a:solidFill>
                  <a:schemeClr val="tx1"/>
                </a:solidFill>
              </a:rPr>
              <a:t>SE EXPRESA EN </a:t>
            </a:r>
            <a:endParaRPr lang="es-ES" sz="1100" dirty="0">
              <a:solidFill>
                <a:schemeClr val="tx1"/>
              </a:solidFill>
            </a:endParaRPr>
          </a:p>
        </p:txBody>
      </p:sp>
      <p:cxnSp>
        <p:nvCxnSpPr>
          <p:cNvPr id="73" name="72 Conector recto de flecha"/>
          <p:cNvCxnSpPr>
            <a:stCxn id="37" idx="2"/>
          </p:cNvCxnSpPr>
          <p:nvPr/>
        </p:nvCxnSpPr>
        <p:spPr>
          <a:xfrm flipH="1" flipV="1">
            <a:off x="5024443" y="4594847"/>
            <a:ext cx="357182" cy="88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74 Conector recto de flecha"/>
          <p:cNvCxnSpPr/>
          <p:nvPr/>
        </p:nvCxnSpPr>
        <p:spPr>
          <a:xfrm rot="10800000" flipV="1">
            <a:off x="3667125" y="4643439"/>
            <a:ext cx="285750"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6" name="75 Rectángulo redondeado"/>
          <p:cNvSpPr/>
          <p:nvPr/>
        </p:nvSpPr>
        <p:spPr>
          <a:xfrm>
            <a:off x="4595802" y="5786454"/>
            <a:ext cx="1643074" cy="914400"/>
          </a:xfrm>
          <a:prstGeom prst="roundRect">
            <a:avLst/>
          </a:prstGeom>
          <a:solidFill>
            <a:schemeClr val="accent6">
              <a:lumMod val="20000"/>
              <a:lumOff val="80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sz="1200" dirty="0">
                <a:solidFill>
                  <a:schemeClr val="tx1"/>
                </a:solidFill>
              </a:rPr>
              <a:t>ANTAGONISMO – CONTRAPOSICION DE INTERESES, ACTORES Y COLECTIVIDADES </a:t>
            </a:r>
            <a:endParaRPr lang="es-ES" sz="1200" dirty="0">
              <a:solidFill>
                <a:schemeClr val="tx1"/>
              </a:solidFill>
            </a:endParaRPr>
          </a:p>
        </p:txBody>
      </p:sp>
      <p:sp>
        <p:nvSpPr>
          <p:cNvPr id="77" name="76 Rectángulo redondeado"/>
          <p:cNvSpPr/>
          <p:nvPr/>
        </p:nvSpPr>
        <p:spPr>
          <a:xfrm>
            <a:off x="4452939" y="5286375"/>
            <a:ext cx="1057275" cy="35718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400" dirty="0">
                <a:solidFill>
                  <a:schemeClr val="tx1"/>
                </a:solidFill>
              </a:rPr>
              <a:t>Implica</a:t>
            </a:r>
            <a:endParaRPr lang="es-ES" sz="1400" dirty="0">
              <a:solidFill>
                <a:schemeClr val="tx1"/>
              </a:solidFill>
            </a:endParaRPr>
          </a:p>
        </p:txBody>
      </p:sp>
      <p:cxnSp>
        <p:nvCxnSpPr>
          <p:cNvPr id="79" name="78 Conector recto de flecha"/>
          <p:cNvCxnSpPr>
            <a:endCxn id="77" idx="0"/>
          </p:cNvCxnSpPr>
          <p:nvPr/>
        </p:nvCxnSpPr>
        <p:spPr>
          <a:xfrm rot="5400000">
            <a:off x="4967288" y="5086350"/>
            <a:ext cx="214312" cy="1857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1" name="80 Conector recto de flecha"/>
          <p:cNvCxnSpPr/>
          <p:nvPr/>
        </p:nvCxnSpPr>
        <p:spPr>
          <a:xfrm rot="16200000" flipH="1">
            <a:off x="5167314" y="5572126"/>
            <a:ext cx="142875"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3" name="82 Conector recto de flecha"/>
          <p:cNvCxnSpPr/>
          <p:nvPr/>
        </p:nvCxnSpPr>
        <p:spPr>
          <a:xfrm>
            <a:off x="6596063" y="5214939"/>
            <a:ext cx="785812"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4" name="83 Rectángulo"/>
          <p:cNvSpPr/>
          <p:nvPr/>
        </p:nvSpPr>
        <p:spPr>
          <a:xfrm>
            <a:off x="9453564" y="5715000"/>
            <a:ext cx="1000125" cy="85725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sz="1100" dirty="0"/>
              <a:t>TRANSFORMACION EN LAS RELACIONES SOCIETARIAS</a:t>
            </a:r>
            <a:endParaRPr lang="es-ES" sz="1100" dirty="0"/>
          </a:p>
        </p:txBody>
      </p:sp>
      <p:cxnSp>
        <p:nvCxnSpPr>
          <p:cNvPr id="87" name="86 Conector recto de flecha"/>
          <p:cNvCxnSpPr/>
          <p:nvPr/>
        </p:nvCxnSpPr>
        <p:spPr>
          <a:xfrm>
            <a:off x="9096375" y="6072189"/>
            <a:ext cx="28575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90 Conector recto de flecha"/>
          <p:cNvCxnSpPr/>
          <p:nvPr/>
        </p:nvCxnSpPr>
        <p:spPr>
          <a:xfrm rot="10800000">
            <a:off x="2952751" y="1000125"/>
            <a:ext cx="142875"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3" name="92 Conector recto de flecha"/>
          <p:cNvCxnSpPr/>
          <p:nvPr/>
        </p:nvCxnSpPr>
        <p:spPr>
          <a:xfrm rot="5400000">
            <a:off x="2344738" y="1177926"/>
            <a:ext cx="35718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4598696"/>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1052</TotalTime>
  <Words>708</Words>
  <Application>Microsoft Office PowerPoint</Application>
  <PresentationFormat>Panorámica</PresentationFormat>
  <Paragraphs>50</Paragraphs>
  <Slides>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Arial</vt:lpstr>
      <vt:lpstr>Century Gothic</vt:lpstr>
      <vt:lpstr>Tahoma</vt:lpstr>
      <vt:lpstr>Wingdings 3</vt:lpstr>
      <vt:lpstr>Espiral</vt:lpstr>
      <vt:lpstr>Universidad  del Pacífico Programa de Sociología </vt:lpstr>
      <vt:lpstr>ESTRUCTURA ECONOMICA DE LA SOCIEDAD</vt:lpstr>
      <vt:lpstr>MODO DE  PRODUCCIÓN</vt:lpstr>
      <vt:lpstr>Elementos del materialismo histórico</vt:lpstr>
      <vt:lpstr>LA ESTRUCTURA SOCIAL</vt:lpstr>
      <vt:lpstr>Presentación de PowerPoint</vt:lpstr>
      <vt:lpstr>Presentación de PowerPoint</vt:lpstr>
      <vt:lpstr>MAPA  CONCEPTUAL – ESTADO -  SOCIEDAD CIVIL Y CONFLICTO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del Pacífico Programa de Sociología</dc:title>
  <dc:creator>Gloria</dc:creator>
  <cp:lastModifiedBy>hp</cp:lastModifiedBy>
  <cp:revision>44</cp:revision>
  <dcterms:created xsi:type="dcterms:W3CDTF">2014-03-09T15:02:11Z</dcterms:created>
  <dcterms:modified xsi:type="dcterms:W3CDTF">2026-07-22T23:19:14Z</dcterms:modified>
</cp:coreProperties>
</file>