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85" r:id="rId4"/>
    <p:sldId id="288" r:id="rId5"/>
    <p:sldId id="290" r:id="rId6"/>
    <p:sldId id="289" r:id="rId7"/>
    <p:sldId id="286" r:id="rId8"/>
    <p:sldId id="291" r:id="rId9"/>
    <p:sldId id="292" r:id="rId10"/>
    <p:sldId id="293" r:id="rId11"/>
    <p:sldId id="287" r:id="rId12"/>
  </p:sldIdLst>
  <p:sldSz cx="18288000" cy="10287000"/>
  <p:notesSz cx="6858000" cy="9144000"/>
  <p:embeddedFontLst>
    <p:embeddedFont>
      <p:font typeface="Antonio Bold" panose="020B0604020202020204" charset="0"/>
      <p:regular r:id="rId13"/>
    </p:embeddedFont>
    <p:embeddedFont>
      <p:font typeface="Open Sauce" panose="020B0604020202020204" charset="0"/>
      <p:regular r:id="rId14"/>
    </p:embeddedFont>
    <p:embeddedFont>
      <p:font typeface="Open Sauce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93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8304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</p:sp>
      </p:grpSp>
      <p:grpSp>
        <p:nvGrpSpPr>
          <p:cNvPr id="4" name="Group 4"/>
          <p:cNvGrpSpPr/>
          <p:nvPr/>
        </p:nvGrpSpPr>
        <p:grpSpPr>
          <a:xfrm rot="-3270436">
            <a:off x="9315878" y="102642"/>
            <a:ext cx="12098771" cy="6654453"/>
            <a:chOff x="0" y="0"/>
            <a:chExt cx="4060919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207104" y="2944648"/>
            <a:ext cx="5246391" cy="5246370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381000" y="9563100"/>
            <a:ext cx="338117" cy="338117"/>
          </a:xfrm>
          <a:custGeom>
            <a:avLst/>
            <a:gdLst/>
            <a:ahLst/>
            <a:cxnLst/>
            <a:rect l="l" t="t" r="r" b="b"/>
            <a:pathLst>
              <a:path w="450823" h="450823">
                <a:moveTo>
                  <a:pt x="0" y="0"/>
                </a:moveTo>
                <a:lnTo>
                  <a:pt x="450823" y="0"/>
                </a:lnTo>
                <a:lnTo>
                  <a:pt x="450823" y="450823"/>
                </a:lnTo>
                <a:lnTo>
                  <a:pt x="0" y="4508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834745" y="1178551"/>
            <a:ext cx="753115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Administración de Negocios Internacionales Universidad del Pacifico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2800375"/>
            <a:ext cx="9824168" cy="6308074"/>
            <a:chOff x="0" y="133351"/>
            <a:chExt cx="13098892" cy="841076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33351"/>
              <a:ext cx="11061030" cy="5642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500"/>
                </a:lnSpc>
              </a:pPr>
              <a:r>
                <a:rPr lang="en-US" sz="15000" b="1" spc="-675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Perfil de Mercado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95091" y="6902641"/>
              <a:ext cx="12903801" cy="1641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2000" b="1" dirty="0">
                  <a:solidFill>
                    <a:srgbClr val="000000"/>
                  </a:solidFill>
                  <a:latin typeface="Open Sauce Bold"/>
                  <a:ea typeface="Open Sauce"/>
                  <a:cs typeface="Open Sauce"/>
                  <a:sym typeface="Open Sauce Bold"/>
                </a:rPr>
                <a:t>Erlendy Ibarbo Perlaza</a:t>
              </a:r>
            </a:p>
            <a:p>
              <a:pPr algn="l"/>
              <a:r>
                <a:rPr lang="en-US" sz="2000" b="1" dirty="0">
                  <a:solidFill>
                    <a:srgbClr val="000000"/>
                  </a:solidFill>
                  <a:latin typeface="Open Sauce Bold"/>
                  <a:ea typeface="Open Sauce"/>
                  <a:cs typeface="Open Sauce"/>
                  <a:sym typeface="Open Sauce Bold"/>
                </a:rPr>
                <a:t>Magister en Creación de Empresas</a:t>
              </a:r>
            </a:p>
            <a:p>
              <a:pPr algn="l"/>
              <a:r>
                <a:rPr lang="en-US" sz="2000" b="1" dirty="0">
                  <a:solidFill>
                    <a:srgbClr val="000000"/>
                  </a:solidFill>
                  <a:latin typeface="Open Sauce Bold"/>
                  <a:ea typeface="Open Sauce"/>
                  <a:cs typeface="Open Sauce"/>
                  <a:sym typeface="Open Sauce Bold"/>
                </a:rPr>
                <a:t>Especialista en Gerencia de Marketing Estratégico</a:t>
              </a:r>
            </a:p>
            <a:p>
              <a:pPr algn="l"/>
              <a:r>
                <a:rPr lang="en-US" sz="2000" b="1" dirty="0">
                  <a:solidFill>
                    <a:srgbClr val="000000"/>
                  </a:solidFill>
                  <a:latin typeface="Open Sauce Bold"/>
                  <a:ea typeface="Open Sauce"/>
                  <a:cs typeface="Open Sauce"/>
                  <a:sym typeface="Open Sauce Bold"/>
                </a:rPr>
                <a:t>Profesional en Comercio Exterior</a:t>
              </a:r>
              <a:endParaRPr lang="en-US" sz="2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07304-1D26-DC51-179E-CADE11D85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6C2C672-FE12-5BB5-67E3-14FEE7CC9299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859E4F8-38A4-092C-9AEE-EE79599E8581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2BB1D92-00FB-4CBF-74ED-15813174C0E1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0D7FCD2-CCC5-BCBB-43BD-A99F4ADF7DE1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A246F2A-D460-7D5D-28E3-E93C20F80D5D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2C78709-354D-4FDC-1E6F-9D4F37525F2B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EA99EC7-9303-237A-6EF9-1B4AD0ED3E63}"/>
              </a:ext>
            </a:extLst>
          </p:cNvPr>
          <p:cNvGrpSpPr/>
          <p:nvPr/>
        </p:nvGrpSpPr>
        <p:grpSpPr>
          <a:xfrm>
            <a:off x="8169380" y="647700"/>
            <a:ext cx="9509019" cy="9412138"/>
            <a:chOff x="-105258" y="9525"/>
            <a:chExt cx="11017057" cy="12549518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253FE20-A54E-5661-AB1A-B4F5BD19A130}"/>
                </a:ext>
              </a:extLst>
            </p:cNvPr>
            <p:cNvSpPr txBox="1"/>
            <p:nvPr/>
          </p:nvSpPr>
          <p:spPr>
            <a:xfrm>
              <a:off x="-1" y="9525"/>
              <a:ext cx="10911800" cy="1374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 err="1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Tamaño</a:t>
              </a:r>
              <a:r>
                <a:rPr lang="en-US" sz="6999" b="1" spc="-139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 de la </a:t>
              </a:r>
              <a:r>
                <a:rPr lang="en-US" sz="6999" b="1" spc="-139" dirty="0" err="1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muestra</a:t>
              </a:r>
              <a:endParaRPr lang="en-US" sz="6999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11E50F03-B32C-84B7-8997-36DABAC156C6}"/>
                </a:ext>
              </a:extLst>
            </p:cNvPr>
            <p:cNvSpPr txBox="1"/>
            <p:nvPr/>
          </p:nvSpPr>
          <p:spPr>
            <a:xfrm>
              <a:off x="-105258" y="4463236"/>
              <a:ext cx="10968770" cy="8095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5BDEFB04-C6D2-5984-258A-3277B3BB9E16}"/>
                </a:ext>
              </a:extLst>
            </p:cNvPr>
            <p:cNvSpPr txBox="1"/>
            <p:nvPr/>
          </p:nvSpPr>
          <p:spPr>
            <a:xfrm>
              <a:off x="0" y="4404007"/>
              <a:ext cx="10911799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857C8E52-1B98-7D2F-8B2F-7BED1793204B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91034E8-C809-4D45-47E9-19CFD158D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072" y="2162788"/>
            <a:ext cx="11100900" cy="65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60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AEA33-3B37-DF90-61A7-97B588224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1C70546-BCE2-6D08-4151-9EBE67441BAB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65CDCF5-44CE-7107-3B0F-5929AE89366D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CF10702-2E88-2622-3162-D82646107892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3136D67-9A67-CB6C-A248-71D05EEB714C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2A9AE29-F40B-62F3-960E-BA7984C7025C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7D9864E-E327-8EFD-556A-C034D863B471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8742FDEE-751F-5482-BC6C-1368DA79EAD7}"/>
              </a:ext>
            </a:extLst>
          </p:cNvPr>
          <p:cNvGrpSpPr/>
          <p:nvPr/>
        </p:nvGrpSpPr>
        <p:grpSpPr>
          <a:xfrm>
            <a:off x="8017588" y="647700"/>
            <a:ext cx="10346612" cy="9412138"/>
            <a:chOff x="-281123" y="9525"/>
            <a:chExt cx="11987484" cy="12549518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8AACD05-E7FF-BCBB-B182-0568EB3D9B9E}"/>
                </a:ext>
              </a:extLst>
            </p:cNvPr>
            <p:cNvSpPr txBox="1"/>
            <p:nvPr/>
          </p:nvSpPr>
          <p:spPr>
            <a:xfrm>
              <a:off x="-281123" y="9525"/>
              <a:ext cx="11987484" cy="4247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s-MX" sz="6999" b="1" spc="-139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¿Cómo conocer y diversificar mercados?</a:t>
              </a:r>
            </a:p>
            <a:p>
              <a:pPr marL="0" lvl="0" indent="0" algn="l">
                <a:lnSpc>
                  <a:spcPts val="8399"/>
                </a:lnSpc>
              </a:pPr>
              <a:endParaRPr lang="en-US" sz="6999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F80B940F-1387-2B89-9B68-DB2731AD9C86}"/>
                </a:ext>
              </a:extLst>
            </p:cNvPr>
            <p:cNvSpPr txBox="1"/>
            <p:nvPr/>
          </p:nvSpPr>
          <p:spPr>
            <a:xfrm>
              <a:off x="-105258" y="4463236"/>
              <a:ext cx="10968770" cy="8095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9EC36E0B-625F-70F2-15C5-F01D6FEEA90F}"/>
                </a:ext>
              </a:extLst>
            </p:cNvPr>
            <p:cNvSpPr txBox="1"/>
            <p:nvPr/>
          </p:nvSpPr>
          <p:spPr>
            <a:xfrm>
              <a:off x="0" y="4404007"/>
              <a:ext cx="10911799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50E4B700-F4FE-4E82-1A8B-FBFB9EDCAD25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C7E6AC29-6046-5933-5ADB-1745C8B1D1CE}"/>
              </a:ext>
            </a:extLst>
          </p:cNvPr>
          <p:cNvSpPr txBox="1"/>
          <p:nvPr/>
        </p:nvSpPr>
        <p:spPr>
          <a:xfrm>
            <a:off x="8017587" y="2888087"/>
            <a:ext cx="9548449" cy="5021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Ejemplo con el Pacífico colombiano : Una empresa que exporta aceite de coco a EE.UU. puede diversificar su mercado vendiendo también a Corea del Sur , donde los productos naturales para el cuidado de la piel están en auge.</a:t>
            </a: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Estrategias para conocer y diversificar mercados: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Participar en ferias internacionales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Asistir a eventos como </a:t>
            </a:r>
            <a:r>
              <a:rPr lang="es-MX" sz="2000" b="1" dirty="0" err="1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Seoul</a:t>
            </a: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 </a:t>
            </a:r>
            <a:r>
              <a:rPr lang="es-MX" sz="2000" b="1" dirty="0" err="1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Food</a:t>
            </a: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 &amp; Hotel o </a:t>
            </a:r>
            <a:r>
              <a:rPr lang="es-MX" sz="2000" b="1" dirty="0" err="1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Cosmobeauté</a:t>
            </a: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 Asia para conectarse con compradores asiáticos.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Analizar tendencias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Usar Google </a:t>
            </a:r>
            <a:r>
              <a:rPr lang="es-MX" sz="2000" b="1" dirty="0" err="1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Trends</a:t>
            </a: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 y </a:t>
            </a:r>
            <a:r>
              <a:rPr lang="es-MX" sz="2000" b="1" dirty="0" err="1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Euromonitor</a:t>
            </a: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 para ver el crecimiento del mercado de cosméticos naturales en Corea del Sur.</a:t>
            </a:r>
          </a:p>
        </p:txBody>
      </p:sp>
    </p:spTree>
    <p:extLst>
      <p:ext uri="{BB962C8B-B14F-4D97-AF65-F5344CB8AC3E}">
        <p14:creationId xmlns:p14="http://schemas.microsoft.com/office/powerpoint/2010/main" val="180957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/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8981035" y="647700"/>
            <a:ext cx="8262792" cy="14208323"/>
            <a:chOff x="-105258" y="9525"/>
            <a:chExt cx="11017057" cy="18944432"/>
          </a:xfrm>
        </p:grpSpPr>
        <p:sp>
          <p:nvSpPr>
            <p:cNvPr id="9" name="TextBox 9"/>
            <p:cNvSpPr txBox="1"/>
            <p:nvPr/>
          </p:nvSpPr>
          <p:spPr>
            <a:xfrm>
              <a:off x="-1" y="9525"/>
              <a:ext cx="10911800" cy="4247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 Estructura de Investigación de Mercados Internacional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105258" y="4463236"/>
              <a:ext cx="10968770" cy="14490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Información general de la empresa</a:t>
              </a:r>
            </a:p>
            <a:p>
              <a:pPr algn="l">
                <a:lnSpc>
                  <a:spcPts val="3380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Problema: Antecedentes y pregunta problema</a:t>
              </a:r>
            </a:p>
            <a:p>
              <a:pPr algn="l">
                <a:lnSpc>
                  <a:spcPts val="3380"/>
                </a:lnSpc>
              </a:pPr>
              <a:r>
                <a:rPr lang="en-US" sz="26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Objetivo</a:t>
              </a:r>
              <a:r>
                <a:rPr lang="en-US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general</a:t>
              </a:r>
            </a:p>
            <a:p>
              <a:pPr algn="l">
                <a:lnSpc>
                  <a:spcPts val="3380"/>
                </a:lnSpc>
              </a:pPr>
              <a:r>
                <a:rPr lang="en-US" sz="26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Objetivos</a:t>
              </a:r>
              <a:r>
                <a:rPr lang="en-US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especificos</a:t>
              </a: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Población de studio</a:t>
              </a:r>
            </a:p>
            <a:p>
              <a:pPr algn="l">
                <a:lnSpc>
                  <a:spcPts val="3380"/>
                </a:lnSpc>
              </a:pPr>
              <a:r>
                <a:rPr lang="en-US" sz="26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Metodologia</a:t>
              </a: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r>
                <a:rPr lang="en-US" sz="26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Resultados</a:t>
              </a: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404007"/>
              <a:ext cx="10911799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2EDC8-89AB-D081-6A06-83DD7EFEE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02788E5-F33C-24E0-848E-76775A7B8F89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4301D16-3D17-FDA7-05A9-59E205D034C0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F4F2D05-5CA9-315A-01DC-D59489BBD096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181E7C5-867E-AE2B-6EDE-1E541949083D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808391B-1F37-FF26-AAD7-D68058AB0919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3B248DB-D709-76B9-E1EB-C4326EC923E5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222875D-74EF-60BB-CA72-27AC2AB9CBBD}"/>
              </a:ext>
            </a:extLst>
          </p:cNvPr>
          <p:cNvGrpSpPr/>
          <p:nvPr/>
        </p:nvGrpSpPr>
        <p:grpSpPr>
          <a:xfrm>
            <a:off x="8169380" y="647700"/>
            <a:ext cx="9509019" cy="9412138"/>
            <a:chOff x="-105258" y="9525"/>
            <a:chExt cx="11017057" cy="12549518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DF2B78E-1146-6C27-AC86-9A37D4D5576C}"/>
                </a:ext>
              </a:extLst>
            </p:cNvPr>
            <p:cNvSpPr txBox="1"/>
            <p:nvPr/>
          </p:nvSpPr>
          <p:spPr>
            <a:xfrm>
              <a:off x="-1" y="9525"/>
              <a:ext cx="10911800" cy="1374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El problema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69492DA-7666-707D-8AF1-E762F3F222D3}"/>
                </a:ext>
              </a:extLst>
            </p:cNvPr>
            <p:cNvSpPr txBox="1"/>
            <p:nvPr/>
          </p:nvSpPr>
          <p:spPr>
            <a:xfrm>
              <a:off x="-105258" y="4463236"/>
              <a:ext cx="10968770" cy="8095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727AAAFA-F2D8-284D-09C7-46A1B0830F7E}"/>
                </a:ext>
              </a:extLst>
            </p:cNvPr>
            <p:cNvSpPr txBox="1"/>
            <p:nvPr/>
          </p:nvSpPr>
          <p:spPr>
            <a:xfrm>
              <a:off x="0" y="4404007"/>
              <a:ext cx="10911799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C28DC4B2-F2E7-B325-8336-641789F9C5DE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E6523919-55C5-068D-A2F6-0AB149E5E20B}"/>
              </a:ext>
            </a:extLst>
          </p:cNvPr>
          <p:cNvSpPr txBox="1"/>
          <p:nvPr/>
        </p:nvSpPr>
        <p:spPr>
          <a:xfrm>
            <a:off x="7977551" y="1678751"/>
            <a:ext cx="9548449" cy="7330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el problema es la situación que requiere una solución o una decisión basada en información. Se identifica a partir de una necesidad, una oportunidad o una dificultad en el mercado.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La pregunta problema es el interrogante central que guía la investigación y busca responder al problema planteado de manera específica.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Ejemplo Problema: Una empresa de productos capilares naturales ha notado una disminución en sus ventas en los últimos seis meses y no sabe si se debe a la entrada de nuevos competidores, cambios en las preferencias de los consumidores o problemas en su estrategia de marketing.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Pregunta problema: ¿Cuáles son los factores que han influido en la disminución de las ventas de los productos capilares naturales de la empresa en los últimos seis meses?</a:t>
            </a:r>
          </a:p>
        </p:txBody>
      </p:sp>
    </p:spTree>
    <p:extLst>
      <p:ext uri="{BB962C8B-B14F-4D97-AF65-F5344CB8AC3E}">
        <p14:creationId xmlns:p14="http://schemas.microsoft.com/office/powerpoint/2010/main" val="414157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E7289-E56E-EDCE-B607-9DF706054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66E6778-C4D3-0721-DFC1-A0D725B25ED6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497DB32-92C2-C5F9-33AB-9EA690BBA8FC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B7F6230-DA1E-EF5D-388A-A99E1BF274ED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43219A6-20A3-BA28-7FA1-3A2923D30BCF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9099837-1A66-76C7-3C9C-2BD67E52CC73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AA07EEF-0E16-4A7E-9FF7-52CA832B9263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3DD379F8-8602-ACD5-DF1F-51D5D193F19C}"/>
              </a:ext>
            </a:extLst>
          </p:cNvPr>
          <p:cNvGrpSpPr/>
          <p:nvPr/>
        </p:nvGrpSpPr>
        <p:grpSpPr>
          <a:xfrm>
            <a:off x="8169380" y="647700"/>
            <a:ext cx="9509019" cy="9412138"/>
            <a:chOff x="-105258" y="9525"/>
            <a:chExt cx="11017057" cy="12549518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DDEB4A7-1AF7-B7D9-5351-BF057964FF26}"/>
                </a:ext>
              </a:extLst>
            </p:cNvPr>
            <p:cNvSpPr txBox="1"/>
            <p:nvPr/>
          </p:nvSpPr>
          <p:spPr>
            <a:xfrm>
              <a:off x="-1" y="9525"/>
              <a:ext cx="10911800" cy="1374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El problema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0799C37-45B7-8961-F857-231E78372EA3}"/>
                </a:ext>
              </a:extLst>
            </p:cNvPr>
            <p:cNvSpPr txBox="1"/>
            <p:nvPr/>
          </p:nvSpPr>
          <p:spPr>
            <a:xfrm>
              <a:off x="-105258" y="4463236"/>
              <a:ext cx="10968770" cy="8095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02908F51-27F5-09B1-42F3-AA4B305985B9}"/>
                </a:ext>
              </a:extLst>
            </p:cNvPr>
            <p:cNvSpPr txBox="1"/>
            <p:nvPr/>
          </p:nvSpPr>
          <p:spPr>
            <a:xfrm>
              <a:off x="0" y="4404007"/>
              <a:ext cx="10911799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34C3E87C-A990-0B7C-8318-ED92AE81D59D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B3A6B793-40D1-DAA3-1549-E6CADF87472E}"/>
              </a:ext>
            </a:extLst>
          </p:cNvPr>
          <p:cNvSpPr txBox="1"/>
          <p:nvPr/>
        </p:nvSpPr>
        <p:spPr>
          <a:xfrm>
            <a:off x="7977551" y="1678751"/>
            <a:ext cx="9548449" cy="5483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Problema: Una empresa de productos orgánicos del Pacífico colombiano quiere exportar a Francia, pero desconoce la demanda del mercado, los requisitos de importación y las estrategias adecuadas para ingresar exitosamente.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Pregunta problema: ¿Cuál es el potencial de mercado para los productos orgánicos del Pacífico colombiano en Francia y qué estrategias de ingreso debe seguir la empresa para su internacionalización?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</p:txBody>
      </p:sp>
    </p:spTree>
    <p:extLst>
      <p:ext uri="{BB962C8B-B14F-4D97-AF65-F5344CB8AC3E}">
        <p14:creationId xmlns:p14="http://schemas.microsoft.com/office/powerpoint/2010/main" val="357786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3CACF-DDB2-3098-8DB4-0279300C1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EC851F3-C293-AF35-8D87-CB9140A13A61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14D8654-A62E-E024-D508-56B0EFF051D1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351746D-C0FC-EB48-7DE4-A026FF32A42F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B555159-658C-DC5D-4D69-B28247602802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1234A56-ED45-630E-3AA6-9D1C32B134CD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888A568-A217-DE94-55FA-AFC68F43F80F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929D7D92-1D1A-22F4-9792-DB3586BC44F5}"/>
              </a:ext>
            </a:extLst>
          </p:cNvPr>
          <p:cNvGrpSpPr/>
          <p:nvPr/>
        </p:nvGrpSpPr>
        <p:grpSpPr>
          <a:xfrm>
            <a:off x="8169380" y="647700"/>
            <a:ext cx="9509019" cy="9412138"/>
            <a:chOff x="-105258" y="9525"/>
            <a:chExt cx="11017057" cy="12549518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7830652-0DC8-3E18-6907-642172B4F2FF}"/>
                </a:ext>
              </a:extLst>
            </p:cNvPr>
            <p:cNvSpPr txBox="1"/>
            <p:nvPr/>
          </p:nvSpPr>
          <p:spPr>
            <a:xfrm>
              <a:off x="-1" y="9525"/>
              <a:ext cx="10911800" cy="1374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 err="1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Objetivos</a:t>
              </a:r>
              <a:endParaRPr lang="en-US" sz="6999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CFD8830E-5C48-9C09-6088-5791713EB0BD}"/>
                </a:ext>
              </a:extLst>
            </p:cNvPr>
            <p:cNvSpPr txBox="1"/>
            <p:nvPr/>
          </p:nvSpPr>
          <p:spPr>
            <a:xfrm>
              <a:off x="-105258" y="4463236"/>
              <a:ext cx="10968770" cy="8095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0EA3EB4-808A-05B5-603F-1A82D4CF7B42}"/>
                </a:ext>
              </a:extLst>
            </p:cNvPr>
            <p:cNvSpPr txBox="1"/>
            <p:nvPr/>
          </p:nvSpPr>
          <p:spPr>
            <a:xfrm>
              <a:off x="0" y="4404007"/>
              <a:ext cx="10911799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5211B65D-CD9A-4089-D055-1A0D32DE4E69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058A4FF9-6F61-6D9F-0B1E-0E12EEDBFFA2}"/>
              </a:ext>
            </a:extLst>
          </p:cNvPr>
          <p:cNvSpPr txBox="1"/>
          <p:nvPr/>
        </p:nvSpPr>
        <p:spPr>
          <a:xfrm>
            <a:off x="7977551" y="1678751"/>
            <a:ext cx="9548449" cy="13793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El objetivo debe ser claro, específico, medible y alineado con la pregunta problema. Se define indicando qué se quiere investigar y para qué.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Ejemplo con internacionalización a Francia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Objetivo general: Analizar el potencial del mercado francés para la exportación de productos orgánicos del Pacífico colombiano y determinar las estrategias de ingreso más adecuadas.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Demanda: Analizar los patrones de compra y frecuencia de consumo del producto en el mercado objetivo.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Perfil del consumidor: Identificar las características sociodemográficas, preferencias y hábitos de consumo de los clientes potenciales en [país objetivo]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Competencia: Examinar las principales marcas y productos competidores en el mercado objetivo, evaluando su posicionamiento, precios y estrategias comerciales.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Factores Económicos: Evaluar el impacto de impuestos y costos de importación en la rentabilidad del producto.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Factores Logísticos: Identificar los costos y mejores rutas de distribución para la exportación del aceite de coco a Francia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</p:txBody>
      </p:sp>
    </p:spTree>
    <p:extLst>
      <p:ext uri="{BB962C8B-B14F-4D97-AF65-F5344CB8AC3E}">
        <p14:creationId xmlns:p14="http://schemas.microsoft.com/office/powerpoint/2010/main" val="258855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72044-5102-896D-6010-96A988066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92F9AB6-5151-E54D-503F-E7C78A88BBB6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69BA27D-44C1-F94B-9D8C-7D7C91D3CEDD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A522718-0059-54E7-6BC2-571015DD69A0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0C2AB4A-2838-47D7-DCBB-D6B28517A892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FD4FBC4-35E8-E76C-6277-626D9B9351DA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591BE06-9E6C-8FF7-E9EC-2B456ADA9FBC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2FA99E43-29C6-BB4B-9E1B-7166E82628AF}"/>
              </a:ext>
            </a:extLst>
          </p:cNvPr>
          <p:cNvGrpSpPr/>
          <p:nvPr/>
        </p:nvGrpSpPr>
        <p:grpSpPr>
          <a:xfrm>
            <a:off x="8169380" y="647700"/>
            <a:ext cx="9509019" cy="9412138"/>
            <a:chOff x="-105258" y="9525"/>
            <a:chExt cx="11017057" cy="12549518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23ADD97-4C58-0E8E-FBD3-9BF1CE59FE24}"/>
                </a:ext>
              </a:extLst>
            </p:cNvPr>
            <p:cNvSpPr txBox="1"/>
            <p:nvPr/>
          </p:nvSpPr>
          <p:spPr>
            <a:xfrm>
              <a:off x="-1" y="9525"/>
              <a:ext cx="10911800" cy="1374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 err="1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Objetivos</a:t>
              </a:r>
              <a:r>
                <a:rPr lang="en-US" sz="6999" b="1" spc="-139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 </a:t>
              </a:r>
              <a:r>
                <a:rPr lang="en-US" sz="6999" b="1" spc="-139" dirty="0" err="1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específicos</a:t>
              </a:r>
              <a:endParaRPr lang="en-US" sz="6999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BEE81909-2A29-C613-5F1D-843520CC17AF}"/>
                </a:ext>
              </a:extLst>
            </p:cNvPr>
            <p:cNvSpPr txBox="1"/>
            <p:nvPr/>
          </p:nvSpPr>
          <p:spPr>
            <a:xfrm>
              <a:off x="-105258" y="4463236"/>
              <a:ext cx="10968770" cy="8095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472F8D80-F769-F8CE-61C6-F53AB6D9B33D}"/>
                </a:ext>
              </a:extLst>
            </p:cNvPr>
            <p:cNvSpPr txBox="1"/>
            <p:nvPr/>
          </p:nvSpPr>
          <p:spPr>
            <a:xfrm>
              <a:off x="0" y="4404007"/>
              <a:ext cx="10911799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604332F7-1C24-E20F-1A3D-2ACFFEC21A81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F090DCCD-25DF-76F7-064F-51498E723B16}"/>
              </a:ext>
            </a:extLst>
          </p:cNvPr>
          <p:cNvSpPr txBox="1"/>
          <p:nvPr/>
        </p:nvSpPr>
        <p:spPr>
          <a:xfrm>
            <a:off x="7977551" y="1678751"/>
            <a:ext cx="9548449" cy="10100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Demanda: Analizar los patrones de compra y frecuencia de consumo del producto en el mercado objetivo.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Perfil del consumidor: Identificar las características sociodemográficas, preferencias y hábitos de consumo de los clientes potenciales en [país objetivo]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Competencia: Examinar las principales marcas y productos competidores en el mercado objetivo, evaluando su posicionamiento, precios y estrategias comerciales.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Factores Económicos: Evaluar el impacto de impuestos y costos de importación en la rentabilidad del producto.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Factores Logísticos: Identificar los costos y mejores rutas de distribución para la exportación del aceite de coco a Francia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</p:txBody>
      </p:sp>
    </p:spTree>
    <p:extLst>
      <p:ext uri="{BB962C8B-B14F-4D97-AF65-F5344CB8AC3E}">
        <p14:creationId xmlns:p14="http://schemas.microsoft.com/office/powerpoint/2010/main" val="423627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792A9-55CA-1B8C-103E-EFFF7CD4E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72D0532-C455-012C-1CB8-2F5EB7086DE2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51A4533-8602-2947-AD9B-F269532E0271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5916B50-A7CD-C345-092B-94E3CBD13499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4575A15-1D1A-F9BB-1869-3AC3F408CCD3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5720F4E-9B43-3ECF-1DD2-82F744C6BFF9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B0FEE6E-CDEF-4201-584D-869197222B9D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F58FF44-EEBB-0E81-6158-4768ECDDCBBE}"/>
              </a:ext>
            </a:extLst>
          </p:cNvPr>
          <p:cNvGrpSpPr/>
          <p:nvPr/>
        </p:nvGrpSpPr>
        <p:grpSpPr>
          <a:xfrm>
            <a:off x="8169380" y="647700"/>
            <a:ext cx="9509019" cy="9412138"/>
            <a:chOff x="-105258" y="9525"/>
            <a:chExt cx="11017057" cy="12549518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60BD5EB-FBBE-FA56-A6C9-6083CC2839DD}"/>
                </a:ext>
              </a:extLst>
            </p:cNvPr>
            <p:cNvSpPr txBox="1"/>
            <p:nvPr/>
          </p:nvSpPr>
          <p:spPr>
            <a:xfrm>
              <a:off x="-1" y="9525"/>
              <a:ext cx="10911800" cy="1374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Tipo de investigación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6EEEB3D2-0977-7432-9DA3-F88A541C7164}"/>
                </a:ext>
              </a:extLst>
            </p:cNvPr>
            <p:cNvSpPr txBox="1"/>
            <p:nvPr/>
          </p:nvSpPr>
          <p:spPr>
            <a:xfrm>
              <a:off x="-105258" y="4463236"/>
              <a:ext cx="10968770" cy="8095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B1CB9DCC-4701-4920-6922-7DB994D1003E}"/>
                </a:ext>
              </a:extLst>
            </p:cNvPr>
            <p:cNvSpPr txBox="1"/>
            <p:nvPr/>
          </p:nvSpPr>
          <p:spPr>
            <a:xfrm>
              <a:off x="0" y="4404007"/>
              <a:ext cx="10911799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E2F2A468-9DBE-994A-78FC-5E240C3C0B60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ADFB30C7-D94D-3D60-1C07-0A5DCBAEB03F}"/>
              </a:ext>
            </a:extLst>
          </p:cNvPr>
          <p:cNvSpPr txBox="1"/>
          <p:nvPr/>
        </p:nvSpPr>
        <p:spPr>
          <a:xfrm>
            <a:off x="8017587" y="2888087"/>
            <a:ext cx="9548449" cy="5483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Enfoque: Cuantitativo si es para analizar demanda o preferencias de los consumidores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Cualitativo: para analizar factores culturales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Finalidad de la Investigación: 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Documental, para analizar fuentes secundarias</a:t>
            </a: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Descriptiva para recopilar datos que describan un fenómeno o un grupo de personas.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</p:txBody>
      </p:sp>
    </p:spTree>
    <p:extLst>
      <p:ext uri="{BB962C8B-B14F-4D97-AF65-F5344CB8AC3E}">
        <p14:creationId xmlns:p14="http://schemas.microsoft.com/office/powerpoint/2010/main" val="170247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B85D4-4BFF-B02D-D043-ECDBA5124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9D818D9-139A-0AB1-A3C2-A79467404127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48AC717-0B05-0040-BDBB-A031CFFC7249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F4140A9-126E-5D3E-DE95-7A5E4DCB5EF7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3B8F864-7CE6-259F-10C4-F9429D1FAE3F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8BDA3AB-B28F-C689-7EE0-EB218EB16748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A8FE48B-A443-FD36-53BB-ADDDE49CEDD2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8FD55339-F375-BD2B-D6B2-FB37439525C8}"/>
              </a:ext>
            </a:extLst>
          </p:cNvPr>
          <p:cNvGrpSpPr/>
          <p:nvPr/>
        </p:nvGrpSpPr>
        <p:grpSpPr>
          <a:xfrm>
            <a:off x="8169380" y="647700"/>
            <a:ext cx="9509019" cy="9412138"/>
            <a:chOff x="-105258" y="9525"/>
            <a:chExt cx="11017057" cy="12549518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2B1C410-3827-A90D-383B-2B42CBD9A3CD}"/>
                </a:ext>
              </a:extLst>
            </p:cNvPr>
            <p:cNvSpPr txBox="1"/>
            <p:nvPr/>
          </p:nvSpPr>
          <p:spPr>
            <a:xfrm>
              <a:off x="-1" y="9525"/>
              <a:ext cx="10911800" cy="1374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 err="1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Recolección</a:t>
              </a:r>
              <a:r>
                <a:rPr lang="en-US" sz="6999" b="1" spc="-139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 de </a:t>
              </a:r>
              <a:r>
                <a:rPr lang="en-US" sz="6999" b="1" spc="-139" dirty="0" err="1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datos</a:t>
              </a:r>
              <a:endParaRPr lang="en-US" sz="6999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512FC0D-E12B-CD3A-CBDE-3B8369C58B53}"/>
                </a:ext>
              </a:extLst>
            </p:cNvPr>
            <p:cNvSpPr txBox="1"/>
            <p:nvPr/>
          </p:nvSpPr>
          <p:spPr>
            <a:xfrm>
              <a:off x="-105258" y="4463236"/>
              <a:ext cx="10968770" cy="8095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E5A1890E-E568-23CB-8C91-AD332DF7F63D}"/>
                </a:ext>
              </a:extLst>
            </p:cNvPr>
            <p:cNvSpPr txBox="1"/>
            <p:nvPr/>
          </p:nvSpPr>
          <p:spPr>
            <a:xfrm>
              <a:off x="0" y="4404007"/>
              <a:ext cx="10911799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7DDFD681-E874-FB9E-EE54-5E5181E08D87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BD241F00-E015-67B4-4514-CF075E49D78D}"/>
              </a:ext>
            </a:extLst>
          </p:cNvPr>
          <p:cNvSpPr txBox="1"/>
          <p:nvPr/>
        </p:nvSpPr>
        <p:spPr>
          <a:xfrm>
            <a:off x="8017587" y="2888087"/>
            <a:ext cx="9548449" cy="45602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Encuesta: Cuando la investigación es Cuantitativa y descriptiva</a:t>
            </a: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Google </a:t>
            </a:r>
            <a:r>
              <a:rPr lang="es-MX" sz="2000" b="1" dirty="0" err="1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forms</a:t>
            </a: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Entrevista: Cuando la Investigación es cualitativa y se requiere realizar grupos focales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Publico objetivo: Perfil del consumidor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</p:txBody>
      </p:sp>
    </p:spTree>
    <p:extLst>
      <p:ext uri="{BB962C8B-B14F-4D97-AF65-F5344CB8AC3E}">
        <p14:creationId xmlns:p14="http://schemas.microsoft.com/office/powerpoint/2010/main" val="141102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A4B26-4DC0-F6A1-8B15-D49ADBAC5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13D2D95-F255-7C4B-1D33-210500002B55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79B9D13-EE8B-8F3C-26F6-F26A8859D2FD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551042E-7FB1-E10F-1817-01246063750C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2110351-F496-389D-1D5B-80C893F32EC2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34F8D59-0469-D5BC-0CCB-39636E705F9A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277205E-B0C0-DAFB-FAFD-871AEB824DA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5F5ECF4D-EAC9-58B3-0FFC-9D2F867B47A6}"/>
              </a:ext>
            </a:extLst>
          </p:cNvPr>
          <p:cNvGrpSpPr/>
          <p:nvPr/>
        </p:nvGrpSpPr>
        <p:grpSpPr>
          <a:xfrm>
            <a:off x="8169380" y="647700"/>
            <a:ext cx="9509019" cy="9412138"/>
            <a:chOff x="-105258" y="9525"/>
            <a:chExt cx="11017057" cy="12549518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A38C061-82B5-D860-E852-5447AAC5B88B}"/>
                </a:ext>
              </a:extLst>
            </p:cNvPr>
            <p:cNvSpPr txBox="1"/>
            <p:nvPr/>
          </p:nvSpPr>
          <p:spPr>
            <a:xfrm>
              <a:off x="-1" y="9525"/>
              <a:ext cx="10911800" cy="1374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 err="1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Tamaño</a:t>
              </a:r>
              <a:r>
                <a:rPr lang="en-US" sz="6999" b="1" spc="-139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 de la </a:t>
              </a:r>
              <a:r>
                <a:rPr lang="en-US" sz="6999" b="1" spc="-139" dirty="0" err="1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muestra</a:t>
              </a:r>
              <a:endParaRPr lang="en-US" sz="6999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047DEFD-34CE-7DA0-66AD-AF2E9584DC32}"/>
                </a:ext>
              </a:extLst>
            </p:cNvPr>
            <p:cNvSpPr txBox="1"/>
            <p:nvPr/>
          </p:nvSpPr>
          <p:spPr>
            <a:xfrm>
              <a:off x="-105258" y="4463236"/>
              <a:ext cx="10968770" cy="8095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2C5B9C37-AF88-0DFE-275F-2F612C432A7E}"/>
                </a:ext>
              </a:extLst>
            </p:cNvPr>
            <p:cNvSpPr txBox="1"/>
            <p:nvPr/>
          </p:nvSpPr>
          <p:spPr>
            <a:xfrm>
              <a:off x="0" y="4404007"/>
              <a:ext cx="10911799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5520176D-5DCC-5E4F-F9DF-AEAECA8479E0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F18816DB-481E-A3A4-E4E7-5D0BB614021C}"/>
              </a:ext>
            </a:extLst>
          </p:cNvPr>
          <p:cNvSpPr txBox="1"/>
          <p:nvPr/>
        </p:nvSpPr>
        <p:spPr>
          <a:xfrm>
            <a:off x="8017587" y="2888087"/>
            <a:ext cx="9548449" cy="2713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Margen de error</a:t>
            </a: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Nivel de confianza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Población finita o Infinita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Open Sauce Bold"/>
              <a:ea typeface="Open Sauce"/>
              <a:cs typeface="Open Sauce"/>
              <a:sym typeface="Open Sauce Bold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latin typeface="Open Sauce Bold"/>
                <a:ea typeface="Open Sauce"/>
                <a:cs typeface="Open Sauce"/>
                <a:sym typeface="Open Sauce Bold"/>
              </a:rPr>
              <a:t>Ver tabla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439894A-8810-CD10-6760-6654CD9B6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1414" y="2476500"/>
            <a:ext cx="6256562" cy="41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77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724</Words>
  <Application>Microsoft Office PowerPoint</Application>
  <PresentationFormat>Personalizado</PresentationFormat>
  <Paragraphs>217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Open Sauce Bold</vt:lpstr>
      <vt:lpstr>Calibri</vt:lpstr>
      <vt:lpstr>Open Sauce</vt:lpstr>
      <vt:lpstr>Antonio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Verde Blanco Y Negro Formas Geométricas Corporativa Plan de Negocio Presentación Empresarial</dc:title>
  <cp:lastModifiedBy>Asus</cp:lastModifiedBy>
  <cp:revision>13</cp:revision>
  <dcterms:created xsi:type="dcterms:W3CDTF">2006-08-16T00:00:00Z</dcterms:created>
  <dcterms:modified xsi:type="dcterms:W3CDTF">2025-03-04T23:30:08Z</dcterms:modified>
  <dc:identifier>DAGffRQ5QFY</dc:identifier>
</cp:coreProperties>
</file>