
<file path=[Content_Types].xml><?xml version="1.0" encoding="utf-8"?>
<Types xmlns="http://schemas.openxmlformats.org/package/2006/content-types"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12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860d26a0923674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6860d26a092367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779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1898126" y="1996012"/>
            <a:ext cx="13640400" cy="49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FEF8DB"/>
                </a:solidFill>
                <a:latin typeface="Arial"/>
                <a:ea typeface="Arial"/>
                <a:cs typeface="Arial"/>
                <a:sym typeface="Arial"/>
              </a:rPr>
              <a:t>Investigación de Mercados Internacionales</a:t>
            </a:r>
            <a:endParaRPr/>
          </a:p>
        </p:txBody>
      </p:sp>
      <p:sp>
        <p:nvSpPr>
          <p:cNvPr id="33" name="Google Shape;33;p1"/>
          <p:cNvSpPr/>
          <p:nvPr/>
        </p:nvSpPr>
        <p:spPr>
          <a:xfrm rot="-1663110">
            <a:off x="-473306" y="-12739"/>
            <a:ext cx="5562360" cy="2377909"/>
          </a:xfrm>
          <a:custGeom>
            <a:rect b="b" l="l" r="r" t="t"/>
            <a:pathLst>
              <a:path extrusionOk="0" h="2378563" w="5563890">
                <a:moveTo>
                  <a:pt x="0" y="0"/>
                </a:moveTo>
                <a:lnTo>
                  <a:pt x="5563890" y="0"/>
                </a:lnTo>
                <a:lnTo>
                  <a:pt x="5563890" y="2378564"/>
                </a:lnTo>
                <a:lnTo>
                  <a:pt x="0" y="237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0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6085309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12202691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3042654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8" y="0"/>
                </a:lnTo>
                <a:lnTo>
                  <a:pt x="1521328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9127963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5245346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521327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7606636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13724018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8" y="0"/>
                </a:lnTo>
                <a:lnTo>
                  <a:pt x="1521328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4563982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0649290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???....lu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16766673" y="8759946"/>
            <a:ext cx="1521327" cy="1527054"/>
          </a:xfrm>
          <a:custGeom>
            <a:rect b="b" l="l" r="r" t="t"/>
            <a:pathLst>
              <a:path extrusionOk="0" h="1527054" w="1521327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5023297" y="7436643"/>
            <a:ext cx="62484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EF8DB"/>
                </a:solidFill>
                <a:latin typeface="Arial"/>
                <a:ea typeface="Arial"/>
                <a:cs typeface="Arial"/>
                <a:sym typeface="Arial"/>
              </a:rPr>
              <a:t>Erlendy Ibarbo Perlaza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EF8DB"/>
                </a:solidFill>
                <a:latin typeface="Arial"/>
                <a:ea typeface="Arial"/>
                <a:cs typeface="Arial"/>
                <a:sym typeface="Arial"/>
              </a:rPr>
              <a:t>Mg. En Creación de Empresas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EF8DB"/>
                </a:solidFill>
                <a:latin typeface="Arial"/>
                <a:ea typeface="Arial"/>
                <a:cs typeface="Arial"/>
                <a:sym typeface="Arial"/>
              </a:rPr>
              <a:t>Esp. Gerencia de Marketing Estratégico</a:t>
            </a:r>
            <a:endParaRPr/>
          </a:p>
        </p:txBody>
      </p:sp>
      <p:sp>
        <p:nvSpPr>
          <p:cNvPr id="47" name="Google Shape;47;p1"/>
          <p:cNvSpPr/>
          <p:nvPr/>
        </p:nvSpPr>
        <p:spPr>
          <a:xfrm rot="885925">
            <a:off x="11671890" y="-359741"/>
            <a:ext cx="6921590" cy="2958979"/>
          </a:xfrm>
          <a:custGeom>
            <a:rect b="b" l="l" r="r" t="t"/>
            <a:pathLst>
              <a:path extrusionOk="0" h="2957381" w="6917851">
                <a:moveTo>
                  <a:pt x="0" y="0"/>
                </a:moveTo>
                <a:lnTo>
                  <a:pt x="6917851" y="0"/>
                </a:lnTo>
                <a:lnTo>
                  <a:pt x="6917851" y="2957381"/>
                </a:lnTo>
                <a:lnTo>
                  <a:pt x="0" y="2957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5553944" y="4037073"/>
            <a:ext cx="3182112" cy="5486400"/>
          </a:xfrm>
          <a:custGeom>
            <a:rect b="b" l="l" r="r" t="t"/>
            <a:pathLst>
              <a:path extrusionOk="0" h="5486400" w="3182112">
                <a:moveTo>
                  <a:pt x="0" y="0"/>
                </a:moveTo>
                <a:lnTo>
                  <a:pt x="3182112" y="0"/>
                </a:lnTo>
                <a:lnTo>
                  <a:pt x="31821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/>
          <p:nvPr/>
        </p:nvSpPr>
        <p:spPr>
          <a:xfrm flipH="1">
            <a:off x="294501" y="4286250"/>
            <a:ext cx="2338578" cy="5486400"/>
          </a:xfrm>
          <a:custGeom>
            <a:rect b="b" l="l" r="r" t="t"/>
            <a:pathLst>
              <a:path extrusionOk="0" h="5486400" w="2338578">
                <a:moveTo>
                  <a:pt x="2338578" y="0"/>
                </a:moveTo>
                <a:lnTo>
                  <a:pt x="0" y="0"/>
                </a:lnTo>
                <a:lnTo>
                  <a:pt x="0" y="5486400"/>
                </a:lnTo>
                <a:lnTo>
                  <a:pt x="2338578" y="5486400"/>
                </a:lnTo>
                <a:lnTo>
                  <a:pt x="233857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7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8508C-0375-D213-BC50-6B0CC7A98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81F947-013B-9673-6E2E-DEF5B96DD6EA}"/>
              </a:ext>
            </a:extLst>
          </p:cNvPr>
          <p:cNvGrpSpPr/>
          <p:nvPr/>
        </p:nvGrpSpPr>
        <p:grpSpPr>
          <a:xfrm>
            <a:off x="-21723" y="8759946"/>
            <a:ext cx="18309723" cy="1527054"/>
            <a:chOff x="0" y="0"/>
            <a:chExt cx="4822314" cy="40218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A0C5F7-0781-8AE4-37C7-8A7613EFFE4A}"/>
                </a:ext>
              </a:extLst>
            </p:cNvPr>
            <p:cNvSpPr/>
            <p:nvPr/>
          </p:nvSpPr>
          <p:spPr>
            <a:xfrm>
              <a:off x="0" y="0"/>
              <a:ext cx="4822314" cy="402187"/>
            </a:xfrm>
            <a:custGeom>
              <a:avLst/>
              <a:gdLst/>
              <a:ahLst/>
              <a:cxnLst/>
              <a:rect l="l" t="t" r="r" b="b"/>
              <a:pathLst>
                <a:path w="4822314" h="402187">
                  <a:moveTo>
                    <a:pt x="0" y="0"/>
                  </a:moveTo>
                  <a:lnTo>
                    <a:pt x="4822314" y="0"/>
                  </a:lnTo>
                  <a:lnTo>
                    <a:pt x="4822314" y="402187"/>
                  </a:lnTo>
                  <a:lnTo>
                    <a:pt x="0" y="402187"/>
                  </a:lnTo>
                  <a:close/>
                </a:path>
              </a:pathLst>
            </a:custGeom>
            <a:solidFill>
              <a:srgbClr val="47A27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43ABC2C-E91F-9F20-FB0E-37FE4A40A8E0}"/>
                </a:ext>
              </a:extLst>
            </p:cNvPr>
            <p:cNvSpPr txBox="1"/>
            <p:nvPr/>
          </p:nvSpPr>
          <p:spPr>
            <a:xfrm>
              <a:off x="0" y="-47625"/>
              <a:ext cx="4822314" cy="449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EA9CD82-D241-BAEC-4613-92287A232216}"/>
              </a:ext>
            </a:extLst>
          </p:cNvPr>
          <p:cNvGrpSpPr/>
          <p:nvPr/>
        </p:nvGrpSpPr>
        <p:grpSpPr>
          <a:xfrm>
            <a:off x="1143000" y="8114135"/>
            <a:ext cx="1291622" cy="1291622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BD85370-BD0A-318A-4D17-70ADDED2FD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8D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02C5095-B263-718A-2EFD-E5FD43A8522F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 b="1" spc="255">
                  <a:solidFill>
                    <a:srgbClr val="25779A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6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6F8757F-631C-68D2-BD19-E2EFED815A5C}"/>
              </a:ext>
            </a:extLst>
          </p:cNvPr>
          <p:cNvGrpSpPr/>
          <p:nvPr/>
        </p:nvGrpSpPr>
        <p:grpSpPr>
          <a:xfrm>
            <a:off x="1143000" y="2470699"/>
            <a:ext cx="4053170" cy="956158"/>
            <a:chOff x="0" y="0"/>
            <a:chExt cx="1067502" cy="25182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B6DA42-8A64-BD0A-E15C-8127D68F1729}"/>
                </a:ext>
              </a:extLst>
            </p:cNvPr>
            <p:cNvSpPr/>
            <p:nvPr/>
          </p:nvSpPr>
          <p:spPr>
            <a:xfrm>
              <a:off x="0" y="0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02CBB73-571B-49A3-4D6B-00CB628AE561}"/>
                </a:ext>
              </a:extLst>
            </p:cNvPr>
            <p:cNvSpPr txBox="1"/>
            <p:nvPr/>
          </p:nvSpPr>
          <p:spPr>
            <a:xfrm>
              <a:off x="0" y="-47625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Ingreso per capita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4CDFBD9-435A-B81E-58CB-B1FF2A8C8888}"/>
              </a:ext>
            </a:extLst>
          </p:cNvPr>
          <p:cNvGrpSpPr/>
          <p:nvPr/>
        </p:nvGrpSpPr>
        <p:grpSpPr>
          <a:xfrm>
            <a:off x="1143000" y="3753592"/>
            <a:ext cx="4053170" cy="956158"/>
            <a:chOff x="0" y="0"/>
            <a:chExt cx="1067502" cy="25182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B8087C1-C7A0-98DC-21EB-6DBF20617DBD}"/>
                </a:ext>
              </a:extLst>
            </p:cNvPr>
            <p:cNvSpPr/>
            <p:nvPr/>
          </p:nvSpPr>
          <p:spPr>
            <a:xfrm>
              <a:off x="0" y="0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FF88D3B-7FB5-64B0-B565-B3FF17948542}"/>
                </a:ext>
              </a:extLst>
            </p:cNvPr>
            <p:cNvSpPr txBox="1"/>
            <p:nvPr/>
          </p:nvSpPr>
          <p:spPr>
            <a:xfrm>
              <a:off x="0" y="-47625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Nivel de desarrollo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984BF33-372F-964E-CB8C-8FE029069464}"/>
              </a:ext>
            </a:extLst>
          </p:cNvPr>
          <p:cNvGrpSpPr/>
          <p:nvPr/>
        </p:nvGrpSpPr>
        <p:grpSpPr>
          <a:xfrm>
            <a:off x="1073825" y="5008760"/>
            <a:ext cx="4085231" cy="1136984"/>
            <a:chOff x="-18219" y="-354082"/>
            <a:chExt cx="1075946" cy="29945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7E3AF14-3F40-E28E-5E5B-F0367342A696}"/>
                </a:ext>
              </a:extLst>
            </p:cNvPr>
            <p:cNvSpPr/>
            <p:nvPr/>
          </p:nvSpPr>
          <p:spPr>
            <a:xfrm>
              <a:off x="-18219" y="-340755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F90A819-274B-42E2-A557-92CE4312E758}"/>
                </a:ext>
              </a:extLst>
            </p:cNvPr>
            <p:cNvSpPr txBox="1"/>
            <p:nvPr/>
          </p:nvSpPr>
          <p:spPr>
            <a:xfrm>
              <a:off x="-9775" y="-354082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Gini</a:t>
              </a: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D1E5C5A0-E921-4A56-9285-9A420954B0C1}"/>
              </a:ext>
            </a:extLst>
          </p:cNvPr>
          <p:cNvSpPr/>
          <p:nvPr/>
        </p:nvSpPr>
        <p:spPr>
          <a:xfrm>
            <a:off x="11937366" y="1576176"/>
            <a:ext cx="6299385" cy="3694938"/>
          </a:xfrm>
          <a:custGeom>
            <a:avLst/>
            <a:gdLst/>
            <a:ahLst/>
            <a:cxnLst/>
            <a:rect l="l" t="t" r="r" b="b"/>
            <a:pathLst>
              <a:path w="6299385" h="3694938">
                <a:moveTo>
                  <a:pt x="0" y="0"/>
                </a:moveTo>
                <a:lnTo>
                  <a:pt x="6299386" y="0"/>
                </a:lnTo>
                <a:lnTo>
                  <a:pt x="6299386" y="3694939"/>
                </a:lnTo>
                <a:lnTo>
                  <a:pt x="0" y="3694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58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23A5EC8-1B7B-9B19-BA06-F69C79C836FF}"/>
              </a:ext>
            </a:extLst>
          </p:cNvPr>
          <p:cNvSpPr/>
          <p:nvPr/>
        </p:nvSpPr>
        <p:spPr>
          <a:xfrm>
            <a:off x="8928105" y="5570139"/>
            <a:ext cx="5345587" cy="3688161"/>
          </a:xfrm>
          <a:custGeom>
            <a:avLst/>
            <a:gdLst/>
            <a:ahLst/>
            <a:cxnLst/>
            <a:rect l="l" t="t" r="r" b="b"/>
            <a:pathLst>
              <a:path w="5345587" h="3688161">
                <a:moveTo>
                  <a:pt x="0" y="0"/>
                </a:moveTo>
                <a:lnTo>
                  <a:pt x="5345587" y="0"/>
                </a:lnTo>
                <a:lnTo>
                  <a:pt x="5345587" y="3688161"/>
                </a:lnTo>
                <a:lnTo>
                  <a:pt x="0" y="3688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17" r="-5391" b="-651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C09B922-6649-21C2-362E-60B38A5D428A}"/>
              </a:ext>
            </a:extLst>
          </p:cNvPr>
          <p:cNvSpPr/>
          <p:nvPr/>
        </p:nvSpPr>
        <p:spPr>
          <a:xfrm>
            <a:off x="14601323" y="5570139"/>
            <a:ext cx="3902571" cy="3688161"/>
          </a:xfrm>
          <a:custGeom>
            <a:avLst/>
            <a:gdLst/>
            <a:ahLst/>
            <a:cxnLst/>
            <a:rect l="l" t="t" r="r" b="b"/>
            <a:pathLst>
              <a:path w="3902571" h="3688161">
                <a:moveTo>
                  <a:pt x="0" y="0"/>
                </a:moveTo>
                <a:lnTo>
                  <a:pt x="3902572" y="0"/>
                </a:lnTo>
                <a:lnTo>
                  <a:pt x="3902572" y="3688161"/>
                </a:lnTo>
                <a:lnTo>
                  <a:pt x="0" y="3688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528" r="-22318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21891A0-6B4F-2CCB-38B7-17BD49590106}"/>
              </a:ext>
            </a:extLst>
          </p:cNvPr>
          <p:cNvSpPr/>
          <p:nvPr/>
        </p:nvSpPr>
        <p:spPr>
          <a:xfrm rot="-1124584">
            <a:off x="9128954" y="1994548"/>
            <a:ext cx="2574004" cy="5034726"/>
          </a:xfrm>
          <a:custGeom>
            <a:avLst/>
            <a:gdLst/>
            <a:ahLst/>
            <a:cxnLst/>
            <a:rect l="l" t="t" r="r" b="b"/>
            <a:pathLst>
              <a:path w="2574004" h="5034726">
                <a:moveTo>
                  <a:pt x="0" y="0"/>
                </a:moveTo>
                <a:lnTo>
                  <a:pt x="2574003" y="0"/>
                </a:lnTo>
                <a:lnTo>
                  <a:pt x="2574003" y="5034725"/>
                </a:lnTo>
                <a:lnTo>
                  <a:pt x="0" y="5034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FF4F77C-1DA8-0F3A-9C5D-F0A57B30844E}"/>
              </a:ext>
            </a:extLst>
          </p:cNvPr>
          <p:cNvSpPr txBox="1"/>
          <p:nvPr/>
        </p:nvSpPr>
        <p:spPr>
          <a:xfrm>
            <a:off x="1143000" y="785813"/>
            <a:ext cx="10287000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92"/>
              </a:lnSpc>
            </a:pPr>
            <a:r>
              <a:rPr lang="en-US" sz="5209" spc="302" dirty="0">
                <a:solidFill>
                  <a:srgbClr val="FEF8DB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ASPECTOS ECONOMICOS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9D767C7-3A7F-E566-159A-9C43554AC4BE}"/>
              </a:ext>
            </a:extLst>
          </p:cNvPr>
          <p:cNvSpPr txBox="1"/>
          <p:nvPr/>
        </p:nvSpPr>
        <p:spPr>
          <a:xfrm>
            <a:off x="1905000" y="70485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GapMinder: Ver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59543" y="7210929"/>
            <a:ext cx="4964205" cy="637126"/>
          </a:xfrm>
          <a:custGeom>
            <a:avLst/>
            <a:gdLst/>
            <a:ahLst/>
            <a:cxnLst/>
            <a:rect l="l" t="t" r="r" b="b"/>
            <a:pathLst>
              <a:path w="1307445" h="167803">
                <a:moveTo>
                  <a:pt x="79537" y="0"/>
                </a:moveTo>
                <a:lnTo>
                  <a:pt x="1227908" y="0"/>
                </a:lnTo>
                <a:cubicBezTo>
                  <a:pt x="1271835" y="0"/>
                  <a:pt x="1307445" y="35610"/>
                  <a:pt x="1307445" y="79537"/>
                </a:cubicBezTo>
                <a:lnTo>
                  <a:pt x="1307445" y="88266"/>
                </a:lnTo>
                <a:cubicBezTo>
                  <a:pt x="1307445" y="109360"/>
                  <a:pt x="1299065" y="129591"/>
                  <a:pt x="1284149" y="144507"/>
                </a:cubicBezTo>
                <a:cubicBezTo>
                  <a:pt x="1269233" y="159423"/>
                  <a:pt x="1249002" y="167803"/>
                  <a:pt x="1227908" y="167803"/>
                </a:cubicBezTo>
                <a:lnTo>
                  <a:pt x="79537" y="167803"/>
                </a:lnTo>
                <a:cubicBezTo>
                  <a:pt x="58442" y="167803"/>
                  <a:pt x="38212" y="159423"/>
                  <a:pt x="23296" y="144507"/>
                </a:cubicBezTo>
                <a:cubicBezTo>
                  <a:pt x="8380" y="129591"/>
                  <a:pt x="0" y="109360"/>
                  <a:pt x="0" y="88266"/>
                </a:cubicBezTo>
                <a:lnTo>
                  <a:pt x="0" y="79537"/>
                </a:lnTo>
                <a:cubicBezTo>
                  <a:pt x="0" y="58442"/>
                  <a:pt x="8380" y="38212"/>
                  <a:pt x="23296" y="23296"/>
                </a:cubicBezTo>
                <a:cubicBezTo>
                  <a:pt x="38212" y="8380"/>
                  <a:pt x="58442" y="0"/>
                  <a:pt x="79537" y="0"/>
                </a:cubicBezTo>
                <a:close/>
              </a:path>
            </a:pathLst>
          </a:custGeom>
          <a:ln w="38100" cap="rnd">
            <a:solidFill>
              <a:srgbClr val="F6F1E0"/>
            </a:solidFill>
            <a:prstDash val="solid"/>
            <a:round/>
          </a:ln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6661898" y="7210929"/>
            <a:ext cx="4964205" cy="637126"/>
          </a:xfrm>
          <a:custGeom>
            <a:avLst/>
            <a:gdLst/>
            <a:ahLst/>
            <a:cxnLst/>
            <a:rect l="l" t="t" r="r" b="b"/>
            <a:pathLst>
              <a:path w="1307445" h="167803">
                <a:moveTo>
                  <a:pt x="79537" y="0"/>
                </a:moveTo>
                <a:lnTo>
                  <a:pt x="1227908" y="0"/>
                </a:lnTo>
                <a:cubicBezTo>
                  <a:pt x="1271835" y="0"/>
                  <a:pt x="1307445" y="35610"/>
                  <a:pt x="1307445" y="79537"/>
                </a:cubicBezTo>
                <a:lnTo>
                  <a:pt x="1307445" y="88266"/>
                </a:lnTo>
                <a:cubicBezTo>
                  <a:pt x="1307445" y="109360"/>
                  <a:pt x="1299065" y="129591"/>
                  <a:pt x="1284149" y="144507"/>
                </a:cubicBezTo>
                <a:cubicBezTo>
                  <a:pt x="1269233" y="159423"/>
                  <a:pt x="1249002" y="167803"/>
                  <a:pt x="1227908" y="167803"/>
                </a:cubicBezTo>
                <a:lnTo>
                  <a:pt x="79537" y="167803"/>
                </a:lnTo>
                <a:cubicBezTo>
                  <a:pt x="58442" y="167803"/>
                  <a:pt x="38212" y="159423"/>
                  <a:pt x="23296" y="144507"/>
                </a:cubicBezTo>
                <a:cubicBezTo>
                  <a:pt x="8380" y="129591"/>
                  <a:pt x="0" y="109360"/>
                  <a:pt x="0" y="88266"/>
                </a:cubicBezTo>
                <a:lnTo>
                  <a:pt x="0" y="79537"/>
                </a:lnTo>
                <a:cubicBezTo>
                  <a:pt x="0" y="58442"/>
                  <a:pt x="8380" y="38212"/>
                  <a:pt x="23296" y="23296"/>
                </a:cubicBezTo>
                <a:cubicBezTo>
                  <a:pt x="38212" y="8380"/>
                  <a:pt x="58442" y="0"/>
                  <a:pt x="79537" y="0"/>
                </a:cubicBezTo>
                <a:close/>
              </a:path>
            </a:pathLst>
          </a:custGeom>
          <a:ln w="38100" cap="rnd">
            <a:solidFill>
              <a:srgbClr val="F6F1E0"/>
            </a:solidFill>
            <a:prstDash val="solid"/>
            <a:round/>
          </a:ln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12068031" y="7210929"/>
            <a:ext cx="4964205" cy="637126"/>
          </a:xfrm>
          <a:custGeom>
            <a:avLst/>
            <a:gdLst/>
            <a:ahLst/>
            <a:cxnLst/>
            <a:rect l="l" t="t" r="r" b="b"/>
            <a:pathLst>
              <a:path w="1307445" h="167803">
                <a:moveTo>
                  <a:pt x="79537" y="0"/>
                </a:moveTo>
                <a:lnTo>
                  <a:pt x="1227908" y="0"/>
                </a:lnTo>
                <a:cubicBezTo>
                  <a:pt x="1271835" y="0"/>
                  <a:pt x="1307445" y="35610"/>
                  <a:pt x="1307445" y="79537"/>
                </a:cubicBezTo>
                <a:lnTo>
                  <a:pt x="1307445" y="88266"/>
                </a:lnTo>
                <a:cubicBezTo>
                  <a:pt x="1307445" y="109360"/>
                  <a:pt x="1299065" y="129591"/>
                  <a:pt x="1284149" y="144507"/>
                </a:cubicBezTo>
                <a:cubicBezTo>
                  <a:pt x="1269233" y="159423"/>
                  <a:pt x="1249002" y="167803"/>
                  <a:pt x="1227908" y="167803"/>
                </a:cubicBezTo>
                <a:lnTo>
                  <a:pt x="79537" y="167803"/>
                </a:lnTo>
                <a:cubicBezTo>
                  <a:pt x="58442" y="167803"/>
                  <a:pt x="38212" y="159423"/>
                  <a:pt x="23296" y="144507"/>
                </a:cubicBezTo>
                <a:cubicBezTo>
                  <a:pt x="8380" y="129591"/>
                  <a:pt x="0" y="109360"/>
                  <a:pt x="0" y="88266"/>
                </a:cubicBezTo>
                <a:lnTo>
                  <a:pt x="0" y="79537"/>
                </a:lnTo>
                <a:cubicBezTo>
                  <a:pt x="0" y="58442"/>
                  <a:pt x="8380" y="38212"/>
                  <a:pt x="23296" y="23296"/>
                </a:cubicBezTo>
                <a:cubicBezTo>
                  <a:pt x="38212" y="8380"/>
                  <a:pt x="58442" y="0"/>
                  <a:pt x="79537" y="0"/>
                </a:cubicBezTo>
                <a:close/>
              </a:path>
            </a:pathLst>
          </a:custGeom>
          <a:ln w="38100" cap="rnd">
            <a:solidFill>
              <a:srgbClr val="F6F1E0"/>
            </a:solidFill>
            <a:prstDash val="solid"/>
            <a:round/>
          </a:ln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6248129" y="-430027"/>
            <a:ext cx="6022349" cy="2574554"/>
          </a:xfrm>
          <a:custGeom>
            <a:avLst/>
            <a:gdLst/>
            <a:ahLst/>
            <a:cxnLst/>
            <a:rect l="l" t="t" r="r" b="b"/>
            <a:pathLst>
              <a:path w="6022349" h="2574554">
                <a:moveTo>
                  <a:pt x="0" y="0"/>
                </a:moveTo>
                <a:lnTo>
                  <a:pt x="6022349" y="0"/>
                </a:lnTo>
                <a:lnTo>
                  <a:pt x="6022349" y="2574554"/>
                </a:lnTo>
                <a:lnTo>
                  <a:pt x="0" y="2574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0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6085309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2202691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>
            <a:off x="3042654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8" y="0"/>
                </a:lnTo>
                <a:lnTo>
                  <a:pt x="1521328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>
            <a:off x="9127963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Freeform 17"/>
          <p:cNvSpPr/>
          <p:nvPr/>
        </p:nvSpPr>
        <p:spPr>
          <a:xfrm>
            <a:off x="15245346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Freeform 18"/>
          <p:cNvSpPr/>
          <p:nvPr/>
        </p:nvSpPr>
        <p:spPr>
          <a:xfrm>
            <a:off x="1521327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Freeform 19"/>
          <p:cNvSpPr/>
          <p:nvPr/>
        </p:nvSpPr>
        <p:spPr>
          <a:xfrm>
            <a:off x="7606636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/>
          <p:cNvSpPr/>
          <p:nvPr/>
        </p:nvSpPr>
        <p:spPr>
          <a:xfrm>
            <a:off x="13724018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8" y="0"/>
                </a:lnTo>
                <a:lnTo>
                  <a:pt x="1521328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1" name="Freeform 21"/>
          <p:cNvSpPr/>
          <p:nvPr/>
        </p:nvSpPr>
        <p:spPr>
          <a:xfrm>
            <a:off x="4563982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>
            <a:off x="10649290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Freeform 23"/>
          <p:cNvSpPr/>
          <p:nvPr/>
        </p:nvSpPr>
        <p:spPr>
          <a:xfrm>
            <a:off x="16766673" y="8759946"/>
            <a:ext cx="1521327" cy="1527054"/>
          </a:xfrm>
          <a:custGeom>
            <a:avLst/>
            <a:gdLst/>
            <a:ahLst/>
            <a:cxnLst/>
            <a:rect l="l" t="t" r="r" b="b"/>
            <a:pathLst>
              <a:path w="1521327" h="1527054">
                <a:moveTo>
                  <a:pt x="0" y="0"/>
                </a:moveTo>
                <a:lnTo>
                  <a:pt x="1521327" y="0"/>
                </a:lnTo>
                <a:lnTo>
                  <a:pt x="1521327" y="1527054"/>
                </a:lnTo>
                <a:lnTo>
                  <a:pt x="0" y="152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4" name="Group 24"/>
          <p:cNvGrpSpPr/>
          <p:nvPr/>
        </p:nvGrpSpPr>
        <p:grpSpPr>
          <a:xfrm>
            <a:off x="3855122" y="2938581"/>
            <a:ext cx="10808365" cy="3137058"/>
            <a:chOff x="0" y="19050"/>
            <a:chExt cx="14411153" cy="418274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9050"/>
              <a:ext cx="14411153" cy="315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280"/>
                </a:lnSpc>
                <a:spcBef>
                  <a:spcPct val="0"/>
                </a:spcBef>
              </a:pPr>
              <a:r>
                <a:rPr lang="en-US" sz="8000" u="none" strike="noStrike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¡GRACIAS POR</a:t>
              </a:r>
            </a:p>
            <a:p>
              <a:pPr marL="0" lvl="0" indent="0" algn="ctr">
                <a:lnSpc>
                  <a:spcPts val="9280"/>
                </a:lnSpc>
                <a:spcBef>
                  <a:spcPct val="0"/>
                </a:spcBef>
              </a:pPr>
              <a:r>
                <a:rPr lang="en-US" sz="8000" u="none" strike="noStrike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SU ATENCIÓN!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620781"/>
              <a:ext cx="14411153" cy="581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8"/>
                </a:lnSpc>
              </a:pPr>
              <a:endParaRPr lang="en-US" sz="2741" spc="178" dirty="0">
                <a:solidFill>
                  <a:srgbClr val="FEC655"/>
                </a:solidFill>
                <a:latin typeface="Cy Grotesk Wide"/>
                <a:ea typeface="Cy Grotesk Wide"/>
                <a:cs typeface="Cy Grotesk Wide"/>
                <a:sym typeface="Cy Grotesk Wide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723" y="8759946"/>
            <a:ext cx="18309723" cy="1527054"/>
            <a:chOff x="0" y="0"/>
            <a:chExt cx="4822314" cy="402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2314" cy="402187"/>
            </a:xfrm>
            <a:custGeom>
              <a:avLst/>
              <a:gdLst/>
              <a:ahLst/>
              <a:cxnLst/>
              <a:rect l="l" t="t" r="r" b="b"/>
              <a:pathLst>
                <a:path w="4822314" h="402187">
                  <a:moveTo>
                    <a:pt x="0" y="0"/>
                  </a:moveTo>
                  <a:lnTo>
                    <a:pt x="4822314" y="0"/>
                  </a:lnTo>
                  <a:lnTo>
                    <a:pt x="4822314" y="402187"/>
                  </a:lnTo>
                  <a:lnTo>
                    <a:pt x="0" y="402187"/>
                  </a:lnTo>
                  <a:close/>
                </a:path>
              </a:pathLst>
            </a:custGeom>
            <a:solidFill>
              <a:srgbClr val="47A27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22314" cy="449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4534" y="2777212"/>
            <a:ext cx="6488269" cy="6902414"/>
          </a:xfrm>
          <a:custGeom>
            <a:avLst/>
            <a:gdLst/>
            <a:ahLst/>
            <a:cxnLst/>
            <a:rect l="l" t="t" r="r" b="b"/>
            <a:pathLst>
              <a:path w="6488269" h="6902414">
                <a:moveTo>
                  <a:pt x="0" y="0"/>
                </a:moveTo>
                <a:lnTo>
                  <a:pt x="6488269" y="0"/>
                </a:lnTo>
                <a:lnTo>
                  <a:pt x="6488269" y="6902413"/>
                </a:lnTo>
                <a:lnTo>
                  <a:pt x="0" y="6902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1143000" y="762000"/>
            <a:ext cx="9678597" cy="83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92"/>
              </a:lnSpc>
            </a:pPr>
            <a:r>
              <a:rPr lang="en-US" sz="5209" spc="302" dirty="0">
                <a:solidFill>
                  <a:srgbClr val="FEF8DB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DIMENSIONES CLAVES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53400" y="3000732"/>
            <a:ext cx="8686799" cy="4536810"/>
            <a:chOff x="-424892" y="571976"/>
            <a:chExt cx="11582399" cy="6049078"/>
          </a:xfrm>
        </p:grpSpPr>
        <p:sp>
          <p:nvSpPr>
            <p:cNvPr id="8" name="TextBox 8"/>
            <p:cNvSpPr txBox="1"/>
            <p:nvPr/>
          </p:nvSpPr>
          <p:spPr>
            <a:xfrm>
              <a:off x="-1" y="1452290"/>
              <a:ext cx="11157508" cy="516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s-MX" sz="2395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Ingreso per cápita</a:t>
              </a:r>
            </a:p>
            <a:p>
              <a:pPr algn="l">
                <a:lnSpc>
                  <a:spcPts val="3353"/>
                </a:lnSpc>
              </a:pPr>
              <a:r>
                <a:rPr lang="es-MX" sz="2395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Poder adquisitivo</a:t>
              </a:r>
            </a:p>
            <a:p>
              <a:pPr algn="l">
                <a:lnSpc>
                  <a:spcPts val="3353"/>
                </a:lnSpc>
              </a:pPr>
              <a:r>
                <a:rPr lang="es-MX" sz="2395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Inflación</a:t>
              </a:r>
            </a:p>
            <a:p>
              <a:pPr algn="l">
                <a:lnSpc>
                  <a:spcPts val="3353"/>
                </a:lnSpc>
              </a:pPr>
              <a:r>
                <a:rPr lang="es-MX" sz="2395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Nivel de desarrollo</a:t>
              </a:r>
            </a:p>
            <a:p>
              <a:pPr algn="l">
                <a:lnSpc>
                  <a:spcPts val="3353"/>
                </a:lnSpc>
              </a:pPr>
              <a:endParaRPr lang="es-MX" sz="2395" dirty="0">
                <a:solidFill>
                  <a:srgbClr val="FEF8DB"/>
                </a:solidFill>
                <a:latin typeface="Cy Grotesk Wide"/>
                <a:ea typeface="Cy Grotesk Wide"/>
                <a:cs typeface="Cy Grotesk Wide"/>
                <a:sym typeface="Cy Grotesk Wide"/>
              </a:endParaRPr>
            </a:p>
            <a:p>
              <a:pPr algn="l">
                <a:lnSpc>
                  <a:spcPts val="3353"/>
                </a:lnSpc>
              </a:pPr>
              <a:r>
                <a:rPr lang="es-MX" sz="2395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Banco Mundial: Datos</a:t>
              </a:r>
            </a:p>
            <a:p>
              <a:pPr algn="l">
                <a:lnSpc>
                  <a:spcPts val="3353"/>
                </a:lnSpc>
              </a:pPr>
              <a:r>
                <a:rPr lang="es-MX" sz="2395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GapMinder para datos, gráficos y comparaciones</a:t>
              </a:r>
            </a:p>
            <a:p>
              <a:pPr algn="l">
                <a:lnSpc>
                  <a:spcPts val="3353"/>
                </a:lnSpc>
              </a:pPr>
              <a:endParaRPr lang="en-US" sz="2395" dirty="0">
                <a:solidFill>
                  <a:srgbClr val="FEF8DB"/>
                </a:solidFill>
                <a:latin typeface="Cy Grotesk Wide"/>
                <a:ea typeface="Cy Grotesk Wide"/>
                <a:cs typeface="Cy Grotesk Wide"/>
                <a:sym typeface="Cy Grotesk Wide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24892" y="571976"/>
              <a:ext cx="10702827" cy="687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5"/>
                </a:lnSpc>
              </a:pPr>
              <a:r>
                <a:rPr lang="en-US" sz="3218" spc="209" dirty="0">
                  <a:solidFill>
                    <a:srgbClr val="FEF8DB"/>
                  </a:solidFill>
                  <a:latin typeface="Cy Grotesk Wide"/>
                  <a:ea typeface="Cy Grotesk Wide"/>
                  <a:cs typeface="Cy Grotesk Wide"/>
                  <a:sym typeface="Cy Grotesk Wide"/>
                </a:rPr>
                <a:t>ASPECTOS ECONÓMICOS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853378" y="8114135"/>
            <a:ext cx="1291622" cy="129162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8D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 b="1" spc="255">
                  <a:solidFill>
                    <a:srgbClr val="25779A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779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"/>
          <p:cNvGrpSpPr/>
          <p:nvPr/>
        </p:nvGrpSpPr>
        <p:grpSpPr>
          <a:xfrm>
            <a:off x="-21723" y="8579119"/>
            <a:ext cx="18309844" cy="1707891"/>
            <a:chOff x="0" y="-47625"/>
            <a:chExt cx="4822314" cy="449812"/>
          </a:xfrm>
        </p:grpSpPr>
        <p:sp>
          <p:nvSpPr>
            <p:cNvPr id="52" name="Google Shape;52;p2"/>
            <p:cNvSpPr/>
            <p:nvPr/>
          </p:nvSpPr>
          <p:spPr>
            <a:xfrm>
              <a:off x="0" y="0"/>
              <a:ext cx="4822314" cy="402187"/>
            </a:xfrm>
            <a:custGeom>
              <a:rect b="b" l="l" r="r" t="t"/>
              <a:pathLst>
                <a:path extrusionOk="0" h="402187" w="4822314">
                  <a:moveTo>
                    <a:pt x="0" y="0"/>
                  </a:moveTo>
                  <a:lnTo>
                    <a:pt x="4822314" y="0"/>
                  </a:lnTo>
                  <a:lnTo>
                    <a:pt x="4822314" y="402187"/>
                  </a:lnTo>
                  <a:lnTo>
                    <a:pt x="0" y="402187"/>
                  </a:lnTo>
                  <a:close/>
                </a:path>
              </a:pathLst>
            </a:custGeom>
            <a:solidFill>
              <a:srgbClr val="47A2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 txBox="1"/>
            <p:nvPr/>
          </p:nvSpPr>
          <p:spPr>
            <a:xfrm>
              <a:off x="0" y="-47625"/>
              <a:ext cx="48222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1143000" y="8083863"/>
            <a:ext cx="1291620" cy="1321893"/>
            <a:chOff x="0" y="-19050"/>
            <a:chExt cx="812800" cy="831850"/>
          </a:xfrm>
        </p:grpSpPr>
        <p:sp>
          <p:nvSpPr>
            <p:cNvPr id="55" name="Google Shape;5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8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 txBox="1"/>
            <p:nvPr/>
          </p:nvSpPr>
          <p:spPr>
            <a:xfrm>
              <a:off x="76200" y="-19050"/>
              <a:ext cx="660300" cy="7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99">
                  <a:solidFill>
                    <a:srgbClr val="25779A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43000" y="2289872"/>
            <a:ext cx="4053198" cy="1136993"/>
            <a:chOff x="0" y="-47625"/>
            <a:chExt cx="1067502" cy="299453"/>
          </a:xfrm>
        </p:grpSpPr>
        <p:sp>
          <p:nvSpPr>
            <p:cNvPr id="58" name="Google Shape;58;p2"/>
            <p:cNvSpPr/>
            <p:nvPr/>
          </p:nvSpPr>
          <p:spPr>
            <a:xfrm>
              <a:off x="0" y="0"/>
              <a:ext cx="1067502" cy="251828"/>
            </a:xfrm>
            <a:custGeom>
              <a:rect b="b" l="l" r="r" t="t"/>
              <a:pathLst>
                <a:path extrusionOk="0" h="251828" w="1067502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noFill/>
            <a:ln cap="rnd" cmpd="sng" w="38100">
              <a:solidFill>
                <a:srgbClr val="FEF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 txBox="1"/>
            <p:nvPr/>
          </p:nvSpPr>
          <p:spPr>
            <a:xfrm>
              <a:off x="0" y="-47625"/>
              <a:ext cx="10674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EF8DB"/>
                  </a:solidFill>
                  <a:latin typeface="Arial"/>
                  <a:ea typeface="Arial"/>
                  <a:cs typeface="Arial"/>
                  <a:sym typeface="Arial"/>
                </a:rPr>
                <a:t>Valores y creencias</a:t>
              </a: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1143000" y="3572765"/>
            <a:ext cx="4053198" cy="1136993"/>
            <a:chOff x="0" y="-47625"/>
            <a:chExt cx="1067502" cy="299453"/>
          </a:xfrm>
        </p:grpSpPr>
        <p:sp>
          <p:nvSpPr>
            <p:cNvPr id="61" name="Google Shape;61;p2"/>
            <p:cNvSpPr/>
            <p:nvPr/>
          </p:nvSpPr>
          <p:spPr>
            <a:xfrm>
              <a:off x="0" y="0"/>
              <a:ext cx="1067502" cy="251828"/>
            </a:xfrm>
            <a:custGeom>
              <a:rect b="b" l="l" r="r" t="t"/>
              <a:pathLst>
                <a:path extrusionOk="0" h="251828" w="1067502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noFill/>
            <a:ln cap="rnd" cmpd="sng" w="38100">
              <a:solidFill>
                <a:srgbClr val="FEF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0" y="-47625"/>
              <a:ext cx="10674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EF8DB"/>
                  </a:solidFill>
                  <a:latin typeface="Arial"/>
                  <a:ea typeface="Arial"/>
                  <a:cs typeface="Arial"/>
                  <a:sym typeface="Arial"/>
                </a:rPr>
                <a:t>Religión y tradiciones</a:t>
              </a: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1073825" y="5008749"/>
            <a:ext cx="4084872" cy="1136792"/>
            <a:chOff x="-18219" y="-354082"/>
            <a:chExt cx="1075844" cy="299400"/>
          </a:xfrm>
        </p:grpSpPr>
        <p:sp>
          <p:nvSpPr>
            <p:cNvPr id="64" name="Google Shape;64;p2"/>
            <p:cNvSpPr/>
            <p:nvPr/>
          </p:nvSpPr>
          <p:spPr>
            <a:xfrm>
              <a:off x="-18219" y="-340755"/>
              <a:ext cx="1067502" cy="251828"/>
            </a:xfrm>
            <a:custGeom>
              <a:rect b="b" l="l" r="r" t="t"/>
              <a:pathLst>
                <a:path extrusionOk="0" h="251828" w="1067502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noFill/>
            <a:ln cap="rnd" cmpd="sng" w="38100">
              <a:solidFill>
                <a:srgbClr val="FEF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 txBox="1"/>
            <p:nvPr/>
          </p:nvSpPr>
          <p:spPr>
            <a:xfrm>
              <a:off x="-9775" y="-354082"/>
              <a:ext cx="10674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EF8DB"/>
                  </a:solidFill>
                  <a:latin typeface="Arial"/>
                  <a:ea typeface="Arial"/>
                  <a:cs typeface="Arial"/>
                  <a:sym typeface="Arial"/>
                </a:rPr>
                <a:t>Simbolos Culturales</a:t>
              </a: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11937366" y="1576176"/>
            <a:ext cx="6299385" cy="3694938"/>
          </a:xfrm>
          <a:custGeom>
            <a:rect b="b" l="l" r="r" t="t"/>
            <a:pathLst>
              <a:path extrusionOk="0" h="3694938" w="6299385">
                <a:moveTo>
                  <a:pt x="0" y="0"/>
                </a:moveTo>
                <a:lnTo>
                  <a:pt x="6299386" y="0"/>
                </a:lnTo>
                <a:lnTo>
                  <a:pt x="6299386" y="3694939"/>
                </a:lnTo>
                <a:lnTo>
                  <a:pt x="0" y="3694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359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8928105" y="5570139"/>
            <a:ext cx="5345587" cy="3688161"/>
          </a:xfrm>
          <a:custGeom>
            <a:rect b="b" l="l" r="r" t="t"/>
            <a:pathLst>
              <a:path extrusionOk="0" h="3688161" w="5345587">
                <a:moveTo>
                  <a:pt x="0" y="0"/>
                </a:moveTo>
                <a:lnTo>
                  <a:pt x="5345587" y="0"/>
                </a:lnTo>
                <a:lnTo>
                  <a:pt x="5345587" y="3688161"/>
                </a:lnTo>
                <a:lnTo>
                  <a:pt x="0" y="3688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520" l="-4920" r="-539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4601323" y="5570139"/>
            <a:ext cx="3902571" cy="3688161"/>
          </a:xfrm>
          <a:custGeom>
            <a:rect b="b" l="l" r="r" t="t"/>
            <a:pathLst>
              <a:path extrusionOk="0" h="3688161" w="3902571">
                <a:moveTo>
                  <a:pt x="0" y="0"/>
                </a:moveTo>
                <a:lnTo>
                  <a:pt x="3902572" y="0"/>
                </a:lnTo>
                <a:lnTo>
                  <a:pt x="3902572" y="3688161"/>
                </a:lnTo>
                <a:lnTo>
                  <a:pt x="0" y="3688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530" r="-2232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 rot="-1127820">
            <a:off x="9131462" y="1992155"/>
            <a:ext cx="2576271" cy="5039161"/>
          </a:xfrm>
          <a:custGeom>
            <a:rect b="b" l="l" r="r" t="t"/>
            <a:pathLst>
              <a:path extrusionOk="0" h="5034726" w="2574004">
                <a:moveTo>
                  <a:pt x="0" y="0"/>
                </a:moveTo>
                <a:lnTo>
                  <a:pt x="2574003" y="0"/>
                </a:lnTo>
                <a:lnTo>
                  <a:pt x="2574003" y="5034725"/>
                </a:lnTo>
                <a:lnTo>
                  <a:pt x="0" y="5034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143000" y="785813"/>
            <a:ext cx="102870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9">
                <a:solidFill>
                  <a:srgbClr val="FEF8DB"/>
                </a:solidFill>
                <a:latin typeface="Arial"/>
                <a:ea typeface="Arial"/>
                <a:cs typeface="Arial"/>
                <a:sym typeface="Arial"/>
              </a:rPr>
              <a:t>ASPECTOS CULTURALES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08169D-FAC7-0F9F-4561-BB4C2CF5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98298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8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6D4E34-392E-200F-1B30-38EF4922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1501"/>
            <a:ext cx="14706600" cy="85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7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7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0BEC97-791F-DF4D-F1B7-ECD3810D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1D349D-455E-C6FC-8A69-9DA8AD4BE01E}"/>
              </a:ext>
            </a:extLst>
          </p:cNvPr>
          <p:cNvGrpSpPr/>
          <p:nvPr/>
        </p:nvGrpSpPr>
        <p:grpSpPr>
          <a:xfrm>
            <a:off x="-21723" y="8759946"/>
            <a:ext cx="18309723" cy="1527054"/>
            <a:chOff x="0" y="0"/>
            <a:chExt cx="4822314" cy="40218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BC4EA80-6946-3E44-B81B-6266A53571CA}"/>
                </a:ext>
              </a:extLst>
            </p:cNvPr>
            <p:cNvSpPr/>
            <p:nvPr/>
          </p:nvSpPr>
          <p:spPr>
            <a:xfrm>
              <a:off x="0" y="0"/>
              <a:ext cx="4822314" cy="402187"/>
            </a:xfrm>
            <a:custGeom>
              <a:avLst/>
              <a:gdLst/>
              <a:ahLst/>
              <a:cxnLst/>
              <a:rect l="l" t="t" r="r" b="b"/>
              <a:pathLst>
                <a:path w="4822314" h="402187">
                  <a:moveTo>
                    <a:pt x="0" y="0"/>
                  </a:moveTo>
                  <a:lnTo>
                    <a:pt x="4822314" y="0"/>
                  </a:lnTo>
                  <a:lnTo>
                    <a:pt x="4822314" y="402187"/>
                  </a:lnTo>
                  <a:lnTo>
                    <a:pt x="0" y="402187"/>
                  </a:lnTo>
                  <a:close/>
                </a:path>
              </a:pathLst>
            </a:custGeom>
            <a:solidFill>
              <a:srgbClr val="47A27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B44E94-F77C-63AC-6ECC-1822EF93C80D}"/>
                </a:ext>
              </a:extLst>
            </p:cNvPr>
            <p:cNvSpPr txBox="1"/>
            <p:nvPr/>
          </p:nvSpPr>
          <p:spPr>
            <a:xfrm>
              <a:off x="0" y="-47625"/>
              <a:ext cx="4822314" cy="449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2BF44A2-521B-30AC-1FF2-60D386E533CD}"/>
              </a:ext>
            </a:extLst>
          </p:cNvPr>
          <p:cNvGrpSpPr/>
          <p:nvPr/>
        </p:nvGrpSpPr>
        <p:grpSpPr>
          <a:xfrm>
            <a:off x="1143000" y="8114135"/>
            <a:ext cx="1291622" cy="1291622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93B9D86-E559-321F-2EFF-2C6857C832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8D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5DCC1C4-A22A-30E4-4FFF-315A45DA3AC7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 b="1" spc="255">
                  <a:solidFill>
                    <a:srgbClr val="25779A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6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A2E7DAE-9365-EFA4-40C7-EB57D4D7E146}"/>
              </a:ext>
            </a:extLst>
          </p:cNvPr>
          <p:cNvGrpSpPr/>
          <p:nvPr/>
        </p:nvGrpSpPr>
        <p:grpSpPr>
          <a:xfrm>
            <a:off x="1143000" y="2470699"/>
            <a:ext cx="4053170" cy="956158"/>
            <a:chOff x="0" y="0"/>
            <a:chExt cx="1067502" cy="25182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18FF85-D5FD-0369-CFDD-9714F06552AE}"/>
                </a:ext>
              </a:extLst>
            </p:cNvPr>
            <p:cNvSpPr/>
            <p:nvPr/>
          </p:nvSpPr>
          <p:spPr>
            <a:xfrm>
              <a:off x="0" y="0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A38D1C8-5A29-A80D-908B-B777C8FE21E5}"/>
                </a:ext>
              </a:extLst>
            </p:cNvPr>
            <p:cNvSpPr txBox="1"/>
            <p:nvPr/>
          </p:nvSpPr>
          <p:spPr>
            <a:xfrm>
              <a:off x="0" y="-47625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Estructura Social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A7DD7FB-6713-AB09-D068-EC1841E24711}"/>
              </a:ext>
            </a:extLst>
          </p:cNvPr>
          <p:cNvGrpSpPr/>
          <p:nvPr/>
        </p:nvGrpSpPr>
        <p:grpSpPr>
          <a:xfrm>
            <a:off x="1143000" y="3753592"/>
            <a:ext cx="4053170" cy="956158"/>
            <a:chOff x="0" y="0"/>
            <a:chExt cx="1067502" cy="25182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DDD64D9-7F67-ED62-3C21-0B8E2B11E53D}"/>
                </a:ext>
              </a:extLst>
            </p:cNvPr>
            <p:cNvSpPr/>
            <p:nvPr/>
          </p:nvSpPr>
          <p:spPr>
            <a:xfrm>
              <a:off x="0" y="0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9E16A9A-9D25-715C-146E-867ABE2C02EE}"/>
                </a:ext>
              </a:extLst>
            </p:cNvPr>
            <p:cNvSpPr txBox="1"/>
            <p:nvPr/>
          </p:nvSpPr>
          <p:spPr>
            <a:xfrm>
              <a:off x="0" y="-47625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Educación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71DD70E-A73D-4454-5727-C90AE89FC472}"/>
              </a:ext>
            </a:extLst>
          </p:cNvPr>
          <p:cNvGrpSpPr/>
          <p:nvPr/>
        </p:nvGrpSpPr>
        <p:grpSpPr>
          <a:xfrm>
            <a:off x="1073825" y="5008760"/>
            <a:ext cx="4085231" cy="1136984"/>
            <a:chOff x="-18219" y="-354082"/>
            <a:chExt cx="1075946" cy="29945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D57E4B4-9D04-2BBE-4DAD-4E6D315E69BC}"/>
                </a:ext>
              </a:extLst>
            </p:cNvPr>
            <p:cNvSpPr/>
            <p:nvPr/>
          </p:nvSpPr>
          <p:spPr>
            <a:xfrm>
              <a:off x="-18219" y="-340755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C9E26B6-A688-C09C-DE64-2F4F86C8AED0}"/>
                </a:ext>
              </a:extLst>
            </p:cNvPr>
            <p:cNvSpPr txBox="1"/>
            <p:nvPr/>
          </p:nvSpPr>
          <p:spPr>
            <a:xfrm>
              <a:off x="-9775" y="-354082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Estilos de Vida</a:t>
              </a: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56F60F8A-850B-0FE8-B6D1-8BA0C73F8C06}"/>
              </a:ext>
            </a:extLst>
          </p:cNvPr>
          <p:cNvSpPr/>
          <p:nvPr/>
        </p:nvSpPr>
        <p:spPr>
          <a:xfrm>
            <a:off x="11937366" y="1576176"/>
            <a:ext cx="6299385" cy="3694938"/>
          </a:xfrm>
          <a:custGeom>
            <a:avLst/>
            <a:gdLst/>
            <a:ahLst/>
            <a:cxnLst/>
            <a:rect l="l" t="t" r="r" b="b"/>
            <a:pathLst>
              <a:path w="6299385" h="3694938">
                <a:moveTo>
                  <a:pt x="0" y="0"/>
                </a:moveTo>
                <a:lnTo>
                  <a:pt x="6299386" y="0"/>
                </a:lnTo>
                <a:lnTo>
                  <a:pt x="6299386" y="3694939"/>
                </a:lnTo>
                <a:lnTo>
                  <a:pt x="0" y="3694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58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D1B8AD0-2F81-7FC8-8DD3-71CCC78A9101}"/>
              </a:ext>
            </a:extLst>
          </p:cNvPr>
          <p:cNvSpPr/>
          <p:nvPr/>
        </p:nvSpPr>
        <p:spPr>
          <a:xfrm>
            <a:off x="8928105" y="5570139"/>
            <a:ext cx="5345587" cy="3688161"/>
          </a:xfrm>
          <a:custGeom>
            <a:avLst/>
            <a:gdLst/>
            <a:ahLst/>
            <a:cxnLst/>
            <a:rect l="l" t="t" r="r" b="b"/>
            <a:pathLst>
              <a:path w="5345587" h="3688161">
                <a:moveTo>
                  <a:pt x="0" y="0"/>
                </a:moveTo>
                <a:lnTo>
                  <a:pt x="5345587" y="0"/>
                </a:lnTo>
                <a:lnTo>
                  <a:pt x="5345587" y="3688161"/>
                </a:lnTo>
                <a:lnTo>
                  <a:pt x="0" y="3688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17" r="-5391" b="-651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C1D536F-CF2A-05ED-3B75-12DF18FC5EA9}"/>
              </a:ext>
            </a:extLst>
          </p:cNvPr>
          <p:cNvSpPr/>
          <p:nvPr/>
        </p:nvSpPr>
        <p:spPr>
          <a:xfrm>
            <a:off x="14601323" y="5570139"/>
            <a:ext cx="3902571" cy="3688161"/>
          </a:xfrm>
          <a:custGeom>
            <a:avLst/>
            <a:gdLst/>
            <a:ahLst/>
            <a:cxnLst/>
            <a:rect l="l" t="t" r="r" b="b"/>
            <a:pathLst>
              <a:path w="3902571" h="3688161">
                <a:moveTo>
                  <a:pt x="0" y="0"/>
                </a:moveTo>
                <a:lnTo>
                  <a:pt x="3902572" y="0"/>
                </a:lnTo>
                <a:lnTo>
                  <a:pt x="3902572" y="3688161"/>
                </a:lnTo>
                <a:lnTo>
                  <a:pt x="0" y="3688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528" r="-22318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954F4C4-5694-BAEB-D595-CCE88D36AB08}"/>
              </a:ext>
            </a:extLst>
          </p:cNvPr>
          <p:cNvSpPr/>
          <p:nvPr/>
        </p:nvSpPr>
        <p:spPr>
          <a:xfrm rot="-1124584">
            <a:off x="9128954" y="1994548"/>
            <a:ext cx="2574004" cy="5034726"/>
          </a:xfrm>
          <a:custGeom>
            <a:avLst/>
            <a:gdLst/>
            <a:ahLst/>
            <a:cxnLst/>
            <a:rect l="l" t="t" r="r" b="b"/>
            <a:pathLst>
              <a:path w="2574004" h="5034726">
                <a:moveTo>
                  <a:pt x="0" y="0"/>
                </a:moveTo>
                <a:lnTo>
                  <a:pt x="2574003" y="0"/>
                </a:lnTo>
                <a:lnTo>
                  <a:pt x="2574003" y="5034725"/>
                </a:lnTo>
                <a:lnTo>
                  <a:pt x="0" y="5034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744F234-EEAB-0792-1A5F-A363F0BC6B11}"/>
              </a:ext>
            </a:extLst>
          </p:cNvPr>
          <p:cNvSpPr txBox="1"/>
          <p:nvPr/>
        </p:nvSpPr>
        <p:spPr>
          <a:xfrm>
            <a:off x="1143000" y="785813"/>
            <a:ext cx="10287000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92"/>
              </a:lnSpc>
            </a:pPr>
            <a:r>
              <a:rPr lang="en-US" sz="5209" spc="302" dirty="0">
                <a:solidFill>
                  <a:srgbClr val="FEF8DB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ASPECTOS SOCIALES</a:t>
            </a:r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EE270E88-CE1E-329F-9F90-95C27393F550}"/>
              </a:ext>
            </a:extLst>
          </p:cNvPr>
          <p:cNvGrpSpPr/>
          <p:nvPr/>
        </p:nvGrpSpPr>
        <p:grpSpPr>
          <a:xfrm>
            <a:off x="1027857" y="6393523"/>
            <a:ext cx="4182602" cy="1136984"/>
            <a:chOff x="-9775" y="-354082"/>
            <a:chExt cx="1101591" cy="299453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016C624-0971-2ED2-78F8-4754905D0071}"/>
                </a:ext>
              </a:extLst>
            </p:cNvPr>
            <p:cNvSpPr/>
            <p:nvPr/>
          </p:nvSpPr>
          <p:spPr>
            <a:xfrm>
              <a:off x="24314" y="-340589"/>
              <a:ext cx="1067502" cy="251828"/>
            </a:xfrm>
            <a:custGeom>
              <a:avLst/>
              <a:gdLst/>
              <a:ahLst/>
              <a:cxnLst/>
              <a:rect l="l" t="t" r="r" b="b"/>
              <a:pathLst>
                <a:path w="1067502" h="251828">
                  <a:moveTo>
                    <a:pt x="97415" y="0"/>
                  </a:moveTo>
                  <a:lnTo>
                    <a:pt x="970087" y="0"/>
                  </a:lnTo>
                  <a:cubicBezTo>
                    <a:pt x="1023888" y="0"/>
                    <a:pt x="1067502" y="43614"/>
                    <a:pt x="1067502" y="97415"/>
                  </a:cubicBezTo>
                  <a:lnTo>
                    <a:pt x="1067502" y="154413"/>
                  </a:lnTo>
                  <a:cubicBezTo>
                    <a:pt x="1067502" y="208214"/>
                    <a:pt x="1023888" y="251828"/>
                    <a:pt x="970087" y="251828"/>
                  </a:cubicBezTo>
                  <a:lnTo>
                    <a:pt x="97415" y="251828"/>
                  </a:lnTo>
                  <a:cubicBezTo>
                    <a:pt x="43614" y="251828"/>
                    <a:pt x="0" y="208214"/>
                    <a:pt x="0" y="154413"/>
                  </a:cubicBezTo>
                  <a:lnTo>
                    <a:pt x="0" y="97415"/>
                  </a:lnTo>
                  <a:cubicBezTo>
                    <a:pt x="0" y="43614"/>
                    <a:pt x="43614" y="0"/>
                    <a:pt x="97415" y="0"/>
                  </a:cubicBezTo>
                  <a:close/>
                </a:path>
              </a:pathLst>
            </a:custGeom>
            <a:ln w="38100" cap="rnd">
              <a:solidFill>
                <a:srgbClr val="FEF8DB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ACE593C4-B2EF-927B-F1E4-5206AA293686}"/>
                </a:ext>
              </a:extLst>
            </p:cNvPr>
            <p:cNvSpPr txBox="1"/>
            <p:nvPr/>
          </p:nvSpPr>
          <p:spPr>
            <a:xfrm>
              <a:off x="-9775" y="-354082"/>
              <a:ext cx="1067502" cy="299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spc="12" dirty="0">
                  <a:solidFill>
                    <a:srgbClr val="FEF8DB"/>
                  </a:solidFill>
                  <a:latin typeface="Cy Grotesk Key"/>
                  <a:ea typeface="Cy Grotesk Key"/>
                  <a:cs typeface="Cy Grotesk Key"/>
                  <a:sym typeface="Cy Grotesk Key"/>
                </a:rPr>
                <a:t>Roles familiares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10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3149E8-166C-F639-A756-2AE12416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23900"/>
            <a:ext cx="9096895" cy="7467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F3E328-FE3B-5153-846A-1E643EE1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1294441"/>
            <a:ext cx="6182588" cy="6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8536F-6960-90EE-6691-D4EFB83D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5649E3-DEC7-ABDE-C670-C6DE5F578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4440"/>
            <a:ext cx="8982997" cy="66684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8DD0B1-7DD5-A748-4430-DF8961B01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1781174"/>
            <a:ext cx="64770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10FCFB-8C6D-1305-C9A7-F128302E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647700"/>
            <a:ext cx="8253412" cy="61938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A8B808-2FF7-88E5-F65B-C7EBFE7F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2400300"/>
            <a:ext cx="5148263" cy="64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