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90" r:id="rId3"/>
    <p:sldId id="296" r:id="rId4"/>
    <p:sldId id="257" r:id="rId5"/>
    <p:sldId id="295" r:id="rId6"/>
    <p:sldId id="297" r:id="rId7"/>
    <p:sldId id="298" r:id="rId8"/>
    <p:sldId id="299" r:id="rId9"/>
    <p:sldId id="304" r:id="rId10"/>
    <p:sldId id="300" r:id="rId11"/>
    <p:sldId id="301" r:id="rId12"/>
    <p:sldId id="302" r:id="rId13"/>
    <p:sldId id="303" r:id="rId14"/>
    <p:sldId id="305" r:id="rId15"/>
    <p:sldId id="306" r:id="rId16"/>
    <p:sldId id="307" r:id="rId17"/>
    <p:sldId id="311" r:id="rId18"/>
    <p:sldId id="308" r:id="rId19"/>
    <p:sldId id="309" r:id="rId20"/>
    <p:sldId id="310" r:id="rId21"/>
  </p:sldIdLst>
  <p:sldSz cx="18288000" cy="10287000"/>
  <p:notesSz cx="6858000" cy="9144000"/>
  <p:embeddedFontLst>
    <p:embeddedFont>
      <p:font typeface="Agrandir Narrow" panose="020B0604020202020204" charset="0"/>
      <p:regular r:id="rId22"/>
    </p:embeddedFont>
    <p:embeddedFont>
      <p:font typeface="Agrandir Narrow Ultra-Bold" panose="020B0604020202020204" charset="0"/>
      <p:regular r:id="rId23"/>
    </p:embeddedFont>
    <p:embeddedFont>
      <p:font typeface="Poppins" panose="00000500000000000000" pitchFamily="2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47" b="-1674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0" y="-28910"/>
            <a:ext cx="10315910" cy="10315910"/>
          </a:xfrm>
          <a:custGeom>
            <a:avLst/>
            <a:gdLst/>
            <a:ahLst/>
            <a:cxnLst/>
            <a:rect l="l" t="t" r="r" b="b"/>
            <a:pathLst>
              <a:path w="10315910" h="10315910">
                <a:moveTo>
                  <a:pt x="0" y="0"/>
                </a:moveTo>
                <a:lnTo>
                  <a:pt x="10315910" y="0"/>
                </a:lnTo>
                <a:lnTo>
                  <a:pt x="10315910" y="10315910"/>
                </a:lnTo>
                <a:lnTo>
                  <a:pt x="0" y="103159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AutoShape 5"/>
          <p:cNvSpPr/>
          <p:nvPr/>
        </p:nvSpPr>
        <p:spPr>
          <a:xfrm>
            <a:off x="1076325" y="3284291"/>
            <a:ext cx="2269780" cy="0"/>
          </a:xfrm>
          <a:prstGeom prst="line">
            <a:avLst/>
          </a:prstGeom>
          <a:ln w="114300" cap="flat">
            <a:solidFill>
              <a:srgbClr val="FFFD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O"/>
          </a:p>
        </p:txBody>
      </p:sp>
      <p:sp>
        <p:nvSpPr>
          <p:cNvPr id="9" name="TextBox 9"/>
          <p:cNvSpPr txBox="1"/>
          <p:nvPr/>
        </p:nvSpPr>
        <p:spPr>
          <a:xfrm>
            <a:off x="1028700" y="7048571"/>
            <a:ext cx="8115300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Erlendy Ibarbo Perlaza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3503366"/>
            <a:ext cx="11660155" cy="181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569"/>
              </a:lnSpc>
            </a:pPr>
            <a:r>
              <a:rPr lang="en-US" sz="14591" b="1" dirty="0">
                <a:solidFill>
                  <a:srgbClr val="FFFD66"/>
                </a:solidFill>
                <a:latin typeface="Agrandir Narrow Ultra-Bold"/>
                <a:ea typeface="Agrandir Narrow Ultra-Bold"/>
                <a:cs typeface="Agrandir Narrow Ultra-Bold"/>
                <a:sym typeface="Agrandir Narrow Ultra-Bold"/>
              </a:rPr>
              <a:t>Regimen de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5265491"/>
            <a:ext cx="10598798" cy="1490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60"/>
              </a:lnSpc>
            </a:pPr>
            <a:r>
              <a:rPr lang="en-US" sz="12000" dirty="0">
                <a:solidFill>
                  <a:srgbClr val="FFFFFF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Exportaciones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163FD32-5814-3707-C008-24C1082486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 b="42969"/>
          <a:stretch>
            <a:fillRect/>
          </a:stretch>
        </p:blipFill>
        <p:spPr>
          <a:xfrm>
            <a:off x="609600" y="30956"/>
            <a:ext cx="17068800" cy="1025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51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A5CB9F5-FBA1-36A3-463D-D196E1A68C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250"/>
          <a:stretch>
            <a:fillRect/>
          </a:stretch>
        </p:blipFill>
        <p:spPr>
          <a:xfrm>
            <a:off x="114300" y="1333500"/>
            <a:ext cx="18059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19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3CC8389-23F8-55F0-E9C0-FBBA89D2B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27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BDEA919-48C7-7497-8C36-0C858193B1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 b="50000"/>
          <a:stretch>
            <a:fillRect/>
          </a:stretch>
        </p:blipFill>
        <p:spPr>
          <a:xfrm>
            <a:off x="38100" y="0"/>
            <a:ext cx="18249900" cy="998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13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5BACD-1303-CF5D-8CC8-54C1DFFE7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0EB2AD3-8A1C-8B09-4844-F2B83AE8A3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 b="50000"/>
          <a:stretch>
            <a:fillRect/>
          </a:stretch>
        </p:blipFill>
        <p:spPr>
          <a:xfrm>
            <a:off x="0" y="0"/>
            <a:ext cx="17907000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02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1EF1063-400D-94DB-619B-BBA5BFFF60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563"/>
          <a:stretch>
            <a:fillRect/>
          </a:stretch>
        </p:blipFill>
        <p:spPr>
          <a:xfrm>
            <a:off x="381000" y="952500"/>
            <a:ext cx="17907000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427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C8F8CF3-B1DD-365E-D3F9-199D69D3F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17678400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18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0039A-65DF-4116-9088-8D1AB8D8E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03584BF-7805-490B-7BD2-5A416FDEF06F}"/>
              </a:ext>
            </a:extLst>
          </p:cNvPr>
          <p:cNvSpPr/>
          <p:nvPr/>
        </p:nvSpPr>
        <p:spPr>
          <a:xfrm>
            <a:off x="23812" y="-21505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4B349CF-0AAD-7773-EE07-A8A15E94009A}"/>
              </a:ext>
            </a:extLst>
          </p:cNvPr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  <a:solidFill>
            <a:schemeClr val="bg1"/>
          </a:solidFill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91EF365-0978-E75F-89DF-E38BBFF1112C}"/>
                </a:ext>
              </a:extLst>
            </p:cNvPr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478FFE2-7942-78E4-D59D-4992EE7D67AC}"/>
                </a:ext>
              </a:extLst>
            </p:cNvPr>
            <p:cNvSpPr txBox="1"/>
            <p:nvPr/>
          </p:nvSpPr>
          <p:spPr>
            <a:xfrm>
              <a:off x="0" y="-66675"/>
              <a:ext cx="2408296" cy="27760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7F5D999C-3B9D-3619-BC4F-9DB7C5689D62}"/>
              </a:ext>
            </a:extLst>
          </p:cNvPr>
          <p:cNvSpPr txBox="1"/>
          <p:nvPr/>
        </p:nvSpPr>
        <p:spPr>
          <a:xfrm>
            <a:off x="914400" y="-33338"/>
            <a:ext cx="7772400" cy="90572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09"/>
              </a:lnSpc>
            </a:pPr>
            <a:r>
              <a:rPr lang="es-MX" sz="2800" b="1" dirty="0">
                <a:latin typeface="Agrandir Narrow Ultra-Bold"/>
                <a:ea typeface="Agrandir Narrow Ultra-Bold"/>
                <a:cs typeface="Agrandir Narrow Ultra-Bold"/>
                <a:sym typeface="Agrandir Narrow Ultra-Bold"/>
              </a:rPr>
              <a:t>Vas a viajar mañana a Panamá y llevas en tu maleta:</a:t>
            </a:r>
          </a:p>
          <a:p>
            <a:pPr marL="457200" indent="-457200">
              <a:lnSpc>
                <a:spcPts val="6509"/>
              </a:lnSpc>
              <a:buFont typeface="Arial" panose="020B0604020202020204" pitchFamily="34" charset="0"/>
              <a:buChar char="•"/>
            </a:pPr>
            <a:r>
              <a:rPr lang="es-MX" sz="2800" b="1" dirty="0">
                <a:latin typeface="Agrandir Narrow Ultra-Bold"/>
                <a:ea typeface="Agrandir Narrow Ultra-Bold"/>
                <a:cs typeface="Agrandir Narrow Ultra-Bold"/>
                <a:sym typeface="Agrandir Narrow Ultra-Bold"/>
              </a:rPr>
              <a:t>Ropa y zapatos</a:t>
            </a:r>
          </a:p>
          <a:p>
            <a:pPr marL="457200" indent="-457200">
              <a:lnSpc>
                <a:spcPts val="6509"/>
              </a:lnSpc>
              <a:buFont typeface="Arial" panose="020B0604020202020204" pitchFamily="34" charset="0"/>
              <a:buChar char="•"/>
            </a:pPr>
            <a:r>
              <a:rPr lang="es-MX" sz="2800" b="1" dirty="0">
                <a:latin typeface="Agrandir Narrow Ultra-Bold"/>
                <a:ea typeface="Agrandir Narrow Ultra-Bold"/>
                <a:cs typeface="Agrandir Narrow Ultra-Bold"/>
                <a:sym typeface="Agrandir Narrow Ultra-Bold"/>
              </a:rPr>
              <a:t>Artículos de aseo</a:t>
            </a:r>
          </a:p>
          <a:p>
            <a:pPr marL="457200" indent="-457200">
              <a:lnSpc>
                <a:spcPts val="6509"/>
              </a:lnSpc>
              <a:buFont typeface="Arial" panose="020B0604020202020204" pitchFamily="34" charset="0"/>
              <a:buChar char="•"/>
            </a:pPr>
            <a:r>
              <a:rPr lang="es-MX" sz="2800" b="1" dirty="0">
                <a:latin typeface="Agrandir Narrow Ultra-Bold"/>
                <a:ea typeface="Agrandir Narrow Ultra-Bold"/>
                <a:cs typeface="Agrandir Narrow Ultra-Bold"/>
                <a:sym typeface="Agrandir Narrow Ultra-Bold"/>
              </a:rPr>
              <a:t>Un computador portátil</a:t>
            </a:r>
          </a:p>
          <a:p>
            <a:pPr marL="457200" indent="-457200">
              <a:lnSpc>
                <a:spcPts val="6509"/>
              </a:lnSpc>
              <a:buFont typeface="Arial" panose="020B0604020202020204" pitchFamily="34" charset="0"/>
              <a:buChar char="•"/>
            </a:pPr>
            <a:r>
              <a:rPr lang="es-MX" sz="2800" b="1" dirty="0">
                <a:latin typeface="Agrandir Narrow Ultra-Bold"/>
                <a:ea typeface="Agrandir Narrow Ultra-Bold"/>
                <a:cs typeface="Agrandir Narrow Ultra-Bold"/>
                <a:sym typeface="Agrandir Narrow Ultra-Bold"/>
              </a:rPr>
              <a:t>Una cámara profesional para grabar contenido </a:t>
            </a:r>
          </a:p>
          <a:p>
            <a:pPr marL="457200" indent="-457200">
              <a:lnSpc>
                <a:spcPts val="6509"/>
              </a:lnSpc>
              <a:buFont typeface="Arial" panose="020B0604020202020204" pitchFamily="34" charset="0"/>
              <a:buChar char="•"/>
            </a:pPr>
            <a:r>
              <a:rPr lang="es-MX" sz="2800" b="1" dirty="0">
                <a:latin typeface="Agrandir Narrow Ultra-Bold"/>
                <a:ea typeface="Agrandir Narrow Ultra-Bold"/>
                <a:cs typeface="Agrandir Narrow Ultra-Bold"/>
                <a:sym typeface="Agrandir Narrow Ultra-Bold"/>
              </a:rPr>
              <a:t>Regalos para tus familiares</a:t>
            </a:r>
          </a:p>
          <a:p>
            <a:pPr>
              <a:lnSpc>
                <a:spcPts val="6509"/>
              </a:lnSpc>
            </a:pPr>
            <a:r>
              <a:rPr lang="es-MX" sz="2800" b="1" dirty="0">
                <a:latin typeface="Agrandir Narrow Ultra-Bold"/>
                <a:ea typeface="Agrandir Narrow Ultra-Bold"/>
                <a:cs typeface="Agrandir Narrow Ultra-Bold"/>
                <a:sym typeface="Agrandir Narrow Ultra-Bold"/>
              </a:rPr>
              <a:t> </a:t>
            </a:r>
            <a:r>
              <a:rPr lang="es-MX" sz="2800" b="1" i="1" dirty="0">
                <a:latin typeface="Agrandir Narrow Ultra-Bold"/>
                <a:ea typeface="Agrandir Narrow Ultra-Bold"/>
                <a:cs typeface="Agrandir Narrow Ultra-Bold"/>
                <a:sym typeface="Agrandir Narrow Ultra-Bold"/>
              </a:rPr>
              <a:t>¿Cuál de estos bienes crees que deberías declarar bajo la modalidad de exportación temporal realizada por viajeros</a:t>
            </a:r>
            <a:r>
              <a:rPr lang="es-MX" sz="2800" b="1" dirty="0">
                <a:latin typeface="Agrandir Narrow Ultra-Bold"/>
                <a:ea typeface="Agrandir Narrow Ultra-Bold"/>
                <a:cs typeface="Agrandir Narrow Ultra-Bold"/>
                <a:sym typeface="Agrandir Narrow Ultra-Bold"/>
              </a:rPr>
              <a:t>?</a:t>
            </a:r>
            <a:endParaRPr lang="en-US" sz="2800" b="1" dirty="0">
              <a:latin typeface="Agrandir Narrow Ultra-Bold"/>
              <a:ea typeface="Agrandir Narrow Ultra-Bold"/>
              <a:cs typeface="Agrandir Narrow Ultra-Bold"/>
              <a:sym typeface="Agrandir Narrow Ultra-Bold"/>
            </a:endParaRPr>
          </a:p>
        </p:txBody>
      </p:sp>
    </p:spTree>
    <p:extLst>
      <p:ext uri="{BB962C8B-B14F-4D97-AF65-F5344CB8AC3E}">
        <p14:creationId xmlns:p14="http://schemas.microsoft.com/office/powerpoint/2010/main" val="3817280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3647B18-406A-439A-D4D9-C46A47991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" y="0"/>
            <a:ext cx="18278476" cy="1000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59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BFAA423-F258-6274-011C-571500589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524"/>
            <a:ext cx="17830800" cy="1016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27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D6EA0-270A-37BD-6536-46B230C3C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1A36F44-1BAE-D997-F5AD-A262F668589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47" b="-1674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02857A3-E41B-BF6F-22F8-782DA15645CA}"/>
              </a:ext>
            </a:extLst>
          </p:cNvPr>
          <p:cNvSpPr/>
          <p:nvPr/>
        </p:nvSpPr>
        <p:spPr>
          <a:xfrm>
            <a:off x="0" y="0"/>
            <a:ext cx="10315910" cy="10315910"/>
          </a:xfrm>
          <a:custGeom>
            <a:avLst/>
            <a:gdLst/>
            <a:ahLst/>
            <a:cxnLst/>
            <a:rect l="l" t="t" r="r" b="b"/>
            <a:pathLst>
              <a:path w="10315910" h="10315910">
                <a:moveTo>
                  <a:pt x="0" y="0"/>
                </a:moveTo>
                <a:lnTo>
                  <a:pt x="10315910" y="0"/>
                </a:lnTo>
                <a:lnTo>
                  <a:pt x="10315910" y="10315910"/>
                </a:lnTo>
                <a:lnTo>
                  <a:pt x="0" y="103159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62FCF77A-02DA-CE1A-2947-992E786EA958}"/>
              </a:ext>
            </a:extLst>
          </p:cNvPr>
          <p:cNvSpPr/>
          <p:nvPr/>
        </p:nvSpPr>
        <p:spPr>
          <a:xfrm>
            <a:off x="1076325" y="3284291"/>
            <a:ext cx="2269780" cy="0"/>
          </a:xfrm>
          <a:prstGeom prst="line">
            <a:avLst/>
          </a:prstGeom>
          <a:ln w="114300" cap="flat">
            <a:solidFill>
              <a:srgbClr val="FFFD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O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BA04781-179B-7051-2C6C-831A4E08A558}"/>
              </a:ext>
            </a:extLst>
          </p:cNvPr>
          <p:cNvSpPr txBox="1"/>
          <p:nvPr/>
        </p:nvSpPr>
        <p:spPr>
          <a:xfrm>
            <a:off x="1028700" y="3503366"/>
            <a:ext cx="11660155" cy="181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569"/>
              </a:lnSpc>
            </a:pPr>
            <a:r>
              <a:rPr lang="en-US" sz="14591" b="1" dirty="0">
                <a:solidFill>
                  <a:srgbClr val="FFFD66"/>
                </a:solidFill>
                <a:latin typeface="Agrandir Narrow Ultra-Bold"/>
                <a:ea typeface="Agrandir Narrow Ultra-Bold"/>
                <a:cs typeface="Agrandir Narrow Ultra-Bold"/>
                <a:sym typeface="Agrandir Narrow Ultra-Bold"/>
              </a:rPr>
              <a:t>Actividad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7642C164-2D36-F971-5D87-3318CCFFE41C}"/>
              </a:ext>
            </a:extLst>
          </p:cNvPr>
          <p:cNvSpPr txBox="1"/>
          <p:nvPr/>
        </p:nvSpPr>
        <p:spPr>
          <a:xfrm>
            <a:off x="1076325" y="5533192"/>
            <a:ext cx="15735300" cy="1490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160"/>
              </a:lnSpc>
            </a:pPr>
            <a:r>
              <a:rPr lang="en-US" sz="12000" dirty="0" err="1">
                <a:solidFill>
                  <a:srgbClr val="FFFFFF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Repaso</a:t>
            </a:r>
            <a:r>
              <a:rPr lang="en-US" sz="12000" dirty="0">
                <a:solidFill>
                  <a:srgbClr val="FFFFFF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-  Participación</a:t>
            </a:r>
          </a:p>
        </p:txBody>
      </p:sp>
    </p:spTree>
    <p:extLst>
      <p:ext uri="{BB962C8B-B14F-4D97-AF65-F5344CB8AC3E}">
        <p14:creationId xmlns:p14="http://schemas.microsoft.com/office/powerpoint/2010/main" val="928322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36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24343-0D76-F7DB-4D40-78C49F2FE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544CC4F-4140-0A4B-924A-82642E4F02DE}"/>
              </a:ext>
            </a:extLst>
          </p:cNvPr>
          <p:cNvSpPr/>
          <p:nvPr/>
        </p:nvSpPr>
        <p:spPr>
          <a:xfrm>
            <a:off x="23812" y="-21505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A428C44-9BE4-964C-1509-4F555EEAF2A6}"/>
              </a:ext>
            </a:extLst>
          </p:cNvPr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  <a:solidFill>
            <a:schemeClr val="bg1"/>
          </a:solidFill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5543B24-5A56-C314-202C-83E1F62073B4}"/>
                </a:ext>
              </a:extLst>
            </p:cNvPr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F7A8DF1-4259-9187-9C00-EFEAAD663A26}"/>
                </a:ext>
              </a:extLst>
            </p:cNvPr>
            <p:cNvSpPr txBox="1"/>
            <p:nvPr/>
          </p:nvSpPr>
          <p:spPr>
            <a:xfrm>
              <a:off x="0" y="-66675"/>
              <a:ext cx="2408296" cy="27760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A9168A91-A28A-1D6A-1E6A-F62C2675F8FA}"/>
              </a:ext>
            </a:extLst>
          </p:cNvPr>
          <p:cNvSpPr txBox="1"/>
          <p:nvPr/>
        </p:nvSpPr>
        <p:spPr>
          <a:xfrm>
            <a:off x="609600" y="1714500"/>
            <a:ext cx="7772400" cy="4145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09"/>
              </a:lnSpc>
            </a:pPr>
            <a:r>
              <a:rPr lang="es-MX" sz="5400" b="1" dirty="0">
                <a:latin typeface="Agrandir Narrow Ultra-Bold"/>
                <a:ea typeface="Agrandir Narrow Ultra-Bold"/>
                <a:cs typeface="Agrandir Narrow Ultra-Bold"/>
                <a:sym typeface="Agrandir Narrow Ultra-Bold"/>
              </a:rPr>
              <a:t>Compras un celular por internet en Estados Unidos, llega a Colombia y descubres que no funciona. ¿Qué harías?</a:t>
            </a:r>
            <a:endParaRPr lang="en-US" sz="5400" b="1" dirty="0">
              <a:latin typeface="Agrandir Narrow Ultra-Bold"/>
              <a:ea typeface="Agrandir Narrow Ultra-Bold"/>
              <a:cs typeface="Agrandir Narrow Ultra-Bold"/>
              <a:sym typeface="Agrandir Narrow Ultra-Bold"/>
            </a:endParaRPr>
          </a:p>
        </p:txBody>
      </p:sp>
    </p:spTree>
    <p:extLst>
      <p:ext uri="{BB962C8B-B14F-4D97-AF65-F5344CB8AC3E}">
        <p14:creationId xmlns:p14="http://schemas.microsoft.com/office/powerpoint/2010/main" val="882676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2408296" cy="27760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38200" y="1887739"/>
            <a:ext cx="7135586" cy="6081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s-MX" sz="2400" dirty="0">
                <a:latin typeface="Poppins"/>
                <a:ea typeface="Poppins"/>
                <a:cs typeface="Poppins"/>
                <a:sym typeface="Poppins"/>
              </a:rPr>
              <a:t> Es la modalidad de exportación que regula la salida definitiva del Territorio aduanero nacional, de mercancías que estuvieron sometidas a una modalid1d </a:t>
            </a:r>
            <a:r>
              <a:rPr lang="es-MX" sz="2400" b="1" i="1" dirty="0">
                <a:latin typeface="Poppins"/>
                <a:ea typeface="Poppins"/>
                <a:cs typeface="Poppins"/>
                <a:sym typeface="Poppins"/>
              </a:rPr>
              <a:t>de importación temporal o a la modalidad de transformación y/o ensamble. </a:t>
            </a:r>
          </a:p>
          <a:p>
            <a:pPr algn="just">
              <a:lnSpc>
                <a:spcPts val="3359"/>
              </a:lnSpc>
            </a:pPr>
            <a:endParaRPr lang="es-MX" sz="2400" b="1" i="1" dirty="0"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359"/>
              </a:lnSpc>
            </a:pPr>
            <a:r>
              <a:rPr lang="es-MX" sz="2400" dirty="0">
                <a:latin typeface="Poppins"/>
                <a:ea typeface="Poppins"/>
                <a:cs typeface="Poppins"/>
                <a:sym typeface="Poppins"/>
              </a:rPr>
              <a:t>También podrán declararse por esta modalidad los bienes de capital o sus partes, que encontrándose importados temporalmente, deban salir para ser</a:t>
            </a:r>
          </a:p>
          <a:p>
            <a:pPr algn="just">
              <a:lnSpc>
                <a:spcPts val="3359"/>
              </a:lnSpc>
            </a:pPr>
            <a:r>
              <a:rPr lang="es-MX" sz="2400" dirty="0">
                <a:latin typeface="Poppins"/>
                <a:ea typeface="Poppins"/>
                <a:cs typeface="Poppins"/>
                <a:sym typeface="Poppins"/>
              </a:rPr>
              <a:t>objeto de </a:t>
            </a:r>
            <a:r>
              <a:rPr lang="es-MX" sz="2400" b="1" i="1" dirty="0">
                <a:latin typeface="Poppins"/>
                <a:ea typeface="Poppins"/>
                <a:cs typeface="Poppins"/>
                <a:sym typeface="Poppins"/>
              </a:rPr>
              <a:t>reparación o reemplazo en el exterior o en una Zona Franca.</a:t>
            </a:r>
          </a:p>
          <a:p>
            <a:pPr algn="just">
              <a:lnSpc>
                <a:spcPts val="3359"/>
              </a:lnSpc>
            </a:pPr>
            <a:endParaRPr lang="es-MX" sz="2400" b="1" i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40300" y="381209"/>
            <a:ext cx="7970300" cy="866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509"/>
              </a:lnSpc>
            </a:pPr>
            <a:r>
              <a:rPr lang="en-US" sz="6999" b="1" dirty="0">
                <a:latin typeface="Agrandir Narrow Ultra-Bold"/>
                <a:ea typeface="Agrandir Narrow Ultra-Bold"/>
                <a:cs typeface="Agrandir Narrow Ultra-Bold"/>
                <a:sym typeface="Agrandir Narrow Ultra-Bold"/>
              </a:rPr>
              <a:t>REEXPORTACIÓN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0E15F65-BFC6-8490-C048-170560C65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-215058"/>
            <a:ext cx="18264188" cy="104997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8AA98-CB53-2F56-8D4B-398E014BB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DD036886-A7EE-19C8-1022-694D2E9EEF0E}"/>
              </a:ext>
            </a:extLst>
          </p:cNvPr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  <a:solidFill>
            <a:schemeClr val="bg1"/>
          </a:solidFill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26620AF-E567-2090-F0D5-B48AFF4EDE46}"/>
                </a:ext>
              </a:extLst>
            </p:cNvPr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4DD08E1-BD20-1BA9-0B33-D74B554A581B}"/>
                </a:ext>
              </a:extLst>
            </p:cNvPr>
            <p:cNvSpPr txBox="1"/>
            <p:nvPr/>
          </p:nvSpPr>
          <p:spPr>
            <a:xfrm>
              <a:off x="0" y="-66675"/>
              <a:ext cx="2408296" cy="27760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C9C4EADB-45DB-6285-579D-0660D6E4ED7B}"/>
              </a:ext>
            </a:extLst>
          </p:cNvPr>
          <p:cNvSpPr txBox="1"/>
          <p:nvPr/>
        </p:nvSpPr>
        <p:spPr>
          <a:xfrm>
            <a:off x="838200" y="2102796"/>
            <a:ext cx="7135586" cy="6081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s-MX" sz="2400" dirty="0">
                <a:latin typeface="Poppins"/>
                <a:ea typeface="Poppins"/>
                <a:cs typeface="Poppins"/>
                <a:sym typeface="Poppins"/>
              </a:rPr>
              <a:t> Es la modalidad de exportación que regula la salida definitiva del Territorio aduanero nacional, de mercancías que estuvieron sometidas a una modalid1d </a:t>
            </a:r>
            <a:r>
              <a:rPr lang="es-MX" sz="2400" b="1" i="1" dirty="0">
                <a:latin typeface="Poppins"/>
                <a:ea typeface="Poppins"/>
                <a:cs typeface="Poppins"/>
                <a:sym typeface="Poppins"/>
              </a:rPr>
              <a:t>de importación temporal o a la modalidad de transformación y/o ensamble. </a:t>
            </a:r>
          </a:p>
          <a:p>
            <a:pPr algn="just">
              <a:lnSpc>
                <a:spcPts val="3359"/>
              </a:lnSpc>
            </a:pPr>
            <a:endParaRPr lang="es-MX" sz="2400" b="1" i="1" dirty="0"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359"/>
              </a:lnSpc>
            </a:pPr>
            <a:r>
              <a:rPr lang="es-MX" sz="2400" dirty="0">
                <a:latin typeface="Poppins"/>
                <a:ea typeface="Poppins"/>
                <a:cs typeface="Poppins"/>
                <a:sym typeface="Poppins"/>
              </a:rPr>
              <a:t>También podrán declararse por esta modalidad los bienes de capital o sus partes, que encontrándose importados temporalmente, deban salir para ser</a:t>
            </a:r>
          </a:p>
          <a:p>
            <a:pPr algn="just">
              <a:lnSpc>
                <a:spcPts val="3359"/>
              </a:lnSpc>
            </a:pPr>
            <a:r>
              <a:rPr lang="es-MX" sz="2400" dirty="0">
                <a:latin typeface="Poppins"/>
                <a:ea typeface="Poppins"/>
                <a:cs typeface="Poppins"/>
                <a:sym typeface="Poppins"/>
              </a:rPr>
              <a:t>objeto de </a:t>
            </a:r>
            <a:r>
              <a:rPr lang="es-MX" sz="2400" b="1" i="1" dirty="0">
                <a:latin typeface="Poppins"/>
                <a:ea typeface="Poppins"/>
                <a:cs typeface="Poppins"/>
                <a:sym typeface="Poppins"/>
              </a:rPr>
              <a:t>reparación o reemplazo en el exterior o en una Zona Franca.</a:t>
            </a:r>
          </a:p>
          <a:p>
            <a:pPr algn="just">
              <a:lnSpc>
                <a:spcPts val="3359"/>
              </a:lnSpc>
            </a:pPr>
            <a:endParaRPr lang="es-MX" sz="2400" b="1" i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9636C362-6A47-052F-C887-F75FEF3F014A}"/>
              </a:ext>
            </a:extLst>
          </p:cNvPr>
          <p:cNvSpPr txBox="1"/>
          <p:nvPr/>
        </p:nvSpPr>
        <p:spPr>
          <a:xfrm>
            <a:off x="685800" y="1109954"/>
            <a:ext cx="7970300" cy="866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509"/>
              </a:lnSpc>
            </a:pPr>
            <a:r>
              <a:rPr lang="en-US" sz="6999" b="1" dirty="0">
                <a:latin typeface="Agrandir Narrow Ultra-Bold"/>
                <a:ea typeface="Agrandir Narrow Ultra-Bold"/>
                <a:cs typeface="Agrandir Narrow Ultra-Bold"/>
                <a:sym typeface="Agrandir Narrow Ultra-Bold"/>
              </a:rPr>
              <a:t>REEXPORTACIÓN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0D2EBE6-9AFE-0A74-B02A-8EA6CE24FA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8958" b="49065"/>
          <a:stretch>
            <a:fillRect/>
          </a:stretch>
        </p:blipFill>
        <p:spPr>
          <a:xfrm>
            <a:off x="-28576" y="-253157"/>
            <a:ext cx="18468975" cy="1069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75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2D0949-AC72-CC8F-7D8B-562BAB8C7E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042" b="49707"/>
          <a:stretch>
            <a:fillRect/>
          </a:stretch>
        </p:blipFill>
        <p:spPr>
          <a:xfrm>
            <a:off x="228600" y="0"/>
            <a:ext cx="17678400" cy="975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75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6E5868E-4D4B-F6B7-E8BA-8B515E83D8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000" r="48958"/>
          <a:stretch>
            <a:fillRect/>
          </a:stretch>
        </p:blipFill>
        <p:spPr>
          <a:xfrm>
            <a:off x="0" y="-1"/>
            <a:ext cx="18059400" cy="1040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93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20FD02C-6AED-B524-3329-C60F258F85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521" t="51563"/>
          <a:stretch>
            <a:fillRect/>
          </a:stretch>
        </p:blipFill>
        <p:spPr>
          <a:xfrm>
            <a:off x="0" y="-57150"/>
            <a:ext cx="18288000" cy="1069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0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7B45E01-1F4F-6D8F-6430-62C80E62FC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521" b="43896"/>
          <a:stretch>
            <a:fillRect/>
          </a:stretch>
        </p:blipFill>
        <p:spPr>
          <a:xfrm>
            <a:off x="0" y="-23813"/>
            <a:ext cx="17907000" cy="1008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14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</TotalTime>
  <Words>234</Words>
  <Application>Microsoft Office PowerPoint</Application>
  <PresentationFormat>Personalizado</PresentationFormat>
  <Paragraphs>23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6" baseType="lpstr">
      <vt:lpstr>Agrandir Narrow</vt:lpstr>
      <vt:lpstr>Arial</vt:lpstr>
      <vt:lpstr>Poppins</vt:lpstr>
      <vt:lpstr>Calibri</vt:lpstr>
      <vt:lpstr>Agrandir Narrow Ultra-Bold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and White Modern Logistic Company Presentation</dc:title>
  <dc:creator>Asus</dc:creator>
  <cp:lastModifiedBy>Asus</cp:lastModifiedBy>
  <cp:revision>8</cp:revision>
  <dcterms:created xsi:type="dcterms:W3CDTF">2006-08-16T00:00:00Z</dcterms:created>
  <dcterms:modified xsi:type="dcterms:W3CDTF">2026-06-13T01:55:41Z</dcterms:modified>
  <dc:identifier>DAHKZgSle3A</dc:identifier>
</cp:coreProperties>
</file>