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83" r:id="rId7"/>
    <p:sldId id="273" r:id="rId8"/>
    <p:sldId id="275" r:id="rId9"/>
    <p:sldId id="284" r:id="rId10"/>
    <p:sldId id="276" r:id="rId11"/>
    <p:sldId id="261" r:id="rId12"/>
    <p:sldId id="277" r:id="rId13"/>
    <p:sldId id="278" r:id="rId14"/>
    <p:sldId id="279" r:id="rId15"/>
    <p:sldId id="262" r:id="rId16"/>
    <p:sldId id="280" r:id="rId17"/>
    <p:sldId id="281" r:id="rId18"/>
    <p:sldId id="265" r:id="rId19"/>
    <p:sldId id="285" r:id="rId20"/>
    <p:sldId id="269" r:id="rId21"/>
    <p:sldId id="286" r:id="rId22"/>
    <p:sldId id="287" r:id="rId23"/>
    <p:sldId id="288" r:id="rId24"/>
    <p:sldId id="282" r:id="rId25"/>
    <p:sldId id="271" r:id="rId26"/>
  </p:sldIdLst>
  <p:sldSz cx="18288000" cy="10287000"/>
  <p:notesSz cx="6858000" cy="9144000"/>
  <p:embeddedFontLst>
    <p:embeddedFont>
      <p:font typeface="Berthold Block" panose="020B0604020202020204" charset="0"/>
      <p:regular r:id="rId27"/>
    </p:embeddedFont>
    <p:embeddedFont>
      <p:font typeface="Blacker Sans Pro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22" autoAdjust="0"/>
  </p:normalViewPr>
  <p:slideViewPr>
    <p:cSldViewPr>
      <p:cViewPr varScale="1">
        <p:scale>
          <a:sx n="52" d="100"/>
          <a:sy n="52" d="100"/>
        </p:scale>
        <p:origin x="-240" y="-8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9.svg"/><Relationship Id="rId4" Type="http://schemas.openxmlformats.org/officeDocument/2006/relationships/image" Target="../media/image41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jpeg"/><Relationship Id="rId10" Type="http://schemas.openxmlformats.org/officeDocument/2006/relationships/image" Target="../media/image13.sv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9.sv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99073" flipV="1">
            <a:off x="8857017" y="-2524066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3"/>
                </a:moveTo>
                <a:lnTo>
                  <a:pt x="11032464" y="7963433"/>
                </a:lnTo>
                <a:lnTo>
                  <a:pt x="11032464" y="0"/>
                </a:lnTo>
                <a:lnTo>
                  <a:pt x="0" y="0"/>
                </a:lnTo>
                <a:lnTo>
                  <a:pt x="0" y="79634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776600" flipV="1">
            <a:off x="-1718932" y="4768584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2"/>
                </a:moveTo>
                <a:lnTo>
                  <a:pt x="11032464" y="7963432"/>
                </a:lnTo>
                <a:lnTo>
                  <a:pt x="11032464" y="0"/>
                </a:lnTo>
                <a:lnTo>
                  <a:pt x="0" y="0"/>
                </a:lnTo>
                <a:lnTo>
                  <a:pt x="0" y="79634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808600" y="1028700"/>
            <a:ext cx="14623717" cy="9207608"/>
            <a:chOff x="0" y="0"/>
            <a:chExt cx="19498289" cy="12276811"/>
          </a:xfrm>
        </p:grpSpPr>
        <p:grpSp>
          <p:nvGrpSpPr>
            <p:cNvPr id="5" name="Group 5"/>
            <p:cNvGrpSpPr/>
            <p:nvPr/>
          </p:nvGrpSpPr>
          <p:grpSpPr>
            <a:xfrm rot="-5330712">
              <a:off x="4878591" y="-4588842"/>
              <a:ext cx="9741108" cy="19305894"/>
              <a:chOff x="0" y="0"/>
              <a:chExt cx="2515256" cy="498498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87" y="0"/>
                <a:ext cx="2514682" cy="4984983"/>
              </a:xfrm>
              <a:custGeom>
                <a:avLst/>
                <a:gdLst/>
                <a:ahLst/>
                <a:cxnLst/>
                <a:rect l="l" t="t" r="r" b="b"/>
                <a:pathLst>
                  <a:path w="2514682" h="4984983">
                    <a:moveTo>
                      <a:pt x="212450" y="4984983"/>
                    </a:moveTo>
                    <a:lnTo>
                      <a:pt x="2302232" y="4984983"/>
                    </a:lnTo>
                    <a:cubicBezTo>
                      <a:pt x="2307561" y="4984983"/>
                      <a:pt x="2311940" y="4980779"/>
                      <a:pt x="2312157" y="4975454"/>
                    </a:cubicBezTo>
                    <a:lnTo>
                      <a:pt x="2514581" y="9529"/>
                    </a:lnTo>
                    <a:cubicBezTo>
                      <a:pt x="2514682" y="7038"/>
                      <a:pt x="2513763" y="4614"/>
                      <a:pt x="2512037" y="2815"/>
                    </a:cubicBezTo>
                    <a:cubicBezTo>
                      <a:pt x="2510310" y="1017"/>
                      <a:pt x="2507925" y="0"/>
                      <a:pt x="2505432" y="0"/>
                    </a:cubicBezTo>
                    <a:lnTo>
                      <a:pt x="9250" y="0"/>
                    </a:lnTo>
                    <a:cubicBezTo>
                      <a:pt x="6757" y="0"/>
                      <a:pt x="4372" y="1017"/>
                      <a:pt x="2645" y="2815"/>
                    </a:cubicBezTo>
                    <a:cubicBezTo>
                      <a:pt x="919" y="4614"/>
                      <a:pt x="0" y="7038"/>
                      <a:pt x="101" y="9529"/>
                    </a:cubicBezTo>
                    <a:lnTo>
                      <a:pt x="202525" y="4975454"/>
                    </a:lnTo>
                    <a:cubicBezTo>
                      <a:pt x="202742" y="4980779"/>
                      <a:pt x="207121" y="4984983"/>
                      <a:pt x="212450" y="4984983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127000" y="-38100"/>
                <a:ext cx="2261256" cy="5023083"/>
              </a:xfrm>
              <a:prstGeom prst="rect">
                <a:avLst/>
              </a:prstGeom>
            </p:spPr>
            <p:txBody>
              <a:bodyPr lIns="52582" tIns="52582" rIns="52582" bIns="52582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276218">
              <a:off x="517379" y="8695441"/>
              <a:ext cx="2855409" cy="3171464"/>
              <a:chOff x="0" y="0"/>
              <a:chExt cx="555886" cy="61741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0426" y="0"/>
                <a:ext cx="535034" cy="596381"/>
              </a:xfrm>
              <a:custGeom>
                <a:avLst/>
                <a:gdLst/>
                <a:ahLst/>
                <a:cxnLst/>
                <a:rect l="l" t="t" r="r" b="b"/>
                <a:pathLst>
                  <a:path w="535034" h="596381">
                    <a:moveTo>
                      <a:pt x="280873" y="587746"/>
                    </a:moveTo>
                    <a:lnTo>
                      <a:pt x="532104" y="29668"/>
                    </a:lnTo>
                    <a:cubicBezTo>
                      <a:pt x="535034" y="23159"/>
                      <a:pt x="534463" y="15609"/>
                      <a:pt x="530588" y="9614"/>
                    </a:cubicBezTo>
                    <a:cubicBezTo>
                      <a:pt x="526712" y="3620"/>
                      <a:pt x="520062" y="0"/>
                      <a:pt x="512924" y="0"/>
                    </a:cubicBezTo>
                    <a:lnTo>
                      <a:pt x="22110" y="0"/>
                    </a:lnTo>
                    <a:cubicBezTo>
                      <a:pt x="14972" y="0"/>
                      <a:pt x="8321" y="3620"/>
                      <a:pt x="4446" y="9614"/>
                    </a:cubicBezTo>
                    <a:cubicBezTo>
                      <a:pt x="570" y="15609"/>
                      <a:pt x="0" y="23159"/>
                      <a:pt x="2930" y="29668"/>
                    </a:cubicBezTo>
                    <a:lnTo>
                      <a:pt x="254161" y="587746"/>
                    </a:lnTo>
                    <a:cubicBezTo>
                      <a:pt x="256527" y="593001"/>
                      <a:pt x="261754" y="596381"/>
                      <a:pt x="267517" y="596381"/>
                    </a:cubicBezTo>
                    <a:cubicBezTo>
                      <a:pt x="273280" y="596381"/>
                      <a:pt x="278507" y="593001"/>
                      <a:pt x="280873" y="587746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86857" y="6001"/>
                <a:ext cx="382171" cy="324757"/>
              </a:xfrm>
              <a:prstGeom prst="rect">
                <a:avLst/>
              </a:prstGeom>
            </p:spPr>
            <p:txBody>
              <a:bodyPr lIns="52582" tIns="52582" rIns="52582" bIns="52582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rot="-255094" flipH="1">
            <a:off x="539902" y="596678"/>
            <a:ext cx="5231348" cy="5107104"/>
          </a:xfrm>
          <a:custGeom>
            <a:avLst/>
            <a:gdLst/>
            <a:ahLst/>
            <a:cxnLst/>
            <a:rect l="l" t="t" r="r" b="b"/>
            <a:pathLst>
              <a:path w="5231348" h="5107104">
                <a:moveTo>
                  <a:pt x="5231348" y="0"/>
                </a:moveTo>
                <a:lnTo>
                  <a:pt x="0" y="0"/>
                </a:lnTo>
                <a:lnTo>
                  <a:pt x="0" y="5107104"/>
                </a:lnTo>
                <a:lnTo>
                  <a:pt x="5231348" y="5107104"/>
                </a:lnTo>
                <a:lnTo>
                  <a:pt x="523134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340674" flipH="1">
            <a:off x="13761527" y="5752407"/>
            <a:ext cx="4861619" cy="4484844"/>
          </a:xfrm>
          <a:custGeom>
            <a:avLst/>
            <a:gdLst/>
            <a:ahLst/>
            <a:cxnLst/>
            <a:rect l="l" t="t" r="r" b="b"/>
            <a:pathLst>
              <a:path w="4861619" h="4484844">
                <a:moveTo>
                  <a:pt x="4861619" y="0"/>
                </a:moveTo>
                <a:lnTo>
                  <a:pt x="0" y="0"/>
                </a:lnTo>
                <a:lnTo>
                  <a:pt x="0" y="4484843"/>
                </a:lnTo>
                <a:lnTo>
                  <a:pt x="4861619" y="4484843"/>
                </a:lnTo>
                <a:lnTo>
                  <a:pt x="486161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8416143">
            <a:off x="17052064" y="5230605"/>
            <a:ext cx="681172" cy="685417"/>
          </a:xfrm>
          <a:custGeom>
            <a:avLst/>
            <a:gdLst/>
            <a:ahLst/>
            <a:cxnLst/>
            <a:rect l="l" t="t" r="r" b="b"/>
            <a:pathLst>
              <a:path w="681172" h="685417">
                <a:moveTo>
                  <a:pt x="0" y="0"/>
                </a:moveTo>
                <a:lnTo>
                  <a:pt x="681172" y="0"/>
                </a:lnTo>
                <a:lnTo>
                  <a:pt x="681172" y="685417"/>
                </a:lnTo>
                <a:lnTo>
                  <a:pt x="0" y="68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21913" y="4501925"/>
            <a:ext cx="14997092" cy="26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75"/>
              </a:lnSpc>
            </a:pPr>
            <a:r>
              <a:rPr lang="en-US" sz="17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Técnico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60085" y="2492939"/>
            <a:ext cx="13395148" cy="210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74"/>
              </a:lnSpc>
            </a:pPr>
            <a:r>
              <a:rPr lang="en-US" sz="88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Módulo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53362" y="7791517"/>
            <a:ext cx="7007879" cy="1066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3"/>
              </a:lnSpc>
            </a:pPr>
            <a:r>
              <a:rPr lang="en-US" sz="33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Erlendy Ibarbo Perlaza</a:t>
            </a:r>
          </a:p>
          <a:p>
            <a:pPr algn="ctr">
              <a:lnSpc>
                <a:spcPts val="4323"/>
              </a:lnSpc>
            </a:pPr>
            <a:r>
              <a:rPr lang="en-US" sz="33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Mg. Creación de Empresas</a:t>
            </a:r>
          </a:p>
        </p:txBody>
      </p:sp>
      <p:sp>
        <p:nvSpPr>
          <p:cNvPr id="19" name="Freeform 19"/>
          <p:cNvSpPr/>
          <p:nvPr/>
        </p:nvSpPr>
        <p:spPr>
          <a:xfrm>
            <a:off x="13201142" y="747573"/>
            <a:ext cx="2654091" cy="2711789"/>
          </a:xfrm>
          <a:custGeom>
            <a:avLst/>
            <a:gdLst/>
            <a:ahLst/>
            <a:cxnLst/>
            <a:rect l="l" t="t" r="r" b="b"/>
            <a:pathLst>
              <a:path w="2654091" h="2711789">
                <a:moveTo>
                  <a:pt x="0" y="0"/>
                </a:moveTo>
                <a:lnTo>
                  <a:pt x="2654090" y="0"/>
                </a:lnTo>
                <a:lnTo>
                  <a:pt x="2654090" y="2711788"/>
                </a:lnTo>
                <a:lnTo>
                  <a:pt x="0" y="27117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184A4B-3D52-10B1-3E12-C9FC4808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19100"/>
            <a:ext cx="12411988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7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99073" flipV="1">
            <a:off x="8208514" y="-2953016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2"/>
                </a:moveTo>
                <a:lnTo>
                  <a:pt x="11032464" y="7963432"/>
                </a:lnTo>
                <a:lnTo>
                  <a:pt x="11032464" y="0"/>
                </a:lnTo>
                <a:lnTo>
                  <a:pt x="0" y="0"/>
                </a:lnTo>
                <a:lnTo>
                  <a:pt x="0" y="79634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776600" flipV="1">
            <a:off x="-1591299" y="4977318"/>
            <a:ext cx="10914707" cy="7878434"/>
          </a:xfrm>
          <a:custGeom>
            <a:avLst/>
            <a:gdLst/>
            <a:ahLst/>
            <a:cxnLst/>
            <a:rect l="l" t="t" r="r" b="b"/>
            <a:pathLst>
              <a:path w="10914707" h="7878434">
                <a:moveTo>
                  <a:pt x="0" y="7878434"/>
                </a:moveTo>
                <a:lnTo>
                  <a:pt x="10914707" y="7878434"/>
                </a:lnTo>
                <a:lnTo>
                  <a:pt x="10914707" y="0"/>
                </a:lnTo>
                <a:lnTo>
                  <a:pt x="0" y="0"/>
                </a:lnTo>
                <a:lnTo>
                  <a:pt x="0" y="78784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814180"/>
            <a:ext cx="16837296" cy="9886281"/>
            <a:chOff x="0" y="0"/>
            <a:chExt cx="22449728" cy="13181708"/>
          </a:xfrm>
        </p:grpSpPr>
        <p:grpSp>
          <p:nvGrpSpPr>
            <p:cNvPr id="5" name="Group 5"/>
            <p:cNvGrpSpPr/>
            <p:nvPr/>
          </p:nvGrpSpPr>
          <p:grpSpPr>
            <a:xfrm rot="5400000">
              <a:off x="5589691" y="-5589691"/>
              <a:ext cx="10945143" cy="22124526"/>
              <a:chOff x="0" y="0"/>
              <a:chExt cx="881445" cy="178175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81445" cy="1781754"/>
              </a:xfrm>
              <a:custGeom>
                <a:avLst/>
                <a:gdLst/>
                <a:ahLst/>
                <a:cxnLst/>
                <a:rect l="l" t="t" r="r" b="b"/>
                <a:pathLst>
                  <a:path w="881445" h="1781754">
                    <a:moveTo>
                      <a:pt x="8488" y="0"/>
                    </a:moveTo>
                    <a:lnTo>
                      <a:pt x="872957" y="0"/>
                    </a:lnTo>
                    <a:cubicBezTo>
                      <a:pt x="877644" y="0"/>
                      <a:pt x="881445" y="3800"/>
                      <a:pt x="881445" y="8488"/>
                    </a:cubicBezTo>
                    <a:lnTo>
                      <a:pt x="881445" y="1773266"/>
                    </a:lnTo>
                    <a:cubicBezTo>
                      <a:pt x="881445" y="1777953"/>
                      <a:pt x="877644" y="1781754"/>
                      <a:pt x="872957" y="1781754"/>
                    </a:cubicBezTo>
                    <a:lnTo>
                      <a:pt x="8488" y="1781754"/>
                    </a:lnTo>
                    <a:cubicBezTo>
                      <a:pt x="3800" y="1781754"/>
                      <a:pt x="0" y="1777953"/>
                      <a:pt x="0" y="1773266"/>
                    </a:cubicBezTo>
                    <a:lnTo>
                      <a:pt x="0" y="8488"/>
                    </a:lnTo>
                    <a:cubicBezTo>
                      <a:pt x="0" y="3800"/>
                      <a:pt x="3800" y="0"/>
                      <a:pt x="8488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81445" cy="1819854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-1715847">
              <a:off x="17543599" y="8658647"/>
              <a:ext cx="4274834" cy="3727340"/>
              <a:chOff x="0" y="0"/>
              <a:chExt cx="803220" cy="70034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8577" y="0"/>
                <a:ext cx="786067" cy="687759"/>
              </a:xfrm>
              <a:custGeom>
                <a:avLst/>
                <a:gdLst/>
                <a:ahLst/>
                <a:cxnLst/>
                <a:rect l="l" t="t" r="r" b="b"/>
                <a:pathLst>
                  <a:path w="786067" h="687759">
                    <a:moveTo>
                      <a:pt x="403844" y="681496"/>
                    </a:moveTo>
                    <a:lnTo>
                      <a:pt x="783832" y="18853"/>
                    </a:lnTo>
                    <a:cubicBezTo>
                      <a:pt x="786066" y="14957"/>
                      <a:pt x="786056" y="10165"/>
                      <a:pt x="783804" y="6279"/>
                    </a:cubicBezTo>
                    <a:cubicBezTo>
                      <a:pt x="781553" y="2393"/>
                      <a:pt x="777402" y="0"/>
                      <a:pt x="772911" y="0"/>
                    </a:cubicBezTo>
                    <a:lnTo>
                      <a:pt x="13156" y="0"/>
                    </a:lnTo>
                    <a:cubicBezTo>
                      <a:pt x="8664" y="0"/>
                      <a:pt x="4513" y="2393"/>
                      <a:pt x="2262" y="6279"/>
                    </a:cubicBezTo>
                    <a:cubicBezTo>
                      <a:pt x="10" y="10165"/>
                      <a:pt x="0" y="14957"/>
                      <a:pt x="2234" y="18853"/>
                    </a:cubicBezTo>
                    <a:lnTo>
                      <a:pt x="382222" y="681496"/>
                    </a:lnTo>
                    <a:cubicBezTo>
                      <a:pt x="384443" y="685370"/>
                      <a:pt x="388568" y="687759"/>
                      <a:pt x="393033" y="687759"/>
                    </a:cubicBezTo>
                    <a:cubicBezTo>
                      <a:pt x="397499" y="687759"/>
                      <a:pt x="401623" y="685370"/>
                      <a:pt x="403844" y="681496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25503" y="11925"/>
                <a:ext cx="552214" cy="363262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8350714" y="1573107"/>
            <a:ext cx="8697793" cy="27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4"/>
              </a:lnSpc>
            </a:pPr>
            <a:r>
              <a:rPr lang="en-US" sz="9635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Análisis de los competidores</a:t>
            </a:r>
          </a:p>
        </p:txBody>
      </p:sp>
      <p:sp>
        <p:nvSpPr>
          <p:cNvPr id="12" name="Freeform 12"/>
          <p:cNvSpPr/>
          <p:nvPr/>
        </p:nvSpPr>
        <p:spPr>
          <a:xfrm>
            <a:off x="381435" y="1974688"/>
            <a:ext cx="7395692" cy="5361877"/>
          </a:xfrm>
          <a:custGeom>
            <a:avLst/>
            <a:gdLst/>
            <a:ahLst/>
            <a:cxnLst/>
            <a:rect l="l" t="t" r="r" b="b"/>
            <a:pathLst>
              <a:path w="7395692" h="5361877">
                <a:moveTo>
                  <a:pt x="0" y="0"/>
                </a:moveTo>
                <a:lnTo>
                  <a:pt x="7395692" y="0"/>
                </a:lnTo>
                <a:lnTo>
                  <a:pt x="7395692" y="5361877"/>
                </a:lnTo>
                <a:lnTo>
                  <a:pt x="0" y="53618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561507" y="5248275"/>
            <a:ext cx="8264405" cy="3968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0"/>
              </a:lnSpc>
            </a:pP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necesario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Identificar por lo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menos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4 competidores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directos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 de la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futura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empresa y realizar una Descripción general de estos. Luego a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través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la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tabla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comparative que se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mostrará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acontinuación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realizar el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análisis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y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resaltar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los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atributos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ventajas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desventajas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y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oportunidades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 de Innovación de la 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futura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empresa</a:t>
            </a:r>
          </a:p>
        </p:txBody>
      </p:sp>
      <p:sp>
        <p:nvSpPr>
          <p:cNvPr id="14" name="Freeform 14"/>
          <p:cNvSpPr/>
          <p:nvPr/>
        </p:nvSpPr>
        <p:spPr>
          <a:xfrm rot="-4547477">
            <a:off x="7269727" y="2048887"/>
            <a:ext cx="1277499" cy="1285461"/>
          </a:xfrm>
          <a:custGeom>
            <a:avLst/>
            <a:gdLst/>
            <a:ahLst/>
            <a:cxnLst/>
            <a:rect l="l" t="t" r="r" b="b"/>
            <a:pathLst>
              <a:path w="1277499" h="1285461">
                <a:moveTo>
                  <a:pt x="0" y="0"/>
                </a:moveTo>
                <a:lnTo>
                  <a:pt x="1277499" y="0"/>
                </a:lnTo>
                <a:lnTo>
                  <a:pt x="1277499" y="1285461"/>
                </a:lnTo>
                <a:lnTo>
                  <a:pt x="0" y="1285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4910" t="-57333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1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10733-3E9B-F441-66FC-F6F2A1CB5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73AF20-07E6-FFF3-F6AB-3B4D975F37BD}"/>
              </a:ext>
            </a:extLst>
          </p:cNvPr>
          <p:cNvSpPr/>
          <p:nvPr/>
        </p:nvSpPr>
        <p:spPr>
          <a:xfrm rot="-1299073" flipV="1">
            <a:off x="8208514" y="-2953016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2"/>
                </a:moveTo>
                <a:lnTo>
                  <a:pt x="11032464" y="7963432"/>
                </a:lnTo>
                <a:lnTo>
                  <a:pt x="11032464" y="0"/>
                </a:lnTo>
                <a:lnTo>
                  <a:pt x="0" y="0"/>
                </a:lnTo>
                <a:lnTo>
                  <a:pt x="0" y="79634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58D4AB2-476F-61E8-CDB1-F0F4A05344D2}"/>
              </a:ext>
            </a:extLst>
          </p:cNvPr>
          <p:cNvSpPr/>
          <p:nvPr/>
        </p:nvSpPr>
        <p:spPr>
          <a:xfrm rot="9776600" flipV="1">
            <a:off x="-1591299" y="4977318"/>
            <a:ext cx="10914707" cy="7878434"/>
          </a:xfrm>
          <a:custGeom>
            <a:avLst/>
            <a:gdLst/>
            <a:ahLst/>
            <a:cxnLst/>
            <a:rect l="l" t="t" r="r" b="b"/>
            <a:pathLst>
              <a:path w="10914707" h="7878434">
                <a:moveTo>
                  <a:pt x="0" y="7878434"/>
                </a:moveTo>
                <a:lnTo>
                  <a:pt x="10914707" y="7878434"/>
                </a:lnTo>
                <a:lnTo>
                  <a:pt x="10914707" y="0"/>
                </a:lnTo>
                <a:lnTo>
                  <a:pt x="0" y="0"/>
                </a:lnTo>
                <a:lnTo>
                  <a:pt x="0" y="78784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8C30067-027F-6D27-88FE-8926367B32C3}"/>
              </a:ext>
            </a:extLst>
          </p:cNvPr>
          <p:cNvGrpSpPr/>
          <p:nvPr/>
        </p:nvGrpSpPr>
        <p:grpSpPr>
          <a:xfrm>
            <a:off x="1028700" y="814180"/>
            <a:ext cx="16837296" cy="9886281"/>
            <a:chOff x="0" y="0"/>
            <a:chExt cx="22449728" cy="13181708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E005033-AB79-DD0D-84A9-1D5EF617DA38}"/>
                </a:ext>
              </a:extLst>
            </p:cNvPr>
            <p:cNvGrpSpPr/>
            <p:nvPr/>
          </p:nvGrpSpPr>
          <p:grpSpPr>
            <a:xfrm rot="5400000">
              <a:off x="5589691" y="-5589691"/>
              <a:ext cx="10945143" cy="22124526"/>
              <a:chOff x="0" y="0"/>
              <a:chExt cx="881445" cy="1781754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EFA332DA-0A43-C21A-C4BD-F80369C4F9CC}"/>
                  </a:ext>
                </a:extLst>
              </p:cNvPr>
              <p:cNvSpPr/>
              <p:nvPr/>
            </p:nvSpPr>
            <p:spPr>
              <a:xfrm>
                <a:off x="0" y="0"/>
                <a:ext cx="881445" cy="1781754"/>
              </a:xfrm>
              <a:custGeom>
                <a:avLst/>
                <a:gdLst/>
                <a:ahLst/>
                <a:cxnLst/>
                <a:rect l="l" t="t" r="r" b="b"/>
                <a:pathLst>
                  <a:path w="881445" h="1781754">
                    <a:moveTo>
                      <a:pt x="8488" y="0"/>
                    </a:moveTo>
                    <a:lnTo>
                      <a:pt x="872957" y="0"/>
                    </a:lnTo>
                    <a:cubicBezTo>
                      <a:pt x="877644" y="0"/>
                      <a:pt x="881445" y="3800"/>
                      <a:pt x="881445" y="8488"/>
                    </a:cubicBezTo>
                    <a:lnTo>
                      <a:pt x="881445" y="1773266"/>
                    </a:lnTo>
                    <a:cubicBezTo>
                      <a:pt x="881445" y="1777953"/>
                      <a:pt x="877644" y="1781754"/>
                      <a:pt x="872957" y="1781754"/>
                    </a:cubicBezTo>
                    <a:lnTo>
                      <a:pt x="8488" y="1781754"/>
                    </a:lnTo>
                    <a:cubicBezTo>
                      <a:pt x="3800" y="1781754"/>
                      <a:pt x="0" y="1777953"/>
                      <a:pt x="0" y="1773266"/>
                    </a:cubicBezTo>
                    <a:lnTo>
                      <a:pt x="0" y="8488"/>
                    </a:lnTo>
                    <a:cubicBezTo>
                      <a:pt x="0" y="3800"/>
                      <a:pt x="3800" y="0"/>
                      <a:pt x="8488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14920136-A6E5-B39E-BBF0-DC4B459FD1A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1445" cy="1819854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D65DDA04-D8C4-FEE5-C95D-945DBFE66E6A}"/>
                </a:ext>
              </a:extLst>
            </p:cNvPr>
            <p:cNvGrpSpPr/>
            <p:nvPr/>
          </p:nvGrpSpPr>
          <p:grpSpPr>
            <a:xfrm rot="-1715847">
              <a:off x="17543599" y="8658647"/>
              <a:ext cx="4274834" cy="3727340"/>
              <a:chOff x="0" y="0"/>
              <a:chExt cx="803220" cy="700349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CA195B0-9633-9D3A-FF7E-7F3C906D8DF2}"/>
                  </a:ext>
                </a:extLst>
              </p:cNvPr>
              <p:cNvSpPr/>
              <p:nvPr/>
            </p:nvSpPr>
            <p:spPr>
              <a:xfrm>
                <a:off x="8577" y="0"/>
                <a:ext cx="786067" cy="687759"/>
              </a:xfrm>
              <a:custGeom>
                <a:avLst/>
                <a:gdLst/>
                <a:ahLst/>
                <a:cxnLst/>
                <a:rect l="l" t="t" r="r" b="b"/>
                <a:pathLst>
                  <a:path w="786067" h="687759">
                    <a:moveTo>
                      <a:pt x="403844" y="681496"/>
                    </a:moveTo>
                    <a:lnTo>
                      <a:pt x="783832" y="18853"/>
                    </a:lnTo>
                    <a:cubicBezTo>
                      <a:pt x="786066" y="14957"/>
                      <a:pt x="786056" y="10165"/>
                      <a:pt x="783804" y="6279"/>
                    </a:cubicBezTo>
                    <a:cubicBezTo>
                      <a:pt x="781553" y="2393"/>
                      <a:pt x="777402" y="0"/>
                      <a:pt x="772911" y="0"/>
                    </a:cubicBezTo>
                    <a:lnTo>
                      <a:pt x="13156" y="0"/>
                    </a:lnTo>
                    <a:cubicBezTo>
                      <a:pt x="8664" y="0"/>
                      <a:pt x="4513" y="2393"/>
                      <a:pt x="2262" y="6279"/>
                    </a:cubicBezTo>
                    <a:cubicBezTo>
                      <a:pt x="10" y="10165"/>
                      <a:pt x="0" y="14957"/>
                      <a:pt x="2234" y="18853"/>
                    </a:cubicBezTo>
                    <a:lnTo>
                      <a:pt x="382222" y="681496"/>
                    </a:lnTo>
                    <a:cubicBezTo>
                      <a:pt x="384443" y="685370"/>
                      <a:pt x="388568" y="687759"/>
                      <a:pt x="393033" y="687759"/>
                    </a:cubicBezTo>
                    <a:cubicBezTo>
                      <a:pt x="397499" y="687759"/>
                      <a:pt x="401623" y="685370"/>
                      <a:pt x="403844" y="681496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91C18E9D-A7D1-4EF9-229C-406E6A0D160C}"/>
                  </a:ext>
                </a:extLst>
              </p:cNvPr>
              <p:cNvSpPr txBox="1"/>
              <p:nvPr/>
            </p:nvSpPr>
            <p:spPr>
              <a:xfrm>
                <a:off x="125503" y="11925"/>
                <a:ext cx="552214" cy="363262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318962AC-DF88-9273-C3FA-86B2401A4061}"/>
              </a:ext>
            </a:extLst>
          </p:cNvPr>
          <p:cNvSpPr txBox="1"/>
          <p:nvPr/>
        </p:nvSpPr>
        <p:spPr>
          <a:xfrm>
            <a:off x="10513436" y="724247"/>
            <a:ext cx="6368639" cy="4116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94"/>
              </a:lnSpc>
            </a:pPr>
            <a:r>
              <a:rPr lang="en-US" sz="9635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Análisis de los competidores</a:t>
            </a: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B6925ED-4513-1E99-075D-5EB6637282BC}"/>
              </a:ext>
            </a:extLst>
          </p:cNvPr>
          <p:cNvSpPr/>
          <p:nvPr/>
        </p:nvSpPr>
        <p:spPr>
          <a:xfrm>
            <a:off x="53487" y="-266414"/>
            <a:ext cx="7395692" cy="5361877"/>
          </a:xfrm>
          <a:custGeom>
            <a:avLst/>
            <a:gdLst/>
            <a:ahLst/>
            <a:cxnLst/>
            <a:rect l="l" t="t" r="r" b="b"/>
            <a:pathLst>
              <a:path w="7395692" h="5361877">
                <a:moveTo>
                  <a:pt x="0" y="0"/>
                </a:moveTo>
                <a:lnTo>
                  <a:pt x="7395692" y="0"/>
                </a:lnTo>
                <a:lnTo>
                  <a:pt x="7395692" y="5361877"/>
                </a:lnTo>
                <a:lnTo>
                  <a:pt x="0" y="53618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F72A0A3-7FD3-20E9-5687-042D22E94EAE}"/>
              </a:ext>
            </a:extLst>
          </p:cNvPr>
          <p:cNvSpPr/>
          <p:nvPr/>
        </p:nvSpPr>
        <p:spPr>
          <a:xfrm rot="-4547477">
            <a:off x="7269727" y="2048887"/>
            <a:ext cx="1277499" cy="1285461"/>
          </a:xfrm>
          <a:custGeom>
            <a:avLst/>
            <a:gdLst/>
            <a:ahLst/>
            <a:cxnLst/>
            <a:rect l="l" t="t" r="r" b="b"/>
            <a:pathLst>
              <a:path w="1277499" h="1285461">
                <a:moveTo>
                  <a:pt x="0" y="0"/>
                </a:moveTo>
                <a:lnTo>
                  <a:pt x="1277499" y="0"/>
                </a:lnTo>
                <a:lnTo>
                  <a:pt x="1277499" y="1285461"/>
                </a:lnTo>
                <a:lnTo>
                  <a:pt x="0" y="1285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4910" t="-57333"/>
            </a:stretch>
          </a:blipFill>
        </p:spPr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B0BB7D-2FC6-789D-AA00-A721F9F2D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662" y="1783069"/>
            <a:ext cx="9484737" cy="69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4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1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EC5702-830C-C4CF-644B-98488BBE0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D617F8C-3771-129B-415E-2A8C1113ECE0}"/>
              </a:ext>
            </a:extLst>
          </p:cNvPr>
          <p:cNvSpPr/>
          <p:nvPr/>
        </p:nvSpPr>
        <p:spPr>
          <a:xfrm rot="-1299073" flipV="1">
            <a:off x="8208514" y="-2953016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2"/>
                </a:moveTo>
                <a:lnTo>
                  <a:pt x="11032464" y="7963432"/>
                </a:lnTo>
                <a:lnTo>
                  <a:pt x="11032464" y="0"/>
                </a:lnTo>
                <a:lnTo>
                  <a:pt x="0" y="0"/>
                </a:lnTo>
                <a:lnTo>
                  <a:pt x="0" y="79634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3D8CB9A-E7FD-A5E8-93DF-218945DE1EEC}"/>
              </a:ext>
            </a:extLst>
          </p:cNvPr>
          <p:cNvSpPr/>
          <p:nvPr/>
        </p:nvSpPr>
        <p:spPr>
          <a:xfrm rot="9776600" flipV="1">
            <a:off x="-1591299" y="4977318"/>
            <a:ext cx="10914707" cy="7878434"/>
          </a:xfrm>
          <a:custGeom>
            <a:avLst/>
            <a:gdLst/>
            <a:ahLst/>
            <a:cxnLst/>
            <a:rect l="l" t="t" r="r" b="b"/>
            <a:pathLst>
              <a:path w="10914707" h="7878434">
                <a:moveTo>
                  <a:pt x="0" y="7878434"/>
                </a:moveTo>
                <a:lnTo>
                  <a:pt x="10914707" y="7878434"/>
                </a:lnTo>
                <a:lnTo>
                  <a:pt x="10914707" y="0"/>
                </a:lnTo>
                <a:lnTo>
                  <a:pt x="0" y="0"/>
                </a:lnTo>
                <a:lnTo>
                  <a:pt x="0" y="78784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97172DF-AE8C-EEB5-B4A0-0F1751163960}"/>
              </a:ext>
            </a:extLst>
          </p:cNvPr>
          <p:cNvGrpSpPr/>
          <p:nvPr/>
        </p:nvGrpSpPr>
        <p:grpSpPr>
          <a:xfrm>
            <a:off x="1028700" y="814180"/>
            <a:ext cx="16837296" cy="9886281"/>
            <a:chOff x="0" y="0"/>
            <a:chExt cx="22449728" cy="13181708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A23693E-F5F0-25B5-4BA3-34A74CE34D49}"/>
                </a:ext>
              </a:extLst>
            </p:cNvPr>
            <p:cNvGrpSpPr/>
            <p:nvPr/>
          </p:nvGrpSpPr>
          <p:grpSpPr>
            <a:xfrm rot="5400000">
              <a:off x="5589691" y="-5589691"/>
              <a:ext cx="10945143" cy="22124526"/>
              <a:chOff x="0" y="0"/>
              <a:chExt cx="881445" cy="1781754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031F2982-4C48-E67F-F62F-6F427545F1EC}"/>
                  </a:ext>
                </a:extLst>
              </p:cNvPr>
              <p:cNvSpPr/>
              <p:nvPr/>
            </p:nvSpPr>
            <p:spPr>
              <a:xfrm>
                <a:off x="0" y="0"/>
                <a:ext cx="881445" cy="1781754"/>
              </a:xfrm>
              <a:custGeom>
                <a:avLst/>
                <a:gdLst/>
                <a:ahLst/>
                <a:cxnLst/>
                <a:rect l="l" t="t" r="r" b="b"/>
                <a:pathLst>
                  <a:path w="881445" h="1781754">
                    <a:moveTo>
                      <a:pt x="8488" y="0"/>
                    </a:moveTo>
                    <a:lnTo>
                      <a:pt x="872957" y="0"/>
                    </a:lnTo>
                    <a:cubicBezTo>
                      <a:pt x="877644" y="0"/>
                      <a:pt x="881445" y="3800"/>
                      <a:pt x="881445" y="8488"/>
                    </a:cubicBezTo>
                    <a:lnTo>
                      <a:pt x="881445" y="1773266"/>
                    </a:lnTo>
                    <a:cubicBezTo>
                      <a:pt x="881445" y="1777953"/>
                      <a:pt x="877644" y="1781754"/>
                      <a:pt x="872957" y="1781754"/>
                    </a:cubicBezTo>
                    <a:lnTo>
                      <a:pt x="8488" y="1781754"/>
                    </a:lnTo>
                    <a:cubicBezTo>
                      <a:pt x="3800" y="1781754"/>
                      <a:pt x="0" y="1777953"/>
                      <a:pt x="0" y="1773266"/>
                    </a:cubicBezTo>
                    <a:lnTo>
                      <a:pt x="0" y="8488"/>
                    </a:lnTo>
                    <a:cubicBezTo>
                      <a:pt x="0" y="3800"/>
                      <a:pt x="3800" y="0"/>
                      <a:pt x="8488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2EACDFA6-7B20-D40C-DB47-9C181926D39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1445" cy="1819854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411A457F-52EB-4D8C-5158-4658E1BBFAB1}"/>
                </a:ext>
              </a:extLst>
            </p:cNvPr>
            <p:cNvGrpSpPr/>
            <p:nvPr/>
          </p:nvGrpSpPr>
          <p:grpSpPr>
            <a:xfrm rot="-1715847">
              <a:off x="17543599" y="8658647"/>
              <a:ext cx="4274834" cy="3727340"/>
              <a:chOff x="0" y="0"/>
              <a:chExt cx="803220" cy="700349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0FAE6876-AD78-E605-B866-D6349A00AA0F}"/>
                  </a:ext>
                </a:extLst>
              </p:cNvPr>
              <p:cNvSpPr/>
              <p:nvPr/>
            </p:nvSpPr>
            <p:spPr>
              <a:xfrm>
                <a:off x="8577" y="0"/>
                <a:ext cx="786067" cy="687759"/>
              </a:xfrm>
              <a:custGeom>
                <a:avLst/>
                <a:gdLst/>
                <a:ahLst/>
                <a:cxnLst/>
                <a:rect l="l" t="t" r="r" b="b"/>
                <a:pathLst>
                  <a:path w="786067" h="687759">
                    <a:moveTo>
                      <a:pt x="403844" y="681496"/>
                    </a:moveTo>
                    <a:lnTo>
                      <a:pt x="783832" y="18853"/>
                    </a:lnTo>
                    <a:cubicBezTo>
                      <a:pt x="786066" y="14957"/>
                      <a:pt x="786056" y="10165"/>
                      <a:pt x="783804" y="6279"/>
                    </a:cubicBezTo>
                    <a:cubicBezTo>
                      <a:pt x="781553" y="2393"/>
                      <a:pt x="777402" y="0"/>
                      <a:pt x="772911" y="0"/>
                    </a:cubicBezTo>
                    <a:lnTo>
                      <a:pt x="13156" y="0"/>
                    </a:lnTo>
                    <a:cubicBezTo>
                      <a:pt x="8664" y="0"/>
                      <a:pt x="4513" y="2393"/>
                      <a:pt x="2262" y="6279"/>
                    </a:cubicBezTo>
                    <a:cubicBezTo>
                      <a:pt x="10" y="10165"/>
                      <a:pt x="0" y="14957"/>
                      <a:pt x="2234" y="18853"/>
                    </a:cubicBezTo>
                    <a:lnTo>
                      <a:pt x="382222" y="681496"/>
                    </a:lnTo>
                    <a:cubicBezTo>
                      <a:pt x="384443" y="685370"/>
                      <a:pt x="388568" y="687759"/>
                      <a:pt x="393033" y="687759"/>
                    </a:cubicBezTo>
                    <a:cubicBezTo>
                      <a:pt x="397499" y="687759"/>
                      <a:pt x="401623" y="685370"/>
                      <a:pt x="403844" y="681496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8C7B8F60-6076-DCB2-99B8-FC9163CD8407}"/>
                  </a:ext>
                </a:extLst>
              </p:cNvPr>
              <p:cNvSpPr txBox="1"/>
              <p:nvPr/>
            </p:nvSpPr>
            <p:spPr>
              <a:xfrm>
                <a:off x="125503" y="11925"/>
                <a:ext cx="552214" cy="363262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D73BA9EF-7E43-FD10-E43E-1555BEB8AA0B}"/>
              </a:ext>
            </a:extLst>
          </p:cNvPr>
          <p:cNvSpPr txBox="1"/>
          <p:nvPr/>
        </p:nvSpPr>
        <p:spPr>
          <a:xfrm>
            <a:off x="10513436" y="724247"/>
            <a:ext cx="6368639" cy="4116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94"/>
              </a:lnSpc>
            </a:pPr>
            <a:r>
              <a:rPr lang="en-US" sz="9635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Análisis de los competidores</a:t>
            </a: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9912BD1-CCF0-7F6B-F9A3-9840FC1202AA}"/>
              </a:ext>
            </a:extLst>
          </p:cNvPr>
          <p:cNvSpPr/>
          <p:nvPr/>
        </p:nvSpPr>
        <p:spPr>
          <a:xfrm>
            <a:off x="53487" y="-266414"/>
            <a:ext cx="7395692" cy="5361877"/>
          </a:xfrm>
          <a:custGeom>
            <a:avLst/>
            <a:gdLst/>
            <a:ahLst/>
            <a:cxnLst/>
            <a:rect l="l" t="t" r="r" b="b"/>
            <a:pathLst>
              <a:path w="7395692" h="5361877">
                <a:moveTo>
                  <a:pt x="0" y="0"/>
                </a:moveTo>
                <a:lnTo>
                  <a:pt x="7395692" y="0"/>
                </a:lnTo>
                <a:lnTo>
                  <a:pt x="7395692" y="5361877"/>
                </a:lnTo>
                <a:lnTo>
                  <a:pt x="0" y="53618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6156507-9739-84C7-5DA8-41F8D90E5E3E}"/>
              </a:ext>
            </a:extLst>
          </p:cNvPr>
          <p:cNvSpPr/>
          <p:nvPr/>
        </p:nvSpPr>
        <p:spPr>
          <a:xfrm rot="-4547477">
            <a:off x="7269727" y="2048887"/>
            <a:ext cx="1277499" cy="1285461"/>
          </a:xfrm>
          <a:custGeom>
            <a:avLst/>
            <a:gdLst/>
            <a:ahLst/>
            <a:cxnLst/>
            <a:rect l="l" t="t" r="r" b="b"/>
            <a:pathLst>
              <a:path w="1277499" h="1285461">
                <a:moveTo>
                  <a:pt x="0" y="0"/>
                </a:moveTo>
                <a:lnTo>
                  <a:pt x="1277499" y="0"/>
                </a:lnTo>
                <a:lnTo>
                  <a:pt x="1277499" y="1285461"/>
                </a:lnTo>
                <a:lnTo>
                  <a:pt x="0" y="1285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4910" t="-57333"/>
            </a:stretch>
          </a:blipFill>
        </p:spPr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384275E-AA05-A72F-E1DC-078CA4600A8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886"/>
          <a:stretch/>
        </p:blipFill>
        <p:spPr>
          <a:xfrm>
            <a:off x="756310" y="1678459"/>
            <a:ext cx="978662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8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CFF046-0FBB-69BD-46F4-1439462F9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0E2B3E8-AB0E-5321-82EB-BD173DAD7A5B}"/>
              </a:ext>
            </a:extLst>
          </p:cNvPr>
          <p:cNvSpPr/>
          <p:nvPr/>
        </p:nvSpPr>
        <p:spPr>
          <a:xfrm rot="9369083" flipV="1">
            <a:off x="-2568500" y="5827218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A915D4F-E595-465C-5F31-110282B95503}"/>
              </a:ext>
            </a:extLst>
          </p:cNvPr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BDC52D0-CDBE-8E03-612F-41037D21AD54}"/>
              </a:ext>
            </a:extLst>
          </p:cNvPr>
          <p:cNvSpPr txBox="1"/>
          <p:nvPr/>
        </p:nvSpPr>
        <p:spPr>
          <a:xfrm>
            <a:off x="1244777" y="271065"/>
            <a:ext cx="11627310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52"/>
              </a:lnSpc>
            </a:pPr>
            <a:r>
              <a:rPr lang="en-US" sz="10939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Tamaño y fracción de Mercado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0C2D716-1CD8-5011-17BD-35C0E1D8242B}"/>
              </a:ext>
            </a:extLst>
          </p:cNvPr>
          <p:cNvGrpSpPr/>
          <p:nvPr/>
        </p:nvGrpSpPr>
        <p:grpSpPr>
          <a:xfrm>
            <a:off x="12577666" y="383288"/>
            <a:ext cx="6560661" cy="7982468"/>
            <a:chOff x="0" y="0"/>
            <a:chExt cx="1033737" cy="125776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0A1A287-FA60-B7B1-28FB-DBC46F2C3DF2}"/>
                </a:ext>
              </a:extLst>
            </p:cNvPr>
            <p:cNvSpPr/>
            <p:nvPr/>
          </p:nvSpPr>
          <p:spPr>
            <a:xfrm>
              <a:off x="0" y="0"/>
              <a:ext cx="1033737" cy="1257765"/>
            </a:xfrm>
            <a:custGeom>
              <a:avLst/>
              <a:gdLst/>
              <a:ahLst/>
              <a:cxnLst/>
              <a:rect l="l" t="t" r="r" b="b"/>
              <a:pathLst>
                <a:path w="1033737" h="1257765">
                  <a:moveTo>
                    <a:pt x="48382" y="0"/>
                  </a:moveTo>
                  <a:lnTo>
                    <a:pt x="985355" y="0"/>
                  </a:lnTo>
                  <a:cubicBezTo>
                    <a:pt x="998186" y="0"/>
                    <a:pt x="1010492" y="5097"/>
                    <a:pt x="1019566" y="14171"/>
                  </a:cubicBezTo>
                  <a:cubicBezTo>
                    <a:pt x="1028639" y="23244"/>
                    <a:pt x="1033737" y="35550"/>
                    <a:pt x="1033737" y="48382"/>
                  </a:cubicBezTo>
                  <a:lnTo>
                    <a:pt x="1033737" y="1209383"/>
                  </a:lnTo>
                  <a:cubicBezTo>
                    <a:pt x="1033737" y="1222215"/>
                    <a:pt x="1028639" y="1234521"/>
                    <a:pt x="1019566" y="1243594"/>
                  </a:cubicBezTo>
                  <a:cubicBezTo>
                    <a:pt x="1010492" y="1252668"/>
                    <a:pt x="998186" y="1257765"/>
                    <a:pt x="985355" y="1257765"/>
                  </a:cubicBezTo>
                  <a:lnTo>
                    <a:pt x="48382" y="1257765"/>
                  </a:lnTo>
                  <a:cubicBezTo>
                    <a:pt x="35550" y="1257765"/>
                    <a:pt x="23244" y="1252668"/>
                    <a:pt x="14171" y="1243594"/>
                  </a:cubicBezTo>
                  <a:cubicBezTo>
                    <a:pt x="5097" y="1234521"/>
                    <a:pt x="0" y="1222215"/>
                    <a:pt x="0" y="1209383"/>
                  </a:cubicBezTo>
                  <a:lnTo>
                    <a:pt x="0" y="48382"/>
                  </a:lnTo>
                  <a:cubicBezTo>
                    <a:pt x="0" y="35550"/>
                    <a:pt x="5097" y="23244"/>
                    <a:pt x="14171" y="14171"/>
                  </a:cubicBezTo>
                  <a:cubicBezTo>
                    <a:pt x="23244" y="5097"/>
                    <a:pt x="35550" y="0"/>
                    <a:pt x="48382" y="0"/>
                  </a:cubicBezTo>
                  <a:close/>
                </a:path>
              </a:pathLst>
            </a:custGeom>
            <a:blipFill>
              <a:blip r:embed="rId4"/>
              <a:stretch>
                <a:fillRect t="-11564" b="-11564"/>
              </a:stretch>
            </a:blipFill>
            <a:ln w="114300" cap="rnd">
              <a:solidFill>
                <a:srgbClr val="00004D"/>
              </a:solidFill>
              <a:prstDash val="solid"/>
              <a:round/>
            </a:ln>
          </p:spPr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07906E90-5618-4C8D-819F-7C091A1D99C1}"/>
              </a:ext>
            </a:extLst>
          </p:cNvPr>
          <p:cNvSpPr/>
          <p:nvPr/>
        </p:nvSpPr>
        <p:spPr>
          <a:xfrm flipH="1">
            <a:off x="14925422" y="6790623"/>
            <a:ext cx="2929749" cy="3150267"/>
          </a:xfrm>
          <a:custGeom>
            <a:avLst/>
            <a:gdLst/>
            <a:ahLst/>
            <a:cxnLst/>
            <a:rect l="l" t="t" r="r" b="b"/>
            <a:pathLst>
              <a:path w="2929749" h="3150267">
                <a:moveTo>
                  <a:pt x="2929749" y="0"/>
                </a:moveTo>
                <a:lnTo>
                  <a:pt x="0" y="0"/>
                </a:lnTo>
                <a:lnTo>
                  <a:pt x="0" y="3150267"/>
                </a:lnTo>
                <a:lnTo>
                  <a:pt x="2929749" y="3150267"/>
                </a:lnTo>
                <a:lnTo>
                  <a:pt x="292974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54D8E9C-6135-B423-E3E2-365B758CBB79}"/>
              </a:ext>
            </a:extLst>
          </p:cNvPr>
          <p:cNvSpPr/>
          <p:nvPr/>
        </p:nvSpPr>
        <p:spPr>
          <a:xfrm>
            <a:off x="15201080" y="0"/>
            <a:ext cx="2654091" cy="2711789"/>
          </a:xfrm>
          <a:custGeom>
            <a:avLst/>
            <a:gdLst/>
            <a:ahLst/>
            <a:cxnLst/>
            <a:rect l="l" t="t" r="r" b="b"/>
            <a:pathLst>
              <a:path w="2654091" h="2711789">
                <a:moveTo>
                  <a:pt x="0" y="0"/>
                </a:moveTo>
                <a:lnTo>
                  <a:pt x="2654091" y="0"/>
                </a:lnTo>
                <a:lnTo>
                  <a:pt x="2654091" y="2711788"/>
                </a:lnTo>
                <a:lnTo>
                  <a:pt x="0" y="27117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DEBBC76-C33E-0AA8-9AEB-906C82CB5DD5}"/>
              </a:ext>
            </a:extLst>
          </p:cNvPr>
          <p:cNvSpPr txBox="1"/>
          <p:nvPr/>
        </p:nvSpPr>
        <p:spPr>
          <a:xfrm>
            <a:off x="1588039" y="3695700"/>
            <a:ext cx="8660633" cy="4010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28"/>
              </a:lnSpc>
            </a:pP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Con  el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perfil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consumidor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definido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resulta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sencillo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consultar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en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documentos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del DANE,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cifras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sobre  Nuestro mercado global, sin embargo al ser este  tan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grande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forma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estratégica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es importante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fragmentarlo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teniendo presente,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consumo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o una población mas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reducida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y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especifica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 para luego proyectar una fracción de mercado que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permita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proyectar las ventas  en un period de 4 años y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evaluar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la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sostenibilidad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la empresa.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Ejemplo</a:t>
            </a:r>
            <a:endParaRPr lang="en-US" sz="2693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91203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69083" flipV="1">
            <a:off x="-2568500" y="5827218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38200" y="800100"/>
            <a:ext cx="11627310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52"/>
              </a:lnSpc>
            </a:pPr>
            <a:r>
              <a:rPr lang="en-US" sz="10939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Tamaño y fracción de Mercado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577666" y="383288"/>
            <a:ext cx="6560661" cy="7982468"/>
            <a:chOff x="0" y="0"/>
            <a:chExt cx="1033737" cy="1257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3737" cy="1257765"/>
            </a:xfrm>
            <a:custGeom>
              <a:avLst/>
              <a:gdLst/>
              <a:ahLst/>
              <a:cxnLst/>
              <a:rect l="l" t="t" r="r" b="b"/>
              <a:pathLst>
                <a:path w="1033737" h="1257765">
                  <a:moveTo>
                    <a:pt x="48382" y="0"/>
                  </a:moveTo>
                  <a:lnTo>
                    <a:pt x="985355" y="0"/>
                  </a:lnTo>
                  <a:cubicBezTo>
                    <a:pt x="998186" y="0"/>
                    <a:pt x="1010492" y="5097"/>
                    <a:pt x="1019566" y="14171"/>
                  </a:cubicBezTo>
                  <a:cubicBezTo>
                    <a:pt x="1028639" y="23244"/>
                    <a:pt x="1033737" y="35550"/>
                    <a:pt x="1033737" y="48382"/>
                  </a:cubicBezTo>
                  <a:lnTo>
                    <a:pt x="1033737" y="1209383"/>
                  </a:lnTo>
                  <a:cubicBezTo>
                    <a:pt x="1033737" y="1222215"/>
                    <a:pt x="1028639" y="1234521"/>
                    <a:pt x="1019566" y="1243594"/>
                  </a:cubicBezTo>
                  <a:cubicBezTo>
                    <a:pt x="1010492" y="1252668"/>
                    <a:pt x="998186" y="1257765"/>
                    <a:pt x="985355" y="1257765"/>
                  </a:cubicBezTo>
                  <a:lnTo>
                    <a:pt x="48382" y="1257765"/>
                  </a:lnTo>
                  <a:cubicBezTo>
                    <a:pt x="35550" y="1257765"/>
                    <a:pt x="23244" y="1252668"/>
                    <a:pt x="14171" y="1243594"/>
                  </a:cubicBezTo>
                  <a:cubicBezTo>
                    <a:pt x="5097" y="1234521"/>
                    <a:pt x="0" y="1222215"/>
                    <a:pt x="0" y="1209383"/>
                  </a:cubicBezTo>
                  <a:lnTo>
                    <a:pt x="0" y="48382"/>
                  </a:lnTo>
                  <a:cubicBezTo>
                    <a:pt x="0" y="35550"/>
                    <a:pt x="5097" y="23244"/>
                    <a:pt x="14171" y="14171"/>
                  </a:cubicBezTo>
                  <a:cubicBezTo>
                    <a:pt x="23244" y="5097"/>
                    <a:pt x="35550" y="0"/>
                    <a:pt x="48382" y="0"/>
                  </a:cubicBezTo>
                  <a:close/>
                </a:path>
              </a:pathLst>
            </a:custGeom>
            <a:blipFill>
              <a:blip r:embed="rId4"/>
              <a:stretch>
                <a:fillRect t="-11564" b="-11564"/>
              </a:stretch>
            </a:blipFill>
            <a:ln w="114300" cap="rnd">
              <a:solidFill>
                <a:srgbClr val="00004D"/>
              </a:solidFill>
              <a:prstDash val="solid"/>
              <a:round/>
            </a:ln>
          </p:spPr>
        </p:sp>
      </p:grpSp>
      <p:sp>
        <p:nvSpPr>
          <p:cNvPr id="7" name="Freeform 7"/>
          <p:cNvSpPr/>
          <p:nvPr/>
        </p:nvSpPr>
        <p:spPr>
          <a:xfrm flipH="1">
            <a:off x="14925422" y="6790623"/>
            <a:ext cx="2929749" cy="3150267"/>
          </a:xfrm>
          <a:custGeom>
            <a:avLst/>
            <a:gdLst/>
            <a:ahLst/>
            <a:cxnLst/>
            <a:rect l="l" t="t" r="r" b="b"/>
            <a:pathLst>
              <a:path w="2929749" h="3150267">
                <a:moveTo>
                  <a:pt x="2929749" y="0"/>
                </a:moveTo>
                <a:lnTo>
                  <a:pt x="0" y="0"/>
                </a:lnTo>
                <a:lnTo>
                  <a:pt x="0" y="3150267"/>
                </a:lnTo>
                <a:lnTo>
                  <a:pt x="2929749" y="3150267"/>
                </a:lnTo>
                <a:lnTo>
                  <a:pt x="292974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01080" y="0"/>
            <a:ext cx="2654091" cy="2711789"/>
          </a:xfrm>
          <a:custGeom>
            <a:avLst/>
            <a:gdLst/>
            <a:ahLst/>
            <a:cxnLst/>
            <a:rect l="l" t="t" r="r" b="b"/>
            <a:pathLst>
              <a:path w="2654091" h="2711789">
                <a:moveTo>
                  <a:pt x="0" y="0"/>
                </a:moveTo>
                <a:lnTo>
                  <a:pt x="2654091" y="0"/>
                </a:lnTo>
                <a:lnTo>
                  <a:pt x="2654091" y="2711788"/>
                </a:lnTo>
                <a:lnTo>
                  <a:pt x="0" y="27117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9E061CD-99B1-5E52-DFEB-3FFB557F0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290" y="4189674"/>
            <a:ext cx="9194236" cy="45303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09D9DA-F0AB-0ADC-60B2-BE9B438C8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150E77-2F5D-6D0E-4867-07D273DF21F8}"/>
              </a:ext>
            </a:extLst>
          </p:cNvPr>
          <p:cNvSpPr/>
          <p:nvPr/>
        </p:nvSpPr>
        <p:spPr>
          <a:xfrm rot="9369083" flipV="1">
            <a:off x="-2568500" y="5827218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3572BCB-FE6C-18D7-C34C-4E7346FD1515}"/>
              </a:ext>
            </a:extLst>
          </p:cNvPr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DF4608-166E-0B3E-78A0-35A9FF92FED5}"/>
              </a:ext>
            </a:extLst>
          </p:cNvPr>
          <p:cNvSpPr txBox="1"/>
          <p:nvPr/>
        </p:nvSpPr>
        <p:spPr>
          <a:xfrm>
            <a:off x="838200" y="800100"/>
            <a:ext cx="11627310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52"/>
              </a:lnSpc>
            </a:pPr>
            <a:r>
              <a:rPr lang="en-US" sz="10939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Tamaño y fracción de Mercado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0FAB228-D405-E493-793D-C906BC2A45AF}"/>
              </a:ext>
            </a:extLst>
          </p:cNvPr>
          <p:cNvGrpSpPr/>
          <p:nvPr/>
        </p:nvGrpSpPr>
        <p:grpSpPr>
          <a:xfrm>
            <a:off x="12577666" y="383288"/>
            <a:ext cx="6560661" cy="7982468"/>
            <a:chOff x="0" y="0"/>
            <a:chExt cx="1033737" cy="125776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F0BC910-631F-833D-063E-C33D13C7E8F7}"/>
                </a:ext>
              </a:extLst>
            </p:cNvPr>
            <p:cNvSpPr/>
            <p:nvPr/>
          </p:nvSpPr>
          <p:spPr>
            <a:xfrm>
              <a:off x="0" y="0"/>
              <a:ext cx="1033737" cy="1257765"/>
            </a:xfrm>
            <a:custGeom>
              <a:avLst/>
              <a:gdLst/>
              <a:ahLst/>
              <a:cxnLst/>
              <a:rect l="l" t="t" r="r" b="b"/>
              <a:pathLst>
                <a:path w="1033737" h="1257765">
                  <a:moveTo>
                    <a:pt x="48382" y="0"/>
                  </a:moveTo>
                  <a:lnTo>
                    <a:pt x="985355" y="0"/>
                  </a:lnTo>
                  <a:cubicBezTo>
                    <a:pt x="998186" y="0"/>
                    <a:pt x="1010492" y="5097"/>
                    <a:pt x="1019566" y="14171"/>
                  </a:cubicBezTo>
                  <a:cubicBezTo>
                    <a:pt x="1028639" y="23244"/>
                    <a:pt x="1033737" y="35550"/>
                    <a:pt x="1033737" y="48382"/>
                  </a:cubicBezTo>
                  <a:lnTo>
                    <a:pt x="1033737" y="1209383"/>
                  </a:lnTo>
                  <a:cubicBezTo>
                    <a:pt x="1033737" y="1222215"/>
                    <a:pt x="1028639" y="1234521"/>
                    <a:pt x="1019566" y="1243594"/>
                  </a:cubicBezTo>
                  <a:cubicBezTo>
                    <a:pt x="1010492" y="1252668"/>
                    <a:pt x="998186" y="1257765"/>
                    <a:pt x="985355" y="1257765"/>
                  </a:cubicBezTo>
                  <a:lnTo>
                    <a:pt x="48382" y="1257765"/>
                  </a:lnTo>
                  <a:cubicBezTo>
                    <a:pt x="35550" y="1257765"/>
                    <a:pt x="23244" y="1252668"/>
                    <a:pt x="14171" y="1243594"/>
                  </a:cubicBezTo>
                  <a:cubicBezTo>
                    <a:pt x="5097" y="1234521"/>
                    <a:pt x="0" y="1222215"/>
                    <a:pt x="0" y="1209383"/>
                  </a:cubicBezTo>
                  <a:lnTo>
                    <a:pt x="0" y="48382"/>
                  </a:lnTo>
                  <a:cubicBezTo>
                    <a:pt x="0" y="35550"/>
                    <a:pt x="5097" y="23244"/>
                    <a:pt x="14171" y="14171"/>
                  </a:cubicBezTo>
                  <a:cubicBezTo>
                    <a:pt x="23244" y="5097"/>
                    <a:pt x="35550" y="0"/>
                    <a:pt x="48382" y="0"/>
                  </a:cubicBezTo>
                  <a:close/>
                </a:path>
              </a:pathLst>
            </a:custGeom>
            <a:blipFill>
              <a:blip r:embed="rId4"/>
              <a:stretch>
                <a:fillRect t="-11564" b="-11564"/>
              </a:stretch>
            </a:blipFill>
            <a:ln w="114300" cap="rnd">
              <a:solidFill>
                <a:srgbClr val="00004D"/>
              </a:solidFill>
              <a:prstDash val="solid"/>
              <a:round/>
            </a:ln>
          </p:spPr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ABC09B6A-765B-E6BB-958B-5AB8A4FC561F}"/>
              </a:ext>
            </a:extLst>
          </p:cNvPr>
          <p:cNvSpPr/>
          <p:nvPr/>
        </p:nvSpPr>
        <p:spPr>
          <a:xfrm flipH="1">
            <a:off x="14925422" y="6790623"/>
            <a:ext cx="2929749" cy="3150267"/>
          </a:xfrm>
          <a:custGeom>
            <a:avLst/>
            <a:gdLst/>
            <a:ahLst/>
            <a:cxnLst/>
            <a:rect l="l" t="t" r="r" b="b"/>
            <a:pathLst>
              <a:path w="2929749" h="3150267">
                <a:moveTo>
                  <a:pt x="2929749" y="0"/>
                </a:moveTo>
                <a:lnTo>
                  <a:pt x="0" y="0"/>
                </a:lnTo>
                <a:lnTo>
                  <a:pt x="0" y="3150267"/>
                </a:lnTo>
                <a:lnTo>
                  <a:pt x="2929749" y="3150267"/>
                </a:lnTo>
                <a:lnTo>
                  <a:pt x="292974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BE3D40B-3D7E-7C01-E69A-B229A6DC044D}"/>
              </a:ext>
            </a:extLst>
          </p:cNvPr>
          <p:cNvSpPr/>
          <p:nvPr/>
        </p:nvSpPr>
        <p:spPr>
          <a:xfrm>
            <a:off x="15201080" y="0"/>
            <a:ext cx="2654091" cy="2711789"/>
          </a:xfrm>
          <a:custGeom>
            <a:avLst/>
            <a:gdLst/>
            <a:ahLst/>
            <a:cxnLst/>
            <a:rect l="l" t="t" r="r" b="b"/>
            <a:pathLst>
              <a:path w="2654091" h="2711789">
                <a:moveTo>
                  <a:pt x="0" y="0"/>
                </a:moveTo>
                <a:lnTo>
                  <a:pt x="2654091" y="0"/>
                </a:lnTo>
                <a:lnTo>
                  <a:pt x="2654091" y="2711788"/>
                </a:lnTo>
                <a:lnTo>
                  <a:pt x="0" y="27117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94F0A53-AD09-140F-049B-9E19E19D2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977" y="3954810"/>
            <a:ext cx="9802749" cy="423669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4A8BF7C-6B29-4E17-E7A5-8C3AA037B903}"/>
              </a:ext>
            </a:extLst>
          </p:cNvPr>
          <p:cNvSpPr/>
          <p:nvPr/>
        </p:nvSpPr>
        <p:spPr>
          <a:xfrm>
            <a:off x="6957348" y="5448300"/>
            <a:ext cx="511388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3%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970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A95C08-EB71-41DC-AF44-A2AFFC436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06CD84-54E2-965C-EA15-82D22232AC67}"/>
              </a:ext>
            </a:extLst>
          </p:cNvPr>
          <p:cNvSpPr/>
          <p:nvPr/>
        </p:nvSpPr>
        <p:spPr>
          <a:xfrm rot="9369083" flipV="1">
            <a:off x="-2568500" y="5827218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D321279-EA2B-D82D-26EC-DBC34E52E546}"/>
              </a:ext>
            </a:extLst>
          </p:cNvPr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500F8A7-F828-7DF3-8AC5-E87D1F3E8C53}"/>
              </a:ext>
            </a:extLst>
          </p:cNvPr>
          <p:cNvSpPr txBox="1"/>
          <p:nvPr/>
        </p:nvSpPr>
        <p:spPr>
          <a:xfrm>
            <a:off x="838200" y="800100"/>
            <a:ext cx="11627310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52"/>
              </a:lnSpc>
            </a:pPr>
            <a:r>
              <a:rPr lang="en-US" sz="10939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Tamaño y fracción de Mercado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3CB9156-322A-2EA5-CCDB-BC2149DD7A4F}"/>
              </a:ext>
            </a:extLst>
          </p:cNvPr>
          <p:cNvGrpSpPr/>
          <p:nvPr/>
        </p:nvGrpSpPr>
        <p:grpSpPr>
          <a:xfrm>
            <a:off x="12577666" y="383288"/>
            <a:ext cx="6560661" cy="7982468"/>
            <a:chOff x="0" y="0"/>
            <a:chExt cx="1033737" cy="125776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26B623A-093D-3939-3CDC-2CDEC3D384B5}"/>
                </a:ext>
              </a:extLst>
            </p:cNvPr>
            <p:cNvSpPr/>
            <p:nvPr/>
          </p:nvSpPr>
          <p:spPr>
            <a:xfrm>
              <a:off x="0" y="0"/>
              <a:ext cx="1033737" cy="1257765"/>
            </a:xfrm>
            <a:custGeom>
              <a:avLst/>
              <a:gdLst/>
              <a:ahLst/>
              <a:cxnLst/>
              <a:rect l="l" t="t" r="r" b="b"/>
              <a:pathLst>
                <a:path w="1033737" h="1257765">
                  <a:moveTo>
                    <a:pt x="48382" y="0"/>
                  </a:moveTo>
                  <a:lnTo>
                    <a:pt x="985355" y="0"/>
                  </a:lnTo>
                  <a:cubicBezTo>
                    <a:pt x="998186" y="0"/>
                    <a:pt x="1010492" y="5097"/>
                    <a:pt x="1019566" y="14171"/>
                  </a:cubicBezTo>
                  <a:cubicBezTo>
                    <a:pt x="1028639" y="23244"/>
                    <a:pt x="1033737" y="35550"/>
                    <a:pt x="1033737" y="48382"/>
                  </a:cubicBezTo>
                  <a:lnTo>
                    <a:pt x="1033737" y="1209383"/>
                  </a:lnTo>
                  <a:cubicBezTo>
                    <a:pt x="1033737" y="1222215"/>
                    <a:pt x="1028639" y="1234521"/>
                    <a:pt x="1019566" y="1243594"/>
                  </a:cubicBezTo>
                  <a:cubicBezTo>
                    <a:pt x="1010492" y="1252668"/>
                    <a:pt x="998186" y="1257765"/>
                    <a:pt x="985355" y="1257765"/>
                  </a:cubicBezTo>
                  <a:lnTo>
                    <a:pt x="48382" y="1257765"/>
                  </a:lnTo>
                  <a:cubicBezTo>
                    <a:pt x="35550" y="1257765"/>
                    <a:pt x="23244" y="1252668"/>
                    <a:pt x="14171" y="1243594"/>
                  </a:cubicBezTo>
                  <a:cubicBezTo>
                    <a:pt x="5097" y="1234521"/>
                    <a:pt x="0" y="1222215"/>
                    <a:pt x="0" y="1209383"/>
                  </a:cubicBezTo>
                  <a:lnTo>
                    <a:pt x="0" y="48382"/>
                  </a:lnTo>
                  <a:cubicBezTo>
                    <a:pt x="0" y="35550"/>
                    <a:pt x="5097" y="23244"/>
                    <a:pt x="14171" y="14171"/>
                  </a:cubicBezTo>
                  <a:cubicBezTo>
                    <a:pt x="23244" y="5097"/>
                    <a:pt x="35550" y="0"/>
                    <a:pt x="48382" y="0"/>
                  </a:cubicBezTo>
                  <a:close/>
                </a:path>
              </a:pathLst>
            </a:custGeom>
            <a:blipFill>
              <a:blip r:embed="rId4"/>
              <a:stretch>
                <a:fillRect t="-11564" b="-11564"/>
              </a:stretch>
            </a:blipFill>
            <a:ln w="114300" cap="rnd">
              <a:solidFill>
                <a:srgbClr val="00004D"/>
              </a:solidFill>
              <a:prstDash val="solid"/>
              <a:round/>
            </a:ln>
          </p:spPr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936DA6B8-C47B-4FED-A219-EFAD8F90F27D}"/>
              </a:ext>
            </a:extLst>
          </p:cNvPr>
          <p:cNvSpPr/>
          <p:nvPr/>
        </p:nvSpPr>
        <p:spPr>
          <a:xfrm flipH="1">
            <a:off x="14925422" y="6790623"/>
            <a:ext cx="2929749" cy="3150267"/>
          </a:xfrm>
          <a:custGeom>
            <a:avLst/>
            <a:gdLst/>
            <a:ahLst/>
            <a:cxnLst/>
            <a:rect l="l" t="t" r="r" b="b"/>
            <a:pathLst>
              <a:path w="2929749" h="3150267">
                <a:moveTo>
                  <a:pt x="2929749" y="0"/>
                </a:moveTo>
                <a:lnTo>
                  <a:pt x="0" y="0"/>
                </a:lnTo>
                <a:lnTo>
                  <a:pt x="0" y="3150267"/>
                </a:lnTo>
                <a:lnTo>
                  <a:pt x="2929749" y="3150267"/>
                </a:lnTo>
                <a:lnTo>
                  <a:pt x="292974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B0ED65F-7E41-C31A-B2A8-A462144A478F}"/>
              </a:ext>
            </a:extLst>
          </p:cNvPr>
          <p:cNvSpPr/>
          <p:nvPr/>
        </p:nvSpPr>
        <p:spPr>
          <a:xfrm>
            <a:off x="15201080" y="0"/>
            <a:ext cx="2654091" cy="2711789"/>
          </a:xfrm>
          <a:custGeom>
            <a:avLst/>
            <a:gdLst/>
            <a:ahLst/>
            <a:cxnLst/>
            <a:rect l="l" t="t" r="r" b="b"/>
            <a:pathLst>
              <a:path w="2654091" h="2711789">
                <a:moveTo>
                  <a:pt x="0" y="0"/>
                </a:moveTo>
                <a:lnTo>
                  <a:pt x="2654091" y="0"/>
                </a:lnTo>
                <a:lnTo>
                  <a:pt x="2654091" y="2711788"/>
                </a:lnTo>
                <a:lnTo>
                  <a:pt x="0" y="27117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C67D72B-1A05-0032-0BDD-F91C5826775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156"/>
          <a:stretch/>
        </p:blipFill>
        <p:spPr>
          <a:xfrm>
            <a:off x="2438401" y="4392489"/>
            <a:ext cx="9182314" cy="31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0818" flipH="1" flipV="1">
            <a:off x="9603483" y="-2491606"/>
            <a:ext cx="10259768" cy="7405687"/>
          </a:xfrm>
          <a:custGeom>
            <a:avLst/>
            <a:gdLst/>
            <a:ahLst/>
            <a:cxnLst/>
            <a:rect l="l" t="t" r="r" b="b"/>
            <a:pathLst>
              <a:path w="10259768" h="7405687">
                <a:moveTo>
                  <a:pt x="10259768" y="7405688"/>
                </a:moveTo>
                <a:lnTo>
                  <a:pt x="0" y="7405688"/>
                </a:lnTo>
                <a:lnTo>
                  <a:pt x="0" y="0"/>
                </a:lnTo>
                <a:lnTo>
                  <a:pt x="10259768" y="0"/>
                </a:lnTo>
                <a:lnTo>
                  <a:pt x="10259768" y="74056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1739966" y="1211238"/>
            <a:ext cx="7278338" cy="9271769"/>
          </a:xfrm>
          <a:custGeom>
            <a:avLst/>
            <a:gdLst/>
            <a:ahLst/>
            <a:cxnLst/>
            <a:rect l="l" t="t" r="r" b="b"/>
            <a:pathLst>
              <a:path w="7278338" h="9271769">
                <a:moveTo>
                  <a:pt x="7278338" y="0"/>
                </a:moveTo>
                <a:lnTo>
                  <a:pt x="0" y="0"/>
                </a:lnTo>
                <a:lnTo>
                  <a:pt x="0" y="9271769"/>
                </a:lnTo>
                <a:lnTo>
                  <a:pt x="7278338" y="9271769"/>
                </a:lnTo>
                <a:lnTo>
                  <a:pt x="72783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587" y="644893"/>
            <a:ext cx="13443767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875"/>
              </a:lnSpc>
            </a:pPr>
            <a:r>
              <a:rPr lang="en-US" sz="11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Estrategias de Precios</a:t>
            </a:r>
          </a:p>
        </p:txBody>
      </p:sp>
      <p:sp>
        <p:nvSpPr>
          <p:cNvPr id="8" name="Freeform 8"/>
          <p:cNvSpPr/>
          <p:nvPr/>
        </p:nvSpPr>
        <p:spPr>
          <a:xfrm rot="-121358" flipH="1">
            <a:off x="11409544" y="3708486"/>
            <a:ext cx="1021664" cy="883249"/>
          </a:xfrm>
          <a:custGeom>
            <a:avLst/>
            <a:gdLst/>
            <a:ahLst/>
            <a:cxnLst/>
            <a:rect l="l" t="t" r="r" b="b"/>
            <a:pathLst>
              <a:path w="1021664" h="883249">
                <a:moveTo>
                  <a:pt x="1021664" y="0"/>
                </a:moveTo>
                <a:lnTo>
                  <a:pt x="0" y="0"/>
                </a:lnTo>
                <a:lnTo>
                  <a:pt x="0" y="883249"/>
                </a:lnTo>
                <a:lnTo>
                  <a:pt x="1021664" y="883249"/>
                </a:lnTo>
                <a:lnTo>
                  <a:pt x="10216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80412" y="2626969"/>
            <a:ext cx="8677987" cy="7277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7"/>
              </a:lnSpc>
            </a:pPr>
            <a:r>
              <a:rPr lang="en-US" sz="291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Para la Estrategias de precio es fundamental conocer el Costo unitario de cada uno de los productos, para lo cual se recomienda, realizar una lista de ingredientes o insumos total necesarios para la elaboración de los productos. Por protección de derechos de autor cuando se trate de ingredientes es recommendable ocultar algunos para proteger las recetas  y cuando se trate de servicios, se describe como insumo el mismo, pero se fija un precio de compra o adquisión inferior y se expresa de manera porcentual. Se recomienda que el margen de contribución  marginal unitario supere el 50% por producto para alacanzar la rentabilidad del proyecto </a:t>
            </a:r>
          </a:p>
        </p:txBody>
      </p:sp>
      <p:sp>
        <p:nvSpPr>
          <p:cNvPr id="10" name="Freeform 10"/>
          <p:cNvSpPr/>
          <p:nvPr/>
        </p:nvSpPr>
        <p:spPr>
          <a:xfrm rot="129237">
            <a:off x="10566647" y="1773688"/>
            <a:ext cx="1832019" cy="1583817"/>
          </a:xfrm>
          <a:custGeom>
            <a:avLst/>
            <a:gdLst/>
            <a:ahLst/>
            <a:cxnLst/>
            <a:rect l="l" t="t" r="r" b="b"/>
            <a:pathLst>
              <a:path w="1832019" h="1583817">
                <a:moveTo>
                  <a:pt x="0" y="0"/>
                </a:moveTo>
                <a:lnTo>
                  <a:pt x="1832018" y="0"/>
                </a:lnTo>
                <a:lnTo>
                  <a:pt x="1832018" y="1583817"/>
                </a:lnTo>
                <a:lnTo>
                  <a:pt x="0" y="158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AE8AC-ED5E-E6C0-D25D-90A268F0C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28CD2DD-733F-81FB-A929-937015603F6F}"/>
              </a:ext>
            </a:extLst>
          </p:cNvPr>
          <p:cNvSpPr/>
          <p:nvPr/>
        </p:nvSpPr>
        <p:spPr>
          <a:xfrm rot="2440818" flipH="1" flipV="1">
            <a:off x="9603483" y="-2491606"/>
            <a:ext cx="10259768" cy="7405687"/>
          </a:xfrm>
          <a:custGeom>
            <a:avLst/>
            <a:gdLst/>
            <a:ahLst/>
            <a:cxnLst/>
            <a:rect l="l" t="t" r="r" b="b"/>
            <a:pathLst>
              <a:path w="10259768" h="7405687">
                <a:moveTo>
                  <a:pt x="10259768" y="7405688"/>
                </a:moveTo>
                <a:lnTo>
                  <a:pt x="0" y="7405688"/>
                </a:lnTo>
                <a:lnTo>
                  <a:pt x="0" y="0"/>
                </a:lnTo>
                <a:lnTo>
                  <a:pt x="10259768" y="0"/>
                </a:lnTo>
                <a:lnTo>
                  <a:pt x="10259768" y="74056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08A07DA-1CDE-CBFF-D6A0-0EADDB338518}"/>
              </a:ext>
            </a:extLst>
          </p:cNvPr>
          <p:cNvSpPr/>
          <p:nvPr/>
        </p:nvSpPr>
        <p:spPr>
          <a:xfrm flipH="1">
            <a:off x="14781260" y="970585"/>
            <a:ext cx="7278338" cy="9271769"/>
          </a:xfrm>
          <a:custGeom>
            <a:avLst/>
            <a:gdLst/>
            <a:ahLst/>
            <a:cxnLst/>
            <a:rect l="l" t="t" r="r" b="b"/>
            <a:pathLst>
              <a:path w="7278338" h="9271769">
                <a:moveTo>
                  <a:pt x="7278338" y="0"/>
                </a:moveTo>
                <a:lnTo>
                  <a:pt x="0" y="0"/>
                </a:lnTo>
                <a:lnTo>
                  <a:pt x="0" y="9271769"/>
                </a:lnTo>
                <a:lnTo>
                  <a:pt x="7278338" y="9271769"/>
                </a:lnTo>
                <a:lnTo>
                  <a:pt x="72783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609FF5C-EE73-C199-6AE1-93CC878576A8}"/>
              </a:ext>
            </a:extLst>
          </p:cNvPr>
          <p:cNvSpPr txBox="1"/>
          <p:nvPr/>
        </p:nvSpPr>
        <p:spPr>
          <a:xfrm>
            <a:off x="1028587" y="644893"/>
            <a:ext cx="13443767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875"/>
              </a:lnSpc>
            </a:pPr>
            <a:r>
              <a:rPr lang="en-US" sz="11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Estrategias de Precios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5BAC797-DB21-AD64-CEF0-9A5420BEDD17}"/>
              </a:ext>
            </a:extLst>
          </p:cNvPr>
          <p:cNvSpPr/>
          <p:nvPr/>
        </p:nvSpPr>
        <p:spPr>
          <a:xfrm rot="-121358" flipH="1">
            <a:off x="16474470" y="4551653"/>
            <a:ext cx="1021664" cy="883249"/>
          </a:xfrm>
          <a:custGeom>
            <a:avLst/>
            <a:gdLst/>
            <a:ahLst/>
            <a:cxnLst/>
            <a:rect l="l" t="t" r="r" b="b"/>
            <a:pathLst>
              <a:path w="1021664" h="883249">
                <a:moveTo>
                  <a:pt x="1021664" y="0"/>
                </a:moveTo>
                <a:lnTo>
                  <a:pt x="0" y="0"/>
                </a:lnTo>
                <a:lnTo>
                  <a:pt x="0" y="883249"/>
                </a:lnTo>
                <a:lnTo>
                  <a:pt x="1021664" y="883249"/>
                </a:lnTo>
                <a:lnTo>
                  <a:pt x="10216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8D9DB78-3EF2-356B-EFBC-3D7895B9EF09}"/>
              </a:ext>
            </a:extLst>
          </p:cNvPr>
          <p:cNvSpPr txBox="1"/>
          <p:nvPr/>
        </p:nvSpPr>
        <p:spPr>
          <a:xfrm>
            <a:off x="1380412" y="2626969"/>
            <a:ext cx="8677987" cy="942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17"/>
              </a:lnSpc>
            </a:pPr>
            <a:r>
              <a:rPr lang="en-US" sz="291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Tambien es importante definir un precio al por mayor incuido IVA, con su respectivo descuento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711F29E-52DE-C507-524D-8716978396BE}"/>
              </a:ext>
            </a:extLst>
          </p:cNvPr>
          <p:cNvSpPr/>
          <p:nvPr/>
        </p:nvSpPr>
        <p:spPr>
          <a:xfrm rot="129237">
            <a:off x="14414086" y="2159697"/>
            <a:ext cx="1832019" cy="1583817"/>
          </a:xfrm>
          <a:custGeom>
            <a:avLst/>
            <a:gdLst/>
            <a:ahLst/>
            <a:cxnLst/>
            <a:rect l="l" t="t" r="r" b="b"/>
            <a:pathLst>
              <a:path w="1832019" h="1583817">
                <a:moveTo>
                  <a:pt x="0" y="0"/>
                </a:moveTo>
                <a:lnTo>
                  <a:pt x="1832018" y="0"/>
                </a:lnTo>
                <a:lnTo>
                  <a:pt x="1832018" y="1583817"/>
                </a:lnTo>
                <a:lnTo>
                  <a:pt x="0" y="158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D7041BB-C779-1F40-BBA9-4E6676F64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59016"/>
              </p:ext>
            </p:extLst>
          </p:nvPr>
        </p:nvGraphicFramePr>
        <p:xfrm>
          <a:off x="776598" y="3777383"/>
          <a:ext cx="12482202" cy="4871314"/>
        </p:xfrm>
        <a:graphic>
          <a:graphicData uri="http://schemas.openxmlformats.org/drawingml/2006/table">
            <a:tbl>
              <a:tblPr firstRow="1" firstCol="1" bandRow="1"/>
              <a:tblGrid>
                <a:gridCol w="3560207">
                  <a:extLst>
                    <a:ext uri="{9D8B030D-6E8A-4147-A177-3AD203B41FA5}">
                      <a16:colId xmlns:a16="http://schemas.microsoft.com/office/drawing/2014/main" val="3549567853"/>
                    </a:ext>
                  </a:extLst>
                </a:gridCol>
                <a:gridCol w="3763275">
                  <a:extLst>
                    <a:ext uri="{9D8B030D-6E8A-4147-A177-3AD203B41FA5}">
                      <a16:colId xmlns:a16="http://schemas.microsoft.com/office/drawing/2014/main" val="2314336649"/>
                    </a:ext>
                  </a:extLst>
                </a:gridCol>
                <a:gridCol w="2179081">
                  <a:extLst>
                    <a:ext uri="{9D8B030D-6E8A-4147-A177-3AD203B41FA5}">
                      <a16:colId xmlns:a16="http://schemas.microsoft.com/office/drawing/2014/main" val="3426309778"/>
                    </a:ext>
                  </a:extLst>
                </a:gridCol>
                <a:gridCol w="2979639">
                  <a:extLst>
                    <a:ext uri="{9D8B030D-6E8A-4147-A177-3AD203B41FA5}">
                      <a16:colId xmlns:a16="http://schemas.microsoft.com/office/drawing/2014/main" val="2351514354"/>
                    </a:ext>
                  </a:extLst>
                </a:gridCol>
              </a:tblGrid>
              <a:tr h="608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Precio de Venta (Incluido IVA)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Descuento x Mayor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Precio Compra (IVA incluido)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114087"/>
                  </a:ext>
                </a:extLst>
              </a:tr>
              <a:tr h="608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Silla de Ruedas Deportiva YR05462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4.181.560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3.345.248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2.508.936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873696"/>
                  </a:ext>
                </a:extLst>
              </a:tr>
              <a:tr h="92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Camisetas Inteligentes para hacer ejercicio Hexoskin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990.300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792.240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594.180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485548"/>
                  </a:ext>
                </a:extLst>
              </a:tr>
              <a:tr h="92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Reloj para hacer ejercicios Xiaomi Watch S1 Active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594.118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475.294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297.059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829317"/>
                  </a:ext>
                </a:extLst>
              </a:tr>
              <a:tr h="608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Suplemento BIOPRO+ SPORT - PRO EDITION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131.800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105.440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  79.080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19833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OrCam my Eyes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15.000.000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12.000.000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10.200.000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732946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Balón Sonoro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180.000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144.000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  90.000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770343"/>
                  </a:ext>
                </a:extLst>
              </a:tr>
              <a:tr h="608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Calzado adaptado Zapatillas Par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450.000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360.000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225.000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84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38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17889" flipV="1">
            <a:off x="10011030" y="-89434"/>
            <a:ext cx="13564453" cy="9791069"/>
          </a:xfrm>
          <a:custGeom>
            <a:avLst/>
            <a:gdLst/>
            <a:ahLst/>
            <a:cxnLst/>
            <a:rect l="l" t="t" r="r" b="b"/>
            <a:pathLst>
              <a:path w="13564453" h="9791069">
                <a:moveTo>
                  <a:pt x="0" y="9791069"/>
                </a:moveTo>
                <a:lnTo>
                  <a:pt x="13564453" y="9791069"/>
                </a:lnTo>
                <a:lnTo>
                  <a:pt x="13564453" y="0"/>
                </a:lnTo>
                <a:lnTo>
                  <a:pt x="0" y="0"/>
                </a:lnTo>
                <a:lnTo>
                  <a:pt x="0" y="979106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01553" y="1371701"/>
            <a:ext cx="6692222" cy="4291486"/>
            <a:chOff x="0" y="0"/>
            <a:chExt cx="8922963" cy="5721981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1958785" y="-1958785"/>
              <a:ext cx="4830129" cy="8747699"/>
              <a:chOff x="0" y="0"/>
              <a:chExt cx="2277417" cy="41245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565" y="0"/>
                <a:ext cx="2276286" cy="4124560"/>
              </a:xfrm>
              <a:custGeom>
                <a:avLst/>
                <a:gdLst/>
                <a:ahLst/>
                <a:cxnLst/>
                <a:rect l="l" t="t" r="r" b="b"/>
                <a:pathLst>
                  <a:path w="2276286" h="4124560">
                    <a:moveTo>
                      <a:pt x="218172" y="4124560"/>
                    </a:moveTo>
                    <a:lnTo>
                      <a:pt x="2058115" y="4124560"/>
                    </a:lnTo>
                    <a:cubicBezTo>
                      <a:pt x="2066817" y="4124560"/>
                      <a:pt x="2073988" y="4117734"/>
                      <a:pt x="2074416" y="4109042"/>
                    </a:cubicBezTo>
                    <a:lnTo>
                      <a:pt x="2276087" y="15518"/>
                    </a:lnTo>
                    <a:cubicBezTo>
                      <a:pt x="2276287" y="11474"/>
                      <a:pt x="2274819" y="7525"/>
                      <a:pt x="2272027" y="4593"/>
                    </a:cubicBezTo>
                    <a:cubicBezTo>
                      <a:pt x="2269236" y="1660"/>
                      <a:pt x="2265364" y="0"/>
                      <a:pt x="2261315" y="0"/>
                    </a:cubicBezTo>
                    <a:lnTo>
                      <a:pt x="14972" y="0"/>
                    </a:lnTo>
                    <a:cubicBezTo>
                      <a:pt x="10923" y="0"/>
                      <a:pt x="7051" y="1660"/>
                      <a:pt x="4259" y="4593"/>
                    </a:cubicBezTo>
                    <a:cubicBezTo>
                      <a:pt x="1468" y="7525"/>
                      <a:pt x="0" y="11474"/>
                      <a:pt x="200" y="15518"/>
                    </a:cubicBezTo>
                    <a:lnTo>
                      <a:pt x="201870" y="4109042"/>
                    </a:lnTo>
                    <a:cubicBezTo>
                      <a:pt x="202299" y="4117734"/>
                      <a:pt x="209470" y="4124560"/>
                      <a:pt x="218172" y="4124560"/>
                    </a:cubicBezTo>
                    <a:close/>
                  </a:path>
                </a:pathLst>
              </a:custGeom>
              <a:solidFill>
                <a:srgbClr val="FFFBFB"/>
              </a:solidFill>
              <a:ln w="76200" cap="sq">
                <a:solidFill>
                  <a:srgbClr val="00004D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127000" y="-19050"/>
                <a:ext cx="2023417" cy="4143610"/>
              </a:xfrm>
              <a:prstGeom prst="rect">
                <a:avLst/>
              </a:prstGeom>
            </p:spPr>
            <p:txBody>
              <a:bodyPr lIns="29367" tIns="29367" rIns="29367" bIns="29367" rtlCol="0" anchor="ctr"/>
              <a:lstStyle/>
              <a:p>
                <a:pPr algn="ctr">
                  <a:lnSpc>
                    <a:spcPts val="1683"/>
                  </a:lnSpc>
                </a:pPr>
                <a:endParaRPr dirty="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581949">
              <a:off x="7285967" y="4066893"/>
              <a:ext cx="1394366" cy="1419288"/>
              <a:chOff x="0" y="0"/>
              <a:chExt cx="495881" cy="50474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953" y="0"/>
                <a:ext cx="453974" cy="467028"/>
              </a:xfrm>
              <a:custGeom>
                <a:avLst/>
                <a:gdLst/>
                <a:ahLst/>
                <a:cxnLst/>
                <a:rect l="l" t="t" r="r" b="b"/>
                <a:pathLst>
                  <a:path w="453974" h="467028">
                    <a:moveTo>
                      <a:pt x="253683" y="450399"/>
                    </a:moveTo>
                    <a:lnTo>
                      <a:pt x="448232" y="54345"/>
                    </a:lnTo>
                    <a:cubicBezTo>
                      <a:pt x="453975" y="42655"/>
                      <a:pt x="453279" y="28830"/>
                      <a:pt x="446393" y="17775"/>
                    </a:cubicBezTo>
                    <a:cubicBezTo>
                      <a:pt x="439507" y="6720"/>
                      <a:pt x="427404" y="0"/>
                      <a:pt x="414380" y="0"/>
                    </a:cubicBezTo>
                    <a:lnTo>
                      <a:pt x="39595" y="0"/>
                    </a:lnTo>
                    <a:cubicBezTo>
                      <a:pt x="26571" y="0"/>
                      <a:pt x="14468" y="6720"/>
                      <a:pt x="7582" y="17775"/>
                    </a:cubicBezTo>
                    <a:cubicBezTo>
                      <a:pt x="695" y="28830"/>
                      <a:pt x="0" y="42655"/>
                      <a:pt x="5742" y="54345"/>
                    </a:cubicBezTo>
                    <a:lnTo>
                      <a:pt x="200292" y="450399"/>
                    </a:lnTo>
                    <a:cubicBezTo>
                      <a:pt x="205292" y="460578"/>
                      <a:pt x="215646" y="467028"/>
                      <a:pt x="226987" y="467028"/>
                    </a:cubicBezTo>
                    <a:cubicBezTo>
                      <a:pt x="238328" y="467028"/>
                      <a:pt x="248682" y="460578"/>
                      <a:pt x="253683" y="450399"/>
                    </a:cubicBezTo>
                    <a:close/>
                  </a:path>
                </a:pathLst>
              </a:custGeom>
              <a:solidFill>
                <a:srgbClr val="FFFBFB"/>
              </a:solidFill>
              <a:ln w="85725" cap="sq">
                <a:solidFill>
                  <a:srgbClr val="00004D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7481" y="17003"/>
                <a:ext cx="340918" cy="253395"/>
              </a:xfrm>
              <a:prstGeom prst="rect">
                <a:avLst/>
              </a:prstGeom>
            </p:spPr>
            <p:txBody>
              <a:bodyPr lIns="29367" tIns="29367" rIns="29367" bIns="29367" rtlCol="0" anchor="ctr"/>
              <a:lstStyle/>
              <a:p>
                <a:pPr algn="ctr">
                  <a:lnSpc>
                    <a:spcPts val="1683"/>
                  </a:lnSpc>
                </a:pPr>
                <a:endParaRPr dirty="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145860">
              <a:off x="6857640" y="3685391"/>
              <a:ext cx="1602002" cy="672310"/>
              <a:chOff x="0" y="0"/>
              <a:chExt cx="409827" cy="17199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09827" cy="171992"/>
              </a:xfrm>
              <a:custGeom>
                <a:avLst/>
                <a:gdLst/>
                <a:ahLst/>
                <a:cxnLst/>
                <a:rect l="l" t="t" r="r" b="b"/>
                <a:pathLst>
                  <a:path w="409827" h="171992">
                    <a:moveTo>
                      <a:pt x="0" y="0"/>
                    </a:moveTo>
                    <a:lnTo>
                      <a:pt x="409827" y="0"/>
                    </a:lnTo>
                    <a:lnTo>
                      <a:pt x="409827" y="171992"/>
                    </a:lnTo>
                    <a:lnTo>
                      <a:pt x="0" y="171992"/>
                    </a:lnTo>
                    <a:close/>
                  </a:path>
                </a:pathLst>
              </a:custGeom>
              <a:solidFill>
                <a:srgbClr val="FFFBFB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409827" cy="191042"/>
              </a:xfrm>
              <a:prstGeom prst="rect">
                <a:avLst/>
              </a:prstGeom>
            </p:spPr>
            <p:txBody>
              <a:bodyPr lIns="58733" tIns="58733" rIns="58733" bIns="58733" rtlCol="0" anchor="ctr"/>
              <a:lstStyle/>
              <a:p>
                <a:pPr algn="ctr">
                  <a:lnSpc>
                    <a:spcPts val="1683"/>
                  </a:lnSpc>
                </a:pPr>
                <a:endParaRPr dirty="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2204479">
              <a:off x="7098420" y="4160754"/>
              <a:ext cx="703653" cy="417837"/>
              <a:chOff x="0" y="0"/>
              <a:chExt cx="180010" cy="10689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80010" cy="106892"/>
              </a:xfrm>
              <a:custGeom>
                <a:avLst/>
                <a:gdLst/>
                <a:ahLst/>
                <a:cxnLst/>
                <a:rect l="l" t="t" r="r" b="b"/>
                <a:pathLst>
                  <a:path w="180010" h="106892">
                    <a:moveTo>
                      <a:pt x="0" y="0"/>
                    </a:moveTo>
                    <a:lnTo>
                      <a:pt x="180010" y="0"/>
                    </a:lnTo>
                    <a:lnTo>
                      <a:pt x="180010" y="106892"/>
                    </a:lnTo>
                    <a:lnTo>
                      <a:pt x="0" y="106892"/>
                    </a:lnTo>
                    <a:close/>
                  </a:path>
                </a:pathLst>
              </a:custGeom>
              <a:solidFill>
                <a:srgbClr val="FFFBF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180010" cy="125942"/>
              </a:xfrm>
              <a:prstGeom prst="rect">
                <a:avLst/>
              </a:prstGeom>
            </p:spPr>
            <p:txBody>
              <a:bodyPr lIns="58733" tIns="58733" rIns="58733" bIns="58733" rtlCol="0" anchor="ctr"/>
              <a:lstStyle/>
              <a:p>
                <a:pPr algn="ctr">
                  <a:lnSpc>
                    <a:spcPts val="1683"/>
                  </a:lnSpc>
                </a:pPr>
                <a:endParaRPr dirty="0"/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836779">
            <a:off x="2487338" y="5321710"/>
            <a:ext cx="4772052" cy="4455903"/>
          </a:xfrm>
          <a:custGeom>
            <a:avLst/>
            <a:gdLst/>
            <a:ahLst/>
            <a:cxnLst/>
            <a:rect l="l" t="t" r="r" b="b"/>
            <a:pathLst>
              <a:path w="4772052" h="4455903">
                <a:moveTo>
                  <a:pt x="0" y="0"/>
                </a:moveTo>
                <a:lnTo>
                  <a:pt x="4772052" y="0"/>
                </a:lnTo>
                <a:lnTo>
                  <a:pt x="4772052" y="4455903"/>
                </a:lnTo>
                <a:lnTo>
                  <a:pt x="0" y="4455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399804" y="1803653"/>
            <a:ext cx="5993971" cy="2561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76"/>
              </a:lnSpc>
            </a:pPr>
            <a:r>
              <a:rPr lang="en-US" sz="16301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ÍNDICE</a:t>
            </a:r>
          </a:p>
        </p:txBody>
      </p:sp>
      <p:sp>
        <p:nvSpPr>
          <p:cNvPr id="18" name="Freeform 18"/>
          <p:cNvSpPr/>
          <p:nvPr/>
        </p:nvSpPr>
        <p:spPr>
          <a:xfrm rot="321679">
            <a:off x="18707676" y="435767"/>
            <a:ext cx="2090164" cy="2556776"/>
          </a:xfrm>
          <a:custGeom>
            <a:avLst/>
            <a:gdLst/>
            <a:ahLst/>
            <a:cxnLst/>
            <a:rect l="l" t="t" r="r" b="b"/>
            <a:pathLst>
              <a:path w="2090164" h="2556776">
                <a:moveTo>
                  <a:pt x="0" y="0"/>
                </a:moveTo>
                <a:lnTo>
                  <a:pt x="2090164" y="0"/>
                </a:lnTo>
                <a:lnTo>
                  <a:pt x="2090164" y="2556776"/>
                </a:lnTo>
                <a:lnTo>
                  <a:pt x="0" y="25567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9094166">
            <a:off x="15611005" y="733387"/>
            <a:ext cx="976673" cy="982760"/>
          </a:xfrm>
          <a:custGeom>
            <a:avLst/>
            <a:gdLst/>
            <a:ahLst/>
            <a:cxnLst/>
            <a:rect l="l" t="t" r="r" b="b"/>
            <a:pathLst>
              <a:path w="976673" h="982760">
                <a:moveTo>
                  <a:pt x="0" y="0"/>
                </a:moveTo>
                <a:lnTo>
                  <a:pt x="976674" y="0"/>
                </a:lnTo>
                <a:lnTo>
                  <a:pt x="976674" y="982760"/>
                </a:lnTo>
                <a:lnTo>
                  <a:pt x="0" y="9827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507874" y="1264649"/>
            <a:ext cx="10084926" cy="7244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 algn="l">
              <a:lnSpc>
                <a:spcPts val="8230"/>
              </a:lnSpc>
              <a:buAutoNum type="arabicPeriod"/>
            </a:pPr>
            <a:r>
              <a:rPr lang="en-US" sz="4757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Procesos productivos/Servicio</a:t>
            </a:r>
          </a:p>
          <a:p>
            <a:pPr marL="914400" indent="-914400" algn="l">
              <a:lnSpc>
                <a:spcPts val="8230"/>
              </a:lnSpc>
              <a:buAutoNum type="arabicPeriod"/>
            </a:pPr>
            <a:r>
              <a:rPr lang="en-US" sz="4757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Requerimientos en muebles, ensures, materia prima, insumos y Equipo</a:t>
            </a:r>
          </a:p>
          <a:p>
            <a:pPr algn="l">
              <a:lnSpc>
                <a:spcPts val="8230"/>
              </a:lnSpc>
            </a:pPr>
            <a:r>
              <a:rPr lang="en-US" sz="4757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3. Distribución de planta y equipo</a:t>
            </a:r>
          </a:p>
          <a:p>
            <a:pPr algn="l">
              <a:lnSpc>
                <a:spcPts val="8230"/>
              </a:lnSpc>
            </a:pPr>
            <a:r>
              <a:rPr lang="en-US" sz="4757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4. Boceto gráfico de la página Web</a:t>
            </a:r>
          </a:p>
          <a:p>
            <a:pPr algn="l">
              <a:lnSpc>
                <a:spcPts val="8230"/>
              </a:lnSpc>
            </a:pPr>
            <a:endParaRPr lang="en-US" sz="4757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21702"/>
            <a:ext cx="16837296" cy="9886281"/>
            <a:chOff x="0" y="0"/>
            <a:chExt cx="22449728" cy="13181708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5589691" y="-5589691"/>
              <a:ext cx="10945143" cy="22124526"/>
              <a:chOff x="0" y="0"/>
              <a:chExt cx="881445" cy="178175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81445" cy="1781754"/>
              </a:xfrm>
              <a:custGeom>
                <a:avLst/>
                <a:gdLst/>
                <a:ahLst/>
                <a:cxnLst/>
                <a:rect l="l" t="t" r="r" b="b"/>
                <a:pathLst>
                  <a:path w="881445" h="1781754">
                    <a:moveTo>
                      <a:pt x="8488" y="0"/>
                    </a:moveTo>
                    <a:lnTo>
                      <a:pt x="872957" y="0"/>
                    </a:lnTo>
                    <a:cubicBezTo>
                      <a:pt x="877644" y="0"/>
                      <a:pt x="881445" y="3800"/>
                      <a:pt x="881445" y="8488"/>
                    </a:cubicBezTo>
                    <a:lnTo>
                      <a:pt x="881445" y="1773266"/>
                    </a:lnTo>
                    <a:cubicBezTo>
                      <a:pt x="881445" y="1777953"/>
                      <a:pt x="877644" y="1781754"/>
                      <a:pt x="872957" y="1781754"/>
                    </a:cubicBezTo>
                    <a:lnTo>
                      <a:pt x="8488" y="1781754"/>
                    </a:lnTo>
                    <a:cubicBezTo>
                      <a:pt x="3800" y="1781754"/>
                      <a:pt x="0" y="1777953"/>
                      <a:pt x="0" y="1773266"/>
                    </a:cubicBezTo>
                    <a:lnTo>
                      <a:pt x="0" y="8488"/>
                    </a:lnTo>
                    <a:cubicBezTo>
                      <a:pt x="0" y="3800"/>
                      <a:pt x="3800" y="0"/>
                      <a:pt x="8488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w="85725" cap="sq">
                <a:solidFill>
                  <a:srgbClr val="00004D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81445" cy="1819854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1715847">
              <a:off x="17543599" y="8658647"/>
              <a:ext cx="4274834" cy="3727340"/>
              <a:chOff x="0" y="0"/>
              <a:chExt cx="803220" cy="7003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8577" y="0"/>
                <a:ext cx="786067" cy="687759"/>
              </a:xfrm>
              <a:custGeom>
                <a:avLst/>
                <a:gdLst/>
                <a:ahLst/>
                <a:cxnLst/>
                <a:rect l="l" t="t" r="r" b="b"/>
                <a:pathLst>
                  <a:path w="786067" h="687759">
                    <a:moveTo>
                      <a:pt x="403844" y="681496"/>
                    </a:moveTo>
                    <a:lnTo>
                      <a:pt x="783832" y="18853"/>
                    </a:lnTo>
                    <a:cubicBezTo>
                      <a:pt x="786066" y="14957"/>
                      <a:pt x="786056" y="10165"/>
                      <a:pt x="783804" y="6279"/>
                    </a:cubicBezTo>
                    <a:cubicBezTo>
                      <a:pt x="781553" y="2393"/>
                      <a:pt x="777402" y="0"/>
                      <a:pt x="772911" y="0"/>
                    </a:cubicBezTo>
                    <a:lnTo>
                      <a:pt x="13156" y="0"/>
                    </a:lnTo>
                    <a:cubicBezTo>
                      <a:pt x="8664" y="0"/>
                      <a:pt x="4513" y="2393"/>
                      <a:pt x="2262" y="6279"/>
                    </a:cubicBezTo>
                    <a:cubicBezTo>
                      <a:pt x="10" y="10165"/>
                      <a:pt x="0" y="14957"/>
                      <a:pt x="2234" y="18853"/>
                    </a:cubicBezTo>
                    <a:lnTo>
                      <a:pt x="382222" y="681496"/>
                    </a:lnTo>
                    <a:cubicBezTo>
                      <a:pt x="384443" y="685370"/>
                      <a:pt x="388568" y="687759"/>
                      <a:pt x="393033" y="687759"/>
                    </a:cubicBezTo>
                    <a:cubicBezTo>
                      <a:pt x="397499" y="687759"/>
                      <a:pt x="401623" y="685370"/>
                      <a:pt x="403844" y="681496"/>
                    </a:cubicBezTo>
                    <a:close/>
                  </a:path>
                </a:pathLst>
              </a:custGeom>
              <a:solidFill>
                <a:srgbClr val="FFFBFB"/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125503" y="11925"/>
                <a:ext cx="552214" cy="363262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12303" y="7184484"/>
              <a:ext cx="4491525" cy="3643245"/>
              <a:chOff x="0" y="0"/>
              <a:chExt cx="876721" cy="71114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76721" cy="711141"/>
              </a:xfrm>
              <a:custGeom>
                <a:avLst/>
                <a:gdLst/>
                <a:ahLst/>
                <a:cxnLst/>
                <a:rect l="l" t="t" r="r" b="b"/>
                <a:pathLst>
                  <a:path w="876721" h="711141">
                    <a:moveTo>
                      <a:pt x="0" y="0"/>
                    </a:moveTo>
                    <a:lnTo>
                      <a:pt x="876721" y="0"/>
                    </a:lnTo>
                    <a:lnTo>
                      <a:pt x="876721" y="711141"/>
                    </a:lnTo>
                    <a:lnTo>
                      <a:pt x="0" y="711141"/>
                    </a:lnTo>
                    <a:close/>
                  </a:path>
                </a:pathLst>
              </a:custGeom>
              <a:solidFill>
                <a:srgbClr val="FFFBFB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76721" cy="749241"/>
              </a:xfrm>
              <a:prstGeom prst="rect">
                <a:avLst/>
              </a:prstGeom>
            </p:spPr>
            <p:txBody>
              <a:bodyPr lIns="56625" tIns="56625" rIns="56625" bIns="56625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</p:grpSp>
      <p:sp>
        <p:nvSpPr>
          <p:cNvPr id="12" name="Freeform 12"/>
          <p:cNvSpPr/>
          <p:nvPr/>
        </p:nvSpPr>
        <p:spPr>
          <a:xfrm rot="836779">
            <a:off x="-144004" y="5995275"/>
            <a:ext cx="4317932" cy="4031869"/>
          </a:xfrm>
          <a:custGeom>
            <a:avLst/>
            <a:gdLst/>
            <a:ahLst/>
            <a:cxnLst/>
            <a:rect l="l" t="t" r="r" b="b"/>
            <a:pathLst>
              <a:path w="4317932" h="4031869">
                <a:moveTo>
                  <a:pt x="0" y="0"/>
                </a:moveTo>
                <a:lnTo>
                  <a:pt x="4317932" y="0"/>
                </a:lnTo>
                <a:lnTo>
                  <a:pt x="4317932" y="4031869"/>
                </a:lnTo>
                <a:lnTo>
                  <a:pt x="0" y="4031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392260" y="2249026"/>
            <a:ext cx="13503480" cy="4225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5"/>
              </a:lnSpc>
            </a:pPr>
            <a:r>
              <a:rPr lang="en-US" sz="135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Estrategia de Comunicación</a:t>
            </a:r>
          </a:p>
        </p:txBody>
      </p:sp>
      <p:sp>
        <p:nvSpPr>
          <p:cNvPr id="14" name="Freeform 14"/>
          <p:cNvSpPr/>
          <p:nvPr/>
        </p:nvSpPr>
        <p:spPr>
          <a:xfrm rot="321679">
            <a:off x="13894302" y="1830641"/>
            <a:ext cx="2090164" cy="2556776"/>
          </a:xfrm>
          <a:custGeom>
            <a:avLst/>
            <a:gdLst/>
            <a:ahLst/>
            <a:cxnLst/>
            <a:rect l="l" t="t" r="r" b="b"/>
            <a:pathLst>
              <a:path w="2090164" h="2556776">
                <a:moveTo>
                  <a:pt x="0" y="0"/>
                </a:moveTo>
                <a:lnTo>
                  <a:pt x="2090164" y="0"/>
                </a:lnTo>
                <a:lnTo>
                  <a:pt x="2090164" y="2556776"/>
                </a:lnTo>
                <a:lnTo>
                  <a:pt x="0" y="25567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154983">
            <a:off x="15887458" y="2004672"/>
            <a:ext cx="976673" cy="982760"/>
          </a:xfrm>
          <a:custGeom>
            <a:avLst/>
            <a:gdLst/>
            <a:ahLst/>
            <a:cxnLst/>
            <a:rect l="l" t="t" r="r" b="b"/>
            <a:pathLst>
              <a:path w="976673" h="982760">
                <a:moveTo>
                  <a:pt x="0" y="0"/>
                </a:moveTo>
                <a:lnTo>
                  <a:pt x="976674" y="0"/>
                </a:lnTo>
                <a:lnTo>
                  <a:pt x="976674" y="982760"/>
                </a:lnTo>
                <a:lnTo>
                  <a:pt x="0" y="982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7" name="Freeform 17"/>
          <p:cNvSpPr/>
          <p:nvPr/>
        </p:nvSpPr>
        <p:spPr>
          <a:xfrm rot="-3022577" flipV="1">
            <a:off x="-5803968" y="-3057286"/>
            <a:ext cx="13288309" cy="9591743"/>
          </a:xfrm>
          <a:custGeom>
            <a:avLst/>
            <a:gdLst/>
            <a:ahLst/>
            <a:cxnLst/>
            <a:rect l="l" t="t" r="r" b="b"/>
            <a:pathLst>
              <a:path w="13288309" h="9591743">
                <a:moveTo>
                  <a:pt x="0" y="9591743"/>
                </a:moveTo>
                <a:lnTo>
                  <a:pt x="13288309" y="9591743"/>
                </a:lnTo>
                <a:lnTo>
                  <a:pt x="13288309" y="0"/>
                </a:lnTo>
                <a:lnTo>
                  <a:pt x="0" y="0"/>
                </a:lnTo>
                <a:lnTo>
                  <a:pt x="0" y="959174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9E5B7-9082-31A7-B1E9-38CC9D3D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995379-3C7A-BFE5-CF26-06FCFF49B280}"/>
              </a:ext>
            </a:extLst>
          </p:cNvPr>
          <p:cNvSpPr/>
          <p:nvPr/>
        </p:nvSpPr>
        <p:spPr>
          <a:xfrm rot="2440818" flipH="1" flipV="1">
            <a:off x="9603483" y="-2491606"/>
            <a:ext cx="10259768" cy="7405687"/>
          </a:xfrm>
          <a:custGeom>
            <a:avLst/>
            <a:gdLst/>
            <a:ahLst/>
            <a:cxnLst/>
            <a:rect l="l" t="t" r="r" b="b"/>
            <a:pathLst>
              <a:path w="10259768" h="7405687">
                <a:moveTo>
                  <a:pt x="10259768" y="7405688"/>
                </a:moveTo>
                <a:lnTo>
                  <a:pt x="0" y="7405688"/>
                </a:lnTo>
                <a:lnTo>
                  <a:pt x="0" y="0"/>
                </a:lnTo>
                <a:lnTo>
                  <a:pt x="10259768" y="0"/>
                </a:lnTo>
                <a:lnTo>
                  <a:pt x="10259768" y="74056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AC5954C-A6C6-336F-402D-DECE193B3934}"/>
              </a:ext>
            </a:extLst>
          </p:cNvPr>
          <p:cNvSpPr/>
          <p:nvPr/>
        </p:nvSpPr>
        <p:spPr>
          <a:xfrm flipH="1">
            <a:off x="12997593" y="1225524"/>
            <a:ext cx="7278338" cy="9271769"/>
          </a:xfrm>
          <a:custGeom>
            <a:avLst/>
            <a:gdLst/>
            <a:ahLst/>
            <a:cxnLst/>
            <a:rect l="l" t="t" r="r" b="b"/>
            <a:pathLst>
              <a:path w="7278338" h="9271769">
                <a:moveTo>
                  <a:pt x="7278338" y="0"/>
                </a:moveTo>
                <a:lnTo>
                  <a:pt x="0" y="0"/>
                </a:lnTo>
                <a:lnTo>
                  <a:pt x="0" y="9271769"/>
                </a:lnTo>
                <a:lnTo>
                  <a:pt x="7278338" y="9271769"/>
                </a:lnTo>
                <a:lnTo>
                  <a:pt x="72783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59EEC6-2F9E-4872-C480-8626F0C9D242}"/>
              </a:ext>
            </a:extLst>
          </p:cNvPr>
          <p:cNvSpPr txBox="1"/>
          <p:nvPr/>
        </p:nvSpPr>
        <p:spPr>
          <a:xfrm>
            <a:off x="489921" y="818092"/>
            <a:ext cx="15879001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875"/>
              </a:lnSpc>
            </a:pPr>
            <a:r>
              <a:rPr lang="en-US" sz="11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Estrategias de Comunicación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5DA1905-F420-8C1D-B05F-EF68671CBC49}"/>
              </a:ext>
            </a:extLst>
          </p:cNvPr>
          <p:cNvSpPr/>
          <p:nvPr/>
        </p:nvSpPr>
        <p:spPr>
          <a:xfrm rot="-121358" flipH="1">
            <a:off x="14135639" y="5245767"/>
            <a:ext cx="1021664" cy="883249"/>
          </a:xfrm>
          <a:custGeom>
            <a:avLst/>
            <a:gdLst/>
            <a:ahLst/>
            <a:cxnLst/>
            <a:rect l="l" t="t" r="r" b="b"/>
            <a:pathLst>
              <a:path w="1021664" h="883249">
                <a:moveTo>
                  <a:pt x="1021664" y="0"/>
                </a:moveTo>
                <a:lnTo>
                  <a:pt x="0" y="0"/>
                </a:lnTo>
                <a:lnTo>
                  <a:pt x="0" y="883249"/>
                </a:lnTo>
                <a:lnTo>
                  <a:pt x="1021664" y="883249"/>
                </a:lnTo>
                <a:lnTo>
                  <a:pt x="10216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26738BB-8D5A-1938-CFE2-B6D583A05D5C}"/>
              </a:ext>
            </a:extLst>
          </p:cNvPr>
          <p:cNvSpPr txBox="1"/>
          <p:nvPr/>
        </p:nvSpPr>
        <p:spPr>
          <a:xfrm>
            <a:off x="1555518" y="3238988"/>
            <a:ext cx="10582988" cy="5815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7"/>
              </a:lnSpc>
            </a:pPr>
            <a:r>
              <a:rPr lang="en-US" sz="291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Plantear un objetivo de Comunicación basado en la Metodología SMART y apartir de este formular las actividades, descripción y presupuesto proyectado para cada año. Teniendo presente que el porcentaje para la Estrategia debe dejarse fijado en la Plantilla financiera en la hoja tecnico (gastos), en gastos de Administración y ventas y se deben crear con los nombres correspondientes, proyectar el monto mensual.</a:t>
            </a:r>
          </a:p>
          <a:p>
            <a:pPr algn="just">
              <a:lnSpc>
                <a:spcPts val="3817"/>
              </a:lnSpc>
            </a:pPr>
            <a:endParaRPr lang="en-US" sz="2913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  <a:p>
            <a:pPr algn="just">
              <a:lnSpc>
                <a:spcPts val="3817"/>
              </a:lnSpc>
            </a:pPr>
            <a:r>
              <a:rPr lang="en-US" sz="291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 importante definir la marca, concepto y logo</a:t>
            </a:r>
          </a:p>
          <a:p>
            <a:pPr algn="just">
              <a:lnSpc>
                <a:spcPts val="3817"/>
              </a:lnSpc>
            </a:pPr>
            <a:endParaRPr lang="en-US" sz="2913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  <a:p>
            <a:pPr algn="just">
              <a:lnSpc>
                <a:spcPts val="3817"/>
              </a:lnSpc>
            </a:pPr>
            <a:endParaRPr lang="en-US" sz="2913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FF9B054-D9D1-59B3-C97D-502FA55EBE9D}"/>
              </a:ext>
            </a:extLst>
          </p:cNvPr>
          <p:cNvSpPr/>
          <p:nvPr/>
        </p:nvSpPr>
        <p:spPr>
          <a:xfrm rot="129237">
            <a:off x="13026709" y="3305868"/>
            <a:ext cx="1832019" cy="1583817"/>
          </a:xfrm>
          <a:custGeom>
            <a:avLst/>
            <a:gdLst/>
            <a:ahLst/>
            <a:cxnLst/>
            <a:rect l="l" t="t" r="r" b="b"/>
            <a:pathLst>
              <a:path w="1832019" h="1583817">
                <a:moveTo>
                  <a:pt x="0" y="0"/>
                </a:moveTo>
                <a:lnTo>
                  <a:pt x="1832018" y="0"/>
                </a:lnTo>
                <a:lnTo>
                  <a:pt x="1832018" y="1583817"/>
                </a:lnTo>
                <a:lnTo>
                  <a:pt x="0" y="158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22407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1990A-B2D5-31B9-ABEC-92631ADB8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96D599E-39FE-9DFA-3FC1-EB786B1DA359}"/>
              </a:ext>
            </a:extLst>
          </p:cNvPr>
          <p:cNvSpPr/>
          <p:nvPr/>
        </p:nvSpPr>
        <p:spPr>
          <a:xfrm rot="2440818" flipH="1" flipV="1">
            <a:off x="9603483" y="-2491606"/>
            <a:ext cx="10259768" cy="7405687"/>
          </a:xfrm>
          <a:custGeom>
            <a:avLst/>
            <a:gdLst/>
            <a:ahLst/>
            <a:cxnLst/>
            <a:rect l="l" t="t" r="r" b="b"/>
            <a:pathLst>
              <a:path w="10259768" h="7405687">
                <a:moveTo>
                  <a:pt x="10259768" y="7405688"/>
                </a:moveTo>
                <a:lnTo>
                  <a:pt x="0" y="7405688"/>
                </a:lnTo>
                <a:lnTo>
                  <a:pt x="0" y="0"/>
                </a:lnTo>
                <a:lnTo>
                  <a:pt x="10259768" y="0"/>
                </a:lnTo>
                <a:lnTo>
                  <a:pt x="10259768" y="74056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EE1C350-C9E2-17F6-DC12-8E6B17ECD14B}"/>
              </a:ext>
            </a:extLst>
          </p:cNvPr>
          <p:cNvSpPr/>
          <p:nvPr/>
        </p:nvSpPr>
        <p:spPr>
          <a:xfrm flipH="1">
            <a:off x="12997593" y="1225524"/>
            <a:ext cx="7278338" cy="9271769"/>
          </a:xfrm>
          <a:custGeom>
            <a:avLst/>
            <a:gdLst/>
            <a:ahLst/>
            <a:cxnLst/>
            <a:rect l="l" t="t" r="r" b="b"/>
            <a:pathLst>
              <a:path w="7278338" h="9271769">
                <a:moveTo>
                  <a:pt x="7278338" y="0"/>
                </a:moveTo>
                <a:lnTo>
                  <a:pt x="0" y="0"/>
                </a:lnTo>
                <a:lnTo>
                  <a:pt x="0" y="9271769"/>
                </a:lnTo>
                <a:lnTo>
                  <a:pt x="7278338" y="9271769"/>
                </a:lnTo>
                <a:lnTo>
                  <a:pt x="72783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E607288-E2DF-2D01-7D62-97F4E2D01C69}"/>
              </a:ext>
            </a:extLst>
          </p:cNvPr>
          <p:cNvSpPr txBox="1"/>
          <p:nvPr/>
        </p:nvSpPr>
        <p:spPr>
          <a:xfrm>
            <a:off x="489921" y="818092"/>
            <a:ext cx="15879001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875"/>
              </a:lnSpc>
            </a:pPr>
            <a:r>
              <a:rPr lang="en-US" sz="11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Estrategias de Comunicación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72F0797-CE37-5F74-070F-FEC5A277E209}"/>
              </a:ext>
            </a:extLst>
          </p:cNvPr>
          <p:cNvSpPr/>
          <p:nvPr/>
        </p:nvSpPr>
        <p:spPr>
          <a:xfrm rot="-121358" flipH="1">
            <a:off x="14135639" y="5245767"/>
            <a:ext cx="1021664" cy="883249"/>
          </a:xfrm>
          <a:custGeom>
            <a:avLst/>
            <a:gdLst/>
            <a:ahLst/>
            <a:cxnLst/>
            <a:rect l="l" t="t" r="r" b="b"/>
            <a:pathLst>
              <a:path w="1021664" h="883249">
                <a:moveTo>
                  <a:pt x="1021664" y="0"/>
                </a:moveTo>
                <a:lnTo>
                  <a:pt x="0" y="0"/>
                </a:lnTo>
                <a:lnTo>
                  <a:pt x="0" y="883249"/>
                </a:lnTo>
                <a:lnTo>
                  <a:pt x="1021664" y="883249"/>
                </a:lnTo>
                <a:lnTo>
                  <a:pt x="10216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2B66181-DEC5-5024-EE83-56F835D55DEB}"/>
              </a:ext>
            </a:extLst>
          </p:cNvPr>
          <p:cNvSpPr/>
          <p:nvPr/>
        </p:nvSpPr>
        <p:spPr>
          <a:xfrm rot="129237">
            <a:off x="13026709" y="3305868"/>
            <a:ext cx="1832019" cy="1583817"/>
          </a:xfrm>
          <a:custGeom>
            <a:avLst/>
            <a:gdLst/>
            <a:ahLst/>
            <a:cxnLst/>
            <a:rect l="l" t="t" r="r" b="b"/>
            <a:pathLst>
              <a:path w="1832019" h="1583817">
                <a:moveTo>
                  <a:pt x="0" y="0"/>
                </a:moveTo>
                <a:lnTo>
                  <a:pt x="1832018" y="0"/>
                </a:lnTo>
                <a:lnTo>
                  <a:pt x="1832018" y="1583817"/>
                </a:lnTo>
                <a:lnTo>
                  <a:pt x="0" y="158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EAAE48-6F73-8D47-EDE8-391A850FF0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36" t="1633"/>
          <a:stretch/>
        </p:blipFill>
        <p:spPr>
          <a:xfrm>
            <a:off x="1836928" y="2662618"/>
            <a:ext cx="8313691" cy="71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61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F73F8-242F-0762-51D9-1ADC9671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1626637-1989-48DD-80D5-D5C557D73082}"/>
              </a:ext>
            </a:extLst>
          </p:cNvPr>
          <p:cNvSpPr/>
          <p:nvPr/>
        </p:nvSpPr>
        <p:spPr>
          <a:xfrm rot="2440818" flipH="1" flipV="1">
            <a:off x="9603483" y="-2491606"/>
            <a:ext cx="10259768" cy="7405687"/>
          </a:xfrm>
          <a:custGeom>
            <a:avLst/>
            <a:gdLst/>
            <a:ahLst/>
            <a:cxnLst/>
            <a:rect l="l" t="t" r="r" b="b"/>
            <a:pathLst>
              <a:path w="10259768" h="7405687">
                <a:moveTo>
                  <a:pt x="10259768" y="7405688"/>
                </a:moveTo>
                <a:lnTo>
                  <a:pt x="0" y="7405688"/>
                </a:lnTo>
                <a:lnTo>
                  <a:pt x="0" y="0"/>
                </a:lnTo>
                <a:lnTo>
                  <a:pt x="10259768" y="0"/>
                </a:lnTo>
                <a:lnTo>
                  <a:pt x="10259768" y="74056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83BAEB4-270C-3299-E564-4F6AC74BE968}"/>
              </a:ext>
            </a:extLst>
          </p:cNvPr>
          <p:cNvSpPr/>
          <p:nvPr/>
        </p:nvSpPr>
        <p:spPr>
          <a:xfrm flipH="1">
            <a:off x="12997593" y="1225524"/>
            <a:ext cx="7278338" cy="9271769"/>
          </a:xfrm>
          <a:custGeom>
            <a:avLst/>
            <a:gdLst/>
            <a:ahLst/>
            <a:cxnLst/>
            <a:rect l="l" t="t" r="r" b="b"/>
            <a:pathLst>
              <a:path w="7278338" h="9271769">
                <a:moveTo>
                  <a:pt x="7278338" y="0"/>
                </a:moveTo>
                <a:lnTo>
                  <a:pt x="0" y="0"/>
                </a:lnTo>
                <a:lnTo>
                  <a:pt x="0" y="9271769"/>
                </a:lnTo>
                <a:lnTo>
                  <a:pt x="7278338" y="9271769"/>
                </a:lnTo>
                <a:lnTo>
                  <a:pt x="72783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C6C3E10-EADA-19B7-89B2-64A7F36C733B}"/>
              </a:ext>
            </a:extLst>
          </p:cNvPr>
          <p:cNvSpPr txBox="1"/>
          <p:nvPr/>
        </p:nvSpPr>
        <p:spPr>
          <a:xfrm>
            <a:off x="489921" y="818092"/>
            <a:ext cx="15879001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875"/>
              </a:lnSpc>
            </a:pPr>
            <a:r>
              <a:rPr lang="en-US" sz="11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Estrategias de distribución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D430869-1557-6569-4D76-B80B1B7D379A}"/>
              </a:ext>
            </a:extLst>
          </p:cNvPr>
          <p:cNvSpPr/>
          <p:nvPr/>
        </p:nvSpPr>
        <p:spPr>
          <a:xfrm rot="-121358" flipH="1">
            <a:off x="14135639" y="5245767"/>
            <a:ext cx="1021664" cy="883249"/>
          </a:xfrm>
          <a:custGeom>
            <a:avLst/>
            <a:gdLst/>
            <a:ahLst/>
            <a:cxnLst/>
            <a:rect l="l" t="t" r="r" b="b"/>
            <a:pathLst>
              <a:path w="1021664" h="883249">
                <a:moveTo>
                  <a:pt x="1021664" y="0"/>
                </a:moveTo>
                <a:lnTo>
                  <a:pt x="0" y="0"/>
                </a:lnTo>
                <a:lnTo>
                  <a:pt x="0" y="883249"/>
                </a:lnTo>
                <a:lnTo>
                  <a:pt x="1021664" y="883249"/>
                </a:lnTo>
                <a:lnTo>
                  <a:pt x="10216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C589194-F0EA-A345-0B0F-6780C0EDF312}"/>
              </a:ext>
            </a:extLst>
          </p:cNvPr>
          <p:cNvSpPr txBox="1"/>
          <p:nvPr/>
        </p:nvSpPr>
        <p:spPr>
          <a:xfrm>
            <a:off x="1555518" y="3238988"/>
            <a:ext cx="10582988" cy="1917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7"/>
              </a:lnSpc>
            </a:pPr>
            <a:r>
              <a:rPr lang="en-US" sz="291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Consiste en denifinir un objetivo de Acuerdo a la Metodología SMART. En esta estrategia lo importante es definir cuales serán los canales de distribución, lugares o redes de ventas que facilitarán la llegada de los productos al consumidor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ACCBEF0-BA64-EB15-7C18-9913971B9885}"/>
              </a:ext>
            </a:extLst>
          </p:cNvPr>
          <p:cNvSpPr/>
          <p:nvPr/>
        </p:nvSpPr>
        <p:spPr>
          <a:xfrm rot="129237">
            <a:off x="13026709" y="3305868"/>
            <a:ext cx="1832019" cy="1583817"/>
          </a:xfrm>
          <a:custGeom>
            <a:avLst/>
            <a:gdLst/>
            <a:ahLst/>
            <a:cxnLst/>
            <a:rect l="l" t="t" r="r" b="b"/>
            <a:pathLst>
              <a:path w="1832019" h="1583817">
                <a:moveTo>
                  <a:pt x="0" y="0"/>
                </a:moveTo>
                <a:lnTo>
                  <a:pt x="1832018" y="0"/>
                </a:lnTo>
                <a:lnTo>
                  <a:pt x="1832018" y="1583817"/>
                </a:lnTo>
                <a:lnTo>
                  <a:pt x="0" y="158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41362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1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C6220-188F-DCDA-B192-4AD997478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B8993F3-AA4A-9FDD-6F87-170B9964FC9D}"/>
              </a:ext>
            </a:extLst>
          </p:cNvPr>
          <p:cNvGrpSpPr/>
          <p:nvPr/>
        </p:nvGrpSpPr>
        <p:grpSpPr>
          <a:xfrm>
            <a:off x="859940" y="1028700"/>
            <a:ext cx="16837296" cy="9886281"/>
            <a:chOff x="0" y="0"/>
            <a:chExt cx="22449728" cy="13181708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855E591F-BA6C-9CFB-4A4C-68030011D7B8}"/>
                </a:ext>
              </a:extLst>
            </p:cNvPr>
            <p:cNvGrpSpPr/>
            <p:nvPr/>
          </p:nvGrpSpPr>
          <p:grpSpPr>
            <a:xfrm rot="5400000">
              <a:off x="5589691" y="-5589691"/>
              <a:ext cx="10945143" cy="22124526"/>
              <a:chOff x="0" y="0"/>
              <a:chExt cx="881445" cy="1781754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C89F41B5-A49E-DCA3-6AB0-5158654DF5F3}"/>
                  </a:ext>
                </a:extLst>
              </p:cNvPr>
              <p:cNvSpPr/>
              <p:nvPr/>
            </p:nvSpPr>
            <p:spPr>
              <a:xfrm>
                <a:off x="0" y="0"/>
                <a:ext cx="881445" cy="1781754"/>
              </a:xfrm>
              <a:custGeom>
                <a:avLst/>
                <a:gdLst/>
                <a:ahLst/>
                <a:cxnLst/>
                <a:rect l="l" t="t" r="r" b="b"/>
                <a:pathLst>
                  <a:path w="881445" h="1781754">
                    <a:moveTo>
                      <a:pt x="8488" y="0"/>
                    </a:moveTo>
                    <a:lnTo>
                      <a:pt x="872957" y="0"/>
                    </a:lnTo>
                    <a:cubicBezTo>
                      <a:pt x="877644" y="0"/>
                      <a:pt x="881445" y="3800"/>
                      <a:pt x="881445" y="8488"/>
                    </a:cubicBezTo>
                    <a:lnTo>
                      <a:pt x="881445" y="1773266"/>
                    </a:lnTo>
                    <a:cubicBezTo>
                      <a:pt x="881445" y="1777953"/>
                      <a:pt x="877644" y="1781754"/>
                      <a:pt x="872957" y="1781754"/>
                    </a:cubicBezTo>
                    <a:lnTo>
                      <a:pt x="8488" y="1781754"/>
                    </a:lnTo>
                    <a:cubicBezTo>
                      <a:pt x="3800" y="1781754"/>
                      <a:pt x="0" y="1777953"/>
                      <a:pt x="0" y="1773266"/>
                    </a:cubicBezTo>
                    <a:lnTo>
                      <a:pt x="0" y="8488"/>
                    </a:lnTo>
                    <a:cubicBezTo>
                      <a:pt x="0" y="3800"/>
                      <a:pt x="3800" y="0"/>
                      <a:pt x="8488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w="85725" cap="sq">
                <a:solidFill>
                  <a:srgbClr val="00004D"/>
                </a:solidFill>
                <a:prstDash val="solid"/>
                <a:miter/>
              </a:ln>
            </p:spPr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5CD2EC72-ABD1-20DA-A707-78BA1F7C34A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1445" cy="1819854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335290C-EA00-4E56-E19B-66D7D03014C1}"/>
                </a:ext>
              </a:extLst>
            </p:cNvPr>
            <p:cNvGrpSpPr/>
            <p:nvPr/>
          </p:nvGrpSpPr>
          <p:grpSpPr>
            <a:xfrm rot="-1715847">
              <a:off x="17543599" y="8658647"/>
              <a:ext cx="4274834" cy="3727340"/>
              <a:chOff x="0" y="0"/>
              <a:chExt cx="803220" cy="70034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5F4B68A7-FF5F-D5CE-80A9-CB4EF35B8A4A}"/>
                  </a:ext>
                </a:extLst>
              </p:cNvPr>
              <p:cNvSpPr/>
              <p:nvPr/>
            </p:nvSpPr>
            <p:spPr>
              <a:xfrm>
                <a:off x="8577" y="0"/>
                <a:ext cx="786067" cy="687759"/>
              </a:xfrm>
              <a:custGeom>
                <a:avLst/>
                <a:gdLst/>
                <a:ahLst/>
                <a:cxnLst/>
                <a:rect l="l" t="t" r="r" b="b"/>
                <a:pathLst>
                  <a:path w="786067" h="687759">
                    <a:moveTo>
                      <a:pt x="403844" y="681496"/>
                    </a:moveTo>
                    <a:lnTo>
                      <a:pt x="783832" y="18853"/>
                    </a:lnTo>
                    <a:cubicBezTo>
                      <a:pt x="786066" y="14957"/>
                      <a:pt x="786056" y="10165"/>
                      <a:pt x="783804" y="6279"/>
                    </a:cubicBezTo>
                    <a:cubicBezTo>
                      <a:pt x="781553" y="2393"/>
                      <a:pt x="777402" y="0"/>
                      <a:pt x="772911" y="0"/>
                    </a:cubicBezTo>
                    <a:lnTo>
                      <a:pt x="13156" y="0"/>
                    </a:lnTo>
                    <a:cubicBezTo>
                      <a:pt x="8664" y="0"/>
                      <a:pt x="4513" y="2393"/>
                      <a:pt x="2262" y="6279"/>
                    </a:cubicBezTo>
                    <a:cubicBezTo>
                      <a:pt x="10" y="10165"/>
                      <a:pt x="0" y="14957"/>
                      <a:pt x="2234" y="18853"/>
                    </a:cubicBezTo>
                    <a:lnTo>
                      <a:pt x="382222" y="681496"/>
                    </a:lnTo>
                    <a:cubicBezTo>
                      <a:pt x="384443" y="685370"/>
                      <a:pt x="388568" y="687759"/>
                      <a:pt x="393033" y="687759"/>
                    </a:cubicBezTo>
                    <a:cubicBezTo>
                      <a:pt x="397499" y="687759"/>
                      <a:pt x="401623" y="685370"/>
                      <a:pt x="403844" y="681496"/>
                    </a:cubicBezTo>
                    <a:close/>
                  </a:path>
                </a:pathLst>
              </a:custGeom>
              <a:solidFill>
                <a:srgbClr val="FFFBFB"/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75932233-8704-F3E0-1EB8-044A81DC701A}"/>
                  </a:ext>
                </a:extLst>
              </p:cNvPr>
              <p:cNvSpPr txBox="1"/>
              <p:nvPr/>
            </p:nvSpPr>
            <p:spPr>
              <a:xfrm>
                <a:off x="125503" y="11925"/>
                <a:ext cx="552214" cy="363262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3ECFF65-F7D3-0F12-C3C6-85D249F48B55}"/>
                </a:ext>
              </a:extLst>
            </p:cNvPr>
            <p:cNvGrpSpPr/>
            <p:nvPr/>
          </p:nvGrpSpPr>
          <p:grpSpPr>
            <a:xfrm>
              <a:off x="16912303" y="7184484"/>
              <a:ext cx="4491525" cy="3643245"/>
              <a:chOff x="0" y="0"/>
              <a:chExt cx="876721" cy="711141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4F8B5D44-7FCA-694A-D8B2-3DCA8B1FEB15}"/>
                  </a:ext>
                </a:extLst>
              </p:cNvPr>
              <p:cNvSpPr/>
              <p:nvPr/>
            </p:nvSpPr>
            <p:spPr>
              <a:xfrm>
                <a:off x="0" y="0"/>
                <a:ext cx="876721" cy="711141"/>
              </a:xfrm>
              <a:custGeom>
                <a:avLst/>
                <a:gdLst/>
                <a:ahLst/>
                <a:cxnLst/>
                <a:rect l="l" t="t" r="r" b="b"/>
                <a:pathLst>
                  <a:path w="876721" h="711141">
                    <a:moveTo>
                      <a:pt x="0" y="0"/>
                    </a:moveTo>
                    <a:lnTo>
                      <a:pt x="876721" y="0"/>
                    </a:lnTo>
                    <a:lnTo>
                      <a:pt x="876721" y="711141"/>
                    </a:lnTo>
                    <a:lnTo>
                      <a:pt x="0" y="711141"/>
                    </a:lnTo>
                    <a:close/>
                  </a:path>
                </a:pathLst>
              </a:custGeom>
              <a:solidFill>
                <a:srgbClr val="FFFBFB"/>
              </a:solidFill>
            </p:spPr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E2EE2A9A-3E7E-685F-D0CD-B0AE9F08974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76721" cy="749241"/>
              </a:xfrm>
              <a:prstGeom prst="rect">
                <a:avLst/>
              </a:prstGeom>
            </p:spPr>
            <p:txBody>
              <a:bodyPr lIns="56625" tIns="56625" rIns="56625" bIns="56625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2DECD750-5885-0C23-5F72-A303DAF98B2E}"/>
              </a:ext>
            </a:extLst>
          </p:cNvPr>
          <p:cNvSpPr/>
          <p:nvPr/>
        </p:nvSpPr>
        <p:spPr>
          <a:xfrm rot="836779">
            <a:off x="-144004" y="5995275"/>
            <a:ext cx="4317932" cy="4031869"/>
          </a:xfrm>
          <a:custGeom>
            <a:avLst/>
            <a:gdLst/>
            <a:ahLst/>
            <a:cxnLst/>
            <a:rect l="l" t="t" r="r" b="b"/>
            <a:pathLst>
              <a:path w="4317932" h="4031869">
                <a:moveTo>
                  <a:pt x="0" y="0"/>
                </a:moveTo>
                <a:lnTo>
                  <a:pt x="4317932" y="0"/>
                </a:lnTo>
                <a:lnTo>
                  <a:pt x="4317932" y="4031869"/>
                </a:lnTo>
                <a:lnTo>
                  <a:pt x="0" y="4031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F4D4758-47F2-01CE-98BD-FAC7F2F7B553}"/>
              </a:ext>
            </a:extLst>
          </p:cNvPr>
          <p:cNvSpPr txBox="1"/>
          <p:nvPr/>
        </p:nvSpPr>
        <p:spPr>
          <a:xfrm>
            <a:off x="2127323" y="1591302"/>
            <a:ext cx="13503480" cy="2058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5"/>
              </a:lnSpc>
            </a:pPr>
            <a:r>
              <a:rPr lang="en-US" sz="135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Plan de Ventas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049DAEB-C10C-1CDF-D447-AB3230232CEB}"/>
              </a:ext>
            </a:extLst>
          </p:cNvPr>
          <p:cNvSpPr/>
          <p:nvPr/>
        </p:nvSpPr>
        <p:spPr>
          <a:xfrm rot="321679">
            <a:off x="13894302" y="1830641"/>
            <a:ext cx="2090164" cy="2556776"/>
          </a:xfrm>
          <a:custGeom>
            <a:avLst/>
            <a:gdLst/>
            <a:ahLst/>
            <a:cxnLst/>
            <a:rect l="l" t="t" r="r" b="b"/>
            <a:pathLst>
              <a:path w="2090164" h="2556776">
                <a:moveTo>
                  <a:pt x="0" y="0"/>
                </a:moveTo>
                <a:lnTo>
                  <a:pt x="2090164" y="0"/>
                </a:lnTo>
                <a:lnTo>
                  <a:pt x="2090164" y="2556776"/>
                </a:lnTo>
                <a:lnTo>
                  <a:pt x="0" y="25567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D0D6EFD-4B85-C363-F947-4FE1EBD116A6}"/>
              </a:ext>
            </a:extLst>
          </p:cNvPr>
          <p:cNvSpPr/>
          <p:nvPr/>
        </p:nvSpPr>
        <p:spPr>
          <a:xfrm rot="-3154983">
            <a:off x="15887458" y="2004672"/>
            <a:ext cx="976673" cy="982760"/>
          </a:xfrm>
          <a:custGeom>
            <a:avLst/>
            <a:gdLst/>
            <a:ahLst/>
            <a:cxnLst/>
            <a:rect l="l" t="t" r="r" b="b"/>
            <a:pathLst>
              <a:path w="976673" h="982760">
                <a:moveTo>
                  <a:pt x="0" y="0"/>
                </a:moveTo>
                <a:lnTo>
                  <a:pt x="976674" y="0"/>
                </a:lnTo>
                <a:lnTo>
                  <a:pt x="976674" y="982760"/>
                </a:lnTo>
                <a:lnTo>
                  <a:pt x="0" y="982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6519A82E-D3F4-A969-CCDA-74DF202E512F}"/>
              </a:ext>
            </a:extLst>
          </p:cNvPr>
          <p:cNvSpPr/>
          <p:nvPr/>
        </p:nvSpPr>
        <p:spPr>
          <a:xfrm rot="-3022577" flipV="1">
            <a:off x="-5803968" y="-3057286"/>
            <a:ext cx="13288309" cy="9591743"/>
          </a:xfrm>
          <a:custGeom>
            <a:avLst/>
            <a:gdLst/>
            <a:ahLst/>
            <a:cxnLst/>
            <a:rect l="l" t="t" r="r" b="b"/>
            <a:pathLst>
              <a:path w="13288309" h="9591743">
                <a:moveTo>
                  <a:pt x="0" y="9591743"/>
                </a:moveTo>
                <a:lnTo>
                  <a:pt x="13288309" y="9591743"/>
                </a:lnTo>
                <a:lnTo>
                  <a:pt x="13288309" y="0"/>
                </a:lnTo>
                <a:lnTo>
                  <a:pt x="0" y="0"/>
                </a:lnTo>
                <a:lnTo>
                  <a:pt x="0" y="959174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7E225E1-543D-D2BA-B5D1-F36706E16B7A}"/>
              </a:ext>
            </a:extLst>
          </p:cNvPr>
          <p:cNvSpPr txBox="1"/>
          <p:nvPr/>
        </p:nvSpPr>
        <p:spPr>
          <a:xfrm>
            <a:off x="12973379" y="6949900"/>
            <a:ext cx="3438864" cy="515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3"/>
              </a:lnSpc>
            </a:pPr>
            <a:r>
              <a:rPr lang="en-US" sz="33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Plantilla fianciera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16A320C-438E-DDCE-123F-E75D2DC311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2471"/>
          <a:stretch/>
        </p:blipFill>
        <p:spPr>
          <a:xfrm>
            <a:off x="5706816" y="3649686"/>
            <a:ext cx="6652752" cy="45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0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99073" flipV="1">
            <a:off x="8857017" y="-2524066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3"/>
                </a:moveTo>
                <a:lnTo>
                  <a:pt x="11032464" y="7963433"/>
                </a:lnTo>
                <a:lnTo>
                  <a:pt x="11032464" y="0"/>
                </a:lnTo>
                <a:lnTo>
                  <a:pt x="0" y="0"/>
                </a:lnTo>
                <a:lnTo>
                  <a:pt x="0" y="79634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776600" flipV="1">
            <a:off x="-1718932" y="4768584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2"/>
                </a:moveTo>
                <a:lnTo>
                  <a:pt x="11032464" y="7963432"/>
                </a:lnTo>
                <a:lnTo>
                  <a:pt x="11032464" y="0"/>
                </a:lnTo>
                <a:lnTo>
                  <a:pt x="0" y="0"/>
                </a:lnTo>
                <a:lnTo>
                  <a:pt x="0" y="79634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808600" y="1028700"/>
            <a:ext cx="14623717" cy="9207608"/>
            <a:chOff x="0" y="0"/>
            <a:chExt cx="19498289" cy="12276811"/>
          </a:xfrm>
        </p:grpSpPr>
        <p:grpSp>
          <p:nvGrpSpPr>
            <p:cNvPr id="5" name="Group 5"/>
            <p:cNvGrpSpPr/>
            <p:nvPr/>
          </p:nvGrpSpPr>
          <p:grpSpPr>
            <a:xfrm rot="-5330712">
              <a:off x="4878591" y="-4588842"/>
              <a:ext cx="9741108" cy="19305894"/>
              <a:chOff x="0" y="0"/>
              <a:chExt cx="2515256" cy="498498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87" y="0"/>
                <a:ext cx="2514682" cy="4984983"/>
              </a:xfrm>
              <a:custGeom>
                <a:avLst/>
                <a:gdLst/>
                <a:ahLst/>
                <a:cxnLst/>
                <a:rect l="l" t="t" r="r" b="b"/>
                <a:pathLst>
                  <a:path w="2514682" h="4984983">
                    <a:moveTo>
                      <a:pt x="212450" y="4984983"/>
                    </a:moveTo>
                    <a:lnTo>
                      <a:pt x="2302232" y="4984983"/>
                    </a:lnTo>
                    <a:cubicBezTo>
                      <a:pt x="2307561" y="4984983"/>
                      <a:pt x="2311940" y="4980779"/>
                      <a:pt x="2312157" y="4975454"/>
                    </a:cubicBezTo>
                    <a:lnTo>
                      <a:pt x="2514581" y="9529"/>
                    </a:lnTo>
                    <a:cubicBezTo>
                      <a:pt x="2514682" y="7038"/>
                      <a:pt x="2513763" y="4614"/>
                      <a:pt x="2512037" y="2815"/>
                    </a:cubicBezTo>
                    <a:cubicBezTo>
                      <a:pt x="2510310" y="1017"/>
                      <a:pt x="2507925" y="0"/>
                      <a:pt x="2505432" y="0"/>
                    </a:cubicBezTo>
                    <a:lnTo>
                      <a:pt x="9250" y="0"/>
                    </a:lnTo>
                    <a:cubicBezTo>
                      <a:pt x="6757" y="0"/>
                      <a:pt x="4372" y="1017"/>
                      <a:pt x="2645" y="2815"/>
                    </a:cubicBezTo>
                    <a:cubicBezTo>
                      <a:pt x="919" y="4614"/>
                      <a:pt x="0" y="7038"/>
                      <a:pt x="101" y="9529"/>
                    </a:cubicBezTo>
                    <a:lnTo>
                      <a:pt x="202525" y="4975454"/>
                    </a:lnTo>
                    <a:cubicBezTo>
                      <a:pt x="202742" y="4980779"/>
                      <a:pt x="207121" y="4984983"/>
                      <a:pt x="212450" y="4984983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127000" y="-38100"/>
                <a:ext cx="2261256" cy="5023083"/>
              </a:xfrm>
              <a:prstGeom prst="rect">
                <a:avLst/>
              </a:prstGeom>
            </p:spPr>
            <p:txBody>
              <a:bodyPr lIns="52582" tIns="52582" rIns="52582" bIns="52582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276218">
              <a:off x="517379" y="8695441"/>
              <a:ext cx="2855409" cy="3171464"/>
              <a:chOff x="0" y="0"/>
              <a:chExt cx="555886" cy="61741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0426" y="0"/>
                <a:ext cx="535034" cy="596381"/>
              </a:xfrm>
              <a:custGeom>
                <a:avLst/>
                <a:gdLst/>
                <a:ahLst/>
                <a:cxnLst/>
                <a:rect l="l" t="t" r="r" b="b"/>
                <a:pathLst>
                  <a:path w="535034" h="596381">
                    <a:moveTo>
                      <a:pt x="280873" y="587746"/>
                    </a:moveTo>
                    <a:lnTo>
                      <a:pt x="532104" y="29668"/>
                    </a:lnTo>
                    <a:cubicBezTo>
                      <a:pt x="535034" y="23159"/>
                      <a:pt x="534463" y="15609"/>
                      <a:pt x="530588" y="9614"/>
                    </a:cubicBezTo>
                    <a:cubicBezTo>
                      <a:pt x="526712" y="3620"/>
                      <a:pt x="520062" y="0"/>
                      <a:pt x="512924" y="0"/>
                    </a:cubicBezTo>
                    <a:lnTo>
                      <a:pt x="22110" y="0"/>
                    </a:lnTo>
                    <a:cubicBezTo>
                      <a:pt x="14972" y="0"/>
                      <a:pt x="8321" y="3620"/>
                      <a:pt x="4446" y="9614"/>
                    </a:cubicBezTo>
                    <a:cubicBezTo>
                      <a:pt x="570" y="15609"/>
                      <a:pt x="0" y="23159"/>
                      <a:pt x="2930" y="29668"/>
                    </a:cubicBezTo>
                    <a:lnTo>
                      <a:pt x="254161" y="587746"/>
                    </a:lnTo>
                    <a:cubicBezTo>
                      <a:pt x="256527" y="593001"/>
                      <a:pt x="261754" y="596381"/>
                      <a:pt x="267517" y="596381"/>
                    </a:cubicBezTo>
                    <a:cubicBezTo>
                      <a:pt x="273280" y="596381"/>
                      <a:pt x="278507" y="593001"/>
                      <a:pt x="280873" y="587746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86857" y="6001"/>
                <a:ext cx="382171" cy="324757"/>
              </a:xfrm>
              <a:prstGeom prst="rect">
                <a:avLst/>
              </a:prstGeom>
            </p:spPr>
            <p:txBody>
              <a:bodyPr lIns="52582" tIns="52582" rIns="52582" bIns="52582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rot="-255094" flipH="1">
            <a:off x="916574" y="1882854"/>
            <a:ext cx="4557930" cy="4449680"/>
          </a:xfrm>
          <a:custGeom>
            <a:avLst/>
            <a:gdLst/>
            <a:ahLst/>
            <a:cxnLst/>
            <a:rect l="l" t="t" r="r" b="b"/>
            <a:pathLst>
              <a:path w="4557930" h="4449680">
                <a:moveTo>
                  <a:pt x="4557930" y="0"/>
                </a:moveTo>
                <a:lnTo>
                  <a:pt x="0" y="0"/>
                </a:lnTo>
                <a:lnTo>
                  <a:pt x="0" y="4449680"/>
                </a:lnTo>
                <a:lnTo>
                  <a:pt x="4557930" y="4449680"/>
                </a:lnTo>
                <a:lnTo>
                  <a:pt x="455793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82980" flipH="1">
            <a:off x="13086474" y="4995991"/>
            <a:ext cx="4861619" cy="4484844"/>
          </a:xfrm>
          <a:custGeom>
            <a:avLst/>
            <a:gdLst/>
            <a:ahLst/>
            <a:cxnLst/>
            <a:rect l="l" t="t" r="r" b="b"/>
            <a:pathLst>
              <a:path w="4861619" h="4484844">
                <a:moveTo>
                  <a:pt x="4861619" y="0"/>
                </a:moveTo>
                <a:lnTo>
                  <a:pt x="0" y="0"/>
                </a:lnTo>
                <a:lnTo>
                  <a:pt x="0" y="4484844"/>
                </a:lnTo>
                <a:lnTo>
                  <a:pt x="4861619" y="4484844"/>
                </a:lnTo>
                <a:lnTo>
                  <a:pt x="486161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76446">
            <a:off x="13267129" y="1136527"/>
            <a:ext cx="2115112" cy="2587293"/>
          </a:xfrm>
          <a:custGeom>
            <a:avLst/>
            <a:gdLst/>
            <a:ahLst/>
            <a:cxnLst/>
            <a:rect l="l" t="t" r="r" b="b"/>
            <a:pathLst>
              <a:path w="2115112" h="2587293">
                <a:moveTo>
                  <a:pt x="0" y="0"/>
                </a:moveTo>
                <a:lnTo>
                  <a:pt x="2115112" y="0"/>
                </a:lnTo>
                <a:lnTo>
                  <a:pt x="2115112" y="2587292"/>
                </a:lnTo>
                <a:lnTo>
                  <a:pt x="0" y="25872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4678881">
            <a:off x="16512598" y="4502019"/>
            <a:ext cx="681172" cy="685417"/>
          </a:xfrm>
          <a:custGeom>
            <a:avLst/>
            <a:gdLst/>
            <a:ahLst/>
            <a:cxnLst/>
            <a:rect l="l" t="t" r="r" b="b"/>
            <a:pathLst>
              <a:path w="681172" h="685417">
                <a:moveTo>
                  <a:pt x="0" y="0"/>
                </a:moveTo>
                <a:lnTo>
                  <a:pt x="681171" y="0"/>
                </a:lnTo>
                <a:lnTo>
                  <a:pt x="681171" y="685416"/>
                </a:lnTo>
                <a:lnTo>
                  <a:pt x="0" y="6854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21913" y="4654072"/>
            <a:ext cx="14997092" cy="26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75"/>
              </a:lnSpc>
            </a:pPr>
            <a:r>
              <a:rPr lang="en-US" sz="17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GRACIAS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60085" y="2683187"/>
            <a:ext cx="13395148" cy="237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74"/>
              </a:lnSpc>
            </a:pPr>
            <a:r>
              <a:rPr lang="en-US" sz="15099" dirty="0" err="1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Muchas</a:t>
            </a:r>
            <a:endParaRPr lang="en-US" sz="15099" dirty="0">
              <a:solidFill>
                <a:srgbClr val="00004D"/>
              </a:solidFill>
              <a:latin typeface="Berthold Block"/>
              <a:ea typeface="Berthold Block"/>
              <a:cs typeface="Berthold Block"/>
              <a:sym typeface="Berthold Block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8120027" y="2275541"/>
            <a:ext cx="449854" cy="398121"/>
          </a:xfrm>
          <a:custGeom>
            <a:avLst/>
            <a:gdLst/>
            <a:ahLst/>
            <a:cxnLst/>
            <a:rect l="l" t="t" r="r" b="b"/>
            <a:pathLst>
              <a:path w="449854" h="398121">
                <a:moveTo>
                  <a:pt x="0" y="0"/>
                </a:moveTo>
                <a:lnTo>
                  <a:pt x="449854" y="0"/>
                </a:lnTo>
                <a:lnTo>
                  <a:pt x="449854" y="398121"/>
                </a:lnTo>
                <a:lnTo>
                  <a:pt x="0" y="3981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700962" y="2266016"/>
            <a:ext cx="3695196" cy="36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2331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Borcelle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53362" y="7791517"/>
            <a:ext cx="7007879" cy="58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3"/>
              </a:lnSpc>
            </a:pPr>
            <a:r>
              <a:rPr lang="en-US" sz="3559" b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www.unsitiogenial.es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37554" flipH="1" flipV="1">
            <a:off x="-3121041" y="-2128112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8" y="7684879"/>
                </a:moveTo>
                <a:lnTo>
                  <a:pt x="0" y="7684879"/>
                </a:lnTo>
                <a:lnTo>
                  <a:pt x="0" y="0"/>
                </a:lnTo>
                <a:lnTo>
                  <a:pt x="10646558" y="0"/>
                </a:lnTo>
                <a:lnTo>
                  <a:pt x="10646558" y="7684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48971" y="2441635"/>
            <a:ext cx="6069732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11"/>
              </a:lnSpc>
            </a:pPr>
            <a:r>
              <a:rPr lang="en-US" sz="10199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El problema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8631302" y="697061"/>
            <a:ext cx="9141014" cy="9095309"/>
          </a:xfrm>
          <a:custGeom>
            <a:avLst/>
            <a:gdLst/>
            <a:ahLst/>
            <a:cxnLst/>
            <a:rect l="l" t="t" r="r" b="b"/>
            <a:pathLst>
              <a:path w="9141014" h="9095309">
                <a:moveTo>
                  <a:pt x="9141014" y="0"/>
                </a:moveTo>
                <a:lnTo>
                  <a:pt x="0" y="0"/>
                </a:lnTo>
                <a:lnTo>
                  <a:pt x="0" y="9095309"/>
                </a:lnTo>
                <a:lnTo>
                  <a:pt x="9141014" y="9095309"/>
                </a:lnTo>
                <a:lnTo>
                  <a:pt x="914101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437853" y="2298820"/>
            <a:ext cx="4381716" cy="4666617"/>
            <a:chOff x="0" y="0"/>
            <a:chExt cx="658580" cy="7014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8580" cy="701401"/>
            </a:xfrm>
            <a:custGeom>
              <a:avLst/>
              <a:gdLst/>
              <a:ahLst/>
              <a:cxnLst/>
              <a:rect l="l" t="t" r="r" b="b"/>
              <a:pathLst>
                <a:path w="658580" h="701401">
                  <a:moveTo>
                    <a:pt x="72442" y="0"/>
                  </a:moveTo>
                  <a:lnTo>
                    <a:pt x="586138" y="0"/>
                  </a:lnTo>
                  <a:cubicBezTo>
                    <a:pt x="626147" y="0"/>
                    <a:pt x="658580" y="32433"/>
                    <a:pt x="658580" y="72442"/>
                  </a:cubicBezTo>
                  <a:lnTo>
                    <a:pt x="658580" y="628959"/>
                  </a:lnTo>
                  <a:cubicBezTo>
                    <a:pt x="658580" y="648172"/>
                    <a:pt x="650948" y="666598"/>
                    <a:pt x="637362" y="680183"/>
                  </a:cubicBezTo>
                  <a:cubicBezTo>
                    <a:pt x="623777" y="693769"/>
                    <a:pt x="605351" y="701401"/>
                    <a:pt x="586138" y="701401"/>
                  </a:cubicBezTo>
                  <a:lnTo>
                    <a:pt x="72442" y="701401"/>
                  </a:lnTo>
                  <a:cubicBezTo>
                    <a:pt x="53229" y="701401"/>
                    <a:pt x="34803" y="693769"/>
                    <a:pt x="21218" y="680183"/>
                  </a:cubicBezTo>
                  <a:cubicBezTo>
                    <a:pt x="7632" y="666598"/>
                    <a:pt x="0" y="648172"/>
                    <a:pt x="0" y="628959"/>
                  </a:cubicBezTo>
                  <a:lnTo>
                    <a:pt x="0" y="72442"/>
                  </a:lnTo>
                  <a:cubicBezTo>
                    <a:pt x="0" y="53229"/>
                    <a:pt x="7632" y="34803"/>
                    <a:pt x="21218" y="21218"/>
                  </a:cubicBezTo>
                  <a:cubicBezTo>
                    <a:pt x="34803" y="7632"/>
                    <a:pt x="53229" y="0"/>
                    <a:pt x="72442" y="0"/>
                  </a:cubicBezTo>
                  <a:close/>
                </a:path>
              </a:pathLst>
            </a:custGeom>
            <a:blipFill>
              <a:blip r:embed="rId5"/>
              <a:stretch>
                <a:fillRect t="-20333" b="-20333"/>
              </a:stretch>
            </a:blipFill>
            <a:ln w="95250" cap="rnd">
              <a:solidFill>
                <a:srgbClr val="00004D"/>
              </a:solidFill>
              <a:prstDash val="solid"/>
              <a:round/>
            </a:ln>
          </p:spPr>
        </p:sp>
      </p:grpSp>
      <p:sp>
        <p:nvSpPr>
          <p:cNvPr id="7" name="Freeform 7"/>
          <p:cNvSpPr/>
          <p:nvPr/>
        </p:nvSpPr>
        <p:spPr>
          <a:xfrm rot="-359326" flipH="1">
            <a:off x="15781547" y="3232426"/>
            <a:ext cx="1888385" cy="1632547"/>
          </a:xfrm>
          <a:custGeom>
            <a:avLst/>
            <a:gdLst/>
            <a:ahLst/>
            <a:cxnLst/>
            <a:rect l="l" t="t" r="r" b="b"/>
            <a:pathLst>
              <a:path w="1888385" h="1632547">
                <a:moveTo>
                  <a:pt x="1888386" y="0"/>
                </a:moveTo>
                <a:lnTo>
                  <a:pt x="0" y="0"/>
                </a:lnTo>
                <a:lnTo>
                  <a:pt x="0" y="1632547"/>
                </a:lnTo>
                <a:lnTo>
                  <a:pt x="1888386" y="1632547"/>
                </a:lnTo>
                <a:lnTo>
                  <a:pt x="188838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21358">
            <a:off x="15656904" y="1921659"/>
            <a:ext cx="1053098" cy="910424"/>
          </a:xfrm>
          <a:custGeom>
            <a:avLst/>
            <a:gdLst/>
            <a:ahLst/>
            <a:cxnLst/>
            <a:rect l="l" t="t" r="r" b="b"/>
            <a:pathLst>
              <a:path w="1053098" h="910424">
                <a:moveTo>
                  <a:pt x="0" y="0"/>
                </a:moveTo>
                <a:lnTo>
                  <a:pt x="1053098" y="0"/>
                </a:lnTo>
                <a:lnTo>
                  <a:pt x="1053098" y="910424"/>
                </a:lnTo>
                <a:lnTo>
                  <a:pt x="0" y="9104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37405" y="4133282"/>
            <a:ext cx="7491353" cy="4907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5"/>
              </a:lnSpc>
            </a:pPr>
            <a:r>
              <a:rPr lang="en-US" sz="2691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El problema o dolor del consumidor</a:t>
            </a:r>
          </a:p>
          <a:p>
            <a:pPr algn="l">
              <a:lnSpc>
                <a:spcPts val="3525"/>
              </a:lnSpc>
            </a:pPr>
            <a:endParaRPr lang="en-US" sz="2691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  <a:p>
            <a:pPr algn="l">
              <a:lnSpc>
                <a:spcPts val="3525"/>
              </a:lnSpc>
            </a:pPr>
            <a:r>
              <a:rPr lang="en-US" sz="2691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¿Qué le afecta, Cuál su necesidad </a:t>
            </a:r>
          </a:p>
          <a:p>
            <a:pPr algn="l">
              <a:lnSpc>
                <a:spcPts val="3525"/>
              </a:lnSpc>
            </a:pPr>
            <a:r>
              <a:rPr lang="en-US" sz="2691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¿Qué ha buscado para solucionar ese problema? ¿Hay suficientes soluciones en el mercado?</a:t>
            </a:r>
          </a:p>
          <a:p>
            <a:pPr algn="l">
              <a:lnSpc>
                <a:spcPts val="3525"/>
              </a:lnSpc>
            </a:pPr>
            <a:endParaRPr lang="en-US" sz="2691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  <a:p>
            <a:pPr algn="l">
              <a:lnSpc>
                <a:spcPts val="3525"/>
              </a:lnSpc>
            </a:pPr>
            <a:r>
              <a:rPr lang="en-US" sz="2691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Problema: Sobrepeso</a:t>
            </a:r>
          </a:p>
          <a:p>
            <a:pPr algn="l">
              <a:lnSpc>
                <a:spcPts val="3525"/>
              </a:lnSpc>
            </a:pPr>
            <a:r>
              <a:rPr lang="en-US" sz="2691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Necesidad: Opciones de Alimentación saludable. ¿Hay suficientes? ¿Cómo puedo innovar? </a:t>
            </a:r>
            <a:r>
              <a:rPr lang="en-US" sz="2691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Ejemplo</a:t>
            </a:r>
            <a:r>
              <a:rPr lang="en-US" sz="2691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 problema</a:t>
            </a:r>
          </a:p>
        </p:txBody>
      </p:sp>
      <p:sp>
        <p:nvSpPr>
          <p:cNvPr id="10" name="Freeform 10"/>
          <p:cNvSpPr/>
          <p:nvPr/>
        </p:nvSpPr>
        <p:spPr>
          <a:xfrm rot="-1699268">
            <a:off x="898310" y="1021881"/>
            <a:ext cx="2215409" cy="2709980"/>
          </a:xfrm>
          <a:custGeom>
            <a:avLst/>
            <a:gdLst/>
            <a:ahLst/>
            <a:cxnLst/>
            <a:rect l="l" t="t" r="r" b="b"/>
            <a:pathLst>
              <a:path w="2215409" h="2709980">
                <a:moveTo>
                  <a:pt x="0" y="0"/>
                </a:moveTo>
                <a:lnTo>
                  <a:pt x="2215409" y="0"/>
                </a:lnTo>
                <a:lnTo>
                  <a:pt x="2215409" y="2709980"/>
                </a:lnTo>
                <a:lnTo>
                  <a:pt x="0" y="27099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997144">
            <a:off x="1594760" y="1488092"/>
            <a:ext cx="938276" cy="944123"/>
          </a:xfrm>
          <a:custGeom>
            <a:avLst/>
            <a:gdLst/>
            <a:ahLst/>
            <a:cxnLst/>
            <a:rect l="l" t="t" r="r" b="b"/>
            <a:pathLst>
              <a:path w="938276" h="944123">
                <a:moveTo>
                  <a:pt x="0" y="0"/>
                </a:moveTo>
                <a:lnTo>
                  <a:pt x="938276" y="0"/>
                </a:lnTo>
                <a:lnTo>
                  <a:pt x="938276" y="944123"/>
                </a:lnTo>
                <a:lnTo>
                  <a:pt x="0" y="9441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967691" y="7187689"/>
            <a:ext cx="449854" cy="398121"/>
          </a:xfrm>
          <a:custGeom>
            <a:avLst/>
            <a:gdLst/>
            <a:ahLst/>
            <a:cxnLst/>
            <a:rect l="l" t="t" r="r" b="b"/>
            <a:pathLst>
              <a:path w="449854" h="398121">
                <a:moveTo>
                  <a:pt x="0" y="0"/>
                </a:moveTo>
                <a:lnTo>
                  <a:pt x="449855" y="0"/>
                </a:lnTo>
                <a:lnTo>
                  <a:pt x="449855" y="398122"/>
                </a:lnTo>
                <a:lnTo>
                  <a:pt x="0" y="3981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548627" y="7178164"/>
            <a:ext cx="3695196" cy="36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2331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Borcelle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8A07A-E662-8504-5CBE-FFE6771C1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03365E-46F4-0294-CFBC-3C504F3AA2AF}"/>
              </a:ext>
            </a:extLst>
          </p:cNvPr>
          <p:cNvSpPr/>
          <p:nvPr/>
        </p:nvSpPr>
        <p:spPr>
          <a:xfrm rot="1037554" flipH="1" flipV="1">
            <a:off x="-3121041" y="-2128112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8" y="7684879"/>
                </a:moveTo>
                <a:lnTo>
                  <a:pt x="0" y="7684879"/>
                </a:lnTo>
                <a:lnTo>
                  <a:pt x="0" y="0"/>
                </a:lnTo>
                <a:lnTo>
                  <a:pt x="10646558" y="0"/>
                </a:lnTo>
                <a:lnTo>
                  <a:pt x="10646558" y="7684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5DE31CC-F0D4-0CEC-6F3C-61E76B2B049E}"/>
              </a:ext>
            </a:extLst>
          </p:cNvPr>
          <p:cNvSpPr txBox="1"/>
          <p:nvPr/>
        </p:nvSpPr>
        <p:spPr>
          <a:xfrm>
            <a:off x="2768137" y="2016179"/>
            <a:ext cx="6069732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11"/>
              </a:lnSpc>
            </a:pPr>
            <a:r>
              <a:rPr lang="en-US" sz="10199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El problema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99AEE54-86DA-0D68-0C34-7770A86DD142}"/>
              </a:ext>
            </a:extLst>
          </p:cNvPr>
          <p:cNvSpPr/>
          <p:nvPr/>
        </p:nvSpPr>
        <p:spPr>
          <a:xfrm rot="-359326" flipH="1">
            <a:off x="15781547" y="3232426"/>
            <a:ext cx="1888385" cy="1632547"/>
          </a:xfrm>
          <a:custGeom>
            <a:avLst/>
            <a:gdLst/>
            <a:ahLst/>
            <a:cxnLst/>
            <a:rect l="l" t="t" r="r" b="b"/>
            <a:pathLst>
              <a:path w="1888385" h="1632547">
                <a:moveTo>
                  <a:pt x="1888386" y="0"/>
                </a:moveTo>
                <a:lnTo>
                  <a:pt x="0" y="0"/>
                </a:lnTo>
                <a:lnTo>
                  <a:pt x="0" y="1632547"/>
                </a:lnTo>
                <a:lnTo>
                  <a:pt x="1888386" y="1632547"/>
                </a:lnTo>
                <a:lnTo>
                  <a:pt x="188838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7D40165-BBC7-AD6A-DB8F-B05F59C3F18A}"/>
              </a:ext>
            </a:extLst>
          </p:cNvPr>
          <p:cNvSpPr/>
          <p:nvPr/>
        </p:nvSpPr>
        <p:spPr>
          <a:xfrm rot="-121358">
            <a:off x="15656904" y="1921659"/>
            <a:ext cx="1053098" cy="910424"/>
          </a:xfrm>
          <a:custGeom>
            <a:avLst/>
            <a:gdLst/>
            <a:ahLst/>
            <a:cxnLst/>
            <a:rect l="l" t="t" r="r" b="b"/>
            <a:pathLst>
              <a:path w="1053098" h="910424">
                <a:moveTo>
                  <a:pt x="0" y="0"/>
                </a:moveTo>
                <a:lnTo>
                  <a:pt x="1053098" y="0"/>
                </a:lnTo>
                <a:lnTo>
                  <a:pt x="1053098" y="910424"/>
                </a:lnTo>
                <a:lnTo>
                  <a:pt x="0" y="910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0E3726E-827C-01D0-7D75-6E27661C53B3}"/>
              </a:ext>
            </a:extLst>
          </p:cNvPr>
          <p:cNvSpPr/>
          <p:nvPr/>
        </p:nvSpPr>
        <p:spPr>
          <a:xfrm rot="-1699268">
            <a:off x="898310" y="1021881"/>
            <a:ext cx="2215409" cy="2709980"/>
          </a:xfrm>
          <a:custGeom>
            <a:avLst/>
            <a:gdLst/>
            <a:ahLst/>
            <a:cxnLst/>
            <a:rect l="l" t="t" r="r" b="b"/>
            <a:pathLst>
              <a:path w="2215409" h="2709980">
                <a:moveTo>
                  <a:pt x="0" y="0"/>
                </a:moveTo>
                <a:lnTo>
                  <a:pt x="2215409" y="0"/>
                </a:lnTo>
                <a:lnTo>
                  <a:pt x="2215409" y="2709980"/>
                </a:lnTo>
                <a:lnTo>
                  <a:pt x="0" y="27099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E8A3FE8-36A6-8F37-6781-8BADDBF9E48F}"/>
              </a:ext>
            </a:extLst>
          </p:cNvPr>
          <p:cNvSpPr/>
          <p:nvPr/>
        </p:nvSpPr>
        <p:spPr>
          <a:xfrm rot="-8997144">
            <a:off x="1594760" y="1488092"/>
            <a:ext cx="938276" cy="944123"/>
          </a:xfrm>
          <a:custGeom>
            <a:avLst/>
            <a:gdLst/>
            <a:ahLst/>
            <a:cxnLst/>
            <a:rect l="l" t="t" r="r" b="b"/>
            <a:pathLst>
              <a:path w="938276" h="944123">
                <a:moveTo>
                  <a:pt x="0" y="0"/>
                </a:moveTo>
                <a:lnTo>
                  <a:pt x="938276" y="0"/>
                </a:lnTo>
                <a:lnTo>
                  <a:pt x="938276" y="944123"/>
                </a:lnTo>
                <a:lnTo>
                  <a:pt x="0" y="9441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818F198-3516-F0EA-96A8-66D3F0ACDB80}"/>
              </a:ext>
            </a:extLst>
          </p:cNvPr>
          <p:cNvSpPr/>
          <p:nvPr/>
        </p:nvSpPr>
        <p:spPr>
          <a:xfrm>
            <a:off x="11967691" y="7187689"/>
            <a:ext cx="449854" cy="398121"/>
          </a:xfrm>
          <a:custGeom>
            <a:avLst/>
            <a:gdLst/>
            <a:ahLst/>
            <a:cxnLst/>
            <a:rect l="l" t="t" r="r" b="b"/>
            <a:pathLst>
              <a:path w="449854" h="398121">
                <a:moveTo>
                  <a:pt x="0" y="0"/>
                </a:moveTo>
                <a:lnTo>
                  <a:pt x="449855" y="0"/>
                </a:lnTo>
                <a:lnTo>
                  <a:pt x="449855" y="398122"/>
                </a:lnTo>
                <a:lnTo>
                  <a:pt x="0" y="3981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507DF06-2648-BDE3-2FED-CC6A003D4E69}"/>
              </a:ext>
            </a:extLst>
          </p:cNvPr>
          <p:cNvSpPr txBox="1"/>
          <p:nvPr/>
        </p:nvSpPr>
        <p:spPr>
          <a:xfrm>
            <a:off x="12548627" y="7178164"/>
            <a:ext cx="3695196" cy="36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2331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Borcelle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871342E-04A4-ADBE-93A8-B28AF6EB9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201" y="3767242"/>
            <a:ext cx="9416699" cy="391607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94C228E-C2EA-5F09-DBC0-CD4D88AEFE2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10187"/>
          <a:stretch/>
        </p:blipFill>
        <p:spPr>
          <a:xfrm>
            <a:off x="9912978" y="1736335"/>
            <a:ext cx="7836966" cy="681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4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87317" flipV="1">
            <a:off x="-2218150" y="5489882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88156" y="1818851"/>
            <a:ext cx="11761443" cy="2898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12"/>
              </a:lnSpc>
            </a:pPr>
            <a:r>
              <a:rPr lang="en-US" sz="10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Descripción de la Alternativa o solución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73884" y="5099598"/>
            <a:ext cx="8693001" cy="327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3"/>
              </a:lnSpc>
            </a:pPr>
            <a:r>
              <a:rPr lang="en-US" sz="33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El concepto de la empresa, debe responder a la necesidad y a la pregunta problema.  Luego describir los productos de manera detallada, y como estos están conectados con el valor agragado de la empresa. Para poder realizar la validación en Clientes</a:t>
            </a:r>
          </a:p>
        </p:txBody>
      </p:sp>
      <p:sp>
        <p:nvSpPr>
          <p:cNvPr id="6" name="Freeform 6"/>
          <p:cNvSpPr/>
          <p:nvPr/>
        </p:nvSpPr>
        <p:spPr>
          <a:xfrm rot="-949834">
            <a:off x="1028700" y="1232961"/>
            <a:ext cx="3673975" cy="3430575"/>
          </a:xfrm>
          <a:custGeom>
            <a:avLst/>
            <a:gdLst/>
            <a:ahLst/>
            <a:cxnLst/>
            <a:rect l="l" t="t" r="r" b="b"/>
            <a:pathLst>
              <a:path w="3673975" h="3430575">
                <a:moveTo>
                  <a:pt x="0" y="0"/>
                </a:moveTo>
                <a:lnTo>
                  <a:pt x="3673975" y="0"/>
                </a:lnTo>
                <a:lnTo>
                  <a:pt x="3673975" y="3430575"/>
                </a:lnTo>
                <a:lnTo>
                  <a:pt x="0" y="34305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586289" y="4156248"/>
            <a:ext cx="4136041" cy="5540055"/>
          </a:xfrm>
          <a:custGeom>
            <a:avLst/>
            <a:gdLst/>
            <a:ahLst/>
            <a:cxnLst/>
            <a:rect l="l" t="t" r="r" b="b"/>
            <a:pathLst>
              <a:path w="4136041" h="5540055">
                <a:moveTo>
                  <a:pt x="0" y="0"/>
                </a:moveTo>
                <a:lnTo>
                  <a:pt x="4136041" y="0"/>
                </a:lnTo>
                <a:lnTo>
                  <a:pt x="4136041" y="5540056"/>
                </a:lnTo>
                <a:lnTo>
                  <a:pt x="0" y="55400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FC2BEF-8725-B1C6-2D25-E74E8CDBE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27A2E8C-1076-A9DB-FF10-5B3EC4DBDA68}"/>
              </a:ext>
            </a:extLst>
          </p:cNvPr>
          <p:cNvSpPr/>
          <p:nvPr/>
        </p:nvSpPr>
        <p:spPr>
          <a:xfrm rot="9687317" flipV="1">
            <a:off x="-2218150" y="5489882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281CB24-5B20-2F79-D4CA-2E20C2BDAD27}"/>
              </a:ext>
            </a:extLst>
          </p:cNvPr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7B57E49-27E0-F870-78B8-4C983A811D97}"/>
              </a:ext>
            </a:extLst>
          </p:cNvPr>
          <p:cNvSpPr txBox="1"/>
          <p:nvPr/>
        </p:nvSpPr>
        <p:spPr>
          <a:xfrm>
            <a:off x="3892866" y="604084"/>
            <a:ext cx="11761443" cy="2898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12"/>
              </a:lnSpc>
            </a:pPr>
            <a:r>
              <a:rPr lang="en-US" sz="10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Descripción de la Alternativa o solución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7F18AE5-6990-6D66-E43C-7409B5478C41}"/>
              </a:ext>
            </a:extLst>
          </p:cNvPr>
          <p:cNvSpPr/>
          <p:nvPr/>
        </p:nvSpPr>
        <p:spPr>
          <a:xfrm rot="-949834">
            <a:off x="1028700" y="1232961"/>
            <a:ext cx="3673975" cy="3430575"/>
          </a:xfrm>
          <a:custGeom>
            <a:avLst/>
            <a:gdLst/>
            <a:ahLst/>
            <a:cxnLst/>
            <a:rect l="l" t="t" r="r" b="b"/>
            <a:pathLst>
              <a:path w="3673975" h="3430575">
                <a:moveTo>
                  <a:pt x="0" y="0"/>
                </a:moveTo>
                <a:lnTo>
                  <a:pt x="3673975" y="0"/>
                </a:lnTo>
                <a:lnTo>
                  <a:pt x="3673975" y="3430575"/>
                </a:lnTo>
                <a:lnTo>
                  <a:pt x="0" y="34305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F2EA122-04F9-2CC9-CD97-569BE3BFA04C}"/>
              </a:ext>
            </a:extLst>
          </p:cNvPr>
          <p:cNvSpPr/>
          <p:nvPr/>
        </p:nvSpPr>
        <p:spPr>
          <a:xfrm>
            <a:off x="13586289" y="4156248"/>
            <a:ext cx="4136041" cy="5540055"/>
          </a:xfrm>
          <a:custGeom>
            <a:avLst/>
            <a:gdLst/>
            <a:ahLst/>
            <a:cxnLst/>
            <a:rect l="l" t="t" r="r" b="b"/>
            <a:pathLst>
              <a:path w="4136041" h="5540055">
                <a:moveTo>
                  <a:pt x="0" y="0"/>
                </a:moveTo>
                <a:lnTo>
                  <a:pt x="4136041" y="0"/>
                </a:lnTo>
                <a:lnTo>
                  <a:pt x="4136041" y="5540056"/>
                </a:lnTo>
                <a:lnTo>
                  <a:pt x="0" y="55400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74D3A31-BCD3-BAFE-D5AD-86059114D7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1" y="2670799"/>
            <a:ext cx="13329196" cy="67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6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20A193-997A-25B0-C27E-DFF1489AB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C64921B-E252-B7D9-6EAE-977AA25C7BE5}"/>
              </a:ext>
            </a:extLst>
          </p:cNvPr>
          <p:cNvSpPr/>
          <p:nvPr/>
        </p:nvSpPr>
        <p:spPr>
          <a:xfrm rot="9687317" flipV="1">
            <a:off x="-2218150" y="5489882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75F9194-6F5C-DFF5-BFF6-DE43C94DFA9F}"/>
              </a:ext>
            </a:extLst>
          </p:cNvPr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CA16826-60D5-5625-2FDB-7450870C7FEB}"/>
              </a:ext>
            </a:extLst>
          </p:cNvPr>
          <p:cNvSpPr/>
          <p:nvPr/>
        </p:nvSpPr>
        <p:spPr>
          <a:xfrm rot="-949834">
            <a:off x="1028700" y="1232961"/>
            <a:ext cx="3673975" cy="3430575"/>
          </a:xfrm>
          <a:custGeom>
            <a:avLst/>
            <a:gdLst/>
            <a:ahLst/>
            <a:cxnLst/>
            <a:rect l="l" t="t" r="r" b="b"/>
            <a:pathLst>
              <a:path w="3673975" h="3430575">
                <a:moveTo>
                  <a:pt x="0" y="0"/>
                </a:moveTo>
                <a:lnTo>
                  <a:pt x="3673975" y="0"/>
                </a:lnTo>
                <a:lnTo>
                  <a:pt x="3673975" y="3430575"/>
                </a:lnTo>
                <a:lnTo>
                  <a:pt x="0" y="34305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E371A8C-1259-F3DD-BF04-DDDE55CD6741}"/>
              </a:ext>
            </a:extLst>
          </p:cNvPr>
          <p:cNvSpPr/>
          <p:nvPr/>
        </p:nvSpPr>
        <p:spPr>
          <a:xfrm>
            <a:off x="13586289" y="4156248"/>
            <a:ext cx="4136041" cy="5540055"/>
          </a:xfrm>
          <a:custGeom>
            <a:avLst/>
            <a:gdLst/>
            <a:ahLst/>
            <a:cxnLst/>
            <a:rect l="l" t="t" r="r" b="b"/>
            <a:pathLst>
              <a:path w="4136041" h="5540055">
                <a:moveTo>
                  <a:pt x="0" y="0"/>
                </a:moveTo>
                <a:lnTo>
                  <a:pt x="4136041" y="0"/>
                </a:lnTo>
                <a:lnTo>
                  <a:pt x="4136041" y="5540056"/>
                </a:lnTo>
                <a:lnTo>
                  <a:pt x="0" y="55400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018B264-AC8E-CF38-F326-25065DA26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1365641"/>
            <a:ext cx="12054348" cy="89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4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F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AFC685-0C40-2CBF-A9E1-8F3C918DD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DFF96FE-3109-75CE-0BCE-88D17D656AC6}"/>
              </a:ext>
            </a:extLst>
          </p:cNvPr>
          <p:cNvSpPr/>
          <p:nvPr/>
        </p:nvSpPr>
        <p:spPr>
          <a:xfrm rot="-1299073" flipV="1">
            <a:off x="9018942" y="-2524066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3"/>
                </a:moveTo>
                <a:lnTo>
                  <a:pt x="11032464" y="7963433"/>
                </a:lnTo>
                <a:lnTo>
                  <a:pt x="11032464" y="0"/>
                </a:lnTo>
                <a:lnTo>
                  <a:pt x="0" y="0"/>
                </a:lnTo>
                <a:lnTo>
                  <a:pt x="0" y="79634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09E213F-08DD-2DC5-B68E-7D2006E005DA}"/>
              </a:ext>
            </a:extLst>
          </p:cNvPr>
          <p:cNvSpPr/>
          <p:nvPr/>
        </p:nvSpPr>
        <p:spPr>
          <a:xfrm rot="9776600" flipV="1">
            <a:off x="-1718932" y="4768584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2"/>
                </a:moveTo>
                <a:lnTo>
                  <a:pt x="11032464" y="7963432"/>
                </a:lnTo>
                <a:lnTo>
                  <a:pt x="11032464" y="0"/>
                </a:lnTo>
                <a:lnTo>
                  <a:pt x="0" y="0"/>
                </a:lnTo>
                <a:lnTo>
                  <a:pt x="0" y="79634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6B6B90A-D137-0D31-40AB-F42E63E10EE4}"/>
              </a:ext>
            </a:extLst>
          </p:cNvPr>
          <p:cNvGrpSpPr/>
          <p:nvPr/>
        </p:nvGrpSpPr>
        <p:grpSpPr>
          <a:xfrm>
            <a:off x="2235713" y="1093597"/>
            <a:ext cx="14617352" cy="8751154"/>
            <a:chOff x="0" y="0"/>
            <a:chExt cx="19489803" cy="11668205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E656947-02CF-DFCA-498D-7110BA2A8674}"/>
                </a:ext>
              </a:extLst>
            </p:cNvPr>
            <p:cNvGrpSpPr/>
            <p:nvPr/>
          </p:nvGrpSpPr>
          <p:grpSpPr>
            <a:xfrm rot="-5330712">
              <a:off x="5084888" y="-4799339"/>
              <a:ext cx="9320028" cy="19305894"/>
              <a:chOff x="0" y="0"/>
              <a:chExt cx="2406529" cy="49849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5294134C-A7D2-2EA4-6993-004DF0ABF740}"/>
                  </a:ext>
                </a:extLst>
              </p:cNvPr>
              <p:cNvSpPr/>
              <p:nvPr/>
            </p:nvSpPr>
            <p:spPr>
              <a:xfrm>
                <a:off x="300" y="0"/>
                <a:ext cx="2405929" cy="4984983"/>
              </a:xfrm>
              <a:custGeom>
                <a:avLst/>
                <a:gdLst/>
                <a:ahLst/>
                <a:cxnLst/>
                <a:rect l="l" t="t" r="r" b="b"/>
                <a:pathLst>
                  <a:path w="2405929" h="4984983">
                    <a:moveTo>
                      <a:pt x="212868" y="4984983"/>
                    </a:moveTo>
                    <a:lnTo>
                      <a:pt x="2193060" y="4984983"/>
                    </a:lnTo>
                    <a:cubicBezTo>
                      <a:pt x="2198630" y="4984983"/>
                      <a:pt x="2203208" y="4980589"/>
                      <a:pt x="2203434" y="4975023"/>
                    </a:cubicBezTo>
                    <a:lnTo>
                      <a:pt x="2405823" y="9960"/>
                    </a:lnTo>
                    <a:cubicBezTo>
                      <a:pt x="2405929" y="7356"/>
                      <a:pt x="2404968" y="4822"/>
                      <a:pt x="2403164" y="2942"/>
                    </a:cubicBezTo>
                    <a:cubicBezTo>
                      <a:pt x="2401359" y="1063"/>
                      <a:pt x="2398866" y="0"/>
                      <a:pt x="2396260" y="0"/>
                    </a:cubicBezTo>
                    <a:lnTo>
                      <a:pt x="9668" y="0"/>
                    </a:lnTo>
                    <a:cubicBezTo>
                      <a:pt x="7062" y="0"/>
                      <a:pt x="4569" y="1063"/>
                      <a:pt x="2765" y="2942"/>
                    </a:cubicBezTo>
                    <a:cubicBezTo>
                      <a:pt x="960" y="4822"/>
                      <a:pt x="0" y="7356"/>
                      <a:pt x="106" y="9960"/>
                    </a:cubicBezTo>
                    <a:lnTo>
                      <a:pt x="202494" y="4975023"/>
                    </a:lnTo>
                    <a:cubicBezTo>
                      <a:pt x="202721" y="4980589"/>
                      <a:pt x="207298" y="4984983"/>
                      <a:pt x="212868" y="4984983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49A3B7F4-05AD-716D-82F1-49F835E48007}"/>
                  </a:ext>
                </a:extLst>
              </p:cNvPr>
              <p:cNvSpPr txBox="1"/>
              <p:nvPr/>
            </p:nvSpPr>
            <p:spPr>
              <a:xfrm>
                <a:off x="127000" y="-38100"/>
                <a:ext cx="2152529" cy="5023083"/>
              </a:xfrm>
              <a:prstGeom prst="rect">
                <a:avLst/>
              </a:prstGeom>
            </p:spPr>
            <p:txBody>
              <a:bodyPr lIns="52582" tIns="52582" rIns="52582" bIns="52582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5DA4F0AE-0358-0D80-9962-B996BDD0D5E0}"/>
                </a:ext>
              </a:extLst>
            </p:cNvPr>
            <p:cNvGrpSpPr/>
            <p:nvPr/>
          </p:nvGrpSpPr>
          <p:grpSpPr>
            <a:xfrm rot="-1611673">
              <a:off x="16007878" y="7754420"/>
              <a:ext cx="2855409" cy="3455100"/>
              <a:chOff x="0" y="0"/>
              <a:chExt cx="555886" cy="67263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C13B05A7-3C81-8953-D942-CFB405B9D31A}"/>
                  </a:ext>
                </a:extLst>
              </p:cNvPr>
              <p:cNvSpPr/>
              <p:nvPr/>
            </p:nvSpPr>
            <p:spPr>
              <a:xfrm>
                <a:off x="9651" y="0"/>
                <a:ext cx="536583" cy="650872"/>
              </a:xfrm>
              <a:custGeom>
                <a:avLst/>
                <a:gdLst/>
                <a:ahLst/>
                <a:cxnLst/>
                <a:rect l="l" t="t" r="r" b="b"/>
                <a:pathLst>
                  <a:path w="536583" h="650872">
                    <a:moveTo>
                      <a:pt x="280717" y="642562"/>
                    </a:moveTo>
                    <a:lnTo>
                      <a:pt x="533809" y="30070"/>
                    </a:lnTo>
                    <a:cubicBezTo>
                      <a:pt x="536583" y="23356"/>
                      <a:pt x="535824" y="15701"/>
                      <a:pt x="531786" y="9663"/>
                    </a:cubicBezTo>
                    <a:cubicBezTo>
                      <a:pt x="527748" y="3625"/>
                      <a:pt x="520963" y="0"/>
                      <a:pt x="513699" y="0"/>
                    </a:cubicBezTo>
                    <a:lnTo>
                      <a:pt x="22885" y="0"/>
                    </a:lnTo>
                    <a:cubicBezTo>
                      <a:pt x="15621" y="0"/>
                      <a:pt x="8836" y="3625"/>
                      <a:pt x="4797" y="9663"/>
                    </a:cubicBezTo>
                    <a:cubicBezTo>
                      <a:pt x="759" y="15701"/>
                      <a:pt x="0" y="23356"/>
                      <a:pt x="2774" y="30070"/>
                    </a:cubicBezTo>
                    <a:lnTo>
                      <a:pt x="255866" y="642562"/>
                    </a:lnTo>
                    <a:cubicBezTo>
                      <a:pt x="257945" y="647592"/>
                      <a:pt x="262850" y="650872"/>
                      <a:pt x="268292" y="650872"/>
                    </a:cubicBezTo>
                    <a:cubicBezTo>
                      <a:pt x="273734" y="650872"/>
                      <a:pt x="278639" y="647592"/>
                      <a:pt x="280717" y="642562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57D8105C-ED8F-A369-D257-101A082AE127}"/>
                  </a:ext>
                </a:extLst>
              </p:cNvPr>
              <p:cNvSpPr txBox="1"/>
              <p:nvPr/>
            </p:nvSpPr>
            <p:spPr>
              <a:xfrm>
                <a:off x="86857" y="9945"/>
                <a:ext cx="382171" cy="350394"/>
              </a:xfrm>
              <a:prstGeom prst="rect">
                <a:avLst/>
              </a:prstGeom>
            </p:spPr>
            <p:txBody>
              <a:bodyPr lIns="52582" tIns="52582" rIns="52582" bIns="52582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6CA2EB24-34D3-F153-2A92-A4D2553412A9}"/>
              </a:ext>
            </a:extLst>
          </p:cNvPr>
          <p:cNvSpPr/>
          <p:nvPr/>
        </p:nvSpPr>
        <p:spPr>
          <a:xfrm rot="-4587974">
            <a:off x="14291198" y="641661"/>
            <a:ext cx="2499419" cy="3057394"/>
          </a:xfrm>
          <a:custGeom>
            <a:avLst/>
            <a:gdLst/>
            <a:ahLst/>
            <a:cxnLst/>
            <a:rect l="l" t="t" r="r" b="b"/>
            <a:pathLst>
              <a:path w="2499419" h="3057394">
                <a:moveTo>
                  <a:pt x="0" y="0"/>
                </a:moveTo>
                <a:lnTo>
                  <a:pt x="2499420" y="0"/>
                </a:lnTo>
                <a:lnTo>
                  <a:pt x="2499420" y="3057394"/>
                </a:lnTo>
                <a:lnTo>
                  <a:pt x="0" y="3057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30B0D95-E8E7-B2DF-F554-701177A7532B}"/>
              </a:ext>
            </a:extLst>
          </p:cNvPr>
          <p:cNvSpPr/>
          <p:nvPr/>
        </p:nvSpPr>
        <p:spPr>
          <a:xfrm rot="-9134053">
            <a:off x="466899" y="5452548"/>
            <a:ext cx="731843" cy="736404"/>
          </a:xfrm>
          <a:custGeom>
            <a:avLst/>
            <a:gdLst/>
            <a:ahLst/>
            <a:cxnLst/>
            <a:rect l="l" t="t" r="r" b="b"/>
            <a:pathLst>
              <a:path w="731843" h="736404">
                <a:moveTo>
                  <a:pt x="0" y="0"/>
                </a:moveTo>
                <a:lnTo>
                  <a:pt x="731843" y="0"/>
                </a:lnTo>
                <a:lnTo>
                  <a:pt x="731843" y="736403"/>
                </a:lnTo>
                <a:lnTo>
                  <a:pt x="0" y="7364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F71A1FC-665A-18FB-F015-112BC1AAEC71}"/>
              </a:ext>
            </a:extLst>
          </p:cNvPr>
          <p:cNvSpPr/>
          <p:nvPr/>
        </p:nvSpPr>
        <p:spPr>
          <a:xfrm rot="160580">
            <a:off x="283986" y="5717391"/>
            <a:ext cx="4352198" cy="4014902"/>
          </a:xfrm>
          <a:custGeom>
            <a:avLst/>
            <a:gdLst/>
            <a:ahLst/>
            <a:cxnLst/>
            <a:rect l="l" t="t" r="r" b="b"/>
            <a:pathLst>
              <a:path w="4352198" h="4014902">
                <a:moveTo>
                  <a:pt x="0" y="0"/>
                </a:moveTo>
                <a:lnTo>
                  <a:pt x="4352198" y="0"/>
                </a:lnTo>
                <a:lnTo>
                  <a:pt x="4352198" y="4014902"/>
                </a:lnTo>
                <a:lnTo>
                  <a:pt x="0" y="40149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354FD94D-6E67-4769-CDC1-4857A5F21D95}"/>
              </a:ext>
            </a:extLst>
          </p:cNvPr>
          <p:cNvSpPr txBox="1"/>
          <p:nvPr/>
        </p:nvSpPr>
        <p:spPr>
          <a:xfrm>
            <a:off x="1308475" y="1585559"/>
            <a:ext cx="15437997" cy="171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19"/>
              </a:lnSpc>
            </a:pPr>
            <a:r>
              <a:rPr lang="en-US" sz="10895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Clientes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8B10B54-9801-DE1C-4B9B-73BFC5DE3E56}"/>
              </a:ext>
            </a:extLst>
          </p:cNvPr>
          <p:cNvSpPr txBox="1"/>
          <p:nvPr/>
        </p:nvSpPr>
        <p:spPr>
          <a:xfrm>
            <a:off x="3381949" y="3336212"/>
            <a:ext cx="12481063" cy="4468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30"/>
              </a:lnSpc>
            </a:pP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Evidentemente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son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quienes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padecen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el problema del que se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deriva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la necesidad. Es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conveniente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segmentar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muy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bien,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esto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facilitará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encontrar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Información sobre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cifras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fidedignas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en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fuentes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oficiales</a:t>
            </a:r>
            <a:endParaRPr lang="en-US" sz="3000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  <a:p>
            <a:pPr algn="ctr">
              <a:lnSpc>
                <a:spcPts val="3930"/>
              </a:lnSpc>
            </a:pP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Para definer a los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posibles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clientes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la empresa se debe: Genero, raza o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etnía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si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necesario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un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rango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edad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según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el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padecimiento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o problema,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estrato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socioeconómico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interés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en los productos que se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ofrecen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. Es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conveniente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Validar el concepto de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Negocio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con una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muestra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representative del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publico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objetivo, para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ello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se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pueden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utilizer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encuestas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o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entrevistas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y realizar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analisis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sobre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esto</a:t>
            </a:r>
            <a:endParaRPr lang="en-US" sz="3000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4133116-CF15-3B38-055B-9A2219B3860C}"/>
              </a:ext>
            </a:extLst>
          </p:cNvPr>
          <p:cNvSpPr/>
          <p:nvPr/>
        </p:nvSpPr>
        <p:spPr>
          <a:xfrm rot="-4483967">
            <a:off x="15948653" y="679368"/>
            <a:ext cx="731843" cy="736404"/>
          </a:xfrm>
          <a:custGeom>
            <a:avLst/>
            <a:gdLst/>
            <a:ahLst/>
            <a:cxnLst/>
            <a:rect l="l" t="t" r="r" b="b"/>
            <a:pathLst>
              <a:path w="731843" h="736404">
                <a:moveTo>
                  <a:pt x="0" y="0"/>
                </a:moveTo>
                <a:lnTo>
                  <a:pt x="731843" y="0"/>
                </a:lnTo>
                <a:lnTo>
                  <a:pt x="731843" y="736403"/>
                </a:lnTo>
                <a:lnTo>
                  <a:pt x="0" y="7364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4910" t="-57333"/>
            </a:stretch>
          </a:blipFill>
        </p:spPr>
      </p:sp>
    </p:spTree>
    <p:extLst>
      <p:ext uri="{BB962C8B-B14F-4D97-AF65-F5344CB8AC3E}">
        <p14:creationId xmlns:p14="http://schemas.microsoft.com/office/powerpoint/2010/main" val="118630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DC171-863E-E60B-B9D7-EF02322B8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157984-9D2F-2684-6968-5CB8C933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68" r="8881" b="11597"/>
          <a:stretch/>
        </p:blipFill>
        <p:spPr>
          <a:xfrm>
            <a:off x="1428749" y="1409700"/>
            <a:ext cx="15430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88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809</Words>
  <Application>Microsoft Office PowerPoint</Application>
  <PresentationFormat>Personalizado</PresentationFormat>
  <Paragraphs>86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Calibri</vt:lpstr>
      <vt:lpstr>Arial</vt:lpstr>
      <vt:lpstr>Berthold Block</vt:lpstr>
      <vt:lpstr>Blacker Sans Pro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Proyecto de Marketing Ilustrado Rosa y Verde</dc:title>
  <dc:creator>Asus</dc:creator>
  <cp:lastModifiedBy>Asus</cp:lastModifiedBy>
  <cp:revision>11</cp:revision>
  <dcterms:created xsi:type="dcterms:W3CDTF">2006-08-16T00:00:00Z</dcterms:created>
  <dcterms:modified xsi:type="dcterms:W3CDTF">2025-04-28T21:44:46Z</dcterms:modified>
  <dc:identifier>DAGj_GiwZGI</dc:identifier>
</cp:coreProperties>
</file>