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7" r:id="rId4"/>
    <p:sldId id="282" r:id="rId5"/>
    <p:sldId id="281" r:id="rId6"/>
    <p:sldId id="268" r:id="rId7"/>
    <p:sldId id="283" r:id="rId8"/>
    <p:sldId id="294" r:id="rId9"/>
    <p:sldId id="265" r:id="rId10"/>
    <p:sldId id="286" r:id="rId11"/>
    <p:sldId id="284" r:id="rId12"/>
    <p:sldId id="285" r:id="rId13"/>
    <p:sldId id="287" r:id="rId14"/>
    <p:sldId id="288" r:id="rId15"/>
    <p:sldId id="289" r:id="rId16"/>
    <p:sldId id="291" r:id="rId17"/>
    <p:sldId id="292" r:id="rId18"/>
    <p:sldId id="293" r:id="rId19"/>
  </p:sldIdLst>
  <p:sldSz cx="18288000" cy="10287000"/>
  <p:notesSz cx="6858000" cy="9144000"/>
  <p:embeddedFontLst>
    <p:embeddedFont>
      <p:font typeface="Agrandir Narrow" panose="020B0604020202020204" charset="0"/>
      <p:regular r:id="rId20"/>
    </p:embeddedFont>
    <p:embeddedFont>
      <p:font typeface="Agrandir Narrow Ultra-Bold" panose="020B0604020202020204" charset="0"/>
      <p:regular r:id="rId21"/>
    </p:embeddedFont>
    <p:embeddedFont>
      <p:font typeface="Calibri" panose="020F0502020204030204" pitchFamily="34" charset="0"/>
      <p:regular r:id="rId22"/>
      <p:bold r:id="rId23"/>
      <p:italic r:id="rId24"/>
      <p:boldItalic r:id="rId25"/>
    </p:embeddedFont>
    <p:embeddedFont>
      <p:font typeface="Poppins" panose="00000500000000000000"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4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47" b="-16747"/>
            </a:stretch>
          </a:blipFill>
        </p:spPr>
        <p:txBody>
          <a:bodyPr/>
          <a:lstStyle/>
          <a:p>
            <a:endParaRPr lang="es-CO"/>
          </a:p>
        </p:txBody>
      </p:sp>
      <p:sp>
        <p:nvSpPr>
          <p:cNvPr id="3" name="Freeform 3"/>
          <p:cNvSpPr/>
          <p:nvPr/>
        </p:nvSpPr>
        <p:spPr>
          <a:xfrm>
            <a:off x="0" y="-28910"/>
            <a:ext cx="10315910" cy="10315910"/>
          </a:xfrm>
          <a:custGeom>
            <a:avLst/>
            <a:gdLst/>
            <a:ahLst/>
            <a:cxnLst/>
            <a:rect l="l" t="t" r="r" b="b"/>
            <a:pathLst>
              <a:path w="10315910" h="10315910">
                <a:moveTo>
                  <a:pt x="0" y="0"/>
                </a:moveTo>
                <a:lnTo>
                  <a:pt x="10315910" y="0"/>
                </a:lnTo>
                <a:lnTo>
                  <a:pt x="10315910" y="10315910"/>
                </a:lnTo>
                <a:lnTo>
                  <a:pt x="0" y="10315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AutoShape 5"/>
          <p:cNvSpPr/>
          <p:nvPr/>
        </p:nvSpPr>
        <p:spPr>
          <a:xfrm>
            <a:off x="1076325" y="3284291"/>
            <a:ext cx="2269780" cy="0"/>
          </a:xfrm>
          <a:prstGeom prst="line">
            <a:avLst/>
          </a:prstGeom>
          <a:ln w="114300" cap="flat">
            <a:solidFill>
              <a:srgbClr val="FFFD66"/>
            </a:solidFill>
            <a:prstDash val="solid"/>
            <a:headEnd type="none" w="sm" len="sm"/>
            <a:tailEnd type="none" w="sm" len="sm"/>
          </a:ln>
        </p:spPr>
        <p:txBody>
          <a:bodyPr/>
          <a:lstStyle/>
          <a:p>
            <a:endParaRPr lang="es-CO"/>
          </a:p>
        </p:txBody>
      </p:sp>
      <p:sp>
        <p:nvSpPr>
          <p:cNvPr id="9" name="TextBox 9"/>
          <p:cNvSpPr txBox="1"/>
          <p:nvPr/>
        </p:nvSpPr>
        <p:spPr>
          <a:xfrm>
            <a:off x="1028700" y="7048571"/>
            <a:ext cx="8115300" cy="523875"/>
          </a:xfrm>
          <a:prstGeom prst="rect">
            <a:avLst/>
          </a:prstGeom>
        </p:spPr>
        <p:txBody>
          <a:bodyPr lIns="0" tIns="0" rIns="0" bIns="0" rtlCol="0" anchor="t">
            <a:spAutoFit/>
          </a:bodyPr>
          <a:lstStyle/>
          <a:p>
            <a:pPr algn="l">
              <a:lnSpc>
                <a:spcPts val="4199"/>
              </a:lnSpc>
            </a:pPr>
            <a:r>
              <a:rPr lang="en-US" sz="2999" dirty="0">
                <a:solidFill>
                  <a:srgbClr val="FFFFFF"/>
                </a:solidFill>
                <a:latin typeface="Poppins"/>
                <a:ea typeface="Poppins"/>
                <a:cs typeface="Poppins"/>
                <a:sym typeface="Poppins"/>
              </a:rPr>
              <a:t>Erlendy Ibarbo Perlaza</a:t>
            </a:r>
          </a:p>
        </p:txBody>
      </p:sp>
      <p:sp>
        <p:nvSpPr>
          <p:cNvPr id="10" name="TextBox 10"/>
          <p:cNvSpPr txBox="1"/>
          <p:nvPr/>
        </p:nvSpPr>
        <p:spPr>
          <a:xfrm>
            <a:off x="1028700" y="3503366"/>
            <a:ext cx="11660155" cy="1810752"/>
          </a:xfrm>
          <a:prstGeom prst="rect">
            <a:avLst/>
          </a:prstGeom>
        </p:spPr>
        <p:txBody>
          <a:bodyPr lIns="0" tIns="0" rIns="0" bIns="0" rtlCol="0" anchor="t">
            <a:spAutoFit/>
          </a:bodyPr>
          <a:lstStyle/>
          <a:p>
            <a:pPr algn="l">
              <a:lnSpc>
                <a:spcPts val="13569"/>
              </a:lnSpc>
            </a:pPr>
            <a:r>
              <a:rPr lang="en-US" sz="14591" b="1" dirty="0">
                <a:solidFill>
                  <a:srgbClr val="FFFD66"/>
                </a:solidFill>
                <a:latin typeface="Agrandir Narrow Ultra-Bold"/>
                <a:ea typeface="Agrandir Narrow Ultra-Bold"/>
                <a:cs typeface="Agrandir Narrow Ultra-Bold"/>
                <a:sym typeface="Agrandir Narrow Ultra-Bold"/>
              </a:rPr>
              <a:t>Regimen de</a:t>
            </a:r>
          </a:p>
        </p:txBody>
      </p:sp>
      <p:sp>
        <p:nvSpPr>
          <p:cNvPr id="11" name="TextBox 11"/>
          <p:cNvSpPr txBox="1"/>
          <p:nvPr/>
        </p:nvSpPr>
        <p:spPr>
          <a:xfrm>
            <a:off x="1028700" y="5265491"/>
            <a:ext cx="10598798" cy="1490664"/>
          </a:xfrm>
          <a:prstGeom prst="rect">
            <a:avLst/>
          </a:prstGeom>
        </p:spPr>
        <p:txBody>
          <a:bodyPr lIns="0" tIns="0" rIns="0" bIns="0" rtlCol="0" anchor="t">
            <a:spAutoFit/>
          </a:bodyPr>
          <a:lstStyle/>
          <a:p>
            <a:pPr algn="l">
              <a:lnSpc>
                <a:spcPts val="11160"/>
              </a:lnSpc>
            </a:pPr>
            <a:r>
              <a:rPr lang="en-US" sz="12000" dirty="0">
                <a:solidFill>
                  <a:srgbClr val="FFFFFF"/>
                </a:solidFill>
                <a:latin typeface="Agrandir Narrow"/>
                <a:ea typeface="Agrandir Narrow"/>
                <a:cs typeface="Agrandir Narrow"/>
                <a:sym typeface="Agrandir Narrow"/>
              </a:rPr>
              <a:t>Exportaciones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FE70BF-108F-3DAF-2FB3-0DD1DE1707A3}"/>
              </a:ext>
            </a:extLst>
          </p:cNvPr>
          <p:cNvPicPr>
            <a:picLocks noChangeAspect="1"/>
          </p:cNvPicPr>
          <p:nvPr/>
        </p:nvPicPr>
        <p:blipFill>
          <a:blip r:embed="rId2"/>
          <a:stretch>
            <a:fillRect/>
          </a:stretch>
        </p:blipFill>
        <p:spPr>
          <a:xfrm>
            <a:off x="838200" y="0"/>
            <a:ext cx="6858000" cy="10287000"/>
          </a:xfrm>
          <a:prstGeom prst="rect">
            <a:avLst/>
          </a:prstGeom>
        </p:spPr>
      </p:pic>
      <p:pic>
        <p:nvPicPr>
          <p:cNvPr id="5" name="Imagen 4">
            <a:extLst>
              <a:ext uri="{FF2B5EF4-FFF2-40B4-BE49-F238E27FC236}">
                <a16:creationId xmlns:a16="http://schemas.microsoft.com/office/drawing/2014/main" id="{8092E58F-1F42-0429-C622-6C5A0EBD03C0}"/>
              </a:ext>
            </a:extLst>
          </p:cNvPr>
          <p:cNvPicPr>
            <a:picLocks noChangeAspect="1"/>
          </p:cNvPicPr>
          <p:nvPr/>
        </p:nvPicPr>
        <p:blipFill>
          <a:blip r:embed="rId3"/>
          <a:stretch>
            <a:fillRect/>
          </a:stretch>
        </p:blipFill>
        <p:spPr>
          <a:xfrm>
            <a:off x="7848600" y="876300"/>
            <a:ext cx="10252139" cy="4668029"/>
          </a:xfrm>
          <a:prstGeom prst="rect">
            <a:avLst/>
          </a:prstGeom>
        </p:spPr>
      </p:pic>
    </p:spTree>
    <p:extLst>
      <p:ext uri="{BB962C8B-B14F-4D97-AF65-F5344CB8AC3E}">
        <p14:creationId xmlns:p14="http://schemas.microsoft.com/office/powerpoint/2010/main" val="3297324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7CF82-7D74-4947-DC32-99178D9563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314EC7-0E5E-61EC-706E-79E54D51D54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47" b="-16747"/>
            </a:stretch>
          </a:blipFill>
        </p:spPr>
        <p:txBody>
          <a:bodyPr/>
          <a:lstStyle/>
          <a:p>
            <a:endParaRPr lang="es-CO"/>
          </a:p>
        </p:txBody>
      </p:sp>
      <p:sp>
        <p:nvSpPr>
          <p:cNvPr id="3" name="Freeform 3">
            <a:extLst>
              <a:ext uri="{FF2B5EF4-FFF2-40B4-BE49-F238E27FC236}">
                <a16:creationId xmlns:a16="http://schemas.microsoft.com/office/drawing/2014/main" id="{4F1FEF72-ED40-BDEE-A929-5D9F1E2FD9E7}"/>
              </a:ext>
            </a:extLst>
          </p:cNvPr>
          <p:cNvSpPr/>
          <p:nvPr/>
        </p:nvSpPr>
        <p:spPr>
          <a:xfrm>
            <a:off x="0" y="-28910"/>
            <a:ext cx="10315910" cy="10315910"/>
          </a:xfrm>
          <a:custGeom>
            <a:avLst/>
            <a:gdLst/>
            <a:ahLst/>
            <a:cxnLst/>
            <a:rect l="l" t="t" r="r" b="b"/>
            <a:pathLst>
              <a:path w="10315910" h="10315910">
                <a:moveTo>
                  <a:pt x="0" y="0"/>
                </a:moveTo>
                <a:lnTo>
                  <a:pt x="10315910" y="0"/>
                </a:lnTo>
                <a:lnTo>
                  <a:pt x="10315910" y="10315910"/>
                </a:lnTo>
                <a:lnTo>
                  <a:pt x="0" y="10315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AutoShape 5">
            <a:extLst>
              <a:ext uri="{FF2B5EF4-FFF2-40B4-BE49-F238E27FC236}">
                <a16:creationId xmlns:a16="http://schemas.microsoft.com/office/drawing/2014/main" id="{8FFFDEF5-BEEF-943E-91B8-DFC71BE27A67}"/>
              </a:ext>
            </a:extLst>
          </p:cNvPr>
          <p:cNvSpPr/>
          <p:nvPr/>
        </p:nvSpPr>
        <p:spPr>
          <a:xfrm>
            <a:off x="1076325" y="3284291"/>
            <a:ext cx="2269780" cy="0"/>
          </a:xfrm>
          <a:prstGeom prst="line">
            <a:avLst/>
          </a:prstGeom>
          <a:ln w="114300" cap="flat">
            <a:solidFill>
              <a:srgbClr val="FFFD66"/>
            </a:solidFill>
            <a:prstDash val="solid"/>
            <a:headEnd type="none" w="sm" len="sm"/>
            <a:tailEnd type="none" w="sm" len="sm"/>
          </a:ln>
        </p:spPr>
        <p:txBody>
          <a:bodyPr/>
          <a:lstStyle/>
          <a:p>
            <a:endParaRPr lang="es-CO"/>
          </a:p>
        </p:txBody>
      </p:sp>
      <p:sp>
        <p:nvSpPr>
          <p:cNvPr id="10" name="TextBox 10">
            <a:extLst>
              <a:ext uri="{FF2B5EF4-FFF2-40B4-BE49-F238E27FC236}">
                <a16:creationId xmlns:a16="http://schemas.microsoft.com/office/drawing/2014/main" id="{70DAA3B2-F6D2-F89B-A7D9-EBD324556618}"/>
              </a:ext>
            </a:extLst>
          </p:cNvPr>
          <p:cNvSpPr txBox="1"/>
          <p:nvPr/>
        </p:nvSpPr>
        <p:spPr>
          <a:xfrm>
            <a:off x="495300" y="3284291"/>
            <a:ext cx="17792700" cy="1755930"/>
          </a:xfrm>
          <a:prstGeom prst="rect">
            <a:avLst/>
          </a:prstGeom>
        </p:spPr>
        <p:txBody>
          <a:bodyPr wrap="square" lIns="0" tIns="0" rIns="0" bIns="0" rtlCol="0" anchor="t">
            <a:spAutoFit/>
          </a:bodyPr>
          <a:lstStyle/>
          <a:p>
            <a:pPr algn="l">
              <a:lnSpc>
                <a:spcPts val="13569"/>
              </a:lnSpc>
            </a:pPr>
            <a:r>
              <a:rPr lang="en-US" sz="13000" b="1" dirty="0">
                <a:solidFill>
                  <a:srgbClr val="FFFD66"/>
                </a:solidFill>
                <a:latin typeface="Agrandir Narrow Ultra-Bold"/>
                <a:ea typeface="Agrandir Narrow Ultra-Bold"/>
                <a:cs typeface="Agrandir Narrow Ultra-Bold"/>
                <a:sym typeface="Agrandir Narrow Ultra-Bold"/>
              </a:rPr>
              <a:t>Exportación Temporal</a:t>
            </a:r>
          </a:p>
        </p:txBody>
      </p:sp>
      <p:sp>
        <p:nvSpPr>
          <p:cNvPr id="11" name="TextBox 11">
            <a:extLst>
              <a:ext uri="{FF2B5EF4-FFF2-40B4-BE49-F238E27FC236}">
                <a16:creationId xmlns:a16="http://schemas.microsoft.com/office/drawing/2014/main" id="{45497713-6AE0-B4B1-A5B2-D94A4105FEDD}"/>
              </a:ext>
            </a:extLst>
          </p:cNvPr>
          <p:cNvSpPr txBox="1"/>
          <p:nvPr/>
        </p:nvSpPr>
        <p:spPr>
          <a:xfrm>
            <a:off x="1371600" y="5524500"/>
            <a:ext cx="16040100" cy="2926955"/>
          </a:xfrm>
          <a:prstGeom prst="rect">
            <a:avLst/>
          </a:prstGeom>
        </p:spPr>
        <p:txBody>
          <a:bodyPr wrap="square" lIns="0" tIns="0" rIns="0" bIns="0" rtlCol="0" anchor="t">
            <a:spAutoFit/>
          </a:bodyPr>
          <a:lstStyle/>
          <a:p>
            <a:pPr algn="l">
              <a:lnSpc>
                <a:spcPts val="11160"/>
              </a:lnSpc>
            </a:pPr>
            <a:r>
              <a:rPr lang="en-US" sz="12000" dirty="0">
                <a:solidFill>
                  <a:srgbClr val="FFFFFF"/>
                </a:solidFill>
                <a:latin typeface="Agrandir Narrow"/>
                <a:ea typeface="Agrandir Narrow"/>
                <a:cs typeface="Agrandir Narrow"/>
                <a:sym typeface="Agrandir Narrow"/>
              </a:rPr>
              <a:t>Para reimportación en el mismo estado</a:t>
            </a:r>
          </a:p>
        </p:txBody>
      </p:sp>
    </p:spTree>
    <p:extLst>
      <p:ext uri="{BB962C8B-B14F-4D97-AF65-F5344CB8AC3E}">
        <p14:creationId xmlns:p14="http://schemas.microsoft.com/office/powerpoint/2010/main" val="1184165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156F-A71A-BBE5-4511-10D9817168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1FEBF9-2957-248C-B4B3-269B412F7A94}"/>
              </a:ext>
            </a:extLst>
          </p:cNvPr>
          <p:cNvGrpSpPr/>
          <p:nvPr/>
        </p:nvGrpSpPr>
        <p:grpSpPr>
          <a:xfrm>
            <a:off x="9144000" y="5143500"/>
            <a:ext cx="9144000" cy="5143500"/>
            <a:chOff x="0" y="0"/>
            <a:chExt cx="2408296" cy="1354667"/>
          </a:xfrm>
        </p:grpSpPr>
        <p:sp>
          <p:nvSpPr>
            <p:cNvPr id="3" name="Freeform 3">
              <a:extLst>
                <a:ext uri="{FF2B5EF4-FFF2-40B4-BE49-F238E27FC236}">
                  <a16:creationId xmlns:a16="http://schemas.microsoft.com/office/drawing/2014/main" id="{E1A3BA5F-0913-7A88-1267-0AA8E2072CF7}"/>
                </a:ext>
              </a:extLst>
            </p:cNvPr>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a:extLst>
                <a:ext uri="{FF2B5EF4-FFF2-40B4-BE49-F238E27FC236}">
                  <a16:creationId xmlns:a16="http://schemas.microsoft.com/office/drawing/2014/main" id="{543BE349-D400-1BF0-49EB-B3768D259D13}"/>
                </a:ext>
              </a:extLst>
            </p:cNvPr>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CEBADC50-E41E-CC25-6F9C-8BF665AA4B5C}"/>
              </a:ext>
            </a:extLst>
          </p:cNvPr>
          <p:cNvGrpSpPr/>
          <p:nvPr/>
        </p:nvGrpSpPr>
        <p:grpSpPr>
          <a:xfrm>
            <a:off x="0" y="0"/>
            <a:ext cx="9144000" cy="10287000"/>
            <a:chOff x="0" y="0"/>
            <a:chExt cx="1263784" cy="1421757"/>
          </a:xfrm>
        </p:grpSpPr>
        <p:sp>
          <p:nvSpPr>
            <p:cNvPr id="6" name="Freeform 6">
              <a:extLst>
                <a:ext uri="{FF2B5EF4-FFF2-40B4-BE49-F238E27FC236}">
                  <a16:creationId xmlns:a16="http://schemas.microsoft.com/office/drawing/2014/main" id="{DA4DC6C6-9A07-EB2F-1240-E49FF94DE786}"/>
                </a:ext>
              </a:extLst>
            </p:cNvPr>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a:extLst>
              <a:ext uri="{FF2B5EF4-FFF2-40B4-BE49-F238E27FC236}">
                <a16:creationId xmlns:a16="http://schemas.microsoft.com/office/drawing/2014/main" id="{A33600CE-CB98-4E02-A5F2-9EC99AF97517}"/>
              </a:ext>
            </a:extLst>
          </p:cNvPr>
          <p:cNvGrpSpPr/>
          <p:nvPr/>
        </p:nvGrpSpPr>
        <p:grpSpPr>
          <a:xfrm>
            <a:off x="6248400" y="517071"/>
            <a:ext cx="11326586" cy="9252857"/>
            <a:chOff x="0" y="0"/>
            <a:chExt cx="2983134" cy="2436966"/>
          </a:xfrm>
          <a:solidFill>
            <a:schemeClr val="bg1"/>
          </a:solidFill>
        </p:grpSpPr>
        <p:sp>
          <p:nvSpPr>
            <p:cNvPr id="8" name="Freeform 8">
              <a:extLst>
                <a:ext uri="{FF2B5EF4-FFF2-40B4-BE49-F238E27FC236}">
                  <a16:creationId xmlns:a16="http://schemas.microsoft.com/office/drawing/2014/main" id="{802EFE04-D249-3121-FD9D-9BD6373C614D}"/>
                </a:ext>
              </a:extLst>
            </p:cNvPr>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a:extLst>
                <a:ext uri="{FF2B5EF4-FFF2-40B4-BE49-F238E27FC236}">
                  <a16:creationId xmlns:a16="http://schemas.microsoft.com/office/drawing/2014/main" id="{71ABB272-4BAF-4C41-07F0-7970FB424B8C}"/>
                </a:ext>
              </a:extLst>
            </p:cNvPr>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A089E0E7-D48E-4AE6-3A68-1EF3B8F8E258}"/>
              </a:ext>
            </a:extLst>
          </p:cNvPr>
          <p:cNvSpPr txBox="1"/>
          <p:nvPr/>
        </p:nvSpPr>
        <p:spPr>
          <a:xfrm>
            <a:off x="6417128" y="1322191"/>
            <a:ext cx="11299372" cy="7825476"/>
          </a:xfrm>
          <a:prstGeom prst="rect">
            <a:avLst/>
          </a:prstGeom>
        </p:spPr>
        <p:txBody>
          <a:bodyPr wrap="square" lIns="0" tIns="0" rIns="0" bIns="0" rtlCol="0" anchor="t">
            <a:spAutoFit/>
          </a:bodyPr>
          <a:lstStyle/>
          <a:p>
            <a:pPr algn="just">
              <a:lnSpc>
                <a:spcPts val="3359"/>
              </a:lnSpc>
            </a:pPr>
            <a:r>
              <a:rPr lang="es-MX" sz="2400" dirty="0">
                <a:solidFill>
                  <a:sysClr val="windowText" lastClr="000000"/>
                </a:solidFill>
                <a:latin typeface="Poppins"/>
                <a:ea typeface="Poppins"/>
                <a:cs typeface="Poppins"/>
                <a:sym typeface="Poppins"/>
              </a:rPr>
              <a:t>Es la modalidad de exportación que regula la salida temporal de mercancías nacionales o nacionalizadas del territorio aduanero nacional, para atender una finalidad específica en el exterior, en un plazo determinado, durante el cual deberán ser reimportadas sin haber experimentado modificación alguna, con excepción del deterioro normal originado en el uso que de ellas se haga.</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¿Para qué se utiliza? Se usa frecuentemente cuando las mercancías salen para:</a:t>
            </a:r>
          </a:p>
          <a:p>
            <a:pPr algn="just">
              <a:lnSpc>
                <a:spcPts val="3359"/>
              </a:lnSpc>
            </a:pPr>
            <a:endParaRPr lang="es-MX" sz="2400" dirty="0">
              <a:solidFill>
                <a:sysClr val="windowText" lastClr="000000"/>
              </a:solidFill>
              <a:latin typeface="Poppins"/>
              <a:ea typeface="Poppins"/>
              <a:cs typeface="Poppins"/>
              <a:sym typeface="Poppins"/>
            </a:endParaRP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Ferias internacionales.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Exposiciones comerciales.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Eventos culturales.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Competencias deportivas.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Misiones científicas.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Préstamos temporales.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Demostraciones comerciales.</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Equipos profesionales de trabajo.</a:t>
            </a:r>
            <a:endParaRPr lang="en-US" sz="2400" dirty="0">
              <a:solidFill>
                <a:sysClr val="windowText" lastClr="000000"/>
              </a:solidFill>
              <a:latin typeface="Poppins"/>
              <a:ea typeface="Poppins"/>
              <a:cs typeface="Poppins"/>
              <a:sym typeface="Poppins"/>
            </a:endParaRPr>
          </a:p>
        </p:txBody>
      </p:sp>
    </p:spTree>
    <p:extLst>
      <p:ext uri="{BB962C8B-B14F-4D97-AF65-F5344CB8AC3E}">
        <p14:creationId xmlns:p14="http://schemas.microsoft.com/office/powerpoint/2010/main" val="303099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1000"/>
                                        <p:tgtEl>
                                          <p:spTgt spid="12">
                                            <p:txEl>
                                              <p:pRg st="4" end="4"/>
                                            </p:txEl>
                                          </p:spTgt>
                                        </p:tgtEl>
                                      </p:cBhvr>
                                    </p:animEffect>
                                    <p:anim calcmode="lin" valueType="num">
                                      <p:cBhvr>
                                        <p:cTn id="2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fade">
                                      <p:cBhvr>
                                        <p:cTn id="28" dur="1000"/>
                                        <p:tgtEl>
                                          <p:spTgt spid="12">
                                            <p:txEl>
                                              <p:pRg st="5" end="5"/>
                                            </p:txEl>
                                          </p:spTgt>
                                        </p:tgtEl>
                                      </p:cBhvr>
                                    </p:animEffect>
                                    <p:anim calcmode="lin" valueType="num">
                                      <p:cBhvr>
                                        <p:cTn id="2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Effect transition="in" filter="fade">
                                      <p:cBhvr>
                                        <p:cTn id="35" dur="1000"/>
                                        <p:tgtEl>
                                          <p:spTgt spid="12">
                                            <p:txEl>
                                              <p:pRg st="6" end="6"/>
                                            </p:txEl>
                                          </p:spTgt>
                                        </p:tgtEl>
                                      </p:cBhvr>
                                    </p:animEffect>
                                    <p:anim calcmode="lin" valueType="num">
                                      <p:cBhvr>
                                        <p:cTn id="36"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1000"/>
                                        <p:tgtEl>
                                          <p:spTgt spid="12">
                                            <p:txEl>
                                              <p:pRg st="7" end="7"/>
                                            </p:txEl>
                                          </p:spTgt>
                                        </p:tgtEl>
                                      </p:cBhvr>
                                    </p:animEffect>
                                    <p:anim calcmode="lin" valueType="num">
                                      <p:cBhvr>
                                        <p:cTn id="43"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animEffect transition="in" filter="fade">
                                      <p:cBhvr>
                                        <p:cTn id="49" dur="1000"/>
                                        <p:tgtEl>
                                          <p:spTgt spid="12">
                                            <p:txEl>
                                              <p:pRg st="8" end="8"/>
                                            </p:txEl>
                                          </p:spTgt>
                                        </p:tgtEl>
                                      </p:cBhvr>
                                    </p:animEffect>
                                    <p:anim calcmode="lin" valueType="num">
                                      <p:cBhvr>
                                        <p:cTn id="50"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9" end="9"/>
                                            </p:txEl>
                                          </p:spTgt>
                                        </p:tgtEl>
                                        <p:attrNameLst>
                                          <p:attrName>style.visibility</p:attrName>
                                        </p:attrNameLst>
                                      </p:cBhvr>
                                      <p:to>
                                        <p:strVal val="visible"/>
                                      </p:to>
                                    </p:set>
                                    <p:animEffect transition="in" filter="fade">
                                      <p:cBhvr>
                                        <p:cTn id="56" dur="1000"/>
                                        <p:tgtEl>
                                          <p:spTgt spid="12">
                                            <p:txEl>
                                              <p:pRg st="9" end="9"/>
                                            </p:txEl>
                                          </p:spTgt>
                                        </p:tgtEl>
                                      </p:cBhvr>
                                    </p:animEffect>
                                    <p:anim calcmode="lin" valueType="num">
                                      <p:cBhvr>
                                        <p:cTn id="57"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10" end="10"/>
                                            </p:txEl>
                                          </p:spTgt>
                                        </p:tgtEl>
                                        <p:attrNameLst>
                                          <p:attrName>style.visibility</p:attrName>
                                        </p:attrNameLst>
                                      </p:cBhvr>
                                      <p:to>
                                        <p:strVal val="visible"/>
                                      </p:to>
                                    </p:set>
                                    <p:animEffect transition="in" filter="fade">
                                      <p:cBhvr>
                                        <p:cTn id="63" dur="1000"/>
                                        <p:tgtEl>
                                          <p:spTgt spid="12">
                                            <p:txEl>
                                              <p:pRg st="10" end="10"/>
                                            </p:txEl>
                                          </p:spTgt>
                                        </p:tgtEl>
                                      </p:cBhvr>
                                    </p:animEffect>
                                    <p:anim calcmode="lin" valueType="num">
                                      <p:cBhvr>
                                        <p:cTn id="64"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
                                            <p:txEl>
                                              <p:pRg st="11" end="11"/>
                                            </p:txEl>
                                          </p:spTgt>
                                        </p:tgtEl>
                                        <p:attrNameLst>
                                          <p:attrName>style.visibility</p:attrName>
                                        </p:attrNameLst>
                                      </p:cBhvr>
                                      <p:to>
                                        <p:strVal val="visible"/>
                                      </p:to>
                                    </p:set>
                                    <p:animEffect transition="in" filter="fade">
                                      <p:cBhvr>
                                        <p:cTn id="70" dur="1000"/>
                                        <p:tgtEl>
                                          <p:spTgt spid="12">
                                            <p:txEl>
                                              <p:pRg st="11" end="11"/>
                                            </p:txEl>
                                          </p:spTgt>
                                        </p:tgtEl>
                                      </p:cBhvr>
                                    </p:animEffect>
                                    <p:anim calcmode="lin" valueType="num">
                                      <p:cBhvr>
                                        <p:cTn id="71" dur="1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1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32126-BFA3-0413-E822-EAA49915731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E7AF73F-9749-FBA9-B8DF-717AB84C07D0}"/>
              </a:ext>
            </a:extLst>
          </p:cNvPr>
          <p:cNvGrpSpPr/>
          <p:nvPr/>
        </p:nvGrpSpPr>
        <p:grpSpPr>
          <a:xfrm>
            <a:off x="9144000" y="5143500"/>
            <a:ext cx="9144000" cy="5143500"/>
            <a:chOff x="0" y="0"/>
            <a:chExt cx="2408296" cy="1354667"/>
          </a:xfrm>
        </p:grpSpPr>
        <p:sp>
          <p:nvSpPr>
            <p:cNvPr id="3" name="Freeform 3">
              <a:extLst>
                <a:ext uri="{FF2B5EF4-FFF2-40B4-BE49-F238E27FC236}">
                  <a16:creationId xmlns:a16="http://schemas.microsoft.com/office/drawing/2014/main" id="{64277278-4B01-DCA4-5457-00C7502D10F0}"/>
                </a:ext>
              </a:extLst>
            </p:cNvPr>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a:extLst>
                <a:ext uri="{FF2B5EF4-FFF2-40B4-BE49-F238E27FC236}">
                  <a16:creationId xmlns:a16="http://schemas.microsoft.com/office/drawing/2014/main" id="{C1CBF3AA-7D2A-1C7F-3B89-B18617CAF0DC}"/>
                </a:ext>
              </a:extLst>
            </p:cNvPr>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42E76F0F-D8C9-A18C-0740-109354AE8D06}"/>
              </a:ext>
            </a:extLst>
          </p:cNvPr>
          <p:cNvGrpSpPr/>
          <p:nvPr/>
        </p:nvGrpSpPr>
        <p:grpSpPr>
          <a:xfrm>
            <a:off x="0" y="0"/>
            <a:ext cx="9144000" cy="10287000"/>
            <a:chOff x="0" y="0"/>
            <a:chExt cx="1263784" cy="1421757"/>
          </a:xfrm>
        </p:grpSpPr>
        <p:sp>
          <p:nvSpPr>
            <p:cNvPr id="6" name="Freeform 6">
              <a:extLst>
                <a:ext uri="{FF2B5EF4-FFF2-40B4-BE49-F238E27FC236}">
                  <a16:creationId xmlns:a16="http://schemas.microsoft.com/office/drawing/2014/main" id="{9E65DD51-0D06-CF36-4542-CF40FFED65FB}"/>
                </a:ext>
              </a:extLst>
            </p:cNvPr>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a:extLst>
              <a:ext uri="{FF2B5EF4-FFF2-40B4-BE49-F238E27FC236}">
                <a16:creationId xmlns:a16="http://schemas.microsoft.com/office/drawing/2014/main" id="{34C28E09-EF60-F07B-4273-A300DE96EDF0}"/>
              </a:ext>
            </a:extLst>
          </p:cNvPr>
          <p:cNvGrpSpPr/>
          <p:nvPr/>
        </p:nvGrpSpPr>
        <p:grpSpPr>
          <a:xfrm>
            <a:off x="6248400" y="517071"/>
            <a:ext cx="11326586" cy="9252857"/>
            <a:chOff x="0" y="0"/>
            <a:chExt cx="2983134" cy="2436966"/>
          </a:xfrm>
          <a:solidFill>
            <a:schemeClr val="bg1"/>
          </a:solidFill>
        </p:grpSpPr>
        <p:sp>
          <p:nvSpPr>
            <p:cNvPr id="8" name="Freeform 8">
              <a:extLst>
                <a:ext uri="{FF2B5EF4-FFF2-40B4-BE49-F238E27FC236}">
                  <a16:creationId xmlns:a16="http://schemas.microsoft.com/office/drawing/2014/main" id="{30A97DA2-6DB8-AFA6-BBA7-533029FEFF0B}"/>
                </a:ext>
              </a:extLst>
            </p:cNvPr>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a:extLst>
                <a:ext uri="{FF2B5EF4-FFF2-40B4-BE49-F238E27FC236}">
                  <a16:creationId xmlns:a16="http://schemas.microsoft.com/office/drawing/2014/main" id="{42FFA21D-0FF7-ED3B-9CAE-AE6B38B26C34}"/>
                </a:ext>
              </a:extLst>
            </p:cNvPr>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01DEC6D2-1939-6271-4515-5D944C3D8DC4}"/>
              </a:ext>
            </a:extLst>
          </p:cNvPr>
          <p:cNvSpPr txBox="1"/>
          <p:nvPr/>
        </p:nvSpPr>
        <p:spPr>
          <a:xfrm>
            <a:off x="6417128" y="1322191"/>
            <a:ext cx="11299372" cy="8261492"/>
          </a:xfrm>
          <a:prstGeom prst="rect">
            <a:avLst/>
          </a:prstGeom>
        </p:spPr>
        <p:txBody>
          <a:bodyPr wrap="square" lIns="0" tIns="0" rIns="0" bIns="0" rtlCol="0" anchor="t">
            <a:spAutoFit/>
          </a:bodyPr>
          <a:lstStyle/>
          <a:p>
            <a:pPr algn="just">
              <a:lnSpc>
                <a:spcPts val="3359"/>
              </a:lnSpc>
            </a:pPr>
            <a:r>
              <a:rPr lang="es-MX" sz="2400" dirty="0">
                <a:solidFill>
                  <a:sysClr val="windowText" lastClr="000000"/>
                </a:solidFill>
                <a:latin typeface="Poppins"/>
                <a:ea typeface="Poppins"/>
                <a:cs typeface="Poppins"/>
                <a:sym typeface="Poppins"/>
              </a:rPr>
              <a:t>La solicitud de autorización de embarque y la declaración correspondiente se tramitarán en la forma prevista para la exportación definitiva.</a:t>
            </a:r>
          </a:p>
          <a:p>
            <a:pPr algn="just">
              <a:lnSpc>
                <a:spcPts val="3359"/>
              </a:lnSpc>
            </a:pPr>
            <a:r>
              <a:rPr lang="es-MX" sz="2400" b="1" dirty="0">
                <a:solidFill>
                  <a:sysClr val="windowText" lastClr="000000"/>
                </a:solidFill>
                <a:latin typeface="Poppins"/>
                <a:ea typeface="Poppins"/>
                <a:cs typeface="Poppins"/>
                <a:sym typeface="Poppins"/>
              </a:rPr>
              <a:t>DOCUMENTOS SOPORTES</a:t>
            </a:r>
          </a:p>
          <a:p>
            <a:pPr algn="just">
              <a:lnSpc>
                <a:spcPts val="3359"/>
              </a:lnSpc>
            </a:pPr>
            <a:r>
              <a:rPr lang="es-MX" sz="2400" dirty="0">
                <a:solidFill>
                  <a:sysClr val="windowText" lastClr="000000"/>
                </a:solidFill>
                <a:latin typeface="Poppins"/>
                <a:ea typeface="Poppins"/>
                <a:cs typeface="Poppins"/>
                <a:sym typeface="Poppins"/>
              </a:rPr>
              <a:t>1. Documento que acredite el contrato que dio lugar a la exportación, y</a:t>
            </a:r>
          </a:p>
          <a:p>
            <a:pPr algn="just">
              <a:lnSpc>
                <a:spcPts val="3359"/>
              </a:lnSpc>
            </a:pPr>
            <a:r>
              <a:rPr lang="es-MX" sz="2400" dirty="0">
                <a:solidFill>
                  <a:sysClr val="windowText" lastClr="000000"/>
                </a:solidFill>
                <a:latin typeface="Poppins"/>
                <a:ea typeface="Poppins"/>
                <a:cs typeface="Poppins"/>
                <a:sym typeface="Poppins"/>
              </a:rPr>
              <a:t>2. Mandato cuando actúe como declarante una Agencia de Aduanas o un apoderado.</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b="1" dirty="0">
                <a:solidFill>
                  <a:sysClr val="windowText" lastClr="000000"/>
                </a:solidFill>
                <a:latin typeface="Poppins"/>
                <a:ea typeface="Poppins"/>
                <a:cs typeface="Poppins"/>
                <a:sym typeface="Poppins"/>
              </a:rPr>
              <a:t>TERMINACION DE LA MODALIDAD</a:t>
            </a:r>
            <a:r>
              <a:rPr lang="es-MX" sz="2400" dirty="0">
                <a:solidFill>
                  <a:sysClr val="windowText" lastClr="000000"/>
                </a:solidFill>
                <a:latin typeface="Poppins"/>
                <a:ea typeface="Poppins"/>
                <a:cs typeface="Poppins"/>
                <a:sym typeface="Poppins"/>
              </a:rPr>
              <a:t>. </a:t>
            </a:r>
          </a:p>
          <a:p>
            <a:pPr algn="just">
              <a:lnSpc>
                <a:spcPts val="3359"/>
              </a:lnSpc>
            </a:pPr>
            <a:r>
              <a:rPr lang="es-MX" sz="2400" dirty="0">
                <a:solidFill>
                  <a:sysClr val="windowText" lastClr="000000"/>
                </a:solidFill>
                <a:latin typeface="Poppins"/>
                <a:ea typeface="Poppins"/>
                <a:cs typeface="Poppins"/>
                <a:sym typeface="Poppins"/>
              </a:rPr>
              <a:t>La modalidad de exportación temporal para reimportación en el mismo estado, terminará si dentro del plazo fijado se presenta una de las siguientes situaciones:</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1. Reimportación en el mismo estado.</a:t>
            </a:r>
          </a:p>
          <a:p>
            <a:pPr algn="just">
              <a:lnSpc>
                <a:spcPts val="3359"/>
              </a:lnSpc>
            </a:pPr>
            <a:r>
              <a:rPr lang="es-MX" sz="2400" dirty="0">
                <a:solidFill>
                  <a:sysClr val="windowText" lastClr="000000"/>
                </a:solidFill>
                <a:latin typeface="Poppins"/>
                <a:ea typeface="Poppins"/>
                <a:cs typeface="Poppins"/>
                <a:sym typeface="Poppins"/>
              </a:rPr>
              <a:t>2. Exportación definitiva, o</a:t>
            </a:r>
          </a:p>
          <a:p>
            <a:pPr algn="just">
              <a:lnSpc>
                <a:spcPts val="3359"/>
              </a:lnSpc>
            </a:pPr>
            <a:r>
              <a:rPr lang="es-MX" sz="2400" dirty="0">
                <a:solidFill>
                  <a:sysClr val="windowText" lastClr="000000"/>
                </a:solidFill>
                <a:latin typeface="Poppins"/>
                <a:ea typeface="Poppins"/>
                <a:cs typeface="Poppins"/>
                <a:sym typeface="Poppins"/>
              </a:rPr>
              <a:t>3. Destrucción de la mercancía debidamente acreditada ante la Administración</a:t>
            </a:r>
          </a:p>
          <a:p>
            <a:pPr algn="just">
              <a:lnSpc>
                <a:spcPts val="3359"/>
              </a:lnSpc>
            </a:pPr>
            <a:r>
              <a:rPr lang="es-MX" sz="2400" dirty="0">
                <a:solidFill>
                  <a:sysClr val="windowText" lastClr="000000"/>
                </a:solidFill>
                <a:latin typeface="Poppins"/>
                <a:ea typeface="Poppins"/>
                <a:cs typeface="Poppins"/>
                <a:sym typeface="Poppins"/>
              </a:rPr>
              <a:t>Aduanera</a:t>
            </a:r>
          </a:p>
          <a:p>
            <a:pPr marL="342900" indent="-342900" algn="just">
              <a:lnSpc>
                <a:spcPts val="3359"/>
              </a:lnSpc>
              <a:buFont typeface="Arial" panose="020B0604020202020204" pitchFamily="34" charset="0"/>
              <a:buChar char="•"/>
            </a:pPr>
            <a:endParaRPr lang="en-US" sz="2400" dirty="0">
              <a:solidFill>
                <a:sysClr val="windowText" lastClr="000000"/>
              </a:solidFill>
              <a:latin typeface="Poppins"/>
              <a:ea typeface="Poppins"/>
              <a:cs typeface="Poppins"/>
              <a:sym typeface="Poppins"/>
            </a:endParaRPr>
          </a:p>
        </p:txBody>
      </p:sp>
    </p:spTree>
    <p:extLst>
      <p:ext uri="{BB962C8B-B14F-4D97-AF65-F5344CB8AC3E}">
        <p14:creationId xmlns:p14="http://schemas.microsoft.com/office/powerpoint/2010/main" val="62861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1" end="11"/>
                                            </p:txEl>
                                          </p:spTgt>
                                        </p:tgtEl>
                                        <p:attrNameLst>
                                          <p:attrName>style.visibility</p:attrName>
                                        </p:attrNameLst>
                                      </p:cBhvr>
                                      <p:to>
                                        <p:strVal val="visible"/>
                                      </p:to>
                                    </p:set>
                                    <p:animEffect transition="in" filter="fade">
                                      <p:cBhvr>
                                        <p:cTn id="21" dur="1000"/>
                                        <p:tgtEl>
                                          <p:spTgt spid="12">
                                            <p:txEl>
                                              <p:pRg st="11" end="11"/>
                                            </p:txEl>
                                          </p:spTgt>
                                        </p:tgtEl>
                                      </p:cBhvr>
                                    </p:animEffect>
                                    <p:anim calcmode="lin" valueType="num">
                                      <p:cBhvr>
                                        <p:cTn id="22" dur="1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1000"/>
                                        <p:tgtEl>
                                          <p:spTgt spid="12">
                                            <p:txEl>
                                              <p:pRg st="2" end="2"/>
                                            </p:txEl>
                                          </p:spTgt>
                                        </p:tgtEl>
                                      </p:cBhvr>
                                    </p:animEffect>
                                    <p:anim calcmode="lin" valueType="num">
                                      <p:cBhvr>
                                        <p:cTn id="2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1000"/>
                                        <p:tgtEl>
                                          <p:spTgt spid="12">
                                            <p:txEl>
                                              <p:pRg st="3" end="3"/>
                                            </p:txEl>
                                          </p:spTgt>
                                        </p:tgtEl>
                                      </p:cBhvr>
                                    </p:animEffect>
                                    <p:anim calcmode="lin" valueType="num">
                                      <p:cBhvr>
                                        <p:cTn id="36"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1000"/>
                                        <p:tgtEl>
                                          <p:spTgt spid="12">
                                            <p:txEl>
                                              <p:pRg st="5" end="5"/>
                                            </p:txEl>
                                          </p:spTgt>
                                        </p:tgtEl>
                                      </p:cBhvr>
                                    </p:animEffect>
                                    <p:anim calcmode="lin" valueType="num">
                                      <p:cBhvr>
                                        <p:cTn id="4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6" end="6"/>
                                            </p:txEl>
                                          </p:spTgt>
                                        </p:tgtEl>
                                        <p:attrNameLst>
                                          <p:attrName>style.visibility</p:attrName>
                                        </p:attrNameLst>
                                      </p:cBhvr>
                                      <p:to>
                                        <p:strVal val="visible"/>
                                      </p:to>
                                    </p:set>
                                    <p:animEffect transition="in" filter="fade">
                                      <p:cBhvr>
                                        <p:cTn id="49" dur="1000"/>
                                        <p:tgtEl>
                                          <p:spTgt spid="12">
                                            <p:txEl>
                                              <p:pRg st="6" end="6"/>
                                            </p:txEl>
                                          </p:spTgt>
                                        </p:tgtEl>
                                      </p:cBhvr>
                                    </p:animEffect>
                                    <p:anim calcmode="lin" valueType="num">
                                      <p:cBhvr>
                                        <p:cTn id="5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8" end="8"/>
                                            </p:txEl>
                                          </p:spTgt>
                                        </p:tgtEl>
                                        <p:attrNameLst>
                                          <p:attrName>style.visibility</p:attrName>
                                        </p:attrNameLst>
                                      </p:cBhvr>
                                      <p:to>
                                        <p:strVal val="visible"/>
                                      </p:to>
                                    </p:set>
                                    <p:animEffect transition="in" filter="fade">
                                      <p:cBhvr>
                                        <p:cTn id="56" dur="1000"/>
                                        <p:tgtEl>
                                          <p:spTgt spid="12">
                                            <p:txEl>
                                              <p:pRg st="8" end="8"/>
                                            </p:txEl>
                                          </p:spTgt>
                                        </p:tgtEl>
                                      </p:cBhvr>
                                    </p:animEffect>
                                    <p:anim calcmode="lin" valueType="num">
                                      <p:cBhvr>
                                        <p:cTn id="57"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9" end="9"/>
                                            </p:txEl>
                                          </p:spTgt>
                                        </p:tgtEl>
                                        <p:attrNameLst>
                                          <p:attrName>style.visibility</p:attrName>
                                        </p:attrNameLst>
                                      </p:cBhvr>
                                      <p:to>
                                        <p:strVal val="visible"/>
                                      </p:to>
                                    </p:set>
                                    <p:animEffect transition="in" filter="fade">
                                      <p:cBhvr>
                                        <p:cTn id="63" dur="1000"/>
                                        <p:tgtEl>
                                          <p:spTgt spid="12">
                                            <p:txEl>
                                              <p:pRg st="9" end="9"/>
                                            </p:txEl>
                                          </p:spTgt>
                                        </p:tgtEl>
                                      </p:cBhvr>
                                    </p:animEffect>
                                    <p:anim calcmode="lin" valueType="num">
                                      <p:cBhvr>
                                        <p:cTn id="64"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
                                            <p:txEl>
                                              <p:pRg st="10" end="10"/>
                                            </p:txEl>
                                          </p:spTgt>
                                        </p:tgtEl>
                                        <p:attrNameLst>
                                          <p:attrName>style.visibility</p:attrName>
                                        </p:attrNameLst>
                                      </p:cBhvr>
                                      <p:to>
                                        <p:strVal val="visible"/>
                                      </p:to>
                                    </p:set>
                                    <p:animEffect transition="in" filter="fade">
                                      <p:cBhvr>
                                        <p:cTn id="70" dur="1000"/>
                                        <p:tgtEl>
                                          <p:spTgt spid="12">
                                            <p:txEl>
                                              <p:pRg st="10" end="10"/>
                                            </p:txEl>
                                          </p:spTgt>
                                        </p:tgtEl>
                                      </p:cBhvr>
                                    </p:animEffect>
                                    <p:anim calcmode="lin" valueType="num">
                                      <p:cBhvr>
                                        <p:cTn id="71"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1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5008-F5C2-BF46-21AD-ECE9FE15F2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C28D3D-39EA-0A79-2549-142078B257D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47" b="-16747"/>
            </a:stretch>
          </a:blipFill>
        </p:spPr>
        <p:txBody>
          <a:bodyPr/>
          <a:lstStyle/>
          <a:p>
            <a:endParaRPr lang="es-CO"/>
          </a:p>
        </p:txBody>
      </p:sp>
      <p:sp>
        <p:nvSpPr>
          <p:cNvPr id="3" name="Freeform 3">
            <a:extLst>
              <a:ext uri="{FF2B5EF4-FFF2-40B4-BE49-F238E27FC236}">
                <a16:creationId xmlns:a16="http://schemas.microsoft.com/office/drawing/2014/main" id="{B9DCDAA5-1F4C-9A09-0230-3A6E27423FBE}"/>
              </a:ext>
            </a:extLst>
          </p:cNvPr>
          <p:cNvSpPr/>
          <p:nvPr/>
        </p:nvSpPr>
        <p:spPr>
          <a:xfrm>
            <a:off x="0" y="-28910"/>
            <a:ext cx="10315910" cy="10315910"/>
          </a:xfrm>
          <a:custGeom>
            <a:avLst/>
            <a:gdLst/>
            <a:ahLst/>
            <a:cxnLst/>
            <a:rect l="l" t="t" r="r" b="b"/>
            <a:pathLst>
              <a:path w="10315910" h="10315910">
                <a:moveTo>
                  <a:pt x="0" y="0"/>
                </a:moveTo>
                <a:lnTo>
                  <a:pt x="10315910" y="0"/>
                </a:lnTo>
                <a:lnTo>
                  <a:pt x="10315910" y="10315910"/>
                </a:lnTo>
                <a:lnTo>
                  <a:pt x="0" y="10315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AutoShape 5">
            <a:extLst>
              <a:ext uri="{FF2B5EF4-FFF2-40B4-BE49-F238E27FC236}">
                <a16:creationId xmlns:a16="http://schemas.microsoft.com/office/drawing/2014/main" id="{34D6A996-4EFE-8A31-5F6B-F0B74597B739}"/>
              </a:ext>
            </a:extLst>
          </p:cNvPr>
          <p:cNvSpPr/>
          <p:nvPr/>
        </p:nvSpPr>
        <p:spPr>
          <a:xfrm>
            <a:off x="1076325" y="3284291"/>
            <a:ext cx="2269780" cy="0"/>
          </a:xfrm>
          <a:prstGeom prst="line">
            <a:avLst/>
          </a:prstGeom>
          <a:ln w="114300" cap="flat">
            <a:solidFill>
              <a:srgbClr val="FFFD66"/>
            </a:solidFill>
            <a:prstDash val="solid"/>
            <a:headEnd type="none" w="sm" len="sm"/>
            <a:tailEnd type="none" w="sm" len="sm"/>
          </a:ln>
        </p:spPr>
        <p:txBody>
          <a:bodyPr/>
          <a:lstStyle/>
          <a:p>
            <a:endParaRPr lang="es-CO"/>
          </a:p>
        </p:txBody>
      </p:sp>
      <p:sp>
        <p:nvSpPr>
          <p:cNvPr id="10" name="TextBox 10">
            <a:extLst>
              <a:ext uri="{FF2B5EF4-FFF2-40B4-BE49-F238E27FC236}">
                <a16:creationId xmlns:a16="http://schemas.microsoft.com/office/drawing/2014/main" id="{0C3A93CA-43BB-8D19-2701-2F9BCE8F61B8}"/>
              </a:ext>
            </a:extLst>
          </p:cNvPr>
          <p:cNvSpPr txBox="1"/>
          <p:nvPr/>
        </p:nvSpPr>
        <p:spPr>
          <a:xfrm>
            <a:off x="1352550" y="3313202"/>
            <a:ext cx="17792700" cy="1755930"/>
          </a:xfrm>
          <a:prstGeom prst="rect">
            <a:avLst/>
          </a:prstGeom>
        </p:spPr>
        <p:txBody>
          <a:bodyPr wrap="square" lIns="0" tIns="0" rIns="0" bIns="0" rtlCol="0" anchor="t">
            <a:spAutoFit/>
          </a:bodyPr>
          <a:lstStyle/>
          <a:p>
            <a:pPr algn="l">
              <a:lnSpc>
                <a:spcPts val="13569"/>
              </a:lnSpc>
            </a:pPr>
            <a:r>
              <a:rPr lang="es-MX" sz="13000" b="1" dirty="0">
                <a:solidFill>
                  <a:srgbClr val="FFFD66"/>
                </a:solidFill>
                <a:latin typeface="Agrandir Narrow Ultra-Bold"/>
                <a:ea typeface="Agrandir Narrow Ultra-Bold"/>
                <a:cs typeface="Agrandir Narrow Ultra-Bold"/>
                <a:sym typeface="Agrandir Narrow Ultra-Bold"/>
              </a:rPr>
              <a:t>EXP0RTACIÓN</a:t>
            </a:r>
            <a:endParaRPr lang="en-US" sz="13000" b="1" dirty="0">
              <a:solidFill>
                <a:srgbClr val="FFFD66"/>
              </a:solidFill>
              <a:latin typeface="Agrandir Narrow Ultra-Bold"/>
              <a:ea typeface="Agrandir Narrow Ultra-Bold"/>
              <a:cs typeface="Agrandir Narrow Ultra-Bold"/>
              <a:sym typeface="Agrandir Narrow Ultra-Bold"/>
            </a:endParaRPr>
          </a:p>
        </p:txBody>
      </p:sp>
      <p:sp>
        <p:nvSpPr>
          <p:cNvPr id="11" name="TextBox 11">
            <a:extLst>
              <a:ext uri="{FF2B5EF4-FFF2-40B4-BE49-F238E27FC236}">
                <a16:creationId xmlns:a16="http://schemas.microsoft.com/office/drawing/2014/main" id="{68DCFDFD-853F-3543-B77A-372CBCC694F1}"/>
              </a:ext>
            </a:extLst>
          </p:cNvPr>
          <p:cNvSpPr txBox="1"/>
          <p:nvPr/>
        </p:nvSpPr>
        <p:spPr>
          <a:xfrm>
            <a:off x="1371600" y="5524500"/>
            <a:ext cx="16040100" cy="2926955"/>
          </a:xfrm>
          <a:prstGeom prst="rect">
            <a:avLst/>
          </a:prstGeom>
        </p:spPr>
        <p:txBody>
          <a:bodyPr wrap="square" lIns="0" tIns="0" rIns="0" bIns="0" rtlCol="0" anchor="t">
            <a:spAutoFit/>
          </a:bodyPr>
          <a:lstStyle/>
          <a:p>
            <a:pPr algn="l">
              <a:lnSpc>
                <a:spcPts val="11160"/>
              </a:lnSpc>
            </a:pPr>
            <a:r>
              <a:rPr lang="es-MX" sz="12000" dirty="0">
                <a:solidFill>
                  <a:srgbClr val="FFFFFF"/>
                </a:solidFill>
                <a:latin typeface="Agrandir Narrow"/>
                <a:ea typeface="Agrandir Narrow"/>
                <a:cs typeface="Agrandir Narrow"/>
                <a:sym typeface="Agrandir Narrow"/>
              </a:rPr>
              <a:t>POR TRAFICO POSTAL Y Envíos URGENTES </a:t>
            </a:r>
            <a:endParaRPr lang="en-US" sz="12000" dirty="0">
              <a:solidFill>
                <a:srgbClr val="FFFFFF"/>
              </a:solidFill>
              <a:latin typeface="Agrandir Narrow"/>
              <a:ea typeface="Agrandir Narrow"/>
              <a:cs typeface="Agrandir Narrow"/>
              <a:sym typeface="Agrandir Narrow"/>
            </a:endParaRPr>
          </a:p>
        </p:txBody>
      </p:sp>
    </p:spTree>
    <p:extLst>
      <p:ext uri="{BB962C8B-B14F-4D97-AF65-F5344CB8AC3E}">
        <p14:creationId xmlns:p14="http://schemas.microsoft.com/office/powerpoint/2010/main" val="2572564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85E5B-DBA8-E7EC-034C-516DD7B1A7C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1B4D771-32B0-AE1D-B4C8-522F5C41C9F7}"/>
              </a:ext>
            </a:extLst>
          </p:cNvPr>
          <p:cNvGrpSpPr/>
          <p:nvPr/>
        </p:nvGrpSpPr>
        <p:grpSpPr>
          <a:xfrm>
            <a:off x="9144000" y="5143500"/>
            <a:ext cx="9144000" cy="5143500"/>
            <a:chOff x="0" y="0"/>
            <a:chExt cx="2408296" cy="1354667"/>
          </a:xfrm>
        </p:grpSpPr>
        <p:sp>
          <p:nvSpPr>
            <p:cNvPr id="3" name="Freeform 3">
              <a:extLst>
                <a:ext uri="{FF2B5EF4-FFF2-40B4-BE49-F238E27FC236}">
                  <a16:creationId xmlns:a16="http://schemas.microsoft.com/office/drawing/2014/main" id="{32A80034-A26A-467A-38D1-E73528CF2C13}"/>
                </a:ext>
              </a:extLst>
            </p:cNvPr>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a:extLst>
                <a:ext uri="{FF2B5EF4-FFF2-40B4-BE49-F238E27FC236}">
                  <a16:creationId xmlns:a16="http://schemas.microsoft.com/office/drawing/2014/main" id="{792C3C1A-87F4-03FA-9862-EC3A5D2F792B}"/>
                </a:ext>
              </a:extLst>
            </p:cNvPr>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185837B5-F9E0-0127-EF7A-A38CCDC38B0F}"/>
              </a:ext>
            </a:extLst>
          </p:cNvPr>
          <p:cNvGrpSpPr/>
          <p:nvPr/>
        </p:nvGrpSpPr>
        <p:grpSpPr>
          <a:xfrm>
            <a:off x="0" y="0"/>
            <a:ext cx="9144000" cy="10287000"/>
            <a:chOff x="0" y="0"/>
            <a:chExt cx="1263784" cy="1421757"/>
          </a:xfrm>
        </p:grpSpPr>
        <p:sp>
          <p:nvSpPr>
            <p:cNvPr id="6" name="Freeform 6">
              <a:extLst>
                <a:ext uri="{FF2B5EF4-FFF2-40B4-BE49-F238E27FC236}">
                  <a16:creationId xmlns:a16="http://schemas.microsoft.com/office/drawing/2014/main" id="{46036C6E-2CB7-ACEA-F1A6-1F429651191E}"/>
                </a:ext>
              </a:extLst>
            </p:cNvPr>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a:extLst>
              <a:ext uri="{FF2B5EF4-FFF2-40B4-BE49-F238E27FC236}">
                <a16:creationId xmlns:a16="http://schemas.microsoft.com/office/drawing/2014/main" id="{94CA5319-53EA-C134-603A-85275A26CDD8}"/>
              </a:ext>
            </a:extLst>
          </p:cNvPr>
          <p:cNvGrpSpPr/>
          <p:nvPr/>
        </p:nvGrpSpPr>
        <p:grpSpPr>
          <a:xfrm>
            <a:off x="6248400" y="517071"/>
            <a:ext cx="11326586" cy="9252857"/>
            <a:chOff x="0" y="0"/>
            <a:chExt cx="2983134" cy="2436966"/>
          </a:xfrm>
          <a:solidFill>
            <a:schemeClr val="bg1"/>
          </a:solidFill>
        </p:grpSpPr>
        <p:sp>
          <p:nvSpPr>
            <p:cNvPr id="8" name="Freeform 8">
              <a:extLst>
                <a:ext uri="{FF2B5EF4-FFF2-40B4-BE49-F238E27FC236}">
                  <a16:creationId xmlns:a16="http://schemas.microsoft.com/office/drawing/2014/main" id="{29EB0340-4C9A-81D7-EF79-29BCF49D9090}"/>
                </a:ext>
              </a:extLst>
            </p:cNvPr>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a:extLst>
                <a:ext uri="{FF2B5EF4-FFF2-40B4-BE49-F238E27FC236}">
                  <a16:creationId xmlns:a16="http://schemas.microsoft.com/office/drawing/2014/main" id="{A256322A-D3D5-1C39-0A9E-35C439772FAC}"/>
                </a:ext>
              </a:extLst>
            </p:cNvPr>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A72724D2-1509-FBC5-E49C-EDB339683D93}"/>
              </a:ext>
            </a:extLst>
          </p:cNvPr>
          <p:cNvSpPr txBox="1"/>
          <p:nvPr/>
        </p:nvSpPr>
        <p:spPr>
          <a:xfrm>
            <a:off x="6417128" y="1322191"/>
            <a:ext cx="11299372" cy="7825476"/>
          </a:xfrm>
          <a:prstGeom prst="rect">
            <a:avLst/>
          </a:prstGeom>
        </p:spPr>
        <p:txBody>
          <a:bodyPr wrap="square" lIns="0" tIns="0" rIns="0" bIns="0" rtlCol="0" anchor="t">
            <a:spAutoFit/>
          </a:bodyPr>
          <a:lstStyle/>
          <a:p>
            <a:pPr algn="just">
              <a:lnSpc>
                <a:spcPts val="3359"/>
              </a:lnSpc>
            </a:pPr>
            <a:r>
              <a:rPr lang="es-MX" sz="2400" dirty="0">
                <a:solidFill>
                  <a:sysClr val="windowText" lastClr="000000"/>
                </a:solidFill>
                <a:latin typeface="Poppins"/>
                <a:ea typeface="Poppins"/>
                <a:cs typeface="Poppins"/>
                <a:sym typeface="Poppins"/>
              </a:rPr>
              <a:t>Podrán ser objeto de exportación, por esta modalidad, los envíos de correspondencia, los envíos q e salen del territorio nacional por la red oficial de correos y los envíos urgentes, siempre que su valor no exceda de cinco mil dólares de los Estados Unidos de América </a:t>
            </a:r>
            <a:r>
              <a:rPr lang="es-MX" sz="2400" b="1" i="1" dirty="0">
                <a:solidFill>
                  <a:sysClr val="windowText" lastClr="000000"/>
                </a:solidFill>
                <a:latin typeface="Poppins"/>
                <a:ea typeface="Poppins"/>
                <a:cs typeface="Poppins"/>
                <a:sym typeface="Poppins"/>
              </a:rPr>
              <a:t>( S$5.000)</a:t>
            </a:r>
            <a:r>
              <a:rPr lang="es-MX" sz="2400" dirty="0">
                <a:solidFill>
                  <a:sysClr val="windowText" lastClr="000000"/>
                </a:solidFill>
                <a:latin typeface="Poppins"/>
                <a:ea typeface="Poppins"/>
                <a:cs typeface="Poppins"/>
                <a:sym typeface="Poppins"/>
              </a:rPr>
              <a:t> y requieran ágil entrega a su destinatario.</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b="1" dirty="0">
                <a:solidFill>
                  <a:sysClr val="windowText" lastClr="000000"/>
                </a:solidFill>
                <a:latin typeface="Poppins"/>
                <a:ea typeface="Poppins"/>
                <a:cs typeface="Poppins"/>
                <a:sym typeface="Poppins"/>
              </a:rPr>
              <a:t>INTERMEDIARIOS EN LA EXPORTACIÓN BAJO ESTA MODALlDAD</a:t>
            </a:r>
            <a:r>
              <a:rPr lang="es-MX" sz="2400" dirty="0">
                <a:solidFill>
                  <a:sysClr val="windowText" lastClr="000000"/>
                </a:solidFill>
                <a:latin typeface="Poppins"/>
                <a:ea typeface="Poppins"/>
                <a:cs typeface="Poppins"/>
                <a:sym typeface="Poppins"/>
              </a:rPr>
              <a:t> . </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Las labores de recepción, declaración y embarque, de los envíos de</a:t>
            </a:r>
          </a:p>
          <a:p>
            <a:pPr algn="just">
              <a:lnSpc>
                <a:spcPts val="3359"/>
              </a:lnSpc>
            </a:pPr>
            <a:r>
              <a:rPr lang="es-MX" sz="2400" dirty="0">
                <a:solidFill>
                  <a:sysClr val="windowText" lastClr="000000"/>
                </a:solidFill>
                <a:latin typeface="Poppins"/>
                <a:ea typeface="Poppins"/>
                <a:cs typeface="Poppins"/>
                <a:sym typeface="Poppins"/>
              </a:rPr>
              <a:t>correspondencia y los envíos que salen del territorio aduanero nacional por </a:t>
            </a:r>
            <a:r>
              <a:rPr lang="es-MX" sz="2400" b="1" i="1" dirty="0">
                <a:solidFill>
                  <a:sysClr val="windowText" lastClr="000000"/>
                </a:solidFill>
                <a:latin typeface="Poppins"/>
                <a:ea typeface="Poppins"/>
                <a:cs typeface="Poppins"/>
                <a:sym typeface="Poppins"/>
              </a:rPr>
              <a:t>la red oficial de correos,</a:t>
            </a:r>
            <a:r>
              <a:rPr lang="es-MX" sz="2400" dirty="0">
                <a:solidFill>
                  <a:sysClr val="windowText" lastClr="000000"/>
                </a:solidFill>
                <a:latin typeface="Poppins"/>
                <a:ea typeface="Poppins"/>
                <a:cs typeface="Poppins"/>
                <a:sym typeface="Poppins"/>
              </a:rPr>
              <a:t> se adelantarán por la sociedad Servicios Postales Nacionales, o quien haga sus veces, y </a:t>
            </a:r>
            <a:r>
              <a:rPr lang="es-MX" sz="2400" b="1" i="1" dirty="0">
                <a:solidFill>
                  <a:sysClr val="windowText" lastClr="000000"/>
                </a:solidFill>
                <a:latin typeface="Poppins"/>
                <a:ea typeface="Poppins"/>
                <a:cs typeface="Poppins"/>
                <a:sym typeface="Poppins"/>
              </a:rPr>
              <a:t>las empresas legalmente autorizadas por ella; las de envíos urgentes</a:t>
            </a:r>
            <a:r>
              <a:rPr lang="es-MX" sz="2400" dirty="0">
                <a:solidFill>
                  <a:sysClr val="windowText" lastClr="000000"/>
                </a:solidFill>
                <a:latin typeface="Poppins"/>
                <a:ea typeface="Poppins"/>
                <a:cs typeface="Poppins"/>
                <a:sym typeface="Poppins"/>
              </a:rPr>
              <a:t>, serán realizadas directamente por las empresas de transporte internacional que hubieren obtenido licencia del Ministerio de Tecnologías de la Información y las</a:t>
            </a:r>
          </a:p>
          <a:p>
            <a:pPr algn="just">
              <a:lnSpc>
                <a:spcPts val="3359"/>
              </a:lnSpc>
            </a:pPr>
            <a:r>
              <a:rPr lang="es-MX" sz="2400" dirty="0">
                <a:solidFill>
                  <a:sysClr val="windowText" lastClr="000000"/>
                </a:solidFill>
                <a:latin typeface="Poppins"/>
                <a:ea typeface="Poppins"/>
                <a:cs typeface="Poppins"/>
                <a:sym typeface="Poppins"/>
              </a:rPr>
              <a:t>Comunicaciones, como empresas de mensajería especializada y se encuentren inscritas ante la Unidad Administrativa Especial Dirección de Impuestos y Aduanas Nacionales (DIAN)</a:t>
            </a:r>
            <a:endParaRPr lang="en-US" sz="2400" dirty="0">
              <a:solidFill>
                <a:sysClr val="windowText" lastClr="000000"/>
              </a:solidFill>
              <a:latin typeface="Poppins"/>
              <a:ea typeface="Poppins"/>
              <a:cs typeface="Poppins"/>
              <a:sym typeface="Poppins"/>
            </a:endParaRPr>
          </a:p>
        </p:txBody>
      </p:sp>
    </p:spTree>
    <p:extLst>
      <p:ext uri="{BB962C8B-B14F-4D97-AF65-F5344CB8AC3E}">
        <p14:creationId xmlns:p14="http://schemas.microsoft.com/office/powerpoint/2010/main" val="2688358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29F21-A8DD-E8CD-71DA-3479E6FA54B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85D164A-E7A6-6325-11AC-ED2CC636303F}"/>
              </a:ext>
            </a:extLst>
          </p:cNvPr>
          <p:cNvGrpSpPr/>
          <p:nvPr/>
        </p:nvGrpSpPr>
        <p:grpSpPr>
          <a:xfrm>
            <a:off x="9144000" y="5143500"/>
            <a:ext cx="9144000" cy="5143500"/>
            <a:chOff x="0" y="0"/>
            <a:chExt cx="2408296" cy="1354667"/>
          </a:xfrm>
        </p:grpSpPr>
        <p:sp>
          <p:nvSpPr>
            <p:cNvPr id="3" name="Freeform 3">
              <a:extLst>
                <a:ext uri="{FF2B5EF4-FFF2-40B4-BE49-F238E27FC236}">
                  <a16:creationId xmlns:a16="http://schemas.microsoft.com/office/drawing/2014/main" id="{A79CD08E-9095-C85B-93B8-A2EE45D359D9}"/>
                </a:ext>
              </a:extLst>
            </p:cNvPr>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a:extLst>
                <a:ext uri="{FF2B5EF4-FFF2-40B4-BE49-F238E27FC236}">
                  <a16:creationId xmlns:a16="http://schemas.microsoft.com/office/drawing/2014/main" id="{2807AB97-27A7-40A1-7B9B-B232749178DF}"/>
                </a:ext>
              </a:extLst>
            </p:cNvPr>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0F92FED1-2DB1-EA39-881D-2C25744E37FE}"/>
              </a:ext>
            </a:extLst>
          </p:cNvPr>
          <p:cNvGrpSpPr/>
          <p:nvPr/>
        </p:nvGrpSpPr>
        <p:grpSpPr>
          <a:xfrm>
            <a:off x="0" y="0"/>
            <a:ext cx="9144000" cy="10287000"/>
            <a:chOff x="0" y="0"/>
            <a:chExt cx="1263784" cy="1421757"/>
          </a:xfrm>
        </p:grpSpPr>
        <p:sp>
          <p:nvSpPr>
            <p:cNvPr id="6" name="Freeform 6">
              <a:extLst>
                <a:ext uri="{FF2B5EF4-FFF2-40B4-BE49-F238E27FC236}">
                  <a16:creationId xmlns:a16="http://schemas.microsoft.com/office/drawing/2014/main" id="{10E04910-5015-CAD2-7CA7-B43CAFBB46D9}"/>
                </a:ext>
              </a:extLst>
            </p:cNvPr>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a:extLst>
              <a:ext uri="{FF2B5EF4-FFF2-40B4-BE49-F238E27FC236}">
                <a16:creationId xmlns:a16="http://schemas.microsoft.com/office/drawing/2014/main" id="{47BE9292-59F9-19F4-3E55-6EA5467904AB}"/>
              </a:ext>
            </a:extLst>
          </p:cNvPr>
          <p:cNvGrpSpPr/>
          <p:nvPr/>
        </p:nvGrpSpPr>
        <p:grpSpPr>
          <a:xfrm>
            <a:off x="6248400" y="517071"/>
            <a:ext cx="11326586" cy="9252857"/>
            <a:chOff x="0" y="0"/>
            <a:chExt cx="2983134" cy="2436966"/>
          </a:xfrm>
          <a:solidFill>
            <a:schemeClr val="bg1"/>
          </a:solidFill>
        </p:grpSpPr>
        <p:sp>
          <p:nvSpPr>
            <p:cNvPr id="8" name="Freeform 8">
              <a:extLst>
                <a:ext uri="{FF2B5EF4-FFF2-40B4-BE49-F238E27FC236}">
                  <a16:creationId xmlns:a16="http://schemas.microsoft.com/office/drawing/2014/main" id="{36713458-10E7-F367-42F9-47EE8E60BC68}"/>
                </a:ext>
              </a:extLst>
            </p:cNvPr>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a:extLst>
                <a:ext uri="{FF2B5EF4-FFF2-40B4-BE49-F238E27FC236}">
                  <a16:creationId xmlns:a16="http://schemas.microsoft.com/office/drawing/2014/main" id="{9D717324-EC30-A718-A429-508E0E79DBD9}"/>
                </a:ext>
              </a:extLst>
            </p:cNvPr>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14D17CF7-EEB1-5AFE-92D3-F5D15BCA0E6A}"/>
              </a:ext>
            </a:extLst>
          </p:cNvPr>
          <p:cNvSpPr txBox="1"/>
          <p:nvPr/>
        </p:nvSpPr>
        <p:spPr>
          <a:xfrm>
            <a:off x="6417128" y="1322191"/>
            <a:ext cx="11299372" cy="6081408"/>
          </a:xfrm>
          <a:prstGeom prst="rect">
            <a:avLst/>
          </a:prstGeom>
        </p:spPr>
        <p:txBody>
          <a:bodyPr wrap="square" lIns="0" tIns="0" rIns="0" bIns="0" rtlCol="0" anchor="t">
            <a:spAutoFit/>
          </a:bodyPr>
          <a:lstStyle/>
          <a:p>
            <a:pPr algn="just">
              <a:lnSpc>
                <a:spcPts val="3359"/>
              </a:lnSpc>
            </a:pPr>
            <a:r>
              <a:rPr lang="es-MX" sz="2400" b="1" dirty="0">
                <a:solidFill>
                  <a:sysClr val="windowText" lastClr="000000"/>
                </a:solidFill>
                <a:latin typeface="Poppins"/>
                <a:ea typeface="Poppins"/>
                <a:cs typeface="Poppins"/>
                <a:sym typeface="Poppins"/>
              </a:rPr>
              <a:t>OBLIGACIONES DEL INTERMEDIARIO</a:t>
            </a:r>
            <a:r>
              <a:rPr lang="es-MX" sz="2400" dirty="0">
                <a:solidFill>
                  <a:sysClr val="windowText" lastClr="000000"/>
                </a:solidFill>
                <a:latin typeface="Poppins"/>
                <a:ea typeface="Poppins"/>
                <a:cs typeface="Poppins"/>
                <a:sym typeface="Poppins"/>
              </a:rPr>
              <a:t>. </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Cada uno de los paquetes que se exporten bajo la modalidad de tráfico postal y envíos urgentes deberá </a:t>
            </a:r>
            <a:r>
              <a:rPr lang="es-MX" sz="2400" b="1" i="1" dirty="0">
                <a:solidFill>
                  <a:sysClr val="windowText" lastClr="000000"/>
                </a:solidFill>
                <a:latin typeface="Poppins"/>
                <a:ea typeface="Poppins"/>
                <a:cs typeface="Poppins"/>
                <a:sym typeface="Poppins"/>
              </a:rPr>
              <a:t>tener adherida una etiqueta donde se consignen los siguientes datos</a:t>
            </a:r>
            <a:r>
              <a:rPr lang="es-MX" sz="2400" dirty="0">
                <a:solidFill>
                  <a:sysClr val="windowText" lastClr="000000"/>
                </a:solidFill>
                <a:latin typeface="Poppins"/>
                <a:ea typeface="Poppins"/>
                <a:cs typeface="Poppins"/>
                <a:sym typeface="Poppins"/>
              </a:rPr>
              <a:t>: </a:t>
            </a:r>
            <a:r>
              <a:rPr lang="es-MX" sz="2400" i="1" dirty="0">
                <a:solidFill>
                  <a:sysClr val="windowText" lastClr="000000"/>
                </a:solidFill>
                <a:highlight>
                  <a:srgbClr val="00FFFF"/>
                </a:highlight>
                <a:latin typeface="Poppins"/>
                <a:ea typeface="Poppins"/>
                <a:cs typeface="Poppins"/>
                <a:sym typeface="Poppins"/>
              </a:rPr>
              <a:t>nombre y dirección del remitente, nombre de la Empresa de Mensajería Especializada, nombre y dirección del consignatario, descripción y cantidad de las mercancías, valor expresado en dólares de los Estados Unidos de América y peso bruto del bulto expresado en kilogramos.</a:t>
            </a:r>
          </a:p>
          <a:p>
            <a:pPr algn="just">
              <a:lnSpc>
                <a:spcPts val="3359"/>
              </a:lnSpc>
            </a:pPr>
            <a:endParaRPr lang="es-MX" sz="2400" i="1" dirty="0">
              <a:solidFill>
                <a:sysClr val="windowText" lastClr="000000"/>
              </a:solidFill>
              <a:highlight>
                <a:srgbClr val="00FFFF"/>
              </a:highlight>
              <a:latin typeface="Poppins"/>
              <a:ea typeface="Poppins"/>
              <a:cs typeface="Poppins"/>
              <a:sym typeface="Poppins"/>
            </a:endParaRPr>
          </a:p>
          <a:p>
            <a:pPr algn="just">
              <a:lnSpc>
                <a:spcPts val="3359"/>
              </a:lnSpc>
            </a:pPr>
            <a:r>
              <a:rPr lang="es-MX" sz="2400" i="1" dirty="0">
                <a:solidFill>
                  <a:sysClr val="windowText" lastClr="000000"/>
                </a:solidFill>
                <a:highlight>
                  <a:srgbClr val="00FFFF"/>
                </a:highlight>
                <a:latin typeface="Poppins"/>
                <a:ea typeface="Poppins"/>
                <a:cs typeface="Poppins"/>
                <a:sym typeface="Poppins"/>
              </a:rPr>
              <a:t>Las mercancías que requieran vistos buenos, licencias o autorizaciones para su envío al exterior, deben acreditar el cumplimiento de tales requisitos al momento en que se presenten ante la Aduana las Declaraciones de Exportación correspondientes.</a:t>
            </a:r>
            <a:endParaRPr lang="en-US" sz="2400" i="1" dirty="0">
              <a:solidFill>
                <a:sysClr val="windowText" lastClr="000000"/>
              </a:solidFill>
              <a:highlight>
                <a:srgbClr val="00FFFF"/>
              </a:highlight>
              <a:latin typeface="Poppins"/>
              <a:ea typeface="Poppins"/>
              <a:cs typeface="Poppins"/>
              <a:sym typeface="Poppins"/>
            </a:endParaRPr>
          </a:p>
        </p:txBody>
      </p:sp>
    </p:spTree>
    <p:extLst>
      <p:ext uri="{BB962C8B-B14F-4D97-AF65-F5344CB8AC3E}">
        <p14:creationId xmlns:p14="http://schemas.microsoft.com/office/powerpoint/2010/main" val="973570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3A58-A73C-E04D-2CE3-9E934B56529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F72BA15-6327-7734-C7D3-9B70C073E0D5}"/>
              </a:ext>
            </a:extLst>
          </p:cNvPr>
          <p:cNvGrpSpPr/>
          <p:nvPr/>
        </p:nvGrpSpPr>
        <p:grpSpPr>
          <a:xfrm>
            <a:off x="9144000" y="5143500"/>
            <a:ext cx="9144000" cy="5143500"/>
            <a:chOff x="0" y="0"/>
            <a:chExt cx="2408296" cy="1354667"/>
          </a:xfrm>
        </p:grpSpPr>
        <p:sp>
          <p:nvSpPr>
            <p:cNvPr id="3" name="Freeform 3">
              <a:extLst>
                <a:ext uri="{FF2B5EF4-FFF2-40B4-BE49-F238E27FC236}">
                  <a16:creationId xmlns:a16="http://schemas.microsoft.com/office/drawing/2014/main" id="{A1D0122D-2DA8-9B38-7A88-8C819CD02049}"/>
                </a:ext>
              </a:extLst>
            </p:cNvPr>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a:extLst>
                <a:ext uri="{FF2B5EF4-FFF2-40B4-BE49-F238E27FC236}">
                  <a16:creationId xmlns:a16="http://schemas.microsoft.com/office/drawing/2014/main" id="{5ECAA7D4-9B6E-737D-125F-BB9F63598D9C}"/>
                </a:ext>
              </a:extLst>
            </p:cNvPr>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9D503338-F152-B64D-37DB-DC07582B51F2}"/>
              </a:ext>
            </a:extLst>
          </p:cNvPr>
          <p:cNvGrpSpPr/>
          <p:nvPr/>
        </p:nvGrpSpPr>
        <p:grpSpPr>
          <a:xfrm>
            <a:off x="0" y="0"/>
            <a:ext cx="9144000" cy="10287000"/>
            <a:chOff x="0" y="0"/>
            <a:chExt cx="1263784" cy="1421757"/>
          </a:xfrm>
        </p:grpSpPr>
        <p:sp>
          <p:nvSpPr>
            <p:cNvPr id="6" name="Freeform 6">
              <a:extLst>
                <a:ext uri="{FF2B5EF4-FFF2-40B4-BE49-F238E27FC236}">
                  <a16:creationId xmlns:a16="http://schemas.microsoft.com/office/drawing/2014/main" id="{C2294F8D-2E42-1A19-DC59-578F6870E78A}"/>
                </a:ext>
              </a:extLst>
            </p:cNvPr>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a:extLst>
              <a:ext uri="{FF2B5EF4-FFF2-40B4-BE49-F238E27FC236}">
                <a16:creationId xmlns:a16="http://schemas.microsoft.com/office/drawing/2014/main" id="{B74C7D80-438F-9682-F5DF-D3C44BD95EBF}"/>
              </a:ext>
            </a:extLst>
          </p:cNvPr>
          <p:cNvGrpSpPr/>
          <p:nvPr/>
        </p:nvGrpSpPr>
        <p:grpSpPr>
          <a:xfrm>
            <a:off x="6248400" y="517071"/>
            <a:ext cx="11326586" cy="9252857"/>
            <a:chOff x="0" y="0"/>
            <a:chExt cx="2983134" cy="2436966"/>
          </a:xfrm>
          <a:solidFill>
            <a:schemeClr val="bg1"/>
          </a:solidFill>
        </p:grpSpPr>
        <p:sp>
          <p:nvSpPr>
            <p:cNvPr id="8" name="Freeform 8">
              <a:extLst>
                <a:ext uri="{FF2B5EF4-FFF2-40B4-BE49-F238E27FC236}">
                  <a16:creationId xmlns:a16="http://schemas.microsoft.com/office/drawing/2014/main" id="{912198A4-D93E-9BD1-0949-AA1382106FBF}"/>
                </a:ext>
              </a:extLst>
            </p:cNvPr>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a:extLst>
                <a:ext uri="{FF2B5EF4-FFF2-40B4-BE49-F238E27FC236}">
                  <a16:creationId xmlns:a16="http://schemas.microsoft.com/office/drawing/2014/main" id="{3E464413-B195-7EC0-CAAC-50C1C84B4670}"/>
                </a:ext>
              </a:extLst>
            </p:cNvPr>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C078C6FA-21F0-8101-046A-F7147A6B9F89}"/>
              </a:ext>
            </a:extLst>
          </p:cNvPr>
          <p:cNvSpPr txBox="1"/>
          <p:nvPr/>
        </p:nvSpPr>
        <p:spPr>
          <a:xfrm>
            <a:off x="6417128" y="1322191"/>
            <a:ext cx="11299372" cy="2592120"/>
          </a:xfrm>
          <a:prstGeom prst="rect">
            <a:avLst/>
          </a:prstGeom>
        </p:spPr>
        <p:txBody>
          <a:bodyPr wrap="square" lIns="0" tIns="0" rIns="0" bIns="0" rtlCol="0" anchor="t">
            <a:spAutoFit/>
          </a:bodyPr>
          <a:lstStyle/>
          <a:p>
            <a:pPr algn="just">
              <a:lnSpc>
                <a:spcPts val="3359"/>
              </a:lnSpc>
            </a:pPr>
            <a:r>
              <a:rPr lang="es-CO" sz="2400" b="1" dirty="0"/>
              <a:t>DOCUMENTOS SOPORTE DE LA </a:t>
            </a:r>
            <a:r>
              <a:rPr lang="es-CO" sz="2400" b="1" dirty="0" err="1"/>
              <a:t>DECLARACiÓN</a:t>
            </a:r>
            <a:r>
              <a:rPr lang="es-CO" sz="2400" b="1" dirty="0"/>
              <a:t> DE </a:t>
            </a:r>
            <a:r>
              <a:rPr lang="es-CO" sz="2400" b="1" dirty="0" err="1"/>
              <a:t>EXPORTACiÓN</a:t>
            </a:r>
            <a:r>
              <a:rPr lang="es-CO" sz="2400" dirty="0"/>
              <a:t>. </a:t>
            </a:r>
          </a:p>
          <a:p>
            <a:pPr algn="just">
              <a:lnSpc>
                <a:spcPts val="3359"/>
              </a:lnSpc>
            </a:pPr>
            <a:endParaRPr lang="es-CO" sz="2400" dirty="0"/>
          </a:p>
          <a:p>
            <a:pPr algn="just">
              <a:lnSpc>
                <a:spcPts val="3359"/>
              </a:lnSpc>
            </a:pPr>
            <a:r>
              <a:rPr lang="es-CO" sz="2400" dirty="0"/>
              <a:t>Constituyen documentos soporte de la Declaración de Exportación bajo esta modalidad, </a:t>
            </a:r>
            <a:r>
              <a:rPr lang="es-CO" sz="2400" b="1" i="1" dirty="0"/>
              <a:t>los documentos de transporte que amparan cada uno de los paquetes</a:t>
            </a:r>
            <a:r>
              <a:rPr lang="es-CO" sz="2400" dirty="0"/>
              <a:t>, el Manifiesto Expreso que los agrupa y </a:t>
            </a:r>
            <a:r>
              <a:rPr lang="es-CO" sz="2400" b="1" i="1" dirty="0"/>
              <a:t>los documentos que acrediten los vistos buenos o autorizaciones, si a ello hubiere lugar</a:t>
            </a:r>
            <a:endParaRPr lang="en-US" sz="2400" b="1" i="1" dirty="0">
              <a:solidFill>
                <a:sysClr val="windowText" lastClr="000000"/>
              </a:solidFill>
              <a:highlight>
                <a:srgbClr val="00FFFF"/>
              </a:highlight>
              <a:latin typeface="Poppins"/>
              <a:ea typeface="Poppins"/>
              <a:cs typeface="Poppins"/>
              <a:sym typeface="Poppins"/>
            </a:endParaRPr>
          </a:p>
        </p:txBody>
      </p:sp>
    </p:spTree>
    <p:extLst>
      <p:ext uri="{BB962C8B-B14F-4D97-AF65-F5344CB8AC3E}">
        <p14:creationId xmlns:p14="http://schemas.microsoft.com/office/powerpoint/2010/main" val="3387992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6EE11B-08C7-B584-FA6D-A1A0D6463D1A}"/>
              </a:ext>
            </a:extLst>
          </p:cNvPr>
          <p:cNvPicPr>
            <a:picLocks noChangeAspect="1"/>
          </p:cNvPicPr>
          <p:nvPr/>
        </p:nvPicPr>
        <p:blipFill>
          <a:blip r:embed="rId2"/>
          <a:stretch>
            <a:fillRect/>
          </a:stretch>
        </p:blipFill>
        <p:spPr>
          <a:xfrm>
            <a:off x="2514600" y="0"/>
            <a:ext cx="7938567" cy="10287000"/>
          </a:xfrm>
          <a:prstGeom prst="rect">
            <a:avLst/>
          </a:prstGeom>
        </p:spPr>
      </p:pic>
    </p:spTree>
    <p:extLst>
      <p:ext uri="{BB962C8B-B14F-4D97-AF65-F5344CB8AC3E}">
        <p14:creationId xmlns:p14="http://schemas.microsoft.com/office/powerpoint/2010/main" val="332650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D6EA0-270A-37BD-6536-46B230C3CD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A36F44-1BAE-D997-F5AD-A262F668589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47" b="-16747"/>
            </a:stretch>
          </a:blipFill>
        </p:spPr>
        <p:txBody>
          <a:bodyPr/>
          <a:lstStyle/>
          <a:p>
            <a:endParaRPr lang="es-CO"/>
          </a:p>
        </p:txBody>
      </p:sp>
      <p:sp>
        <p:nvSpPr>
          <p:cNvPr id="3" name="Freeform 3">
            <a:extLst>
              <a:ext uri="{FF2B5EF4-FFF2-40B4-BE49-F238E27FC236}">
                <a16:creationId xmlns:a16="http://schemas.microsoft.com/office/drawing/2014/main" id="{002857A3-E41B-BF6F-22F8-782DA15645CA}"/>
              </a:ext>
            </a:extLst>
          </p:cNvPr>
          <p:cNvSpPr/>
          <p:nvPr/>
        </p:nvSpPr>
        <p:spPr>
          <a:xfrm>
            <a:off x="0" y="0"/>
            <a:ext cx="10315910" cy="10315910"/>
          </a:xfrm>
          <a:custGeom>
            <a:avLst/>
            <a:gdLst/>
            <a:ahLst/>
            <a:cxnLst/>
            <a:rect l="l" t="t" r="r" b="b"/>
            <a:pathLst>
              <a:path w="10315910" h="10315910">
                <a:moveTo>
                  <a:pt x="0" y="0"/>
                </a:moveTo>
                <a:lnTo>
                  <a:pt x="10315910" y="0"/>
                </a:lnTo>
                <a:lnTo>
                  <a:pt x="10315910" y="10315910"/>
                </a:lnTo>
                <a:lnTo>
                  <a:pt x="0" y="10315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AutoShape 5">
            <a:extLst>
              <a:ext uri="{FF2B5EF4-FFF2-40B4-BE49-F238E27FC236}">
                <a16:creationId xmlns:a16="http://schemas.microsoft.com/office/drawing/2014/main" id="{62FCF77A-02DA-CE1A-2947-992E786EA958}"/>
              </a:ext>
            </a:extLst>
          </p:cNvPr>
          <p:cNvSpPr/>
          <p:nvPr/>
        </p:nvSpPr>
        <p:spPr>
          <a:xfrm>
            <a:off x="1076325" y="3284291"/>
            <a:ext cx="2269780" cy="0"/>
          </a:xfrm>
          <a:prstGeom prst="line">
            <a:avLst/>
          </a:prstGeom>
          <a:ln w="114300" cap="flat">
            <a:solidFill>
              <a:srgbClr val="FFFD66"/>
            </a:solidFill>
            <a:prstDash val="solid"/>
            <a:headEnd type="none" w="sm" len="sm"/>
            <a:tailEnd type="none" w="sm" len="sm"/>
          </a:ln>
        </p:spPr>
        <p:txBody>
          <a:bodyPr/>
          <a:lstStyle/>
          <a:p>
            <a:endParaRPr lang="es-CO"/>
          </a:p>
        </p:txBody>
      </p:sp>
      <p:sp>
        <p:nvSpPr>
          <p:cNvPr id="10" name="TextBox 10">
            <a:extLst>
              <a:ext uri="{FF2B5EF4-FFF2-40B4-BE49-F238E27FC236}">
                <a16:creationId xmlns:a16="http://schemas.microsoft.com/office/drawing/2014/main" id="{8BA04781-179B-7051-2C6C-831A4E08A558}"/>
              </a:ext>
            </a:extLst>
          </p:cNvPr>
          <p:cNvSpPr txBox="1"/>
          <p:nvPr/>
        </p:nvSpPr>
        <p:spPr>
          <a:xfrm>
            <a:off x="1028700" y="3503366"/>
            <a:ext cx="11660155" cy="1810752"/>
          </a:xfrm>
          <a:prstGeom prst="rect">
            <a:avLst/>
          </a:prstGeom>
        </p:spPr>
        <p:txBody>
          <a:bodyPr lIns="0" tIns="0" rIns="0" bIns="0" rtlCol="0" anchor="t">
            <a:spAutoFit/>
          </a:bodyPr>
          <a:lstStyle/>
          <a:p>
            <a:pPr algn="l">
              <a:lnSpc>
                <a:spcPts val="13569"/>
              </a:lnSpc>
            </a:pPr>
            <a:r>
              <a:rPr lang="en-US" sz="14591" b="1" dirty="0">
                <a:solidFill>
                  <a:srgbClr val="FFFD66"/>
                </a:solidFill>
                <a:latin typeface="Agrandir Narrow Ultra-Bold"/>
                <a:ea typeface="Agrandir Narrow Ultra-Bold"/>
                <a:cs typeface="Agrandir Narrow Ultra-Bold"/>
                <a:sym typeface="Agrandir Narrow Ultra-Bold"/>
              </a:rPr>
              <a:t>Actividad</a:t>
            </a:r>
          </a:p>
        </p:txBody>
      </p:sp>
      <p:sp>
        <p:nvSpPr>
          <p:cNvPr id="11" name="TextBox 11">
            <a:extLst>
              <a:ext uri="{FF2B5EF4-FFF2-40B4-BE49-F238E27FC236}">
                <a16:creationId xmlns:a16="http://schemas.microsoft.com/office/drawing/2014/main" id="{7642C164-2D36-F971-5D87-3318CCFFE41C}"/>
              </a:ext>
            </a:extLst>
          </p:cNvPr>
          <p:cNvSpPr txBox="1"/>
          <p:nvPr/>
        </p:nvSpPr>
        <p:spPr>
          <a:xfrm>
            <a:off x="1076325" y="5533192"/>
            <a:ext cx="15735300" cy="1490664"/>
          </a:xfrm>
          <a:prstGeom prst="rect">
            <a:avLst/>
          </a:prstGeom>
        </p:spPr>
        <p:txBody>
          <a:bodyPr wrap="square" lIns="0" tIns="0" rIns="0" bIns="0" rtlCol="0" anchor="t">
            <a:spAutoFit/>
          </a:bodyPr>
          <a:lstStyle/>
          <a:p>
            <a:pPr algn="l">
              <a:lnSpc>
                <a:spcPts val="11160"/>
              </a:lnSpc>
            </a:pPr>
            <a:r>
              <a:rPr lang="en-US" sz="12000" dirty="0" err="1">
                <a:solidFill>
                  <a:srgbClr val="FFFFFF"/>
                </a:solidFill>
                <a:latin typeface="Agrandir Narrow"/>
                <a:ea typeface="Agrandir Narrow"/>
                <a:cs typeface="Agrandir Narrow"/>
                <a:sym typeface="Agrandir Narrow"/>
              </a:rPr>
              <a:t>Repaso</a:t>
            </a:r>
            <a:r>
              <a:rPr lang="en-US" sz="12000" dirty="0">
                <a:solidFill>
                  <a:srgbClr val="FFFFFF"/>
                </a:solidFill>
                <a:latin typeface="Agrandir Narrow"/>
                <a:ea typeface="Agrandir Narrow"/>
                <a:cs typeface="Agrandir Narrow"/>
                <a:sym typeface="Agrandir Narrow"/>
              </a:rPr>
              <a:t>-  Participación</a:t>
            </a:r>
          </a:p>
        </p:txBody>
      </p:sp>
    </p:spTree>
    <p:extLst>
      <p:ext uri="{BB962C8B-B14F-4D97-AF65-F5344CB8AC3E}">
        <p14:creationId xmlns:p14="http://schemas.microsoft.com/office/powerpoint/2010/main" val="92832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812" y="-2150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s-CO"/>
          </a:p>
        </p:txBody>
      </p:sp>
      <p:grpSp>
        <p:nvGrpSpPr>
          <p:cNvPr id="3" name="Group 3"/>
          <p:cNvGrpSpPr/>
          <p:nvPr/>
        </p:nvGrpSpPr>
        <p:grpSpPr>
          <a:xfrm>
            <a:off x="0" y="0"/>
            <a:ext cx="9144000" cy="10287000"/>
            <a:chOff x="0" y="0"/>
            <a:chExt cx="2408296" cy="2709333"/>
          </a:xfrm>
          <a:solidFill>
            <a:schemeClr val="bg1"/>
          </a:solidFill>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grpFill/>
          </p:spPr>
          <p:txBody>
            <a:bodyPr/>
            <a:lstStyle/>
            <a:p>
              <a:endParaRPr lang="es-CO"/>
            </a:p>
          </p:txBody>
        </p:sp>
        <p:sp>
          <p:nvSpPr>
            <p:cNvPr id="5" name="TextBox 5"/>
            <p:cNvSpPr txBox="1"/>
            <p:nvPr/>
          </p:nvSpPr>
          <p:spPr>
            <a:xfrm>
              <a:off x="0" y="-66675"/>
              <a:ext cx="2408296" cy="2776008"/>
            </a:xfrm>
            <a:prstGeom prst="rect">
              <a:avLst/>
            </a:prstGeom>
            <a:grpFill/>
          </p:spPr>
          <p:txBody>
            <a:bodyPr lIns="50800" tIns="50800" rIns="50800" bIns="50800" rtlCol="0" anchor="ctr"/>
            <a:lstStyle/>
            <a:p>
              <a:pPr algn="ctr">
                <a:lnSpc>
                  <a:spcPts val="3359"/>
                </a:lnSpc>
              </a:pPr>
              <a:endParaRPr/>
            </a:p>
          </p:txBody>
        </p:sp>
      </p:grpSp>
      <p:sp>
        <p:nvSpPr>
          <p:cNvPr id="11" name="TextBox 11"/>
          <p:cNvSpPr txBox="1"/>
          <p:nvPr/>
        </p:nvSpPr>
        <p:spPr>
          <a:xfrm>
            <a:off x="762000" y="4025125"/>
            <a:ext cx="7135586" cy="5645392"/>
          </a:xfrm>
          <a:prstGeom prst="rect">
            <a:avLst/>
          </a:prstGeom>
        </p:spPr>
        <p:txBody>
          <a:bodyPr lIns="0" tIns="0" rIns="0" bIns="0" rtlCol="0" anchor="t">
            <a:spAutoFit/>
          </a:bodyPr>
          <a:lstStyle/>
          <a:p>
            <a:pPr algn="just">
              <a:lnSpc>
                <a:spcPts val="3359"/>
              </a:lnSpc>
            </a:pPr>
            <a:r>
              <a:rPr lang="es-MX" sz="2400" dirty="0">
                <a:latin typeface="Poppins"/>
                <a:ea typeface="Poppins"/>
                <a:cs typeface="Poppins"/>
                <a:sym typeface="Poppins"/>
              </a:rPr>
              <a:t> la modalidad de exportación que regula salida temporal de mercancías nacionales o nacionalizadas, del territorio aduanero nacional, ser sometidas a </a:t>
            </a:r>
            <a:r>
              <a:rPr lang="es-MX" sz="2400" b="1" i="1" dirty="0">
                <a:latin typeface="Poppins"/>
                <a:ea typeface="Poppins"/>
                <a:cs typeface="Poppins"/>
                <a:sym typeface="Poppins"/>
              </a:rPr>
              <a:t>transformación, elaboración o reparación en exterior o en una zona franca, ser reimportadas</a:t>
            </a:r>
            <a:r>
              <a:rPr lang="es-MX" sz="2400" dirty="0">
                <a:latin typeface="Poppins"/>
                <a:ea typeface="Poppins"/>
                <a:cs typeface="Poppins"/>
                <a:sym typeface="Poppins"/>
              </a:rPr>
              <a:t> dentro plazo señalado en la declaración exportación correspondiente, prorrogables por un año más</a:t>
            </a:r>
            <a:r>
              <a:rPr lang="en-US" sz="2400" dirty="0">
                <a:latin typeface="Poppins"/>
                <a:ea typeface="Poppins"/>
                <a:cs typeface="Poppins"/>
                <a:sym typeface="Poppins"/>
              </a:rPr>
              <a:t>.</a:t>
            </a:r>
          </a:p>
          <a:p>
            <a:pPr algn="just">
              <a:lnSpc>
                <a:spcPts val="3359"/>
              </a:lnSpc>
            </a:pPr>
            <a:endParaRPr lang="en-US" sz="2400" dirty="0">
              <a:latin typeface="Poppins"/>
              <a:ea typeface="Poppins"/>
              <a:cs typeface="Poppins"/>
              <a:sym typeface="Poppins"/>
            </a:endParaRPr>
          </a:p>
          <a:p>
            <a:pPr algn="just">
              <a:lnSpc>
                <a:spcPts val="3359"/>
              </a:lnSpc>
            </a:pPr>
            <a:r>
              <a:rPr lang="es-MX" sz="2400" b="1" dirty="0">
                <a:latin typeface="Poppins"/>
                <a:ea typeface="Poppins"/>
                <a:cs typeface="Poppins"/>
                <a:sym typeface="Poppins"/>
              </a:rPr>
              <a:t>Ejemplo</a:t>
            </a:r>
            <a:r>
              <a:rPr lang="es-MX" sz="2400" dirty="0">
                <a:latin typeface="Poppins"/>
                <a:ea typeface="Poppins"/>
                <a:cs typeface="Poppins"/>
                <a:sym typeface="Poppins"/>
              </a:rPr>
              <a:t>: Una empresa envía maquinaria a Estados Unidos para reparación especializada y luego la trae de regreso.</a:t>
            </a:r>
          </a:p>
        </p:txBody>
      </p:sp>
      <p:sp>
        <p:nvSpPr>
          <p:cNvPr id="12" name="TextBox 12"/>
          <p:cNvSpPr txBox="1"/>
          <p:nvPr/>
        </p:nvSpPr>
        <p:spPr>
          <a:xfrm>
            <a:off x="640300" y="381209"/>
            <a:ext cx="9951500" cy="3366947"/>
          </a:xfrm>
          <a:prstGeom prst="rect">
            <a:avLst/>
          </a:prstGeom>
        </p:spPr>
        <p:txBody>
          <a:bodyPr wrap="square" lIns="0" tIns="0" rIns="0" bIns="0" rtlCol="0" anchor="t">
            <a:spAutoFit/>
          </a:bodyPr>
          <a:lstStyle/>
          <a:p>
            <a:pPr algn="l">
              <a:lnSpc>
                <a:spcPts val="6509"/>
              </a:lnSpc>
            </a:pPr>
            <a:r>
              <a:rPr lang="es-MX" sz="6999" b="1" dirty="0">
                <a:latin typeface="Agrandir Narrow Ultra-Bold"/>
                <a:ea typeface="Agrandir Narrow Ultra-Bold"/>
                <a:cs typeface="Agrandir Narrow Ultra-Bold"/>
                <a:sym typeface="Agrandir Narrow Ultra-Bold"/>
              </a:rPr>
              <a:t>EXPORTACIÓN TEMPORAL PARA PERFECCIONAMIENTO PASIVO </a:t>
            </a:r>
            <a:endParaRPr lang="en-US" sz="6999" b="1" dirty="0">
              <a:latin typeface="Agrandir Narrow Ultra-Bold"/>
              <a:ea typeface="Agrandir Narrow Ultra-Bold"/>
              <a:cs typeface="Agrandir Narrow Ultra-Bold"/>
              <a:sym typeface="Agrandir Narrow Ul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E258-49C0-3339-00B3-C8C4B21A0B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C817C6-78A7-0A16-2D36-3594A99A9B35}"/>
              </a:ext>
            </a:extLst>
          </p:cNvPr>
          <p:cNvSpPr/>
          <p:nvPr/>
        </p:nvSpPr>
        <p:spPr>
          <a:xfrm>
            <a:off x="23812" y="-2150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s-CO"/>
          </a:p>
        </p:txBody>
      </p:sp>
      <p:grpSp>
        <p:nvGrpSpPr>
          <p:cNvPr id="3" name="Group 3">
            <a:extLst>
              <a:ext uri="{FF2B5EF4-FFF2-40B4-BE49-F238E27FC236}">
                <a16:creationId xmlns:a16="http://schemas.microsoft.com/office/drawing/2014/main" id="{18D33175-6628-DCC6-BA79-07753DE68780}"/>
              </a:ext>
            </a:extLst>
          </p:cNvPr>
          <p:cNvGrpSpPr/>
          <p:nvPr/>
        </p:nvGrpSpPr>
        <p:grpSpPr>
          <a:xfrm>
            <a:off x="0" y="0"/>
            <a:ext cx="9144000" cy="10287000"/>
            <a:chOff x="0" y="0"/>
            <a:chExt cx="2408296" cy="2709333"/>
          </a:xfrm>
          <a:solidFill>
            <a:schemeClr val="bg1"/>
          </a:solidFill>
        </p:grpSpPr>
        <p:sp>
          <p:nvSpPr>
            <p:cNvPr id="4" name="Freeform 4">
              <a:extLst>
                <a:ext uri="{FF2B5EF4-FFF2-40B4-BE49-F238E27FC236}">
                  <a16:creationId xmlns:a16="http://schemas.microsoft.com/office/drawing/2014/main" id="{BA49D8D2-661B-67E5-CC2B-C61915386C29}"/>
                </a:ext>
              </a:extLst>
            </p:cNvPr>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grpFill/>
          </p:spPr>
          <p:txBody>
            <a:bodyPr/>
            <a:lstStyle/>
            <a:p>
              <a:endParaRPr lang="es-CO"/>
            </a:p>
          </p:txBody>
        </p:sp>
        <p:sp>
          <p:nvSpPr>
            <p:cNvPr id="5" name="TextBox 5">
              <a:extLst>
                <a:ext uri="{FF2B5EF4-FFF2-40B4-BE49-F238E27FC236}">
                  <a16:creationId xmlns:a16="http://schemas.microsoft.com/office/drawing/2014/main" id="{AB45EAA5-2B7E-0870-97D6-2F8D2E60A9F2}"/>
                </a:ext>
              </a:extLst>
            </p:cNvPr>
            <p:cNvSpPr txBox="1"/>
            <p:nvPr/>
          </p:nvSpPr>
          <p:spPr>
            <a:xfrm>
              <a:off x="0" y="-66675"/>
              <a:ext cx="2408296" cy="2776008"/>
            </a:xfrm>
            <a:prstGeom prst="rect">
              <a:avLst/>
            </a:prstGeom>
            <a:grpFill/>
          </p:spPr>
          <p:txBody>
            <a:bodyPr lIns="50800" tIns="50800" rIns="50800" bIns="50800" rtlCol="0" anchor="ctr"/>
            <a:lstStyle/>
            <a:p>
              <a:pPr algn="ctr">
                <a:lnSpc>
                  <a:spcPts val="3359"/>
                </a:lnSpc>
              </a:pPr>
              <a:endParaRPr/>
            </a:p>
          </p:txBody>
        </p:sp>
      </p:grpSp>
      <p:sp>
        <p:nvSpPr>
          <p:cNvPr id="11" name="TextBox 11">
            <a:extLst>
              <a:ext uri="{FF2B5EF4-FFF2-40B4-BE49-F238E27FC236}">
                <a16:creationId xmlns:a16="http://schemas.microsoft.com/office/drawing/2014/main" id="{13CDDB19-ACD6-8A35-A32F-A54F86997433}"/>
              </a:ext>
            </a:extLst>
          </p:cNvPr>
          <p:cNvSpPr txBox="1"/>
          <p:nvPr/>
        </p:nvSpPr>
        <p:spPr>
          <a:xfrm>
            <a:off x="606962" y="4344422"/>
            <a:ext cx="7135586" cy="3029291"/>
          </a:xfrm>
          <a:prstGeom prst="rect">
            <a:avLst/>
          </a:prstGeom>
        </p:spPr>
        <p:txBody>
          <a:bodyPr lIns="0" tIns="0" rIns="0" bIns="0" rtlCol="0" anchor="t">
            <a:spAutoFit/>
          </a:bodyPr>
          <a:lstStyle/>
          <a:p>
            <a:pPr algn="just">
              <a:lnSpc>
                <a:spcPts val="3359"/>
              </a:lnSpc>
            </a:pPr>
            <a:r>
              <a:rPr lang="es-MX" sz="2400" dirty="0">
                <a:latin typeface="Poppins"/>
                <a:ea typeface="Poppins"/>
                <a:cs typeface="Poppins"/>
                <a:sym typeface="Poppins"/>
              </a:rPr>
              <a:t> La EPPP Solo requerirá Formulario Movimiento Mercancías, cual hará veces del documento de exportación. En caso de las Francas Permanentes, la Unidad Administrativa de Impuestos y Aduanas Nacionales (DIAN), reglamentará los excepcionalmente no se el diligenciamiento de la Solicitud Embarque.</a:t>
            </a:r>
          </a:p>
        </p:txBody>
      </p:sp>
      <p:sp>
        <p:nvSpPr>
          <p:cNvPr id="12" name="TextBox 12">
            <a:extLst>
              <a:ext uri="{FF2B5EF4-FFF2-40B4-BE49-F238E27FC236}">
                <a16:creationId xmlns:a16="http://schemas.microsoft.com/office/drawing/2014/main" id="{A8EE9790-3959-1B07-3587-8352C15C32CE}"/>
              </a:ext>
            </a:extLst>
          </p:cNvPr>
          <p:cNvSpPr txBox="1"/>
          <p:nvPr/>
        </p:nvSpPr>
        <p:spPr>
          <a:xfrm>
            <a:off x="640300" y="381209"/>
            <a:ext cx="9951500" cy="3366947"/>
          </a:xfrm>
          <a:prstGeom prst="rect">
            <a:avLst/>
          </a:prstGeom>
        </p:spPr>
        <p:txBody>
          <a:bodyPr wrap="square" lIns="0" tIns="0" rIns="0" bIns="0" rtlCol="0" anchor="t">
            <a:spAutoFit/>
          </a:bodyPr>
          <a:lstStyle/>
          <a:p>
            <a:pPr algn="l">
              <a:lnSpc>
                <a:spcPts val="6509"/>
              </a:lnSpc>
            </a:pPr>
            <a:r>
              <a:rPr lang="es-MX" sz="6999" b="1" dirty="0">
                <a:latin typeface="Agrandir Narrow Ultra-Bold"/>
                <a:ea typeface="Agrandir Narrow Ultra-Bold"/>
                <a:cs typeface="Agrandir Narrow Ultra-Bold"/>
                <a:sym typeface="Agrandir Narrow Ultra-Bold"/>
              </a:rPr>
              <a:t>EXPORTACIÓN TEMPORAL PARA PERFECCIONAMIENTO PASIVO </a:t>
            </a:r>
            <a:endParaRPr lang="en-US" sz="6999" b="1" dirty="0">
              <a:latin typeface="Agrandir Narrow Ultra-Bold"/>
              <a:ea typeface="Agrandir Narrow Ultra-Bold"/>
              <a:cs typeface="Agrandir Narrow Ultra-Bold"/>
              <a:sym typeface="Agrandir Narrow Ultra-Bold"/>
            </a:endParaRPr>
          </a:p>
        </p:txBody>
      </p:sp>
    </p:spTree>
    <p:extLst>
      <p:ext uri="{BB962C8B-B14F-4D97-AF65-F5344CB8AC3E}">
        <p14:creationId xmlns:p14="http://schemas.microsoft.com/office/powerpoint/2010/main" val="1357870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796970-1745-7990-46C5-C2AB196B98F7}"/>
              </a:ext>
            </a:extLst>
          </p:cNvPr>
          <p:cNvPicPr>
            <a:picLocks noChangeAspect="1"/>
          </p:cNvPicPr>
          <p:nvPr/>
        </p:nvPicPr>
        <p:blipFill>
          <a:blip r:embed="rId2"/>
          <a:stretch>
            <a:fillRect/>
          </a:stretch>
        </p:blipFill>
        <p:spPr>
          <a:xfrm>
            <a:off x="1828800" y="266700"/>
            <a:ext cx="14630400" cy="9753600"/>
          </a:xfrm>
          <a:prstGeom prst="rect">
            <a:avLst/>
          </a:prstGeom>
        </p:spPr>
      </p:pic>
    </p:spTree>
    <p:extLst>
      <p:ext uri="{BB962C8B-B14F-4D97-AF65-F5344CB8AC3E}">
        <p14:creationId xmlns:p14="http://schemas.microsoft.com/office/powerpoint/2010/main" val="3587443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0E0E"/>
        </a:solidFill>
        <a:effectLst/>
      </p:bgPr>
    </p:bg>
    <p:spTree>
      <p:nvGrpSpPr>
        <p:cNvPr id="1" name="">
          <a:extLst>
            <a:ext uri="{FF2B5EF4-FFF2-40B4-BE49-F238E27FC236}">
              <a16:creationId xmlns:a16="http://schemas.microsoft.com/office/drawing/2014/main" id="{A3F7D0A0-E21A-B80B-7B19-189D2843F30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07AE6EC-6B81-6C43-CA28-22F3DFDB9F90}"/>
              </a:ext>
            </a:extLst>
          </p:cNvPr>
          <p:cNvSpPr/>
          <p:nvPr/>
        </p:nvSpPr>
        <p:spPr>
          <a:xfrm>
            <a:off x="9144000" y="0"/>
            <a:ext cx="9144000" cy="10287000"/>
          </a:xfrm>
          <a:custGeom>
            <a:avLst/>
            <a:gdLst/>
            <a:ahLst/>
            <a:cxnLst/>
            <a:rect l="l" t="t" r="r" b="b"/>
            <a:pathLst>
              <a:path w="2408296" h="2709333">
                <a:moveTo>
                  <a:pt x="0" y="0"/>
                </a:moveTo>
                <a:lnTo>
                  <a:pt x="2408296" y="0"/>
                </a:lnTo>
                <a:lnTo>
                  <a:pt x="2408296" y="2709333"/>
                </a:lnTo>
                <a:lnTo>
                  <a:pt x="0" y="2709333"/>
                </a:lnTo>
                <a:close/>
              </a:path>
            </a:pathLst>
          </a:custGeom>
          <a:solidFill>
            <a:schemeClr val="bg1"/>
          </a:solidFill>
        </p:spPr>
        <p:txBody>
          <a:bodyPr/>
          <a:lstStyle/>
          <a:p>
            <a:endParaRPr lang="es-CO" dirty="0"/>
          </a:p>
        </p:txBody>
      </p:sp>
      <p:grpSp>
        <p:nvGrpSpPr>
          <p:cNvPr id="6" name="Group 6">
            <a:extLst>
              <a:ext uri="{FF2B5EF4-FFF2-40B4-BE49-F238E27FC236}">
                <a16:creationId xmlns:a16="http://schemas.microsoft.com/office/drawing/2014/main" id="{F2C63FC4-2059-2BE4-EEF8-C97B256D0AC9}"/>
              </a:ext>
            </a:extLst>
          </p:cNvPr>
          <p:cNvGrpSpPr/>
          <p:nvPr/>
        </p:nvGrpSpPr>
        <p:grpSpPr>
          <a:xfrm>
            <a:off x="9144000" y="9258300"/>
            <a:ext cx="9144000" cy="1028700"/>
            <a:chOff x="0" y="0"/>
            <a:chExt cx="2408296" cy="270933"/>
          </a:xfrm>
        </p:grpSpPr>
        <p:sp>
          <p:nvSpPr>
            <p:cNvPr id="7" name="Freeform 7">
              <a:extLst>
                <a:ext uri="{FF2B5EF4-FFF2-40B4-BE49-F238E27FC236}">
                  <a16:creationId xmlns:a16="http://schemas.microsoft.com/office/drawing/2014/main" id="{40ADA210-7BDC-8CB4-C56F-2AC7930240C1}"/>
                </a:ext>
              </a:extLst>
            </p:cNvPr>
            <p:cNvSpPr/>
            <p:nvPr/>
          </p:nvSpPr>
          <p:spPr>
            <a:xfrm>
              <a:off x="0" y="0"/>
              <a:ext cx="2408296" cy="270933"/>
            </a:xfrm>
            <a:custGeom>
              <a:avLst/>
              <a:gdLst/>
              <a:ahLst/>
              <a:cxnLst/>
              <a:rect l="l" t="t" r="r" b="b"/>
              <a:pathLst>
                <a:path w="2408296" h="270933">
                  <a:moveTo>
                    <a:pt x="0" y="0"/>
                  </a:moveTo>
                  <a:lnTo>
                    <a:pt x="2408296" y="0"/>
                  </a:lnTo>
                  <a:lnTo>
                    <a:pt x="2408296" y="270933"/>
                  </a:lnTo>
                  <a:lnTo>
                    <a:pt x="0" y="270933"/>
                  </a:lnTo>
                  <a:close/>
                </a:path>
              </a:pathLst>
            </a:custGeom>
            <a:solidFill>
              <a:srgbClr val="FFFFFF"/>
            </a:solidFill>
          </p:spPr>
          <p:txBody>
            <a:bodyPr/>
            <a:lstStyle/>
            <a:p>
              <a:endParaRPr lang="es-CO"/>
            </a:p>
          </p:txBody>
        </p:sp>
        <p:sp>
          <p:nvSpPr>
            <p:cNvPr id="8" name="TextBox 8">
              <a:extLst>
                <a:ext uri="{FF2B5EF4-FFF2-40B4-BE49-F238E27FC236}">
                  <a16:creationId xmlns:a16="http://schemas.microsoft.com/office/drawing/2014/main" id="{1A85AE43-0865-E896-6A16-C8CB063E0878}"/>
                </a:ext>
              </a:extLst>
            </p:cNvPr>
            <p:cNvSpPr txBox="1"/>
            <p:nvPr/>
          </p:nvSpPr>
          <p:spPr>
            <a:xfrm>
              <a:off x="0" y="-66675"/>
              <a:ext cx="2408296" cy="337608"/>
            </a:xfrm>
            <a:prstGeom prst="rect">
              <a:avLst/>
            </a:prstGeom>
          </p:spPr>
          <p:txBody>
            <a:bodyPr lIns="50800" tIns="50800" rIns="50800" bIns="50800" rtlCol="0" anchor="ctr"/>
            <a:lstStyle/>
            <a:p>
              <a:pPr algn="ctr">
                <a:lnSpc>
                  <a:spcPts val="3359"/>
                </a:lnSpc>
              </a:pPr>
              <a:endParaRPr/>
            </a:p>
          </p:txBody>
        </p:sp>
      </p:grpSp>
      <p:grpSp>
        <p:nvGrpSpPr>
          <p:cNvPr id="9" name="Group 9">
            <a:extLst>
              <a:ext uri="{FF2B5EF4-FFF2-40B4-BE49-F238E27FC236}">
                <a16:creationId xmlns:a16="http://schemas.microsoft.com/office/drawing/2014/main" id="{114A77C3-9483-0129-898A-7CF7AAA71EA9}"/>
              </a:ext>
            </a:extLst>
          </p:cNvPr>
          <p:cNvGrpSpPr/>
          <p:nvPr/>
        </p:nvGrpSpPr>
        <p:grpSpPr>
          <a:xfrm>
            <a:off x="0" y="0"/>
            <a:ext cx="9144000" cy="10287000"/>
            <a:chOff x="0" y="0"/>
            <a:chExt cx="1416645" cy="1593725"/>
          </a:xfrm>
        </p:grpSpPr>
        <p:sp>
          <p:nvSpPr>
            <p:cNvPr id="10" name="Freeform 10">
              <a:extLst>
                <a:ext uri="{FF2B5EF4-FFF2-40B4-BE49-F238E27FC236}">
                  <a16:creationId xmlns:a16="http://schemas.microsoft.com/office/drawing/2014/main" id="{1D185A00-765D-3D73-7ACA-BE054D2E7F36}"/>
                </a:ext>
              </a:extLst>
            </p:cNvPr>
            <p:cNvSpPr/>
            <p:nvPr/>
          </p:nvSpPr>
          <p:spPr>
            <a:xfrm>
              <a:off x="0" y="0"/>
              <a:ext cx="1416645" cy="1593725"/>
            </a:xfrm>
            <a:custGeom>
              <a:avLst/>
              <a:gdLst/>
              <a:ahLst/>
              <a:cxnLst/>
              <a:rect l="l" t="t" r="r" b="b"/>
              <a:pathLst>
                <a:path w="1416645" h="1593725">
                  <a:moveTo>
                    <a:pt x="0" y="0"/>
                  </a:moveTo>
                  <a:lnTo>
                    <a:pt x="1416645" y="0"/>
                  </a:lnTo>
                  <a:lnTo>
                    <a:pt x="1416645" y="1593725"/>
                  </a:lnTo>
                  <a:lnTo>
                    <a:pt x="0" y="1593725"/>
                  </a:lnTo>
                  <a:close/>
                </a:path>
              </a:pathLst>
            </a:custGeom>
            <a:blipFill>
              <a:blip r:embed="rId2"/>
              <a:stretch>
                <a:fillRect l="-24999" r="-24999"/>
              </a:stretch>
            </a:blipFill>
          </p:spPr>
          <p:txBody>
            <a:bodyPr/>
            <a:lstStyle/>
            <a:p>
              <a:endParaRPr lang="es-CO"/>
            </a:p>
          </p:txBody>
        </p:sp>
      </p:grpSp>
      <p:sp>
        <p:nvSpPr>
          <p:cNvPr id="11" name="TextBox 11">
            <a:extLst>
              <a:ext uri="{FF2B5EF4-FFF2-40B4-BE49-F238E27FC236}">
                <a16:creationId xmlns:a16="http://schemas.microsoft.com/office/drawing/2014/main" id="{7593FF4E-20D9-6FE3-4D49-EC0B53803459}"/>
              </a:ext>
            </a:extLst>
          </p:cNvPr>
          <p:cNvSpPr txBox="1"/>
          <p:nvPr/>
        </p:nvSpPr>
        <p:spPr>
          <a:xfrm>
            <a:off x="9906000" y="1028700"/>
            <a:ext cx="6930714" cy="872034"/>
          </a:xfrm>
          <a:prstGeom prst="rect">
            <a:avLst/>
          </a:prstGeom>
        </p:spPr>
        <p:txBody>
          <a:bodyPr lIns="0" tIns="0" rIns="0" bIns="0" rtlCol="0" anchor="t">
            <a:spAutoFit/>
          </a:bodyPr>
          <a:lstStyle/>
          <a:p>
            <a:pPr algn="l">
              <a:lnSpc>
                <a:spcPts val="6839"/>
              </a:lnSpc>
            </a:pPr>
            <a:r>
              <a:rPr lang="en-US" sz="6000" b="1" dirty="0">
                <a:solidFill>
                  <a:sysClr val="windowText" lastClr="000000"/>
                </a:solidFill>
                <a:latin typeface="Agrandir Narrow Ultra-Bold"/>
                <a:ea typeface="Agrandir Narrow Ultra-Bold"/>
                <a:cs typeface="Agrandir Narrow Ultra-Bold"/>
                <a:sym typeface="Agrandir Narrow Ultra-Bold"/>
              </a:rPr>
              <a:t>PROCESO</a:t>
            </a:r>
          </a:p>
        </p:txBody>
      </p:sp>
      <p:sp>
        <p:nvSpPr>
          <p:cNvPr id="12" name="TextBox 12">
            <a:extLst>
              <a:ext uri="{FF2B5EF4-FFF2-40B4-BE49-F238E27FC236}">
                <a16:creationId xmlns:a16="http://schemas.microsoft.com/office/drawing/2014/main" id="{08491CD9-BD79-6DD9-DD8F-32852B5B58EC}"/>
              </a:ext>
            </a:extLst>
          </p:cNvPr>
          <p:cNvSpPr txBox="1"/>
          <p:nvPr/>
        </p:nvSpPr>
        <p:spPr>
          <a:xfrm>
            <a:off x="9906000" y="2320804"/>
            <a:ext cx="7543800" cy="6953442"/>
          </a:xfrm>
          <a:prstGeom prst="rect">
            <a:avLst/>
          </a:prstGeom>
        </p:spPr>
        <p:txBody>
          <a:bodyPr wrap="square" lIns="0" tIns="0" rIns="0" bIns="0" rtlCol="0" anchor="t">
            <a:spAutoFit/>
          </a:bodyPr>
          <a:lstStyle/>
          <a:p>
            <a:pPr algn="l">
              <a:lnSpc>
                <a:spcPts val="3359"/>
              </a:lnSpc>
            </a:pPr>
            <a:r>
              <a:rPr lang="es-MX" sz="2400" dirty="0">
                <a:solidFill>
                  <a:sysClr val="windowText" lastClr="000000"/>
                </a:solidFill>
                <a:latin typeface="Poppins"/>
                <a:ea typeface="Poppins"/>
                <a:cs typeface="Poppins"/>
                <a:sym typeface="Poppins"/>
              </a:rPr>
              <a:t>La solicitud de autorización de embarque y la declaración correspondiente se tramitarán en la forma prevista para la exportación definitiva</a:t>
            </a:r>
          </a:p>
          <a:p>
            <a:pPr algn="l">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Esto significa que cuando una empresa realiza una exportación temporal para perfeccionamiento pasivo hacia el exterior (Estados Unidos, Alemania, China, etc.), debe hacer prácticamente el mismo trámite aduanero que una exportación definitiva:</a:t>
            </a:r>
          </a:p>
          <a:p>
            <a:pPr algn="just">
              <a:lnSpc>
                <a:spcPts val="3359"/>
              </a:lnSpc>
            </a:pPr>
            <a:endParaRPr lang="es-MX" sz="2400" dirty="0">
              <a:solidFill>
                <a:sysClr val="windowText" lastClr="000000"/>
              </a:solidFill>
              <a:latin typeface="Poppins"/>
              <a:ea typeface="Poppins"/>
              <a:cs typeface="Poppins"/>
              <a:sym typeface="Poppins"/>
            </a:endParaRP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Presentar la Solicitud de Autorización de Embarque (SAE).</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Obtener la autorización.</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Realizar el embarque.</a:t>
            </a:r>
          </a:p>
          <a:p>
            <a:pPr marL="342900" indent="-342900" algn="just">
              <a:lnSpc>
                <a:spcPts val="3359"/>
              </a:lnSpc>
              <a:buFont typeface="Arial" panose="020B0604020202020204" pitchFamily="34" charset="0"/>
              <a:buChar char="•"/>
            </a:pPr>
            <a:r>
              <a:rPr lang="es-MX" sz="2400" dirty="0">
                <a:solidFill>
                  <a:sysClr val="windowText" lastClr="000000"/>
                </a:solidFill>
                <a:latin typeface="Poppins"/>
                <a:ea typeface="Poppins"/>
                <a:cs typeface="Poppins"/>
                <a:sym typeface="Poppins"/>
              </a:rPr>
              <a:t>Generar la declaración de exportación</a:t>
            </a:r>
            <a:endParaRPr lang="en-US" sz="2400" dirty="0">
              <a:solidFill>
                <a:sysClr val="windowText" lastClr="000000"/>
              </a:solidFill>
              <a:latin typeface="Poppins"/>
              <a:ea typeface="Poppins"/>
              <a:cs typeface="Poppins"/>
              <a:sym typeface="Poppins"/>
            </a:endParaRPr>
          </a:p>
        </p:txBody>
      </p:sp>
    </p:spTree>
    <p:extLst>
      <p:ext uri="{BB962C8B-B14F-4D97-AF65-F5344CB8AC3E}">
        <p14:creationId xmlns:p14="http://schemas.microsoft.com/office/powerpoint/2010/main" val="412568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64C1-D436-FC44-51D6-A2DDB15F381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BB6E38-A708-5050-F8AD-74EA510ED453}"/>
              </a:ext>
            </a:extLst>
          </p:cNvPr>
          <p:cNvGrpSpPr/>
          <p:nvPr/>
        </p:nvGrpSpPr>
        <p:grpSpPr>
          <a:xfrm>
            <a:off x="9144000" y="5143500"/>
            <a:ext cx="9144000" cy="5143500"/>
            <a:chOff x="0" y="0"/>
            <a:chExt cx="2408296" cy="1354667"/>
          </a:xfrm>
        </p:grpSpPr>
        <p:sp>
          <p:nvSpPr>
            <p:cNvPr id="3" name="Freeform 3">
              <a:extLst>
                <a:ext uri="{FF2B5EF4-FFF2-40B4-BE49-F238E27FC236}">
                  <a16:creationId xmlns:a16="http://schemas.microsoft.com/office/drawing/2014/main" id="{E862F945-6EDD-9DF8-048D-AA6BE99F181B}"/>
                </a:ext>
              </a:extLst>
            </p:cNvPr>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a:extLst>
                <a:ext uri="{FF2B5EF4-FFF2-40B4-BE49-F238E27FC236}">
                  <a16:creationId xmlns:a16="http://schemas.microsoft.com/office/drawing/2014/main" id="{EA1F6EB6-09E9-5F85-36AB-BA32C05D17E8}"/>
                </a:ext>
              </a:extLst>
            </p:cNvPr>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575B7C50-F6D7-C846-A23F-C6F44DFD4935}"/>
              </a:ext>
            </a:extLst>
          </p:cNvPr>
          <p:cNvGrpSpPr/>
          <p:nvPr/>
        </p:nvGrpSpPr>
        <p:grpSpPr>
          <a:xfrm>
            <a:off x="0" y="0"/>
            <a:ext cx="9144000" cy="10287000"/>
            <a:chOff x="0" y="0"/>
            <a:chExt cx="1263784" cy="1421757"/>
          </a:xfrm>
        </p:grpSpPr>
        <p:sp>
          <p:nvSpPr>
            <p:cNvPr id="6" name="Freeform 6">
              <a:extLst>
                <a:ext uri="{FF2B5EF4-FFF2-40B4-BE49-F238E27FC236}">
                  <a16:creationId xmlns:a16="http://schemas.microsoft.com/office/drawing/2014/main" id="{C90D4BB0-6502-9EDB-456F-0EEDA2B610B8}"/>
                </a:ext>
              </a:extLst>
            </p:cNvPr>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a:extLst>
              <a:ext uri="{FF2B5EF4-FFF2-40B4-BE49-F238E27FC236}">
                <a16:creationId xmlns:a16="http://schemas.microsoft.com/office/drawing/2014/main" id="{4F0A2770-D8FD-2958-B824-828A28AFE0FB}"/>
              </a:ext>
            </a:extLst>
          </p:cNvPr>
          <p:cNvGrpSpPr/>
          <p:nvPr/>
        </p:nvGrpSpPr>
        <p:grpSpPr>
          <a:xfrm>
            <a:off x="6248400" y="517071"/>
            <a:ext cx="11326586" cy="9252857"/>
            <a:chOff x="0" y="0"/>
            <a:chExt cx="2983134" cy="2436966"/>
          </a:xfrm>
          <a:solidFill>
            <a:schemeClr val="bg1"/>
          </a:solidFill>
        </p:grpSpPr>
        <p:sp>
          <p:nvSpPr>
            <p:cNvPr id="8" name="Freeform 8">
              <a:extLst>
                <a:ext uri="{FF2B5EF4-FFF2-40B4-BE49-F238E27FC236}">
                  <a16:creationId xmlns:a16="http://schemas.microsoft.com/office/drawing/2014/main" id="{3CBB6E1C-8FB4-DFAA-4DBF-819F382A263F}"/>
                </a:ext>
              </a:extLst>
            </p:cNvPr>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a:extLst>
                <a:ext uri="{FF2B5EF4-FFF2-40B4-BE49-F238E27FC236}">
                  <a16:creationId xmlns:a16="http://schemas.microsoft.com/office/drawing/2014/main" id="{8BE2568B-D5F3-0C33-B269-9FC0DFF5D1B0}"/>
                </a:ext>
              </a:extLst>
            </p:cNvPr>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0" name="TextBox 10">
            <a:extLst>
              <a:ext uri="{FF2B5EF4-FFF2-40B4-BE49-F238E27FC236}">
                <a16:creationId xmlns:a16="http://schemas.microsoft.com/office/drawing/2014/main" id="{F92D21A4-2623-1AF8-DB34-52736C670D4D}"/>
              </a:ext>
            </a:extLst>
          </p:cNvPr>
          <p:cNvSpPr txBox="1"/>
          <p:nvPr/>
        </p:nvSpPr>
        <p:spPr>
          <a:xfrm>
            <a:off x="6417128" y="517067"/>
            <a:ext cx="11244944" cy="5834931"/>
          </a:xfrm>
          <a:prstGeom prst="rect">
            <a:avLst/>
          </a:prstGeom>
        </p:spPr>
        <p:txBody>
          <a:bodyPr wrap="square" lIns="0" tIns="0" rIns="0" bIns="0" rtlCol="0" anchor="t">
            <a:spAutoFit/>
          </a:bodyPr>
          <a:lstStyle/>
          <a:p>
            <a:pPr algn="l">
              <a:lnSpc>
                <a:spcPts val="9120"/>
              </a:lnSpc>
            </a:pPr>
            <a:r>
              <a:rPr lang="en-US" sz="8000" b="1" dirty="0">
                <a:solidFill>
                  <a:sysClr val="windowText" lastClr="000000"/>
                </a:solidFill>
                <a:latin typeface="Agrandir Narrow Ultra-Bold"/>
                <a:ea typeface="Agrandir Narrow Ultra-Bold"/>
                <a:cs typeface="Agrandir Narrow Ultra-Bold"/>
                <a:sym typeface="Agrandir Narrow Ultra-Bold"/>
              </a:rPr>
              <a:t>¿Qué </a:t>
            </a:r>
            <a:r>
              <a:rPr lang="en-US" sz="8000" b="1" dirty="0" err="1">
                <a:solidFill>
                  <a:sysClr val="windowText" lastClr="000000"/>
                </a:solidFill>
                <a:latin typeface="Agrandir Narrow Ultra-Bold"/>
                <a:ea typeface="Agrandir Narrow Ultra-Bold"/>
                <a:cs typeface="Agrandir Narrow Ultra-Bold"/>
                <a:sym typeface="Agrandir Narrow Ultra-Bold"/>
              </a:rPr>
              <a:t>sucede</a:t>
            </a:r>
            <a:r>
              <a:rPr lang="en-US" sz="8000" b="1" dirty="0">
                <a:solidFill>
                  <a:sysClr val="windowText" lastClr="000000"/>
                </a:solidFill>
                <a:latin typeface="Agrandir Narrow Ultra-Bold"/>
                <a:ea typeface="Agrandir Narrow Ultra-Bold"/>
                <a:cs typeface="Agrandir Narrow Ultra-Bold"/>
                <a:sym typeface="Agrandir Narrow Ultra-Bold"/>
              </a:rPr>
              <a:t> cuando la mercancia termina de su proceso de </a:t>
            </a:r>
            <a:r>
              <a:rPr lang="en-US" sz="8000" b="1" dirty="0" err="1">
                <a:solidFill>
                  <a:sysClr val="windowText" lastClr="000000"/>
                </a:solidFill>
                <a:latin typeface="Agrandir Narrow Ultra-Bold"/>
                <a:ea typeface="Agrandir Narrow Ultra-Bold"/>
                <a:cs typeface="Agrandir Narrow Ultra-Bold"/>
                <a:sym typeface="Agrandir Narrow Ultra-Bold"/>
              </a:rPr>
              <a:t>perfeccionamiento</a:t>
            </a:r>
            <a:r>
              <a:rPr lang="en-US" sz="8000" b="1" dirty="0">
                <a:solidFill>
                  <a:sysClr val="windowText" lastClr="000000"/>
                </a:solidFill>
                <a:latin typeface="Agrandir Narrow Ultra-Bold"/>
                <a:ea typeface="Agrandir Narrow Ultra-Bold"/>
                <a:cs typeface="Agrandir Narrow Ultra-Bold"/>
                <a:sym typeface="Agrandir Narrow Ultra-Bold"/>
              </a:rPr>
              <a:t> </a:t>
            </a:r>
            <a:r>
              <a:rPr lang="en-US" sz="8000" b="1" dirty="0" err="1">
                <a:solidFill>
                  <a:sysClr val="windowText" lastClr="000000"/>
                </a:solidFill>
                <a:latin typeface="Agrandir Narrow Ultra-Bold"/>
                <a:ea typeface="Agrandir Narrow Ultra-Bold"/>
                <a:cs typeface="Agrandir Narrow Ultra-Bold"/>
                <a:sym typeface="Agrandir Narrow Ultra-Bold"/>
              </a:rPr>
              <a:t>pasivo</a:t>
            </a:r>
            <a:r>
              <a:rPr lang="en-US" sz="8000" b="1" dirty="0">
                <a:solidFill>
                  <a:sysClr val="windowText" lastClr="000000"/>
                </a:solidFill>
                <a:latin typeface="Agrandir Narrow Ultra-Bold"/>
                <a:ea typeface="Agrandir Narrow Ultra-Bold"/>
                <a:cs typeface="Agrandir Narrow Ultra-Bold"/>
                <a:sym typeface="Agrandir Narrow Ultra-Bold"/>
              </a:rPr>
              <a:t>?</a:t>
            </a:r>
          </a:p>
        </p:txBody>
      </p:sp>
      <p:sp>
        <p:nvSpPr>
          <p:cNvPr id="12" name="TextBox 12">
            <a:extLst>
              <a:ext uri="{FF2B5EF4-FFF2-40B4-BE49-F238E27FC236}">
                <a16:creationId xmlns:a16="http://schemas.microsoft.com/office/drawing/2014/main" id="{5F5FF87E-3093-4ED7-9E14-0EF8E0082DBF}"/>
              </a:ext>
            </a:extLst>
          </p:cNvPr>
          <p:cNvSpPr txBox="1"/>
          <p:nvPr/>
        </p:nvSpPr>
        <p:spPr>
          <a:xfrm>
            <a:off x="6294664" y="6854630"/>
            <a:ext cx="11299372" cy="1721240"/>
          </a:xfrm>
          <a:prstGeom prst="rect">
            <a:avLst/>
          </a:prstGeom>
        </p:spPr>
        <p:txBody>
          <a:bodyPr wrap="square" lIns="0" tIns="0" rIns="0" bIns="0" rtlCol="0" anchor="t">
            <a:spAutoFit/>
          </a:bodyPr>
          <a:lstStyle/>
          <a:p>
            <a:pPr algn="l">
              <a:lnSpc>
                <a:spcPts val="3359"/>
              </a:lnSpc>
            </a:pPr>
            <a:r>
              <a:rPr lang="es-MX" sz="2400" dirty="0">
                <a:solidFill>
                  <a:sysClr val="windowText" lastClr="000000"/>
                </a:solidFill>
                <a:latin typeface="Poppins"/>
                <a:ea typeface="Poppins"/>
                <a:cs typeface="Poppins"/>
                <a:sym typeface="Poppins"/>
              </a:rPr>
              <a:t>Reimportación por perfeccionamiento pasivo</a:t>
            </a:r>
          </a:p>
          <a:p>
            <a:pPr algn="l">
              <a:lnSpc>
                <a:spcPts val="3359"/>
              </a:lnSpc>
            </a:pPr>
            <a:endParaRPr lang="es-MX" sz="2400" dirty="0">
              <a:solidFill>
                <a:sysClr val="windowText" lastClr="000000"/>
              </a:solidFill>
              <a:latin typeface="Poppins"/>
              <a:ea typeface="Poppins"/>
              <a:cs typeface="Poppins"/>
              <a:sym typeface="Poppins"/>
            </a:endParaRPr>
          </a:p>
          <a:p>
            <a:pPr algn="l">
              <a:lnSpc>
                <a:spcPts val="3359"/>
              </a:lnSpc>
            </a:pPr>
            <a:r>
              <a:rPr lang="es-MX" sz="2400" dirty="0">
                <a:solidFill>
                  <a:sysClr val="windowText" lastClr="000000"/>
                </a:solidFill>
                <a:latin typeface="Poppins"/>
                <a:ea typeface="Poppins"/>
                <a:cs typeface="Poppins"/>
                <a:sym typeface="Poppins"/>
              </a:rPr>
              <a:t>¿Qué pasa con los tributos aduaneros, se liquidan sobre la mercancía?</a:t>
            </a:r>
          </a:p>
          <a:p>
            <a:pPr algn="l">
              <a:lnSpc>
                <a:spcPts val="3359"/>
              </a:lnSpc>
            </a:pPr>
            <a:endParaRPr lang="en-US" sz="2400" dirty="0">
              <a:solidFill>
                <a:sysClr val="windowText" lastClr="000000"/>
              </a:solidFill>
              <a:latin typeface="Poppins"/>
              <a:ea typeface="Poppins"/>
              <a:cs typeface="Poppins"/>
              <a:sym typeface="Poppins"/>
            </a:endParaRPr>
          </a:p>
        </p:txBody>
      </p:sp>
    </p:spTree>
    <p:extLst>
      <p:ext uri="{BB962C8B-B14F-4D97-AF65-F5344CB8AC3E}">
        <p14:creationId xmlns:p14="http://schemas.microsoft.com/office/powerpoint/2010/main" val="425236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1000"/>
                                        <p:tgtEl>
                                          <p:spTgt spid="12">
                                            <p:txEl>
                                              <p:pRg st="2" end="2"/>
                                            </p:txEl>
                                          </p:spTgt>
                                        </p:tgtEl>
                                      </p:cBhvr>
                                    </p:animEffect>
                                    <p:anim calcmode="lin" valueType="num">
                                      <p:cBhvr>
                                        <p:cTn id="1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9D91525-38F7-4954-91D8-AABF0EA64BB7}"/>
              </a:ext>
            </a:extLst>
          </p:cNvPr>
          <p:cNvSpPr txBox="1"/>
          <p:nvPr/>
        </p:nvSpPr>
        <p:spPr>
          <a:xfrm>
            <a:off x="1524000" y="800100"/>
            <a:ext cx="13563600" cy="9571851"/>
          </a:xfrm>
          <a:prstGeom prst="rect">
            <a:avLst/>
          </a:prstGeom>
          <a:noFill/>
        </p:spPr>
        <p:txBody>
          <a:bodyPr wrap="square" rtlCol="0">
            <a:spAutoFit/>
          </a:bodyPr>
          <a:lstStyle/>
          <a:p>
            <a:r>
              <a:rPr lang="es-ES" sz="4400" dirty="0"/>
              <a:t>Tributos Aduaneros</a:t>
            </a:r>
          </a:p>
          <a:p>
            <a:endParaRPr lang="es-ES" sz="4400" dirty="0"/>
          </a:p>
          <a:p>
            <a:endParaRPr lang="es-ES" sz="4400" dirty="0"/>
          </a:p>
          <a:p>
            <a:r>
              <a:rPr lang="es-ES" sz="4400" dirty="0"/>
              <a:t>Liquidación de Tributos:</a:t>
            </a:r>
          </a:p>
          <a:p>
            <a:r>
              <a:rPr lang="es-ES" sz="4400" dirty="0"/>
              <a:t>CIF: Costo, seguro y flete</a:t>
            </a:r>
          </a:p>
          <a:p>
            <a:endParaRPr lang="es-ES" sz="4400" dirty="0"/>
          </a:p>
          <a:p>
            <a:r>
              <a:rPr lang="es-ES" sz="4400" dirty="0"/>
              <a:t>Base gravable= Valor </a:t>
            </a:r>
            <a:r>
              <a:rPr lang="es-ES" sz="4400" dirty="0" err="1"/>
              <a:t>FOB+seguro+flete</a:t>
            </a:r>
            <a:r>
              <a:rPr lang="es-ES" sz="4400" dirty="0"/>
              <a:t> está en dólares</a:t>
            </a:r>
          </a:p>
          <a:p>
            <a:r>
              <a:rPr lang="es-ES" sz="4400" dirty="0"/>
              <a:t>Base gravable= 5 </a:t>
            </a:r>
            <a:r>
              <a:rPr lang="es-ES" sz="4400" dirty="0" err="1"/>
              <a:t>usd</a:t>
            </a:r>
            <a:r>
              <a:rPr lang="es-ES" sz="4400" dirty="0"/>
              <a:t>+ 2 </a:t>
            </a:r>
            <a:r>
              <a:rPr lang="es-ES" sz="4400" dirty="0" err="1"/>
              <a:t>usd</a:t>
            </a:r>
            <a:r>
              <a:rPr lang="es-ES" sz="4400" dirty="0"/>
              <a:t>+ 3usd= 10 </a:t>
            </a:r>
            <a:r>
              <a:rPr lang="es-ES" sz="4400" dirty="0" err="1"/>
              <a:t>usd</a:t>
            </a:r>
            <a:r>
              <a:rPr lang="es-ES" sz="4400" dirty="0"/>
              <a:t>* 3600= 36.000 pesos </a:t>
            </a:r>
          </a:p>
          <a:p>
            <a:endParaRPr lang="es-ES" sz="4400" dirty="0"/>
          </a:p>
          <a:p>
            <a:r>
              <a:rPr lang="es-ES" sz="4400" dirty="0"/>
              <a:t>Arancel del 5%: 1.800 pesos</a:t>
            </a:r>
          </a:p>
          <a:p>
            <a:endParaRPr lang="es-ES" sz="4400" dirty="0"/>
          </a:p>
          <a:p>
            <a:r>
              <a:rPr lang="es-ES" sz="4400" dirty="0"/>
              <a:t>37800*19%= 7182 pesos  Tributos : 8982 pesos </a:t>
            </a:r>
          </a:p>
          <a:p>
            <a:endParaRPr lang="es-CO" sz="4400" dirty="0"/>
          </a:p>
        </p:txBody>
      </p:sp>
    </p:spTree>
    <p:extLst>
      <p:ext uri="{BB962C8B-B14F-4D97-AF65-F5344CB8AC3E}">
        <p14:creationId xmlns:p14="http://schemas.microsoft.com/office/powerpoint/2010/main" val="136349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5143500"/>
            <a:ext cx="9144000" cy="5143500"/>
            <a:chOff x="0" y="0"/>
            <a:chExt cx="2408296" cy="1354667"/>
          </a:xfrm>
        </p:grpSpPr>
        <p:sp>
          <p:nvSpPr>
            <p:cNvPr id="3" name="Freeform 3"/>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D66"/>
            </a:solidFill>
          </p:spPr>
          <p:txBody>
            <a:bodyPr/>
            <a:lstStyle/>
            <a:p>
              <a:endParaRPr lang="es-CO"/>
            </a:p>
          </p:txBody>
        </p:sp>
        <p:sp>
          <p:nvSpPr>
            <p:cNvPr id="4" name="TextBox 4"/>
            <p:cNvSpPr txBox="1"/>
            <p:nvPr/>
          </p:nvSpPr>
          <p:spPr>
            <a:xfrm>
              <a:off x="0" y="-66675"/>
              <a:ext cx="2408296" cy="1421342"/>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0" y="0"/>
            <a:ext cx="9144000" cy="10287000"/>
            <a:chOff x="0" y="0"/>
            <a:chExt cx="1263784" cy="1421757"/>
          </a:xfrm>
        </p:grpSpPr>
        <p:sp>
          <p:nvSpPr>
            <p:cNvPr id="6" name="Freeform 6"/>
            <p:cNvSpPr/>
            <p:nvPr/>
          </p:nvSpPr>
          <p:spPr>
            <a:xfrm>
              <a:off x="0" y="0"/>
              <a:ext cx="1263784" cy="1421757"/>
            </a:xfrm>
            <a:custGeom>
              <a:avLst/>
              <a:gdLst/>
              <a:ahLst/>
              <a:cxnLst/>
              <a:rect l="l" t="t" r="r" b="b"/>
              <a:pathLst>
                <a:path w="1263784" h="1421757">
                  <a:moveTo>
                    <a:pt x="0" y="0"/>
                  </a:moveTo>
                  <a:lnTo>
                    <a:pt x="1263784" y="0"/>
                  </a:lnTo>
                  <a:lnTo>
                    <a:pt x="1263784" y="1421757"/>
                  </a:lnTo>
                  <a:lnTo>
                    <a:pt x="0" y="1421757"/>
                  </a:lnTo>
                  <a:close/>
                </a:path>
              </a:pathLst>
            </a:custGeom>
            <a:blipFill>
              <a:blip r:embed="rId2"/>
              <a:stretch>
                <a:fillRect l="-22245" r="-47245"/>
              </a:stretch>
            </a:blipFill>
          </p:spPr>
          <p:txBody>
            <a:bodyPr/>
            <a:lstStyle/>
            <a:p>
              <a:endParaRPr lang="es-CO"/>
            </a:p>
          </p:txBody>
        </p:sp>
      </p:grpSp>
      <p:grpSp>
        <p:nvGrpSpPr>
          <p:cNvPr id="7" name="Group 7"/>
          <p:cNvGrpSpPr/>
          <p:nvPr/>
        </p:nvGrpSpPr>
        <p:grpSpPr>
          <a:xfrm>
            <a:off x="6286500" y="517071"/>
            <a:ext cx="11326586" cy="9252857"/>
            <a:chOff x="0" y="0"/>
            <a:chExt cx="2983134" cy="2436966"/>
          </a:xfrm>
          <a:solidFill>
            <a:schemeClr val="bg1"/>
          </a:solidFill>
        </p:grpSpPr>
        <p:sp>
          <p:nvSpPr>
            <p:cNvPr id="8" name="Freeform 8"/>
            <p:cNvSpPr/>
            <p:nvPr/>
          </p:nvSpPr>
          <p:spPr>
            <a:xfrm>
              <a:off x="0" y="0"/>
              <a:ext cx="2983134" cy="2436967"/>
            </a:xfrm>
            <a:custGeom>
              <a:avLst/>
              <a:gdLst/>
              <a:ahLst/>
              <a:cxnLst/>
              <a:rect l="l" t="t" r="r" b="b"/>
              <a:pathLst>
                <a:path w="2983134" h="2436967">
                  <a:moveTo>
                    <a:pt x="0" y="0"/>
                  </a:moveTo>
                  <a:lnTo>
                    <a:pt x="2983134" y="0"/>
                  </a:lnTo>
                  <a:lnTo>
                    <a:pt x="2983134" y="2436967"/>
                  </a:lnTo>
                  <a:lnTo>
                    <a:pt x="0" y="2436967"/>
                  </a:lnTo>
                  <a:close/>
                </a:path>
              </a:pathLst>
            </a:custGeom>
            <a:grpFill/>
          </p:spPr>
          <p:txBody>
            <a:bodyPr/>
            <a:lstStyle/>
            <a:p>
              <a:endParaRPr lang="es-CO"/>
            </a:p>
          </p:txBody>
        </p:sp>
        <p:sp>
          <p:nvSpPr>
            <p:cNvPr id="9" name="TextBox 9"/>
            <p:cNvSpPr txBox="1"/>
            <p:nvPr/>
          </p:nvSpPr>
          <p:spPr>
            <a:xfrm>
              <a:off x="0" y="-66675"/>
              <a:ext cx="2983134" cy="2503641"/>
            </a:xfrm>
            <a:prstGeom prst="rect">
              <a:avLst/>
            </a:prstGeom>
            <a:grpFill/>
          </p:spPr>
          <p:txBody>
            <a:bodyPr lIns="50800" tIns="50800" rIns="50800" bIns="50800" rtlCol="0" anchor="ctr"/>
            <a:lstStyle/>
            <a:p>
              <a:pPr algn="ctr">
                <a:lnSpc>
                  <a:spcPts val="3359"/>
                </a:lnSpc>
              </a:pPr>
              <a:endParaRPr/>
            </a:p>
          </p:txBody>
        </p:sp>
      </p:grpSp>
      <p:sp>
        <p:nvSpPr>
          <p:cNvPr id="10" name="TextBox 10"/>
          <p:cNvSpPr txBox="1"/>
          <p:nvPr/>
        </p:nvSpPr>
        <p:spPr>
          <a:xfrm>
            <a:off x="6519862" y="1536721"/>
            <a:ext cx="11244944" cy="1166986"/>
          </a:xfrm>
          <a:prstGeom prst="rect">
            <a:avLst/>
          </a:prstGeom>
        </p:spPr>
        <p:txBody>
          <a:bodyPr wrap="square" lIns="0" tIns="0" rIns="0" bIns="0" rtlCol="0" anchor="t">
            <a:spAutoFit/>
          </a:bodyPr>
          <a:lstStyle/>
          <a:p>
            <a:pPr algn="l">
              <a:lnSpc>
                <a:spcPts val="9120"/>
              </a:lnSpc>
            </a:pPr>
            <a:r>
              <a:rPr lang="en-US" sz="8000" b="1" dirty="0">
                <a:solidFill>
                  <a:sysClr val="windowText" lastClr="000000"/>
                </a:solidFill>
                <a:latin typeface="Agrandir Narrow Ultra-Bold"/>
                <a:ea typeface="Agrandir Narrow Ultra-Bold"/>
                <a:cs typeface="Agrandir Narrow Ultra-Bold"/>
                <a:sym typeface="Agrandir Narrow Ultra-Bold"/>
              </a:rPr>
              <a:t>Documentos Soportes</a:t>
            </a:r>
          </a:p>
        </p:txBody>
      </p:sp>
      <p:sp>
        <p:nvSpPr>
          <p:cNvPr id="11" name="TextBox 11"/>
          <p:cNvSpPr txBox="1"/>
          <p:nvPr/>
        </p:nvSpPr>
        <p:spPr>
          <a:xfrm>
            <a:off x="6798128" y="3385497"/>
            <a:ext cx="10406743" cy="4773358"/>
          </a:xfrm>
          <a:prstGeom prst="rect">
            <a:avLst/>
          </a:prstGeom>
        </p:spPr>
        <p:txBody>
          <a:bodyPr wrap="square" lIns="0" tIns="0" rIns="0" bIns="0" rtlCol="0" anchor="t">
            <a:spAutoFit/>
          </a:bodyPr>
          <a:lstStyle/>
          <a:p>
            <a:pPr marL="457200" indent="-457200" algn="just">
              <a:lnSpc>
                <a:spcPts val="3359"/>
              </a:lnSpc>
              <a:buAutoNum type="arabicPeriod"/>
            </a:pPr>
            <a:r>
              <a:rPr lang="es-MX" sz="2400" dirty="0">
                <a:solidFill>
                  <a:sysClr val="windowText" lastClr="000000"/>
                </a:solidFill>
                <a:latin typeface="Poppins"/>
                <a:ea typeface="Poppins"/>
                <a:cs typeface="Poppins"/>
                <a:sym typeface="Poppins"/>
              </a:rPr>
              <a:t>Document~ en el que conste que la mercancía va a ser objeto de un proceso de elaboración, transformación o reparación en el exterior.</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2. Mandato, cuando actúe como declarante una Agencia de Aduanas o un apoderado.</a:t>
            </a:r>
          </a:p>
          <a:p>
            <a:pPr algn="just">
              <a:lnSpc>
                <a:spcPts val="3359"/>
              </a:lnSpc>
            </a:pPr>
            <a:endParaRPr lang="es-MX" sz="2400" dirty="0">
              <a:solidFill>
                <a:sysClr val="windowText" lastClr="000000"/>
              </a:solidFill>
              <a:latin typeface="Poppins"/>
              <a:ea typeface="Poppins"/>
              <a:cs typeface="Poppins"/>
              <a:sym typeface="Poppins"/>
            </a:endParaRPr>
          </a:p>
          <a:p>
            <a:pPr algn="just">
              <a:lnSpc>
                <a:spcPts val="3359"/>
              </a:lnSpc>
            </a:pPr>
            <a:r>
              <a:rPr lang="es-MX" sz="2400" dirty="0">
                <a:solidFill>
                  <a:sysClr val="windowText" lastClr="000000"/>
                </a:solidFill>
                <a:latin typeface="Poppins"/>
                <a:ea typeface="Poppins"/>
                <a:cs typeface="Poppins"/>
                <a:sym typeface="Poppins"/>
              </a:rPr>
              <a:t>En la Solicitud de Autorización de Embarque, el declarante deberá suministrar a la Dirección Seccional de Aduanas toda la información que ésta requiera, incluyendo la contenida en Ilos anteriores documentos. </a:t>
            </a:r>
            <a:endParaRPr lang="en-US" sz="2400" dirty="0">
              <a:solidFill>
                <a:sysClr val="windowText" lastClr="000000"/>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960</Words>
  <Application>Microsoft Office PowerPoint</Application>
  <PresentationFormat>Personalizado</PresentationFormat>
  <Paragraphs>85</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Agrandir Narrow</vt:lpstr>
      <vt:lpstr>Agrandir Narrow Ultra-Bold</vt:lpstr>
      <vt:lpstr>Arial</vt:lpstr>
      <vt:lpstr>Poppins</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White Modern Logistic Company Presentation</dc:title>
  <dc:creator>Asus</dc:creator>
  <cp:lastModifiedBy>ALUMNOS #</cp:lastModifiedBy>
  <cp:revision>7</cp:revision>
  <dcterms:created xsi:type="dcterms:W3CDTF">2006-08-16T00:00:00Z</dcterms:created>
  <dcterms:modified xsi:type="dcterms:W3CDTF">2026-06-06T01:44:44Z</dcterms:modified>
  <dc:identifier>DAHKZgSle3A</dc:identifier>
</cp:coreProperties>
</file>