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4"/>
  </p:notesMasterIdLst>
  <p:sldIdLst>
    <p:sldId id="257" r:id="rId2"/>
    <p:sldId id="308" r:id="rId3"/>
    <p:sldId id="288" r:id="rId4"/>
    <p:sldId id="295" r:id="rId5"/>
    <p:sldId id="309" r:id="rId6"/>
    <p:sldId id="310" r:id="rId7"/>
    <p:sldId id="273" r:id="rId8"/>
    <p:sldId id="291" r:id="rId9"/>
    <p:sldId id="285" r:id="rId10"/>
    <p:sldId id="311" r:id="rId11"/>
    <p:sldId id="313" r:id="rId12"/>
    <p:sldId id="321" r:id="rId13"/>
    <p:sldId id="314" r:id="rId14"/>
    <p:sldId id="320" r:id="rId15"/>
    <p:sldId id="315" r:id="rId16"/>
    <p:sldId id="316" r:id="rId17"/>
    <p:sldId id="317" r:id="rId18"/>
    <p:sldId id="318" r:id="rId19"/>
    <p:sldId id="319" r:id="rId20"/>
    <p:sldId id="323" r:id="rId21"/>
    <p:sldId id="324" r:id="rId22"/>
    <p:sldId id="325" r:id="rId23"/>
  </p:sldIdLst>
  <p:sldSz cx="9144000" cy="5143500" type="screen16x9"/>
  <p:notesSz cx="6858000" cy="9144000"/>
  <p:embeddedFontLst>
    <p:embeddedFont>
      <p:font typeface="Candara" panose="020E0502030303020204" pitchFamily="34" charset="0"/>
      <p:regular r:id="rId25"/>
      <p:bold r:id="rId26"/>
      <p:italic r:id="rId27"/>
      <p:boldItalic r:id="rId28"/>
    </p:embeddedFont>
    <p:embeddedFont>
      <p:font typeface="Fira Sans Extra Condensed" panose="020B0503050000020004" pitchFamily="34" charset="0"/>
      <p:regular r:id="rId29"/>
      <p:bold r:id="rId30"/>
      <p:italic r:id="rId31"/>
      <p:boldItalic r:id="rId32"/>
    </p:embeddedFont>
    <p:embeddedFont>
      <p:font typeface="Fira Sans Extra Condensed Medium"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37" autoAdjust="0"/>
  </p:normalViewPr>
  <p:slideViewPr>
    <p:cSldViewPr snapToGrid="0">
      <p:cViewPr varScale="1">
        <p:scale>
          <a:sx n="88" d="100"/>
          <a:sy n="88" d="100"/>
        </p:scale>
        <p:origin x="13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44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Se hace paréntesis para aclararle a los estudiantes que  se está trabajando en acuerdos comerciales regionales(regionalismo), los cuales según la teoría de la integración son mecanismos para conformar bloques comerciales regionales. Se les dice que el multilateralismo con sus mecanismos (acuerdos multilaterales están relacionados con un conjunto de tratados aceptados por la mayoría de los países del mundo, que estos son los garantes del cumplimiento de los acuerdos comerciales regionales; ejemplo el acuerdo por el cual se crea la OMC y que se analizaran en detalle en el segundo corte.</a:t>
            </a:r>
            <a:endParaRPr lang="es-CO" dirty="0"/>
          </a:p>
        </p:txBody>
      </p:sp>
    </p:spTree>
    <p:extLst>
      <p:ext uri="{BB962C8B-B14F-4D97-AF65-F5344CB8AC3E}">
        <p14:creationId xmlns:p14="http://schemas.microsoft.com/office/powerpoint/2010/main" val="3441896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7"/>
        <p:cNvGrpSpPr/>
        <p:nvPr/>
      </p:nvGrpSpPr>
      <p:grpSpPr>
        <a:xfrm>
          <a:off x="0" y="0"/>
          <a:ext cx="0" cy="0"/>
          <a:chOff x="0" y="0"/>
          <a:chExt cx="0" cy="0"/>
        </a:xfrm>
      </p:grpSpPr>
      <p:sp>
        <p:nvSpPr>
          <p:cNvPr id="14458" name="Google Shape;14458;g8957026581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9" name="Google Shape;14459;g8957026581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55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7"/>
        <p:cNvGrpSpPr/>
        <p:nvPr/>
      </p:nvGrpSpPr>
      <p:grpSpPr>
        <a:xfrm>
          <a:off x="0" y="0"/>
          <a:ext cx="0" cy="0"/>
          <a:chOff x="0" y="0"/>
          <a:chExt cx="0" cy="0"/>
        </a:xfrm>
      </p:grpSpPr>
      <p:sp>
        <p:nvSpPr>
          <p:cNvPr id="14458" name="Google Shape;14458;g8957026581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9" name="Google Shape;14459;g8957026581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6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Análisis del impacto de la apertura comercial en el PIB de América Latina y el Caribe(ALC). Se observa el PIB de ALC en 1995, con pocos acuerdos comerciales regionales(Color naranja claro) y se compara con el PIB de ALC, después del crecimiento de acuerdos comerciales y la creación de varios bloques entre países, 2017(color naranja oscuro). Luego se observa el impacto en el mundo.</a:t>
            </a:r>
          </a:p>
        </p:txBody>
      </p:sp>
    </p:spTree>
    <p:extLst>
      <p:ext uri="{BB962C8B-B14F-4D97-AF65-F5344CB8AC3E}">
        <p14:creationId xmlns:p14="http://schemas.microsoft.com/office/powerpoint/2010/main" val="364811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Análisis de la participación de países en el mercado mundial( cuota de comercio)</a:t>
            </a:r>
          </a:p>
          <a:p>
            <a:r>
              <a:rPr lang="es-MX" dirty="0"/>
              <a:t>1. En 1990 iniciando la apertura comercial en ALC. EL 81%  de la participación del comercio estaba representada por países de economía avanzadas, un 19% países  emergentes en vía de desarrollo y un 5% por el comercio SUR-SUR(Asía pacifico, sur américa, África). El 2017 se observa un crecimiento en la cuota de participación tanto de los países emergentes como del comercio sur-sur; en el primer caso hay un incremento de 20 puntos porcentuales con relación a 1990 y el segundo caso el incremento es de 11 puntos porcentuales.</a:t>
            </a:r>
          </a:p>
          <a:p>
            <a:endParaRPr lang="es-CO" dirty="0"/>
          </a:p>
        </p:txBody>
      </p:sp>
    </p:spTree>
    <p:extLst>
      <p:ext uri="{BB962C8B-B14F-4D97-AF65-F5344CB8AC3E}">
        <p14:creationId xmlns:p14="http://schemas.microsoft.com/office/powerpoint/2010/main" val="340702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Cada clases el docente dará a los estudiantes un recomendado que puede ser un enlace para ingresar a pagina web donde se pueda encontrar información de interés, algún texto(Capitulo de un libro o artículo).</a:t>
            </a:r>
            <a:endParaRPr lang="es-CO" dirty="0"/>
          </a:p>
        </p:txBody>
      </p:sp>
    </p:spTree>
    <p:extLst>
      <p:ext uri="{BB962C8B-B14F-4D97-AF65-F5344CB8AC3E}">
        <p14:creationId xmlns:p14="http://schemas.microsoft.com/office/powerpoint/2010/main" val="27042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Ingresar a acuerdos vigentes</a:t>
            </a:r>
          </a:p>
          <a:p>
            <a:r>
              <a:rPr lang="es-MX" dirty="0"/>
              <a:t>Ubicar el cursos en alguna de las banderitas que mostraran el país o países con los que Colombia tiene tratados comerciales regionales</a:t>
            </a:r>
            <a:endParaRPr lang="es-CO" dirty="0"/>
          </a:p>
        </p:txBody>
      </p:sp>
    </p:spTree>
    <p:extLst>
      <p:ext uri="{BB962C8B-B14F-4D97-AF65-F5344CB8AC3E}">
        <p14:creationId xmlns:p14="http://schemas.microsoft.com/office/powerpoint/2010/main" val="315380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Interdependencia se relaciona con que los países no son autosuficientes</a:t>
            </a:r>
          </a:p>
          <a:p>
            <a:r>
              <a:rPr lang="es-MX" dirty="0"/>
              <a:t>Ganancias del comercio: el intercambio mejora el bienestar de los habitantes al interior de los países</a:t>
            </a:r>
          </a:p>
          <a:p>
            <a:endParaRPr lang="es-MX" dirty="0"/>
          </a:p>
          <a:p>
            <a:r>
              <a:rPr lang="es-MX" dirty="0"/>
              <a:t>Problema: Las posibilidades de producción dependen del costo de oportunidad, la ventaja comparativa y la ventaja absoluta </a:t>
            </a:r>
            <a:endParaRPr lang="es-CO" dirty="0"/>
          </a:p>
        </p:txBody>
      </p:sp>
    </p:spTree>
    <p:extLst>
      <p:ext uri="{BB962C8B-B14F-4D97-AF65-F5344CB8AC3E}">
        <p14:creationId xmlns:p14="http://schemas.microsoft.com/office/powerpoint/2010/main" val="347228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7"/>
        <p:cNvGrpSpPr/>
        <p:nvPr/>
      </p:nvGrpSpPr>
      <p:grpSpPr>
        <a:xfrm>
          <a:off x="0" y="0"/>
          <a:ext cx="0" cy="0"/>
          <a:chOff x="0" y="0"/>
          <a:chExt cx="0" cy="0"/>
        </a:xfrm>
      </p:grpSpPr>
      <p:sp>
        <p:nvSpPr>
          <p:cNvPr id="14458" name="Google Shape;14458;g8957026581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9" name="Google Shape;14459;g8957026581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41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7"/>
        <p:cNvGrpSpPr/>
        <p:nvPr/>
      </p:nvGrpSpPr>
      <p:grpSpPr>
        <a:xfrm>
          <a:off x="0" y="0"/>
          <a:ext cx="0" cy="0"/>
          <a:chOff x="0" y="0"/>
          <a:chExt cx="0" cy="0"/>
        </a:xfrm>
      </p:grpSpPr>
      <p:sp>
        <p:nvSpPr>
          <p:cNvPr id="14458" name="Google Shape;14458;g8957026581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9" name="Google Shape;14459;g8957026581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55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7"/>
        <p:cNvGrpSpPr/>
        <p:nvPr/>
      </p:nvGrpSpPr>
      <p:grpSpPr>
        <a:xfrm>
          <a:off x="0" y="0"/>
          <a:ext cx="0" cy="0"/>
          <a:chOff x="0" y="0"/>
          <a:chExt cx="0" cy="0"/>
        </a:xfrm>
      </p:grpSpPr>
      <p:sp>
        <p:nvSpPr>
          <p:cNvPr id="14458" name="Google Shape;14458;g8957026581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9" name="Google Shape;14459;g8957026581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Es necesario que los países analicen el costo de oportunidad es decir que tan costoso le resulta producir un producto y renunciar al otro para determinar que producto deben elaborar y que producto deben importar. </a:t>
            </a:r>
            <a:endParaRPr dirty="0"/>
          </a:p>
        </p:txBody>
      </p:sp>
    </p:spTree>
    <p:extLst>
      <p:ext uri="{BB962C8B-B14F-4D97-AF65-F5344CB8AC3E}">
        <p14:creationId xmlns:p14="http://schemas.microsoft.com/office/powerpoint/2010/main" val="401280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0"/>
        <p:cNvGrpSpPr/>
        <p:nvPr/>
      </p:nvGrpSpPr>
      <p:grpSpPr>
        <a:xfrm>
          <a:off x="0" y="0"/>
          <a:ext cx="0" cy="0"/>
          <a:chOff x="0" y="0"/>
          <a:chExt cx="0" cy="0"/>
        </a:xfrm>
      </p:grpSpPr>
      <p:sp>
        <p:nvSpPr>
          <p:cNvPr id="10641" name="Google Shape;10641;g8938f78ae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2" name="Google Shape;10642;g8938f78ae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La ventaja absoluta y la ventaja comparativa debe ser analizada a luz de los factores de producción: La tierra y la mano de obra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7"/>
        <p:cNvGrpSpPr/>
        <p:nvPr/>
      </p:nvGrpSpPr>
      <p:grpSpPr>
        <a:xfrm>
          <a:off x="0" y="0"/>
          <a:ext cx="0" cy="0"/>
          <a:chOff x="0" y="0"/>
          <a:chExt cx="0" cy="0"/>
        </a:xfrm>
      </p:grpSpPr>
      <p:sp>
        <p:nvSpPr>
          <p:cNvPr id="14458" name="Google Shape;14458;g8957026581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9" name="Google Shape;14459;g8957026581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r>
              <a:rPr lang="es-MX" dirty="0"/>
              <a:t>La diferencia entre los costos de oportunidad y las ventajas comparativas crean beneficios en el comercio si cada persona se especializa la elaboración del producto o servicio cuyo costo de oportunidad sea el más bajo.</a:t>
            </a:r>
            <a:endParaRPr lang="es-CO" dirty="0"/>
          </a:p>
        </p:txBody>
      </p:sp>
    </p:spTree>
    <p:extLst>
      <p:ext uri="{BB962C8B-B14F-4D97-AF65-F5344CB8AC3E}">
        <p14:creationId xmlns:p14="http://schemas.microsoft.com/office/powerpoint/2010/main" val="85481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41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7">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716575" y="538975"/>
            <a:ext cx="7710900" cy="4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2200"/>
              <a:buNone/>
              <a:defRPr sz="2200">
                <a:solidFill>
                  <a:srgbClr val="FFFFFF"/>
                </a:solidFill>
              </a:defRPr>
            </a:lvl2pPr>
            <a:lvl3pPr lvl="2" algn="ctr" rtl="0">
              <a:spcBef>
                <a:spcPts val="0"/>
              </a:spcBef>
              <a:spcAft>
                <a:spcPts val="0"/>
              </a:spcAft>
              <a:buClr>
                <a:srgbClr val="FFFFFF"/>
              </a:buClr>
              <a:buSzPts val="2200"/>
              <a:buNone/>
              <a:defRPr sz="2200">
                <a:solidFill>
                  <a:srgbClr val="FFFFFF"/>
                </a:solidFill>
              </a:defRPr>
            </a:lvl3pPr>
            <a:lvl4pPr lvl="3" algn="ctr" rtl="0">
              <a:spcBef>
                <a:spcPts val="0"/>
              </a:spcBef>
              <a:spcAft>
                <a:spcPts val="0"/>
              </a:spcAft>
              <a:buClr>
                <a:srgbClr val="FFFFFF"/>
              </a:buClr>
              <a:buSzPts val="2200"/>
              <a:buNone/>
              <a:defRPr sz="2200">
                <a:solidFill>
                  <a:srgbClr val="FFFFFF"/>
                </a:solidFill>
              </a:defRPr>
            </a:lvl4pPr>
            <a:lvl5pPr lvl="4" algn="ctr" rtl="0">
              <a:spcBef>
                <a:spcPts val="0"/>
              </a:spcBef>
              <a:spcAft>
                <a:spcPts val="0"/>
              </a:spcAft>
              <a:buClr>
                <a:srgbClr val="FFFFFF"/>
              </a:buClr>
              <a:buSzPts val="2200"/>
              <a:buNone/>
              <a:defRPr sz="2200">
                <a:solidFill>
                  <a:srgbClr val="FFFFFF"/>
                </a:solidFill>
              </a:defRPr>
            </a:lvl5pPr>
            <a:lvl6pPr lvl="5" algn="ctr" rtl="0">
              <a:spcBef>
                <a:spcPts val="0"/>
              </a:spcBef>
              <a:spcAft>
                <a:spcPts val="0"/>
              </a:spcAft>
              <a:buClr>
                <a:srgbClr val="FFFFFF"/>
              </a:buClr>
              <a:buSzPts val="2200"/>
              <a:buNone/>
              <a:defRPr sz="2200">
                <a:solidFill>
                  <a:srgbClr val="FFFFFF"/>
                </a:solidFill>
              </a:defRPr>
            </a:lvl6pPr>
            <a:lvl7pPr lvl="6" algn="ctr" rtl="0">
              <a:spcBef>
                <a:spcPts val="0"/>
              </a:spcBef>
              <a:spcAft>
                <a:spcPts val="0"/>
              </a:spcAft>
              <a:buClr>
                <a:srgbClr val="FFFFFF"/>
              </a:buClr>
              <a:buSzPts val="2200"/>
              <a:buNone/>
              <a:defRPr sz="2200">
                <a:solidFill>
                  <a:srgbClr val="FFFFFF"/>
                </a:solidFill>
              </a:defRPr>
            </a:lvl7pPr>
            <a:lvl8pPr lvl="7" algn="ctr" rtl="0">
              <a:spcBef>
                <a:spcPts val="0"/>
              </a:spcBef>
              <a:spcAft>
                <a:spcPts val="0"/>
              </a:spcAft>
              <a:buClr>
                <a:srgbClr val="FFFFFF"/>
              </a:buClr>
              <a:buSzPts val="2200"/>
              <a:buNone/>
              <a:defRPr sz="2200">
                <a:solidFill>
                  <a:srgbClr val="FFFFFF"/>
                </a:solidFill>
              </a:defRPr>
            </a:lvl8pPr>
            <a:lvl9pPr lvl="8" algn="ctr" rtl="0">
              <a:spcBef>
                <a:spcPts val="0"/>
              </a:spcBef>
              <a:spcAft>
                <a:spcPts val="0"/>
              </a:spcAft>
              <a:buClr>
                <a:srgbClr val="FFFFFF"/>
              </a:buClr>
              <a:buSzPts val="2200"/>
              <a:buNone/>
              <a:defRPr sz="2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tlc.gov.co/#:~:text=Un%20Tratado%20de%20Libre%20Comercio,pa%C3%ADses%20participantes%20del%20mencionado%20acuerd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909851" y="1570001"/>
            <a:ext cx="5018236" cy="2673397"/>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AR" dirty="0">
                <a:solidFill>
                  <a:srgbClr val="002060"/>
                </a:solidFill>
              </a:rPr>
              <a:t>INTRODUCCIÓN A LOS ACUERDOS REGIONALES</a:t>
            </a:r>
            <a:endParaRPr dirty="0">
              <a:solidFill>
                <a:srgbClr val="002060"/>
              </a:solidFill>
            </a:endParaRPr>
          </a:p>
        </p:txBody>
      </p:sp>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 name="CuadroTexto 1">
            <a:extLst>
              <a:ext uri="{FF2B5EF4-FFF2-40B4-BE49-F238E27FC236}">
                <a16:creationId xmlns:a16="http://schemas.microsoft.com/office/drawing/2014/main" id="{D6FC669D-5625-4618-A2FC-9048737BEB8B}"/>
              </a:ext>
            </a:extLst>
          </p:cNvPr>
          <p:cNvSpPr txBox="1"/>
          <p:nvPr/>
        </p:nvSpPr>
        <p:spPr>
          <a:xfrm>
            <a:off x="5310939" y="4467635"/>
            <a:ext cx="4467706" cy="646331"/>
          </a:xfrm>
          <a:prstGeom prst="rect">
            <a:avLst/>
          </a:prstGeom>
          <a:noFill/>
        </p:spPr>
        <p:txBody>
          <a:bodyPr wrap="square" rtlCol="0">
            <a:spAutoFit/>
          </a:bodyPr>
          <a:lstStyle/>
          <a:p>
            <a:r>
              <a:rPr lang="es-AR" sz="1200" b="1" dirty="0"/>
              <a:t>Erlendy Ibarbo Perlaza</a:t>
            </a:r>
          </a:p>
          <a:p>
            <a:r>
              <a:rPr lang="es-AR" sz="1200" b="1" dirty="0"/>
              <a:t>Especialista en Gerencia de Marketing Estratégico</a:t>
            </a:r>
          </a:p>
          <a:p>
            <a:r>
              <a:rPr lang="es-AR" sz="1200" b="1" dirty="0"/>
              <a:t>Profesional en Comercio Exterior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BF24F-6AC7-44EB-BA8B-4D089F7E4A8F}"/>
              </a:ext>
            </a:extLst>
          </p:cNvPr>
          <p:cNvSpPr>
            <a:spLocks noGrp="1"/>
          </p:cNvSpPr>
          <p:nvPr>
            <p:ph type="title"/>
          </p:nvPr>
        </p:nvSpPr>
        <p:spPr/>
        <p:txBody>
          <a:bodyPr/>
          <a:lstStyle/>
          <a:p>
            <a:pPr algn="ctr"/>
            <a:r>
              <a:rPr lang="es-AR" dirty="0">
                <a:solidFill>
                  <a:srgbClr val="002060"/>
                </a:solidFill>
              </a:rPr>
              <a:t>VENTAJA COMPARATIVA: COSTE DE OPORTUNIDAD</a:t>
            </a:r>
          </a:p>
        </p:txBody>
      </p:sp>
      <p:sp>
        <p:nvSpPr>
          <p:cNvPr id="10" name="CuadroTexto 9">
            <a:extLst>
              <a:ext uri="{FF2B5EF4-FFF2-40B4-BE49-F238E27FC236}">
                <a16:creationId xmlns:a16="http://schemas.microsoft.com/office/drawing/2014/main" id="{FC19620B-D309-4877-9E67-C0E45879607F}"/>
              </a:ext>
            </a:extLst>
          </p:cNvPr>
          <p:cNvSpPr txBox="1"/>
          <p:nvPr/>
        </p:nvSpPr>
        <p:spPr>
          <a:xfrm>
            <a:off x="914349" y="1844404"/>
            <a:ext cx="7853248" cy="276999"/>
          </a:xfrm>
          <a:prstGeom prst="rect">
            <a:avLst/>
          </a:prstGeom>
          <a:noFill/>
        </p:spPr>
        <p:txBody>
          <a:bodyPr wrap="square">
            <a:spAutoFit/>
          </a:bodyPr>
          <a:lstStyle/>
          <a:p>
            <a:pPr algn="just"/>
            <a:r>
              <a:rPr lang="es-AR" sz="1200" dirty="0">
                <a:solidFill>
                  <a:srgbClr val="002060"/>
                </a:solidFill>
              </a:rPr>
              <a:t>Ejercicio del Costo de Oportunidad. Colombia/Brasil Tablero- Explicar</a:t>
            </a:r>
          </a:p>
        </p:txBody>
      </p:sp>
    </p:spTree>
    <p:extLst>
      <p:ext uri="{BB962C8B-B14F-4D97-AF65-F5344CB8AC3E}">
        <p14:creationId xmlns:p14="http://schemas.microsoft.com/office/powerpoint/2010/main" val="124852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404037" y="1461639"/>
            <a:ext cx="4529470" cy="2781759"/>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710250" y="542841"/>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AR" dirty="0">
                <a:solidFill>
                  <a:srgbClr val="002060"/>
                </a:solidFill>
              </a:rPr>
              <a:t>¿Qué entienden integración económica?</a:t>
            </a:r>
            <a:endParaRPr dirty="0">
              <a:solidFill>
                <a:srgbClr val="002060"/>
              </a:solidFill>
            </a:endParaRPr>
          </a:p>
        </p:txBody>
      </p:sp>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1" name="Google Shape;211;p17"/>
          <p:cNvSpPr/>
          <p:nvPr/>
        </p:nvSpPr>
        <p:spPr>
          <a:xfrm>
            <a:off x="4080320" y="2751689"/>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7" name="Google Shape;217;p17"/>
          <p:cNvSpPr/>
          <p:nvPr/>
        </p:nvSpPr>
        <p:spPr>
          <a:xfrm>
            <a:off x="2625564" y="2278250"/>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 name="CuadroTexto 1">
            <a:extLst>
              <a:ext uri="{FF2B5EF4-FFF2-40B4-BE49-F238E27FC236}">
                <a16:creationId xmlns:a16="http://schemas.microsoft.com/office/drawing/2014/main" id="{F8294225-2C5C-4854-B71D-C5EAD307528D}"/>
              </a:ext>
            </a:extLst>
          </p:cNvPr>
          <p:cNvSpPr txBox="1"/>
          <p:nvPr/>
        </p:nvSpPr>
        <p:spPr>
          <a:xfrm>
            <a:off x="5437427" y="1604841"/>
            <a:ext cx="3380273" cy="1815882"/>
          </a:xfrm>
          <a:prstGeom prst="rect">
            <a:avLst/>
          </a:prstGeom>
          <a:noFill/>
        </p:spPr>
        <p:txBody>
          <a:bodyPr wrap="square" rtlCol="0">
            <a:spAutoFit/>
          </a:bodyPr>
          <a:lstStyle/>
          <a:p>
            <a:r>
              <a:rPr lang="es-AR" sz="1600" dirty="0">
                <a:solidFill>
                  <a:srgbClr val="002060"/>
                </a:solidFill>
                <a:latin typeface="+mj-lt"/>
              </a:rPr>
              <a:t>Quizás la definición más conocida fue acuñada por el  Economista Húngaro Bela Belassa:</a:t>
            </a:r>
          </a:p>
          <a:p>
            <a:endParaRPr lang="es-AR" sz="1600" dirty="0">
              <a:solidFill>
                <a:srgbClr val="002060"/>
              </a:solidFill>
              <a:latin typeface="+mj-lt"/>
            </a:endParaRPr>
          </a:p>
          <a:p>
            <a:r>
              <a:rPr lang="es-AR" sz="1600" dirty="0">
                <a:solidFill>
                  <a:srgbClr val="002060"/>
                </a:solidFill>
                <a:latin typeface="+mj-lt"/>
              </a:rPr>
              <a:t>“El proceso o estado de cosas por las cuales diferentes naciones deciden formar un </a:t>
            </a:r>
            <a:r>
              <a:rPr lang="es-AR" sz="1600" b="1" dirty="0">
                <a:solidFill>
                  <a:srgbClr val="002060"/>
                </a:solidFill>
                <a:latin typeface="+mj-lt"/>
              </a:rPr>
              <a:t>grupo regional</a:t>
            </a:r>
            <a:r>
              <a:rPr lang="es-AR" sz="1600" dirty="0">
                <a:solidFill>
                  <a:srgbClr val="002060"/>
                </a:solidFill>
                <a:latin typeface="+mj-lt"/>
              </a:rPr>
              <a:t>”</a:t>
            </a:r>
            <a:endParaRPr lang="es-AR" sz="1600" b="0" i="0" u="none" strike="noStrike" baseline="0" dirty="0">
              <a:solidFill>
                <a:srgbClr val="002060"/>
              </a:solidFill>
              <a:latin typeface="+mj-lt"/>
            </a:endParaRPr>
          </a:p>
        </p:txBody>
      </p:sp>
    </p:spTree>
    <p:extLst>
      <p:ext uri="{BB962C8B-B14F-4D97-AF65-F5344CB8AC3E}">
        <p14:creationId xmlns:p14="http://schemas.microsoft.com/office/powerpoint/2010/main" val="9919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909851" y="1570001"/>
            <a:ext cx="5018236" cy="2673397"/>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710250" y="542841"/>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AR" dirty="0">
                <a:solidFill>
                  <a:srgbClr val="002060"/>
                </a:solidFill>
              </a:rPr>
              <a:t>Introducción a la integración económica</a:t>
            </a:r>
            <a:endParaRPr dirty="0">
              <a:solidFill>
                <a:srgbClr val="002060"/>
              </a:solidFill>
            </a:endParaRPr>
          </a:p>
        </p:txBody>
      </p:sp>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 name="CuadroTexto 1">
            <a:extLst>
              <a:ext uri="{FF2B5EF4-FFF2-40B4-BE49-F238E27FC236}">
                <a16:creationId xmlns:a16="http://schemas.microsoft.com/office/drawing/2014/main" id="{F8294225-2C5C-4854-B71D-C5EAD307528D}"/>
              </a:ext>
            </a:extLst>
          </p:cNvPr>
          <p:cNvSpPr txBox="1"/>
          <p:nvPr/>
        </p:nvSpPr>
        <p:spPr>
          <a:xfrm>
            <a:off x="5974216" y="2543102"/>
            <a:ext cx="2895823" cy="1846659"/>
          </a:xfrm>
          <a:prstGeom prst="rect">
            <a:avLst/>
          </a:prstGeom>
          <a:noFill/>
        </p:spPr>
        <p:txBody>
          <a:bodyPr wrap="square" rtlCol="0">
            <a:spAutoFit/>
          </a:bodyPr>
          <a:lstStyle/>
          <a:p>
            <a:pPr algn="l"/>
            <a:endParaRPr lang="es-AR" sz="1800" b="0" i="0" u="none" strike="noStrike" baseline="0" dirty="0">
              <a:solidFill>
                <a:srgbClr val="000000"/>
              </a:solidFill>
              <a:latin typeface="Candara" panose="020E0502030303020204" pitchFamily="34" charset="0"/>
            </a:endParaRPr>
          </a:p>
          <a:p>
            <a:pPr algn="ctr"/>
            <a:r>
              <a:rPr lang="es-AR" sz="1600" b="0" i="0" u="none" strike="noStrike" baseline="0" dirty="0">
                <a:solidFill>
                  <a:srgbClr val="002060"/>
                </a:solidFill>
                <a:latin typeface="+mn-lt"/>
              </a:rPr>
              <a:t>Se pueden definir como convenios que existen entre dos o mas países socios que tienen como objetivo liberalizar el flujo de comercio e inversión entre ellos </a:t>
            </a:r>
            <a:endParaRPr lang="es-AR" sz="1600" dirty="0">
              <a:solidFill>
                <a:srgbClr val="002060"/>
              </a:solidFill>
              <a:latin typeface="+mn-lt"/>
            </a:endParaRPr>
          </a:p>
        </p:txBody>
      </p:sp>
      <p:sp>
        <p:nvSpPr>
          <p:cNvPr id="61" name="Google Shape;203;p17">
            <a:extLst>
              <a:ext uri="{FF2B5EF4-FFF2-40B4-BE49-F238E27FC236}">
                <a16:creationId xmlns:a16="http://schemas.microsoft.com/office/drawing/2014/main" id="{D82B3963-A60A-443E-AB66-20D5FF1D861F}"/>
              </a:ext>
            </a:extLst>
          </p:cNvPr>
          <p:cNvSpPr txBox="1">
            <a:spLocks/>
          </p:cNvSpPr>
          <p:nvPr/>
        </p:nvSpPr>
        <p:spPr>
          <a:xfrm>
            <a:off x="5490120" y="2154290"/>
            <a:ext cx="365388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ctr"/>
            <a:r>
              <a:rPr lang="es-AR" sz="2000" dirty="0">
                <a:solidFill>
                  <a:srgbClr val="002060"/>
                </a:solidFill>
              </a:rPr>
              <a:t>¿Qué son los acuerdos comerciales regionales?</a:t>
            </a:r>
          </a:p>
        </p:txBody>
      </p:sp>
    </p:spTree>
    <p:extLst>
      <p:ext uri="{BB962C8B-B14F-4D97-AF65-F5344CB8AC3E}">
        <p14:creationId xmlns:p14="http://schemas.microsoft.com/office/powerpoint/2010/main" val="254669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7B1E0-860F-4D4D-998F-31F68200A875}"/>
              </a:ext>
            </a:extLst>
          </p:cNvPr>
          <p:cNvSpPr>
            <a:spLocks noGrp="1"/>
          </p:cNvSpPr>
          <p:nvPr>
            <p:ph type="title"/>
          </p:nvPr>
        </p:nvSpPr>
        <p:spPr/>
        <p:txBody>
          <a:bodyPr/>
          <a:lstStyle/>
          <a:p>
            <a:endParaRPr lang="es-AR" dirty="0"/>
          </a:p>
        </p:txBody>
      </p:sp>
      <p:pic>
        <p:nvPicPr>
          <p:cNvPr id="4" name="Imagen 3">
            <a:extLst>
              <a:ext uri="{FF2B5EF4-FFF2-40B4-BE49-F238E27FC236}">
                <a16:creationId xmlns:a16="http://schemas.microsoft.com/office/drawing/2014/main" id="{460442F6-45BB-4BB0-A726-C32D122AD0B5}"/>
              </a:ext>
            </a:extLst>
          </p:cNvPr>
          <p:cNvPicPr>
            <a:picLocks noChangeAspect="1"/>
          </p:cNvPicPr>
          <p:nvPr/>
        </p:nvPicPr>
        <p:blipFill rotWithShape="1">
          <a:blip r:embed="rId2"/>
          <a:srcRect l="2675" t="19774" r="27325" b="8610"/>
          <a:stretch/>
        </p:blipFill>
        <p:spPr>
          <a:xfrm>
            <a:off x="290119" y="217622"/>
            <a:ext cx="8563762" cy="4925878"/>
          </a:xfrm>
          <a:prstGeom prst="rect">
            <a:avLst/>
          </a:prstGeom>
        </p:spPr>
      </p:pic>
      <p:sp>
        <p:nvSpPr>
          <p:cNvPr id="3" name="Rectángulo 2">
            <a:extLst>
              <a:ext uri="{FF2B5EF4-FFF2-40B4-BE49-F238E27FC236}">
                <a16:creationId xmlns:a16="http://schemas.microsoft.com/office/drawing/2014/main" id="{D3103609-5999-40CF-B630-79863D08A461}"/>
              </a:ext>
            </a:extLst>
          </p:cNvPr>
          <p:cNvSpPr/>
          <p:nvPr/>
        </p:nvSpPr>
        <p:spPr>
          <a:xfrm>
            <a:off x="6666614" y="2571750"/>
            <a:ext cx="1767161" cy="68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ETAPAS DE LA INTEGRACIÓN</a:t>
            </a:r>
          </a:p>
        </p:txBody>
      </p:sp>
    </p:spTree>
    <p:extLst>
      <p:ext uri="{BB962C8B-B14F-4D97-AF65-F5344CB8AC3E}">
        <p14:creationId xmlns:p14="http://schemas.microsoft.com/office/powerpoint/2010/main" val="334078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8CF3AF3-D1E7-4F2E-B369-94F8D116500D}"/>
              </a:ext>
            </a:extLst>
          </p:cNvPr>
          <p:cNvPicPr>
            <a:picLocks noChangeAspect="1"/>
          </p:cNvPicPr>
          <p:nvPr/>
        </p:nvPicPr>
        <p:blipFill rotWithShape="1">
          <a:blip r:embed="rId3"/>
          <a:srcRect l="9531" t="21319" r="14471" b="8371"/>
          <a:stretch/>
        </p:blipFill>
        <p:spPr>
          <a:xfrm>
            <a:off x="0" y="0"/>
            <a:ext cx="9144000" cy="5143500"/>
          </a:xfrm>
          <a:prstGeom prst="rect">
            <a:avLst/>
          </a:prstGeom>
        </p:spPr>
      </p:pic>
    </p:spTree>
    <p:extLst>
      <p:ext uri="{BB962C8B-B14F-4D97-AF65-F5344CB8AC3E}">
        <p14:creationId xmlns:p14="http://schemas.microsoft.com/office/powerpoint/2010/main" val="301482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60"/>
        <p:cNvGrpSpPr/>
        <p:nvPr/>
      </p:nvGrpSpPr>
      <p:grpSpPr>
        <a:xfrm>
          <a:off x="0" y="0"/>
          <a:ext cx="0" cy="0"/>
          <a:chOff x="0" y="0"/>
          <a:chExt cx="0" cy="0"/>
        </a:xfrm>
      </p:grpSpPr>
      <p:grpSp>
        <p:nvGrpSpPr>
          <p:cNvPr id="14461" name="Google Shape;14461;p45"/>
          <p:cNvGrpSpPr/>
          <p:nvPr/>
        </p:nvGrpSpPr>
        <p:grpSpPr>
          <a:xfrm>
            <a:off x="4434225" y="416650"/>
            <a:ext cx="3745209" cy="2786264"/>
            <a:chOff x="235800" y="830650"/>
            <a:chExt cx="6978450" cy="4588844"/>
          </a:xfrm>
        </p:grpSpPr>
        <p:sp>
          <p:nvSpPr>
            <p:cNvPr id="14462" name="Google Shape;14462;p4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3" name="Google Shape;14463;p4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4" name="Google Shape;14464;p4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5" name="Google Shape;14465;p4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6" name="Google Shape;14466;p4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7" name="Google Shape;14467;p4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4468" name="Google Shape;14468;p45"/>
          <p:cNvGrpSpPr/>
          <p:nvPr/>
        </p:nvGrpSpPr>
        <p:grpSpPr>
          <a:xfrm>
            <a:off x="4675764" y="947845"/>
            <a:ext cx="567600" cy="1426800"/>
            <a:chOff x="4390175" y="898000"/>
            <a:chExt cx="567600" cy="1426800"/>
          </a:xfrm>
        </p:grpSpPr>
        <p:sp>
          <p:nvSpPr>
            <p:cNvPr id="14469" name="Google Shape;14469;p45"/>
            <p:cNvSpPr/>
            <p:nvPr/>
          </p:nvSpPr>
          <p:spPr>
            <a:xfrm>
              <a:off x="4390175" y="898000"/>
              <a:ext cx="567600" cy="5676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100</a:t>
              </a:r>
              <a:endParaRPr dirty="0">
                <a:solidFill>
                  <a:srgbClr val="FFFFFF"/>
                </a:solidFill>
              </a:endParaRPr>
            </a:p>
          </p:txBody>
        </p:sp>
        <p:cxnSp>
          <p:nvCxnSpPr>
            <p:cNvPr id="14470" name="Google Shape;14470;p45"/>
            <p:cNvCxnSpPr>
              <a:stCxn id="14469" idx="4"/>
            </p:cNvCxnSpPr>
            <p:nvPr/>
          </p:nvCxnSpPr>
          <p:spPr>
            <a:xfrm>
              <a:off x="4673975" y="1465600"/>
              <a:ext cx="0" cy="859200"/>
            </a:xfrm>
            <a:prstGeom prst="straightConnector1">
              <a:avLst/>
            </a:prstGeom>
            <a:noFill/>
            <a:ln w="19050" cap="flat" cmpd="sng">
              <a:solidFill>
                <a:schemeClr val="accent5"/>
              </a:solidFill>
              <a:prstDash val="solid"/>
              <a:round/>
              <a:headEnd type="none" w="med" len="med"/>
              <a:tailEnd type="oval" w="med" len="med"/>
            </a:ln>
          </p:spPr>
        </p:cxnSp>
      </p:grpSp>
      <p:grpSp>
        <p:nvGrpSpPr>
          <p:cNvPr id="14471" name="Google Shape;14471;p45"/>
          <p:cNvGrpSpPr/>
          <p:nvPr/>
        </p:nvGrpSpPr>
        <p:grpSpPr>
          <a:xfrm>
            <a:off x="5672735" y="427034"/>
            <a:ext cx="567600" cy="1563900"/>
            <a:chOff x="5123229" y="796596"/>
            <a:chExt cx="567600" cy="1563900"/>
          </a:xfrm>
        </p:grpSpPr>
        <p:sp>
          <p:nvSpPr>
            <p:cNvPr id="14472" name="Google Shape;14472;p45"/>
            <p:cNvSpPr/>
            <p:nvPr/>
          </p:nvSpPr>
          <p:spPr>
            <a:xfrm>
              <a:off x="5123229" y="796596"/>
              <a:ext cx="567600" cy="5676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200</a:t>
              </a:r>
              <a:endParaRPr dirty="0"/>
            </a:p>
          </p:txBody>
        </p:sp>
        <p:cxnSp>
          <p:nvCxnSpPr>
            <p:cNvPr id="14473" name="Google Shape;14473;p45"/>
            <p:cNvCxnSpPr>
              <a:stCxn id="14472" idx="4"/>
            </p:cNvCxnSpPr>
            <p:nvPr/>
          </p:nvCxnSpPr>
          <p:spPr>
            <a:xfrm>
              <a:off x="5407029" y="1364196"/>
              <a:ext cx="0" cy="996300"/>
            </a:xfrm>
            <a:prstGeom prst="straightConnector1">
              <a:avLst/>
            </a:prstGeom>
            <a:noFill/>
            <a:ln w="19050" cap="flat" cmpd="sng">
              <a:solidFill>
                <a:schemeClr val="accent1"/>
              </a:solidFill>
              <a:prstDash val="solid"/>
              <a:round/>
              <a:headEnd type="none" w="med" len="med"/>
              <a:tailEnd type="oval" w="med" len="med"/>
            </a:ln>
          </p:spPr>
        </p:cxnSp>
      </p:grpSp>
      <p:grpSp>
        <p:nvGrpSpPr>
          <p:cNvPr id="14474" name="Google Shape;14474;p45"/>
          <p:cNvGrpSpPr/>
          <p:nvPr/>
        </p:nvGrpSpPr>
        <p:grpSpPr>
          <a:xfrm>
            <a:off x="6083550" y="908088"/>
            <a:ext cx="567600" cy="1800900"/>
            <a:chOff x="4390175" y="898000"/>
            <a:chExt cx="567600" cy="1800900"/>
          </a:xfrm>
        </p:grpSpPr>
        <p:sp>
          <p:nvSpPr>
            <p:cNvPr id="14475" name="Google Shape;14475;p45"/>
            <p:cNvSpPr/>
            <p:nvPr/>
          </p:nvSpPr>
          <p:spPr>
            <a:xfrm>
              <a:off x="4390175" y="898000"/>
              <a:ext cx="567600" cy="5676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300</a:t>
              </a:r>
              <a:endParaRPr dirty="0"/>
            </a:p>
          </p:txBody>
        </p:sp>
        <p:cxnSp>
          <p:nvCxnSpPr>
            <p:cNvPr id="14476" name="Google Shape;14476;p45"/>
            <p:cNvCxnSpPr>
              <a:stCxn id="14475" idx="4"/>
            </p:cNvCxnSpPr>
            <p:nvPr/>
          </p:nvCxnSpPr>
          <p:spPr>
            <a:xfrm>
              <a:off x="4673975" y="1465600"/>
              <a:ext cx="0" cy="1233300"/>
            </a:xfrm>
            <a:prstGeom prst="straightConnector1">
              <a:avLst/>
            </a:prstGeom>
            <a:noFill/>
            <a:ln w="19050" cap="flat" cmpd="sng">
              <a:solidFill>
                <a:schemeClr val="accent4"/>
              </a:solidFill>
              <a:prstDash val="solid"/>
              <a:round/>
              <a:headEnd type="none" w="med" len="med"/>
              <a:tailEnd type="oval" w="med" len="med"/>
            </a:ln>
          </p:spPr>
        </p:cxnSp>
      </p:grpSp>
      <p:grpSp>
        <p:nvGrpSpPr>
          <p:cNvPr id="14477" name="Google Shape;14477;p45"/>
          <p:cNvGrpSpPr/>
          <p:nvPr/>
        </p:nvGrpSpPr>
        <p:grpSpPr>
          <a:xfrm>
            <a:off x="7594788" y="1454213"/>
            <a:ext cx="567600" cy="1748700"/>
            <a:chOff x="4390175" y="898000"/>
            <a:chExt cx="567600" cy="1748700"/>
          </a:xfrm>
        </p:grpSpPr>
        <p:sp>
          <p:nvSpPr>
            <p:cNvPr id="14478" name="Google Shape;14478;p45"/>
            <p:cNvSpPr/>
            <p:nvPr/>
          </p:nvSpPr>
          <p:spPr>
            <a:xfrm>
              <a:off x="4390175" y="898000"/>
              <a:ext cx="567600" cy="5676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400</a:t>
              </a:r>
              <a:endParaRPr dirty="0"/>
            </a:p>
          </p:txBody>
        </p:sp>
        <p:cxnSp>
          <p:nvCxnSpPr>
            <p:cNvPr id="14479" name="Google Shape;14479;p45"/>
            <p:cNvCxnSpPr>
              <a:stCxn id="14478" idx="4"/>
            </p:cNvCxnSpPr>
            <p:nvPr/>
          </p:nvCxnSpPr>
          <p:spPr>
            <a:xfrm>
              <a:off x="4673975" y="1465600"/>
              <a:ext cx="0" cy="1181100"/>
            </a:xfrm>
            <a:prstGeom prst="straightConnector1">
              <a:avLst/>
            </a:prstGeom>
            <a:noFill/>
            <a:ln w="19050" cap="flat" cmpd="sng">
              <a:solidFill>
                <a:schemeClr val="accent6"/>
              </a:solidFill>
              <a:prstDash val="solid"/>
              <a:round/>
              <a:headEnd type="none" w="med" len="med"/>
              <a:tailEnd type="oval" w="med" len="med"/>
            </a:ln>
          </p:spPr>
        </p:cxnSp>
      </p:grpSp>
      <p:sp>
        <p:nvSpPr>
          <p:cNvPr id="14492" name="Google Shape;14492;p45"/>
          <p:cNvSpPr txBox="1"/>
          <p:nvPr/>
        </p:nvSpPr>
        <p:spPr>
          <a:xfrm>
            <a:off x="92968" y="1423347"/>
            <a:ext cx="4595634" cy="277230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000" dirty="0">
                <a:solidFill>
                  <a:srgbClr val="002060"/>
                </a:solidFill>
                <a:latin typeface="Fira Sans Extra Condensed Medium"/>
                <a:ea typeface="Fira Sans Extra Condensed Medium"/>
                <a:cs typeface="Fira Sans Extra Condensed Medium"/>
                <a:sym typeface="Fira Sans Extra Condensed Medium"/>
              </a:rPr>
              <a:t>Razones que impulsan a los países a negociar acuerdos:</a:t>
            </a:r>
          </a:p>
          <a:p>
            <a:pPr marL="457200" lvl="0" indent="-457200" rtl="0">
              <a:spcBef>
                <a:spcPts val="0"/>
              </a:spcBef>
              <a:spcAft>
                <a:spcPts val="0"/>
              </a:spcAft>
              <a:buAutoNum type="arabicPeriod"/>
            </a:pPr>
            <a:r>
              <a:rPr lang="es-AR" dirty="0">
                <a:solidFill>
                  <a:srgbClr val="002060"/>
                </a:solidFill>
                <a:latin typeface="+mn-lt"/>
                <a:ea typeface="Fira Sans Extra Condensed Medium"/>
                <a:cs typeface="Fira Sans Extra Condensed Medium"/>
                <a:sym typeface="Fira Sans Extra Condensed Medium"/>
              </a:rPr>
              <a:t>Acceso preferencial a mercados</a:t>
            </a:r>
          </a:p>
          <a:p>
            <a:pPr marL="457200" lvl="0" indent="-457200" rtl="0">
              <a:spcBef>
                <a:spcPts val="0"/>
              </a:spcBef>
              <a:spcAft>
                <a:spcPts val="0"/>
              </a:spcAft>
              <a:buAutoNum type="arabicPeriod"/>
            </a:pPr>
            <a:r>
              <a:rPr lang="es-AR" dirty="0">
                <a:solidFill>
                  <a:srgbClr val="002060"/>
                </a:solidFill>
                <a:latin typeface="+mn-lt"/>
                <a:ea typeface="Fira Sans Extra Condensed Medium"/>
                <a:cs typeface="Fira Sans Extra Condensed Medium"/>
                <a:sym typeface="Fira Sans Extra Condensed Medium"/>
              </a:rPr>
              <a:t>Atracción de inversiones</a:t>
            </a:r>
          </a:p>
          <a:p>
            <a:pPr marL="457200" lvl="0" indent="-457200" rtl="0">
              <a:spcBef>
                <a:spcPts val="0"/>
              </a:spcBef>
              <a:spcAft>
                <a:spcPts val="0"/>
              </a:spcAft>
              <a:buAutoNum type="arabicPeriod"/>
            </a:pPr>
            <a:r>
              <a:rPr lang="es-AR" dirty="0">
                <a:solidFill>
                  <a:srgbClr val="002060"/>
                </a:solidFill>
                <a:latin typeface="+mn-lt"/>
                <a:ea typeface="Fira Sans Extra Condensed Medium"/>
                <a:cs typeface="Fira Sans Extra Condensed Medium"/>
                <a:sym typeface="Fira Sans Extra Condensed Medium"/>
              </a:rPr>
              <a:t>Alternativa al multilateralismo</a:t>
            </a:r>
          </a:p>
          <a:p>
            <a:pPr marL="457200" lvl="0" indent="-457200" rtl="0">
              <a:spcBef>
                <a:spcPts val="0"/>
              </a:spcBef>
              <a:spcAft>
                <a:spcPts val="0"/>
              </a:spcAft>
              <a:buAutoNum type="arabicPeriod"/>
            </a:pPr>
            <a:r>
              <a:rPr lang="es-AR" dirty="0">
                <a:solidFill>
                  <a:srgbClr val="002060"/>
                </a:solidFill>
                <a:latin typeface="+mn-lt"/>
                <a:ea typeface="Fira Sans Extra Condensed Medium"/>
                <a:cs typeface="Fira Sans Extra Condensed Medium"/>
                <a:sym typeface="Fira Sans Extra Condensed Medium"/>
              </a:rPr>
              <a:t>Establecimiento de relaciones pacíficas</a:t>
            </a:r>
          </a:p>
          <a:p>
            <a:pPr marL="457200" lvl="0" indent="-457200" rtl="0">
              <a:spcBef>
                <a:spcPts val="0"/>
              </a:spcBef>
              <a:spcAft>
                <a:spcPts val="0"/>
              </a:spcAft>
              <a:buAutoNum type="arabicPeriod"/>
            </a:pPr>
            <a:r>
              <a:rPr lang="es-AR" dirty="0">
                <a:solidFill>
                  <a:srgbClr val="002060"/>
                </a:solidFill>
                <a:latin typeface="+mn-lt"/>
                <a:ea typeface="Fira Sans Extra Condensed Medium"/>
                <a:cs typeface="Fira Sans Extra Condensed Medium"/>
                <a:sym typeface="Fira Sans Extra Condensed Medium"/>
              </a:rPr>
              <a:t>Incremento del poder de negociación en la esfera internacional</a:t>
            </a:r>
            <a:endParaRPr dirty="0">
              <a:solidFill>
                <a:srgbClr val="002060"/>
              </a:solidFill>
              <a:latin typeface="+mn-lt"/>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154930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92"/>
                                        </p:tgtEl>
                                        <p:attrNameLst>
                                          <p:attrName>style.visibility</p:attrName>
                                        </p:attrNameLst>
                                      </p:cBhvr>
                                      <p:to>
                                        <p:strVal val="visible"/>
                                      </p:to>
                                    </p:set>
                                    <p:anim calcmode="lin" valueType="num">
                                      <p:cBhvr additive="base">
                                        <p:cTn id="7" dur="500" fill="hold"/>
                                        <p:tgtEl>
                                          <p:spTgt spid="14492"/>
                                        </p:tgtEl>
                                        <p:attrNameLst>
                                          <p:attrName>ppt_x</p:attrName>
                                        </p:attrNameLst>
                                      </p:cBhvr>
                                      <p:tavLst>
                                        <p:tav tm="0">
                                          <p:val>
                                            <p:strVal val="#ppt_x"/>
                                          </p:val>
                                        </p:tav>
                                        <p:tav tm="100000">
                                          <p:val>
                                            <p:strVal val="#ppt_x"/>
                                          </p:val>
                                        </p:tav>
                                      </p:tavLst>
                                    </p:anim>
                                    <p:anim calcmode="lin" valueType="num">
                                      <p:cBhvr additive="base">
                                        <p:cTn id="8" dur="500" fill="hold"/>
                                        <p:tgtEl>
                                          <p:spTgt spid="14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60"/>
        <p:cNvGrpSpPr/>
        <p:nvPr/>
      </p:nvGrpSpPr>
      <p:grpSpPr>
        <a:xfrm>
          <a:off x="0" y="0"/>
          <a:ext cx="0" cy="0"/>
          <a:chOff x="0" y="0"/>
          <a:chExt cx="0" cy="0"/>
        </a:xfrm>
      </p:grpSpPr>
      <p:grpSp>
        <p:nvGrpSpPr>
          <p:cNvPr id="14461" name="Google Shape;14461;p45"/>
          <p:cNvGrpSpPr/>
          <p:nvPr/>
        </p:nvGrpSpPr>
        <p:grpSpPr>
          <a:xfrm>
            <a:off x="5050451" y="2021813"/>
            <a:ext cx="3745209" cy="2786264"/>
            <a:chOff x="235800" y="830650"/>
            <a:chExt cx="6978450" cy="4588844"/>
          </a:xfrm>
        </p:grpSpPr>
        <p:sp>
          <p:nvSpPr>
            <p:cNvPr id="14462" name="Google Shape;14462;p4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3" name="Google Shape;14463;p4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4" name="Google Shape;14464;p4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5" name="Google Shape;14465;p4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6" name="Google Shape;14466;p4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7" name="Google Shape;14467;p4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4468" name="Google Shape;14468;p45"/>
          <p:cNvGrpSpPr/>
          <p:nvPr/>
        </p:nvGrpSpPr>
        <p:grpSpPr>
          <a:xfrm>
            <a:off x="5290410" y="2790484"/>
            <a:ext cx="567600" cy="1426800"/>
            <a:chOff x="4390175" y="898000"/>
            <a:chExt cx="567600" cy="1426800"/>
          </a:xfrm>
        </p:grpSpPr>
        <p:sp>
          <p:nvSpPr>
            <p:cNvPr id="14469" name="Google Shape;14469;p45"/>
            <p:cNvSpPr/>
            <p:nvPr/>
          </p:nvSpPr>
          <p:spPr>
            <a:xfrm>
              <a:off x="4390175" y="898000"/>
              <a:ext cx="567600" cy="5676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100</a:t>
              </a:r>
              <a:endParaRPr dirty="0">
                <a:solidFill>
                  <a:srgbClr val="FFFFFF"/>
                </a:solidFill>
              </a:endParaRPr>
            </a:p>
          </p:txBody>
        </p:sp>
        <p:cxnSp>
          <p:nvCxnSpPr>
            <p:cNvPr id="14470" name="Google Shape;14470;p45"/>
            <p:cNvCxnSpPr>
              <a:stCxn id="14469" idx="4"/>
            </p:cNvCxnSpPr>
            <p:nvPr/>
          </p:nvCxnSpPr>
          <p:spPr>
            <a:xfrm>
              <a:off x="4673975" y="1465600"/>
              <a:ext cx="0" cy="859200"/>
            </a:xfrm>
            <a:prstGeom prst="straightConnector1">
              <a:avLst/>
            </a:prstGeom>
            <a:noFill/>
            <a:ln w="19050" cap="flat" cmpd="sng">
              <a:solidFill>
                <a:schemeClr val="accent5"/>
              </a:solidFill>
              <a:prstDash val="solid"/>
              <a:round/>
              <a:headEnd type="none" w="med" len="med"/>
              <a:tailEnd type="oval" w="med" len="med"/>
            </a:ln>
          </p:spPr>
        </p:cxnSp>
      </p:grpSp>
      <p:grpSp>
        <p:nvGrpSpPr>
          <p:cNvPr id="14471" name="Google Shape;14471;p45"/>
          <p:cNvGrpSpPr/>
          <p:nvPr/>
        </p:nvGrpSpPr>
        <p:grpSpPr>
          <a:xfrm>
            <a:off x="6196096" y="2100543"/>
            <a:ext cx="567600" cy="1563900"/>
            <a:chOff x="5123229" y="796596"/>
            <a:chExt cx="567600" cy="1563900"/>
          </a:xfrm>
        </p:grpSpPr>
        <p:sp>
          <p:nvSpPr>
            <p:cNvPr id="14472" name="Google Shape;14472;p45"/>
            <p:cNvSpPr/>
            <p:nvPr/>
          </p:nvSpPr>
          <p:spPr>
            <a:xfrm>
              <a:off x="5123229" y="796596"/>
              <a:ext cx="567600" cy="5676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200</a:t>
              </a:r>
              <a:endParaRPr dirty="0"/>
            </a:p>
          </p:txBody>
        </p:sp>
        <p:cxnSp>
          <p:nvCxnSpPr>
            <p:cNvPr id="14473" name="Google Shape;14473;p45"/>
            <p:cNvCxnSpPr>
              <a:stCxn id="14472" idx="4"/>
            </p:cNvCxnSpPr>
            <p:nvPr/>
          </p:nvCxnSpPr>
          <p:spPr>
            <a:xfrm>
              <a:off x="5407029" y="1364196"/>
              <a:ext cx="0" cy="996300"/>
            </a:xfrm>
            <a:prstGeom prst="straightConnector1">
              <a:avLst/>
            </a:prstGeom>
            <a:noFill/>
            <a:ln w="19050" cap="flat" cmpd="sng">
              <a:solidFill>
                <a:schemeClr val="accent1"/>
              </a:solidFill>
              <a:prstDash val="solid"/>
              <a:round/>
              <a:headEnd type="none" w="med" len="med"/>
              <a:tailEnd type="oval" w="med" len="med"/>
            </a:ln>
          </p:spPr>
        </p:cxnSp>
      </p:grpSp>
      <p:grpSp>
        <p:nvGrpSpPr>
          <p:cNvPr id="14474" name="Google Shape;14474;p45"/>
          <p:cNvGrpSpPr/>
          <p:nvPr/>
        </p:nvGrpSpPr>
        <p:grpSpPr>
          <a:xfrm>
            <a:off x="6901698" y="3490930"/>
            <a:ext cx="567600" cy="1800900"/>
            <a:chOff x="4390175" y="898000"/>
            <a:chExt cx="567600" cy="1800900"/>
          </a:xfrm>
        </p:grpSpPr>
        <p:sp>
          <p:nvSpPr>
            <p:cNvPr id="14475" name="Google Shape;14475;p45"/>
            <p:cNvSpPr/>
            <p:nvPr/>
          </p:nvSpPr>
          <p:spPr>
            <a:xfrm>
              <a:off x="4390175" y="898000"/>
              <a:ext cx="567600" cy="5676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300</a:t>
              </a:r>
              <a:endParaRPr dirty="0"/>
            </a:p>
          </p:txBody>
        </p:sp>
        <p:cxnSp>
          <p:nvCxnSpPr>
            <p:cNvPr id="14476" name="Google Shape;14476;p45"/>
            <p:cNvCxnSpPr>
              <a:stCxn id="14475" idx="4"/>
            </p:cNvCxnSpPr>
            <p:nvPr/>
          </p:nvCxnSpPr>
          <p:spPr>
            <a:xfrm>
              <a:off x="4673975" y="1465600"/>
              <a:ext cx="0" cy="1233300"/>
            </a:xfrm>
            <a:prstGeom prst="straightConnector1">
              <a:avLst/>
            </a:prstGeom>
            <a:noFill/>
            <a:ln w="19050" cap="flat" cmpd="sng">
              <a:solidFill>
                <a:schemeClr val="accent4"/>
              </a:solidFill>
              <a:prstDash val="solid"/>
              <a:round/>
              <a:headEnd type="none" w="med" len="med"/>
              <a:tailEnd type="oval" w="med" len="med"/>
            </a:ln>
          </p:spPr>
        </p:cxnSp>
      </p:grpSp>
      <p:grpSp>
        <p:nvGrpSpPr>
          <p:cNvPr id="14477" name="Google Shape;14477;p45"/>
          <p:cNvGrpSpPr/>
          <p:nvPr/>
        </p:nvGrpSpPr>
        <p:grpSpPr>
          <a:xfrm>
            <a:off x="7969225" y="2929921"/>
            <a:ext cx="567600" cy="1748700"/>
            <a:chOff x="4390175" y="898000"/>
            <a:chExt cx="567600" cy="1748700"/>
          </a:xfrm>
        </p:grpSpPr>
        <p:sp>
          <p:nvSpPr>
            <p:cNvPr id="14478" name="Google Shape;14478;p45"/>
            <p:cNvSpPr/>
            <p:nvPr/>
          </p:nvSpPr>
          <p:spPr>
            <a:xfrm>
              <a:off x="4390175" y="898000"/>
              <a:ext cx="567600" cy="5676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400</a:t>
              </a:r>
              <a:endParaRPr dirty="0"/>
            </a:p>
          </p:txBody>
        </p:sp>
        <p:cxnSp>
          <p:nvCxnSpPr>
            <p:cNvPr id="14479" name="Google Shape;14479;p45"/>
            <p:cNvCxnSpPr>
              <a:stCxn id="14478" idx="4"/>
            </p:cNvCxnSpPr>
            <p:nvPr/>
          </p:nvCxnSpPr>
          <p:spPr>
            <a:xfrm>
              <a:off x="4673975" y="1465600"/>
              <a:ext cx="0" cy="1181100"/>
            </a:xfrm>
            <a:prstGeom prst="straightConnector1">
              <a:avLst/>
            </a:prstGeom>
            <a:noFill/>
            <a:ln w="19050" cap="flat" cmpd="sng">
              <a:solidFill>
                <a:schemeClr val="accent6"/>
              </a:solidFill>
              <a:prstDash val="solid"/>
              <a:round/>
              <a:headEnd type="none" w="med" len="med"/>
              <a:tailEnd type="oval" w="med" len="med"/>
            </a:ln>
          </p:spPr>
        </p:cxnSp>
      </p:grpSp>
      <p:sp>
        <p:nvSpPr>
          <p:cNvPr id="14492" name="Google Shape;14492;p45"/>
          <p:cNvSpPr txBox="1"/>
          <p:nvPr/>
        </p:nvSpPr>
        <p:spPr>
          <a:xfrm>
            <a:off x="92968" y="1423347"/>
            <a:ext cx="4595634" cy="277230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002060"/>
              </a:solidFill>
              <a:latin typeface="+mn-lt"/>
              <a:ea typeface="Fira Sans Extra Condensed Medium"/>
              <a:cs typeface="Fira Sans Extra Condensed Medium"/>
              <a:sym typeface="Fira Sans Extra Condensed Medium"/>
            </a:endParaRPr>
          </a:p>
        </p:txBody>
      </p:sp>
      <p:sp>
        <p:nvSpPr>
          <p:cNvPr id="22" name="Google Shape;203;p17">
            <a:extLst>
              <a:ext uri="{FF2B5EF4-FFF2-40B4-BE49-F238E27FC236}">
                <a16:creationId xmlns:a16="http://schemas.microsoft.com/office/drawing/2014/main" id="{CBBCCCBB-198A-4698-875E-ABBA0237F479}"/>
              </a:ext>
            </a:extLst>
          </p:cNvPr>
          <p:cNvSpPr txBox="1">
            <a:spLocks noGrp="1"/>
          </p:cNvSpPr>
          <p:nvPr>
            <p:ph type="title"/>
          </p:nvPr>
        </p:nvSpPr>
        <p:spPr>
          <a:xfrm>
            <a:off x="710250" y="542841"/>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AR" dirty="0">
                <a:solidFill>
                  <a:srgbClr val="002060"/>
                </a:solidFill>
              </a:rPr>
              <a:t>El efecto cambiante de los acuerdos en América Latina</a:t>
            </a:r>
            <a:endParaRPr dirty="0">
              <a:solidFill>
                <a:srgbClr val="002060"/>
              </a:solidFill>
            </a:endParaRPr>
          </a:p>
        </p:txBody>
      </p:sp>
      <p:pic>
        <p:nvPicPr>
          <p:cNvPr id="3" name="Imagen 2">
            <a:extLst>
              <a:ext uri="{FF2B5EF4-FFF2-40B4-BE49-F238E27FC236}">
                <a16:creationId xmlns:a16="http://schemas.microsoft.com/office/drawing/2014/main" id="{860F2CC8-0697-487C-9A32-EDCFAFBB46AC}"/>
              </a:ext>
            </a:extLst>
          </p:cNvPr>
          <p:cNvPicPr>
            <a:picLocks noChangeAspect="1"/>
          </p:cNvPicPr>
          <p:nvPr/>
        </p:nvPicPr>
        <p:blipFill rotWithShape="1">
          <a:blip r:embed="rId3"/>
          <a:srcRect l="9744" t="42689" r="52282" b="17992"/>
          <a:stretch/>
        </p:blipFill>
        <p:spPr>
          <a:xfrm>
            <a:off x="295242" y="1545877"/>
            <a:ext cx="4720178" cy="2747712"/>
          </a:xfrm>
          <a:prstGeom prst="rect">
            <a:avLst/>
          </a:prstGeom>
        </p:spPr>
      </p:pic>
    </p:spTree>
    <p:extLst>
      <p:ext uri="{BB962C8B-B14F-4D97-AF65-F5344CB8AC3E}">
        <p14:creationId xmlns:p14="http://schemas.microsoft.com/office/powerpoint/2010/main" val="125291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665B37-5B7D-40EC-8E49-D49A246E6907}"/>
              </a:ext>
            </a:extLst>
          </p:cNvPr>
          <p:cNvSpPr/>
          <p:nvPr/>
        </p:nvSpPr>
        <p:spPr>
          <a:xfrm>
            <a:off x="829917" y="593861"/>
            <a:ext cx="7484165" cy="84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AR" sz="1800" b="0" i="0" u="none" strike="noStrike" baseline="0" dirty="0">
              <a:solidFill>
                <a:srgbClr val="000000"/>
              </a:solidFill>
              <a:latin typeface="Candara" panose="020E0502030303020204" pitchFamily="34" charset="0"/>
            </a:endParaRPr>
          </a:p>
          <a:p>
            <a:r>
              <a:rPr lang="es-AR" sz="1800" b="1" dirty="0">
                <a:solidFill>
                  <a:srgbClr val="002060"/>
                </a:solidFill>
              </a:rPr>
              <a:t>Acuerdos Subregionales </a:t>
            </a:r>
            <a:r>
              <a:rPr lang="es-AR" sz="1800" dirty="0">
                <a:solidFill>
                  <a:srgbClr val="002060"/>
                </a:solidFill>
              </a:rPr>
              <a:t>e</a:t>
            </a:r>
            <a:r>
              <a:rPr lang="es-AR" sz="1800" b="0" i="0" u="none" strike="noStrike" baseline="0" dirty="0">
                <a:solidFill>
                  <a:srgbClr val="002060"/>
                </a:solidFill>
              </a:rPr>
              <a:t>ntre países que comparten un espacio geográfico y tienen afinidad política . Ejemplo: Unión Europea. </a:t>
            </a:r>
            <a:endParaRPr lang="es-AR" dirty="0">
              <a:solidFill>
                <a:srgbClr val="002060"/>
              </a:solidFill>
            </a:endParaRPr>
          </a:p>
        </p:txBody>
      </p:sp>
      <p:sp>
        <p:nvSpPr>
          <p:cNvPr id="5" name="Rectángulo 4">
            <a:extLst>
              <a:ext uri="{FF2B5EF4-FFF2-40B4-BE49-F238E27FC236}">
                <a16:creationId xmlns:a16="http://schemas.microsoft.com/office/drawing/2014/main" id="{ECE2F2FC-F34D-486D-B787-E60176EE7B9B}"/>
              </a:ext>
            </a:extLst>
          </p:cNvPr>
          <p:cNvSpPr/>
          <p:nvPr/>
        </p:nvSpPr>
        <p:spPr>
          <a:xfrm>
            <a:off x="811693" y="1663147"/>
            <a:ext cx="7484165" cy="84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AR" sz="1800" b="1" i="0" u="none" strike="noStrike" baseline="0" dirty="0">
                <a:solidFill>
                  <a:srgbClr val="002060"/>
                </a:solidFill>
                <a:latin typeface="+mj-lt"/>
              </a:rPr>
              <a:t>AC Interhemisféricos</a:t>
            </a:r>
            <a:r>
              <a:rPr lang="es-AR" sz="1800" b="0" i="0" u="none" strike="noStrike" baseline="0" dirty="0">
                <a:solidFill>
                  <a:srgbClr val="002060"/>
                </a:solidFill>
                <a:latin typeface="+mj-lt"/>
              </a:rPr>
              <a:t>: Países en regiones o subregiones cercanas con asimetría económica, se unen y conforman una región ejemplo. NAFTA</a:t>
            </a:r>
          </a:p>
        </p:txBody>
      </p:sp>
      <p:sp>
        <p:nvSpPr>
          <p:cNvPr id="6" name="Rectángulo 5">
            <a:extLst>
              <a:ext uri="{FF2B5EF4-FFF2-40B4-BE49-F238E27FC236}">
                <a16:creationId xmlns:a16="http://schemas.microsoft.com/office/drawing/2014/main" id="{CD8630B6-4F8D-4CE2-90CB-02172DF27255}"/>
              </a:ext>
            </a:extLst>
          </p:cNvPr>
          <p:cNvSpPr/>
          <p:nvPr/>
        </p:nvSpPr>
        <p:spPr>
          <a:xfrm>
            <a:off x="829917" y="2635526"/>
            <a:ext cx="7484165" cy="84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AR" sz="1800" b="1" i="0" u="none" strike="noStrike" baseline="0" dirty="0">
                <a:solidFill>
                  <a:srgbClr val="002060"/>
                </a:solidFill>
                <a:latin typeface="+mj-lt"/>
              </a:rPr>
              <a:t>AC Transcontinentales</a:t>
            </a:r>
            <a:r>
              <a:rPr lang="es-AR" sz="1800" b="0" i="0" u="none" strike="noStrike" baseline="0" dirty="0">
                <a:solidFill>
                  <a:srgbClr val="002060"/>
                </a:solidFill>
                <a:latin typeface="+mj-lt"/>
              </a:rPr>
              <a:t>: Países diferentes continentes. TLC Colombia-Corea del Sur</a:t>
            </a:r>
          </a:p>
        </p:txBody>
      </p:sp>
      <p:sp>
        <p:nvSpPr>
          <p:cNvPr id="7" name="Rectángulo 6">
            <a:extLst>
              <a:ext uri="{FF2B5EF4-FFF2-40B4-BE49-F238E27FC236}">
                <a16:creationId xmlns:a16="http://schemas.microsoft.com/office/drawing/2014/main" id="{ED9039FD-0CEB-4729-A735-D7D93CEA25CB}"/>
              </a:ext>
            </a:extLst>
          </p:cNvPr>
          <p:cNvSpPr/>
          <p:nvPr/>
        </p:nvSpPr>
        <p:spPr>
          <a:xfrm>
            <a:off x="811693" y="3801719"/>
            <a:ext cx="7484165" cy="84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AR" sz="1800" b="1" i="0" u="none" strike="noStrike" baseline="0" dirty="0">
                <a:solidFill>
                  <a:srgbClr val="002060"/>
                </a:solidFill>
                <a:latin typeface="+mj-lt"/>
              </a:rPr>
              <a:t>AC de última generación</a:t>
            </a:r>
            <a:r>
              <a:rPr lang="es-AR" sz="1800" b="0" i="0" u="none" strike="noStrike" baseline="0" dirty="0">
                <a:solidFill>
                  <a:srgbClr val="002060"/>
                </a:solidFill>
                <a:latin typeface="+mj-lt"/>
              </a:rPr>
              <a:t>: Más allá de los planteamientos expuestos en la teoría de la integración: CETA, El Acuerdo Económico y Comercial Global Canadá. UE</a:t>
            </a:r>
          </a:p>
        </p:txBody>
      </p:sp>
    </p:spTree>
    <p:extLst>
      <p:ext uri="{BB962C8B-B14F-4D97-AF65-F5344CB8AC3E}">
        <p14:creationId xmlns:p14="http://schemas.microsoft.com/office/powerpoint/2010/main" val="16359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62AE7A-24E1-42C2-ABF4-E88F8D7CE32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9674" t="26656" r="27391" b="10414"/>
          <a:stretch/>
        </p:blipFill>
        <p:spPr>
          <a:xfrm>
            <a:off x="-1" y="0"/>
            <a:ext cx="9149087" cy="5143500"/>
          </a:xfrm>
          <a:prstGeom prst="rect">
            <a:avLst/>
          </a:prstGeom>
        </p:spPr>
      </p:pic>
    </p:spTree>
    <p:extLst>
      <p:ext uri="{BB962C8B-B14F-4D97-AF65-F5344CB8AC3E}">
        <p14:creationId xmlns:p14="http://schemas.microsoft.com/office/powerpoint/2010/main" val="350939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DE94E5C-4C88-4DA2-91A4-6C9D57B78BC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9648" t="37432" r="37647" b="16951"/>
          <a:stretch/>
        </p:blipFill>
        <p:spPr>
          <a:xfrm>
            <a:off x="1409253" y="1026442"/>
            <a:ext cx="5755340" cy="3456375"/>
          </a:xfrm>
          <a:prstGeom prst="rect">
            <a:avLst/>
          </a:prstGeom>
        </p:spPr>
      </p:pic>
      <p:sp>
        <p:nvSpPr>
          <p:cNvPr id="5" name="Google Shape;203;p17">
            <a:extLst>
              <a:ext uri="{FF2B5EF4-FFF2-40B4-BE49-F238E27FC236}">
                <a16:creationId xmlns:a16="http://schemas.microsoft.com/office/drawing/2014/main" id="{67081034-ED27-4468-AD04-9129C51F0844}"/>
              </a:ext>
            </a:extLst>
          </p:cNvPr>
          <p:cNvSpPr txBox="1">
            <a:spLocks noGrp="1"/>
          </p:cNvSpPr>
          <p:nvPr>
            <p:ph type="title"/>
          </p:nvPr>
        </p:nvSpPr>
        <p:spPr>
          <a:xfrm>
            <a:off x="710250" y="542841"/>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AR" dirty="0">
                <a:solidFill>
                  <a:srgbClr val="002060"/>
                </a:solidFill>
              </a:rPr>
              <a:t>Repercusiones de los acuerdos comerciales regionales</a:t>
            </a:r>
            <a:endParaRPr dirty="0">
              <a:solidFill>
                <a:srgbClr val="002060"/>
              </a:solidFill>
            </a:endParaRPr>
          </a:p>
        </p:txBody>
      </p:sp>
    </p:spTree>
    <p:extLst>
      <p:ext uri="{BB962C8B-B14F-4D97-AF65-F5344CB8AC3E}">
        <p14:creationId xmlns:p14="http://schemas.microsoft.com/office/powerpoint/2010/main" val="31281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43D65-F323-41A2-AE94-D1D0052FA223}"/>
              </a:ext>
            </a:extLst>
          </p:cNvPr>
          <p:cNvSpPr>
            <a:spLocks noGrp="1"/>
          </p:cNvSpPr>
          <p:nvPr>
            <p:ph type="title"/>
          </p:nvPr>
        </p:nvSpPr>
        <p:spPr/>
        <p:txBody>
          <a:bodyPr/>
          <a:lstStyle/>
          <a:p>
            <a:endParaRPr lang="es-AR" dirty="0"/>
          </a:p>
        </p:txBody>
      </p:sp>
      <p:pic>
        <p:nvPicPr>
          <p:cNvPr id="7" name="Imagen 6">
            <a:extLst>
              <a:ext uri="{FF2B5EF4-FFF2-40B4-BE49-F238E27FC236}">
                <a16:creationId xmlns:a16="http://schemas.microsoft.com/office/drawing/2014/main" id="{9F4C2E58-C9C5-4BAA-BBA9-D9DDCC8553C3}"/>
              </a:ext>
            </a:extLst>
          </p:cNvPr>
          <p:cNvPicPr>
            <a:picLocks noChangeAspect="1"/>
          </p:cNvPicPr>
          <p:nvPr/>
        </p:nvPicPr>
        <p:blipFill rotWithShape="1">
          <a:blip r:embed="rId2"/>
          <a:srcRect l="1278" t="19774" r="27383" b="8610"/>
          <a:stretch/>
        </p:blipFill>
        <p:spPr>
          <a:xfrm>
            <a:off x="275422" y="249510"/>
            <a:ext cx="8714342" cy="4756783"/>
          </a:xfrm>
          <a:prstGeom prst="rect">
            <a:avLst/>
          </a:prstGeom>
        </p:spPr>
      </p:pic>
    </p:spTree>
    <p:extLst>
      <p:ext uri="{BB962C8B-B14F-4D97-AF65-F5344CB8AC3E}">
        <p14:creationId xmlns:p14="http://schemas.microsoft.com/office/powerpoint/2010/main" val="417028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D9CBD-452F-49DE-860C-9328D501A0D0}"/>
              </a:ext>
            </a:extLst>
          </p:cNvPr>
          <p:cNvSpPr>
            <a:spLocks noGrp="1"/>
          </p:cNvSpPr>
          <p:nvPr>
            <p:ph type="title"/>
          </p:nvPr>
        </p:nvSpPr>
        <p:spPr/>
        <p:txBody>
          <a:bodyPr/>
          <a:lstStyle/>
          <a:p>
            <a:r>
              <a:rPr lang="es-AR" dirty="0"/>
              <a:t>Recomendado</a:t>
            </a:r>
          </a:p>
        </p:txBody>
      </p:sp>
      <p:sp>
        <p:nvSpPr>
          <p:cNvPr id="3" name="CuadroTexto 2">
            <a:extLst>
              <a:ext uri="{FF2B5EF4-FFF2-40B4-BE49-F238E27FC236}">
                <a16:creationId xmlns:a16="http://schemas.microsoft.com/office/drawing/2014/main" id="{7DF93C9F-19DE-4E4F-8AD1-17DD31FF0FBF}"/>
              </a:ext>
            </a:extLst>
          </p:cNvPr>
          <p:cNvSpPr txBox="1"/>
          <p:nvPr/>
        </p:nvSpPr>
        <p:spPr>
          <a:xfrm>
            <a:off x="893135" y="1212112"/>
            <a:ext cx="6772939" cy="1169551"/>
          </a:xfrm>
          <a:prstGeom prst="rect">
            <a:avLst/>
          </a:prstGeom>
          <a:noFill/>
        </p:spPr>
        <p:txBody>
          <a:bodyPr wrap="square" rtlCol="0">
            <a:spAutoFit/>
          </a:bodyPr>
          <a:lstStyle/>
          <a:p>
            <a:r>
              <a:rPr lang="es-AR" u="sng" dirty="0">
                <a:solidFill>
                  <a:schemeClr val="tx1"/>
                </a:solidFill>
                <a:hlinkClick r:id="rId3">
                  <a:extLst>
                    <a:ext uri="{A12FA001-AC4F-418D-AE19-62706E023703}">
                      <ahyp:hlinkClr xmlns:ahyp="http://schemas.microsoft.com/office/drawing/2018/hyperlinkcolor" val="tx"/>
                    </a:ext>
                  </a:extLst>
                </a:hlinkClick>
              </a:rPr>
              <a:t>Acuerdos comerciales regionales de Colombia y el mundo</a:t>
            </a:r>
          </a:p>
          <a:p>
            <a:endParaRPr lang="es-AR" u="sng" dirty="0">
              <a:solidFill>
                <a:schemeClr val="tx1"/>
              </a:solidFill>
              <a:hlinkClick r:id="rId3">
                <a:extLst>
                  <a:ext uri="{A12FA001-AC4F-418D-AE19-62706E023703}">
                    <ahyp:hlinkClr xmlns:ahyp="http://schemas.microsoft.com/office/drawing/2018/hyperlinkcolor" val="tx"/>
                  </a:ext>
                </a:extLst>
              </a:hlinkClick>
            </a:endParaRPr>
          </a:p>
          <a:p>
            <a:r>
              <a:rPr lang="es-AR" dirty="0">
                <a:solidFill>
                  <a:srgbClr val="0097A7"/>
                </a:solidFill>
                <a:hlinkClick r:id="rId3">
                  <a:extLst>
                    <a:ext uri="{A12FA001-AC4F-418D-AE19-62706E023703}">
                      <ahyp:hlinkClr xmlns:ahyp="http://schemas.microsoft.com/office/drawing/2018/hyperlinkcolor" val="tx"/>
                    </a:ext>
                  </a:extLst>
                </a:hlinkClick>
              </a:rPr>
              <a:t>http://www.tlc.gov.co/#:~:text=Un%20Tratado%20de%20Libre%20Comercio,pa%C3%ADses%20participantes%20del%20mencionado%20acuerdo</a:t>
            </a:r>
            <a:r>
              <a:rPr lang="es-AR" dirty="0"/>
              <a:t>.</a:t>
            </a:r>
          </a:p>
          <a:p>
            <a:endParaRPr lang="es-AR" dirty="0"/>
          </a:p>
        </p:txBody>
      </p:sp>
    </p:spTree>
    <p:extLst>
      <p:ext uri="{BB962C8B-B14F-4D97-AF65-F5344CB8AC3E}">
        <p14:creationId xmlns:p14="http://schemas.microsoft.com/office/powerpoint/2010/main" val="168668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C0AAFD1-3238-45A6-A7C9-4DE0A1E55778}"/>
              </a:ext>
            </a:extLst>
          </p:cNvPr>
          <p:cNvPicPr>
            <a:picLocks noChangeAspect="1"/>
          </p:cNvPicPr>
          <p:nvPr/>
        </p:nvPicPr>
        <p:blipFill rotWithShape="1">
          <a:blip r:embed="rId3"/>
          <a:srcRect l="25000" t="17762" r="790" b="23088"/>
          <a:stretch/>
        </p:blipFill>
        <p:spPr>
          <a:xfrm>
            <a:off x="508475" y="776176"/>
            <a:ext cx="8541414" cy="3827722"/>
          </a:xfrm>
          <a:prstGeom prst="rect">
            <a:avLst/>
          </a:prstGeom>
        </p:spPr>
      </p:pic>
    </p:spTree>
    <p:extLst>
      <p:ext uri="{BB962C8B-B14F-4D97-AF65-F5344CB8AC3E}">
        <p14:creationId xmlns:p14="http://schemas.microsoft.com/office/powerpoint/2010/main" val="206124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4286BB-08BD-488A-A84B-3B3261E60208}"/>
              </a:ext>
            </a:extLst>
          </p:cNvPr>
          <p:cNvPicPr>
            <a:picLocks noChangeAspect="1"/>
          </p:cNvPicPr>
          <p:nvPr/>
        </p:nvPicPr>
        <p:blipFill rotWithShape="1">
          <a:blip r:embed="rId2"/>
          <a:srcRect l="2442" t="17554" r="29651" b="6542"/>
          <a:stretch/>
        </p:blipFill>
        <p:spPr>
          <a:xfrm>
            <a:off x="786810" y="435934"/>
            <a:ext cx="6344770" cy="3987210"/>
          </a:xfrm>
          <a:prstGeom prst="rect">
            <a:avLst/>
          </a:prstGeom>
        </p:spPr>
      </p:pic>
    </p:spTree>
    <p:extLst>
      <p:ext uri="{BB962C8B-B14F-4D97-AF65-F5344CB8AC3E}">
        <p14:creationId xmlns:p14="http://schemas.microsoft.com/office/powerpoint/2010/main" val="207967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0E01B-D093-46AD-8DA9-41813E753A7F}"/>
              </a:ext>
            </a:extLst>
          </p:cNvPr>
          <p:cNvSpPr>
            <a:spLocks noGrp="1"/>
          </p:cNvSpPr>
          <p:nvPr>
            <p:ph type="title"/>
          </p:nvPr>
        </p:nvSpPr>
        <p:spPr/>
        <p:txBody>
          <a:bodyPr/>
          <a:lstStyle/>
          <a:p>
            <a:pPr algn="ctr"/>
            <a:r>
              <a:rPr lang="es-AR" dirty="0">
                <a:solidFill>
                  <a:srgbClr val="002060"/>
                </a:solidFill>
              </a:rPr>
              <a:t>¿POR QUÉ COMERCIAN LOS PAÍSES?</a:t>
            </a:r>
          </a:p>
        </p:txBody>
      </p:sp>
      <p:pic>
        <p:nvPicPr>
          <p:cNvPr id="4" name="Imagen 3">
            <a:extLst>
              <a:ext uri="{FF2B5EF4-FFF2-40B4-BE49-F238E27FC236}">
                <a16:creationId xmlns:a16="http://schemas.microsoft.com/office/drawing/2014/main" id="{01EF583D-D878-4686-B9D4-8944F94CC445}"/>
              </a:ext>
            </a:extLst>
          </p:cNvPr>
          <p:cNvPicPr>
            <a:picLocks noChangeAspect="1"/>
          </p:cNvPicPr>
          <p:nvPr/>
        </p:nvPicPr>
        <p:blipFill rotWithShape="1">
          <a:blip r:embed="rId3"/>
          <a:srcRect l="12559" t="39271" r="13721" b="13988"/>
          <a:stretch/>
        </p:blipFill>
        <p:spPr>
          <a:xfrm>
            <a:off x="955324" y="2094614"/>
            <a:ext cx="7606042" cy="2711303"/>
          </a:xfrm>
          <a:prstGeom prst="rect">
            <a:avLst/>
          </a:prstGeom>
        </p:spPr>
      </p:pic>
      <p:sp>
        <p:nvSpPr>
          <p:cNvPr id="3" name="CuadroTexto 2">
            <a:extLst>
              <a:ext uri="{FF2B5EF4-FFF2-40B4-BE49-F238E27FC236}">
                <a16:creationId xmlns:a16="http://schemas.microsoft.com/office/drawing/2014/main" id="{06BE684A-B9C8-4ABE-9928-9EFF4AA7CEAB}"/>
              </a:ext>
            </a:extLst>
          </p:cNvPr>
          <p:cNvSpPr txBox="1"/>
          <p:nvPr/>
        </p:nvSpPr>
        <p:spPr>
          <a:xfrm>
            <a:off x="1265273" y="1294622"/>
            <a:ext cx="6794206" cy="523220"/>
          </a:xfrm>
          <a:prstGeom prst="rect">
            <a:avLst/>
          </a:prstGeom>
          <a:noFill/>
        </p:spPr>
        <p:txBody>
          <a:bodyPr wrap="square" rtlCol="0">
            <a:spAutoFit/>
          </a:bodyPr>
          <a:lstStyle/>
          <a:p>
            <a:pPr marL="342900" indent="-342900">
              <a:buAutoNum type="arabicPeriod"/>
            </a:pPr>
            <a:r>
              <a:rPr lang="es-AR" dirty="0"/>
              <a:t>Ningún país es autosuficiente</a:t>
            </a:r>
          </a:p>
          <a:p>
            <a:pPr marL="342900" indent="-342900">
              <a:buAutoNum type="arabicPeriod"/>
            </a:pPr>
            <a:r>
              <a:rPr lang="es-AR" dirty="0"/>
              <a:t>El intercambio mejora el bienestar de los habitantes al interior de los países</a:t>
            </a:r>
          </a:p>
        </p:txBody>
      </p:sp>
    </p:spTree>
    <p:extLst>
      <p:ext uri="{BB962C8B-B14F-4D97-AF65-F5344CB8AC3E}">
        <p14:creationId xmlns:p14="http://schemas.microsoft.com/office/powerpoint/2010/main" val="38178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60"/>
        <p:cNvGrpSpPr/>
        <p:nvPr/>
      </p:nvGrpSpPr>
      <p:grpSpPr>
        <a:xfrm>
          <a:off x="0" y="0"/>
          <a:ext cx="0" cy="0"/>
          <a:chOff x="0" y="0"/>
          <a:chExt cx="0" cy="0"/>
        </a:xfrm>
      </p:grpSpPr>
      <p:grpSp>
        <p:nvGrpSpPr>
          <p:cNvPr id="14461" name="Google Shape;14461;p45"/>
          <p:cNvGrpSpPr/>
          <p:nvPr/>
        </p:nvGrpSpPr>
        <p:grpSpPr>
          <a:xfrm>
            <a:off x="3341275" y="416649"/>
            <a:ext cx="4838159" cy="3181445"/>
            <a:chOff x="235800" y="830650"/>
            <a:chExt cx="6978450" cy="4588844"/>
          </a:xfrm>
        </p:grpSpPr>
        <p:sp>
          <p:nvSpPr>
            <p:cNvPr id="14462" name="Google Shape;14462;p4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3" name="Google Shape;14463;p4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4" name="Google Shape;14464;p4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5" name="Google Shape;14465;p4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6" name="Google Shape;14466;p4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7" name="Google Shape;14467;p4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4468" name="Google Shape;14468;p45"/>
          <p:cNvGrpSpPr/>
          <p:nvPr/>
        </p:nvGrpSpPr>
        <p:grpSpPr>
          <a:xfrm>
            <a:off x="3866625" y="908088"/>
            <a:ext cx="567600" cy="1426800"/>
            <a:chOff x="4390175" y="898000"/>
            <a:chExt cx="567600" cy="1426800"/>
          </a:xfrm>
        </p:grpSpPr>
        <p:sp>
          <p:nvSpPr>
            <p:cNvPr id="14469" name="Google Shape;14469;p45"/>
            <p:cNvSpPr/>
            <p:nvPr/>
          </p:nvSpPr>
          <p:spPr>
            <a:xfrm>
              <a:off x="4390175" y="898000"/>
              <a:ext cx="567600" cy="5676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100</a:t>
              </a:r>
              <a:endParaRPr dirty="0">
                <a:solidFill>
                  <a:srgbClr val="FFFFFF"/>
                </a:solidFill>
              </a:endParaRPr>
            </a:p>
          </p:txBody>
        </p:sp>
        <p:cxnSp>
          <p:nvCxnSpPr>
            <p:cNvPr id="14470" name="Google Shape;14470;p45"/>
            <p:cNvCxnSpPr>
              <a:stCxn id="14469" idx="4"/>
            </p:cNvCxnSpPr>
            <p:nvPr/>
          </p:nvCxnSpPr>
          <p:spPr>
            <a:xfrm>
              <a:off x="4673975" y="1465600"/>
              <a:ext cx="0" cy="859200"/>
            </a:xfrm>
            <a:prstGeom prst="straightConnector1">
              <a:avLst/>
            </a:prstGeom>
            <a:noFill/>
            <a:ln w="19050" cap="flat" cmpd="sng">
              <a:solidFill>
                <a:schemeClr val="accent5"/>
              </a:solidFill>
              <a:prstDash val="solid"/>
              <a:round/>
              <a:headEnd type="none" w="med" len="med"/>
              <a:tailEnd type="oval" w="med" len="med"/>
            </a:ln>
          </p:spPr>
        </p:cxnSp>
      </p:grpSp>
      <p:grpSp>
        <p:nvGrpSpPr>
          <p:cNvPr id="14471" name="Google Shape;14471;p45"/>
          <p:cNvGrpSpPr/>
          <p:nvPr/>
        </p:nvGrpSpPr>
        <p:grpSpPr>
          <a:xfrm>
            <a:off x="4889806" y="528438"/>
            <a:ext cx="567600" cy="1563900"/>
            <a:chOff x="4340300" y="898000"/>
            <a:chExt cx="567600" cy="1563900"/>
          </a:xfrm>
        </p:grpSpPr>
        <p:sp>
          <p:nvSpPr>
            <p:cNvPr id="14472" name="Google Shape;14472;p45"/>
            <p:cNvSpPr/>
            <p:nvPr/>
          </p:nvSpPr>
          <p:spPr>
            <a:xfrm>
              <a:off x="4340300" y="898000"/>
              <a:ext cx="567600" cy="5676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200</a:t>
              </a:r>
              <a:endParaRPr dirty="0"/>
            </a:p>
          </p:txBody>
        </p:sp>
        <p:cxnSp>
          <p:nvCxnSpPr>
            <p:cNvPr id="14473" name="Google Shape;14473;p45"/>
            <p:cNvCxnSpPr>
              <a:stCxn id="14472" idx="4"/>
            </p:cNvCxnSpPr>
            <p:nvPr/>
          </p:nvCxnSpPr>
          <p:spPr>
            <a:xfrm>
              <a:off x="4624100" y="1465600"/>
              <a:ext cx="0" cy="996300"/>
            </a:xfrm>
            <a:prstGeom prst="straightConnector1">
              <a:avLst/>
            </a:prstGeom>
            <a:noFill/>
            <a:ln w="19050" cap="flat" cmpd="sng">
              <a:solidFill>
                <a:schemeClr val="accent1"/>
              </a:solidFill>
              <a:prstDash val="solid"/>
              <a:round/>
              <a:headEnd type="none" w="med" len="med"/>
              <a:tailEnd type="oval" w="med" len="med"/>
            </a:ln>
          </p:spPr>
        </p:cxnSp>
      </p:grpSp>
      <p:grpSp>
        <p:nvGrpSpPr>
          <p:cNvPr id="14474" name="Google Shape;14474;p45"/>
          <p:cNvGrpSpPr/>
          <p:nvPr/>
        </p:nvGrpSpPr>
        <p:grpSpPr>
          <a:xfrm>
            <a:off x="6083550" y="908088"/>
            <a:ext cx="567600" cy="1800900"/>
            <a:chOff x="4390175" y="898000"/>
            <a:chExt cx="567600" cy="1800900"/>
          </a:xfrm>
        </p:grpSpPr>
        <p:sp>
          <p:nvSpPr>
            <p:cNvPr id="14475" name="Google Shape;14475;p45"/>
            <p:cNvSpPr/>
            <p:nvPr/>
          </p:nvSpPr>
          <p:spPr>
            <a:xfrm>
              <a:off x="4390175" y="898000"/>
              <a:ext cx="567600" cy="5676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300</a:t>
              </a:r>
              <a:endParaRPr/>
            </a:p>
          </p:txBody>
        </p:sp>
        <p:cxnSp>
          <p:nvCxnSpPr>
            <p:cNvPr id="14476" name="Google Shape;14476;p45"/>
            <p:cNvCxnSpPr>
              <a:stCxn id="14475" idx="4"/>
            </p:cNvCxnSpPr>
            <p:nvPr/>
          </p:nvCxnSpPr>
          <p:spPr>
            <a:xfrm>
              <a:off x="4673975" y="1465600"/>
              <a:ext cx="0" cy="1233300"/>
            </a:xfrm>
            <a:prstGeom prst="straightConnector1">
              <a:avLst/>
            </a:prstGeom>
            <a:noFill/>
            <a:ln w="19050" cap="flat" cmpd="sng">
              <a:solidFill>
                <a:schemeClr val="accent4"/>
              </a:solidFill>
              <a:prstDash val="solid"/>
              <a:round/>
              <a:headEnd type="none" w="med" len="med"/>
              <a:tailEnd type="oval" w="med" len="med"/>
            </a:ln>
          </p:spPr>
        </p:cxnSp>
      </p:grpSp>
      <p:grpSp>
        <p:nvGrpSpPr>
          <p:cNvPr id="14477" name="Google Shape;14477;p45"/>
          <p:cNvGrpSpPr/>
          <p:nvPr/>
        </p:nvGrpSpPr>
        <p:grpSpPr>
          <a:xfrm>
            <a:off x="7594788" y="1454213"/>
            <a:ext cx="567600" cy="1748700"/>
            <a:chOff x="4390175" y="898000"/>
            <a:chExt cx="567600" cy="1748700"/>
          </a:xfrm>
        </p:grpSpPr>
        <p:sp>
          <p:nvSpPr>
            <p:cNvPr id="14478" name="Google Shape;14478;p45"/>
            <p:cNvSpPr/>
            <p:nvPr/>
          </p:nvSpPr>
          <p:spPr>
            <a:xfrm>
              <a:off x="4390175" y="898000"/>
              <a:ext cx="567600" cy="5676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400</a:t>
              </a:r>
              <a:endParaRPr/>
            </a:p>
          </p:txBody>
        </p:sp>
        <p:cxnSp>
          <p:nvCxnSpPr>
            <p:cNvPr id="14479" name="Google Shape;14479;p45"/>
            <p:cNvCxnSpPr>
              <a:stCxn id="14478" idx="4"/>
            </p:cNvCxnSpPr>
            <p:nvPr/>
          </p:nvCxnSpPr>
          <p:spPr>
            <a:xfrm>
              <a:off x="4673975" y="1465600"/>
              <a:ext cx="0" cy="1181100"/>
            </a:xfrm>
            <a:prstGeom prst="straightConnector1">
              <a:avLst/>
            </a:prstGeom>
            <a:noFill/>
            <a:ln w="19050" cap="flat" cmpd="sng">
              <a:solidFill>
                <a:schemeClr val="accent6"/>
              </a:solidFill>
              <a:prstDash val="solid"/>
              <a:round/>
              <a:headEnd type="none" w="med" len="med"/>
              <a:tailEnd type="oval" w="med" len="med"/>
            </a:ln>
          </p:spPr>
        </p:cxnSp>
      </p:grpSp>
      <p:sp>
        <p:nvSpPr>
          <p:cNvPr id="14492" name="Google Shape;14492;p45"/>
          <p:cNvSpPr txBox="1"/>
          <p:nvPr/>
        </p:nvSpPr>
        <p:spPr>
          <a:xfrm>
            <a:off x="477629" y="1342492"/>
            <a:ext cx="2916193" cy="84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800" dirty="0">
                <a:solidFill>
                  <a:srgbClr val="002060"/>
                </a:solidFill>
                <a:latin typeface="Fira Sans Extra Condensed Medium"/>
                <a:ea typeface="Fira Sans Extra Condensed Medium"/>
                <a:cs typeface="Fira Sans Extra Condensed Medium"/>
                <a:sym typeface="Fira Sans Extra Condensed Medium"/>
              </a:rPr>
              <a:t>Proteccionismo</a:t>
            </a:r>
            <a:endParaRPr sz="2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14493" name="Google Shape;14493;p45"/>
          <p:cNvSpPr txBox="1"/>
          <p:nvPr/>
        </p:nvSpPr>
        <p:spPr>
          <a:xfrm>
            <a:off x="710275" y="2327813"/>
            <a:ext cx="2631000" cy="14451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s-AR" dirty="0">
                <a:solidFill>
                  <a:srgbClr val="434343"/>
                </a:solidFill>
                <a:latin typeface="Roboto"/>
                <a:ea typeface="Roboto"/>
                <a:cs typeface="Roboto"/>
                <a:sym typeface="Roboto"/>
              </a:rPr>
              <a:t>.</a:t>
            </a:r>
            <a:endParaRPr lang="pt-BR" dirty="0">
              <a:solidFill>
                <a:srgbClr val="434343"/>
              </a:solidFill>
              <a:latin typeface="Roboto"/>
              <a:ea typeface="Roboto"/>
              <a:cs typeface="Roboto"/>
              <a:sym typeface="Roboto"/>
            </a:endParaRPr>
          </a:p>
          <a:p>
            <a:pPr marL="0" lvl="0" indent="0" algn="l" rtl="0">
              <a:spcBef>
                <a:spcPts val="0"/>
              </a:spcBef>
              <a:spcAft>
                <a:spcPts val="0"/>
              </a:spcAft>
              <a:buNone/>
            </a:pPr>
            <a:endParaRPr lang="pt-BR"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8283B21C-C2A7-477E-ABF2-9CF74DFC16A9}"/>
              </a:ext>
            </a:extLst>
          </p:cNvPr>
          <p:cNvSpPr txBox="1"/>
          <p:nvPr/>
        </p:nvSpPr>
        <p:spPr>
          <a:xfrm>
            <a:off x="508669" y="2386227"/>
            <a:ext cx="2797464" cy="1384995"/>
          </a:xfrm>
          <a:prstGeom prst="rect">
            <a:avLst/>
          </a:prstGeom>
          <a:noFill/>
        </p:spPr>
        <p:txBody>
          <a:bodyPr wrap="square" rtlCol="0">
            <a:spAutoFit/>
          </a:bodyPr>
          <a:lstStyle/>
          <a:p>
            <a:pPr algn="ctr"/>
            <a:r>
              <a:rPr lang="es-AR" dirty="0">
                <a:solidFill>
                  <a:srgbClr val="002060"/>
                </a:solidFill>
              </a:rPr>
              <a:t>Se puede definir como una política económica que busca proteger la producción nacional y el empleo, implementando restricciones o limitaciones al comercio</a:t>
            </a:r>
          </a:p>
        </p:txBody>
      </p:sp>
    </p:spTree>
    <p:extLst>
      <p:ext uri="{BB962C8B-B14F-4D97-AF65-F5344CB8AC3E}">
        <p14:creationId xmlns:p14="http://schemas.microsoft.com/office/powerpoint/2010/main" val="27548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60"/>
        <p:cNvGrpSpPr/>
        <p:nvPr/>
      </p:nvGrpSpPr>
      <p:grpSpPr>
        <a:xfrm>
          <a:off x="0" y="0"/>
          <a:ext cx="0" cy="0"/>
          <a:chOff x="0" y="0"/>
          <a:chExt cx="0" cy="0"/>
        </a:xfrm>
      </p:grpSpPr>
      <p:grpSp>
        <p:nvGrpSpPr>
          <p:cNvPr id="14461" name="Google Shape;14461;p45"/>
          <p:cNvGrpSpPr/>
          <p:nvPr/>
        </p:nvGrpSpPr>
        <p:grpSpPr>
          <a:xfrm>
            <a:off x="3341275" y="416649"/>
            <a:ext cx="4838159" cy="3181445"/>
            <a:chOff x="235800" y="830650"/>
            <a:chExt cx="6978450" cy="4588844"/>
          </a:xfrm>
        </p:grpSpPr>
        <p:sp>
          <p:nvSpPr>
            <p:cNvPr id="14462" name="Google Shape;14462;p4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3" name="Google Shape;14463;p4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4" name="Google Shape;14464;p4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5" name="Google Shape;14465;p4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6" name="Google Shape;14466;p4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7" name="Google Shape;14467;p4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4468" name="Google Shape;14468;p45"/>
          <p:cNvGrpSpPr/>
          <p:nvPr/>
        </p:nvGrpSpPr>
        <p:grpSpPr>
          <a:xfrm>
            <a:off x="3866625" y="908088"/>
            <a:ext cx="567600" cy="1426800"/>
            <a:chOff x="4390175" y="898000"/>
            <a:chExt cx="567600" cy="1426800"/>
          </a:xfrm>
        </p:grpSpPr>
        <p:sp>
          <p:nvSpPr>
            <p:cNvPr id="14469" name="Google Shape;14469;p45"/>
            <p:cNvSpPr/>
            <p:nvPr/>
          </p:nvSpPr>
          <p:spPr>
            <a:xfrm>
              <a:off x="4390175" y="898000"/>
              <a:ext cx="567600" cy="5676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100</a:t>
              </a:r>
              <a:endParaRPr dirty="0">
                <a:solidFill>
                  <a:srgbClr val="FFFFFF"/>
                </a:solidFill>
              </a:endParaRPr>
            </a:p>
          </p:txBody>
        </p:sp>
        <p:cxnSp>
          <p:nvCxnSpPr>
            <p:cNvPr id="14470" name="Google Shape;14470;p45"/>
            <p:cNvCxnSpPr>
              <a:stCxn id="14469" idx="4"/>
            </p:cNvCxnSpPr>
            <p:nvPr/>
          </p:nvCxnSpPr>
          <p:spPr>
            <a:xfrm>
              <a:off x="4673975" y="1465600"/>
              <a:ext cx="0" cy="859200"/>
            </a:xfrm>
            <a:prstGeom prst="straightConnector1">
              <a:avLst/>
            </a:prstGeom>
            <a:noFill/>
            <a:ln w="19050" cap="flat" cmpd="sng">
              <a:solidFill>
                <a:schemeClr val="accent5"/>
              </a:solidFill>
              <a:prstDash val="solid"/>
              <a:round/>
              <a:headEnd type="none" w="med" len="med"/>
              <a:tailEnd type="oval" w="med" len="med"/>
            </a:ln>
          </p:spPr>
        </p:cxnSp>
      </p:grpSp>
      <p:grpSp>
        <p:nvGrpSpPr>
          <p:cNvPr id="14471" name="Google Shape;14471;p45"/>
          <p:cNvGrpSpPr/>
          <p:nvPr/>
        </p:nvGrpSpPr>
        <p:grpSpPr>
          <a:xfrm>
            <a:off x="4889806" y="528438"/>
            <a:ext cx="567600" cy="1563900"/>
            <a:chOff x="4340300" y="898000"/>
            <a:chExt cx="567600" cy="1563900"/>
          </a:xfrm>
        </p:grpSpPr>
        <p:sp>
          <p:nvSpPr>
            <p:cNvPr id="14472" name="Google Shape;14472;p45"/>
            <p:cNvSpPr/>
            <p:nvPr/>
          </p:nvSpPr>
          <p:spPr>
            <a:xfrm>
              <a:off x="4340300" y="898000"/>
              <a:ext cx="567600" cy="5676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200</a:t>
              </a:r>
              <a:endParaRPr dirty="0"/>
            </a:p>
          </p:txBody>
        </p:sp>
        <p:cxnSp>
          <p:nvCxnSpPr>
            <p:cNvPr id="14473" name="Google Shape;14473;p45"/>
            <p:cNvCxnSpPr>
              <a:stCxn id="14472" idx="4"/>
            </p:cNvCxnSpPr>
            <p:nvPr/>
          </p:nvCxnSpPr>
          <p:spPr>
            <a:xfrm>
              <a:off x="4624100" y="1465600"/>
              <a:ext cx="0" cy="996300"/>
            </a:xfrm>
            <a:prstGeom prst="straightConnector1">
              <a:avLst/>
            </a:prstGeom>
            <a:noFill/>
            <a:ln w="19050" cap="flat" cmpd="sng">
              <a:solidFill>
                <a:schemeClr val="accent1"/>
              </a:solidFill>
              <a:prstDash val="solid"/>
              <a:round/>
              <a:headEnd type="none" w="med" len="med"/>
              <a:tailEnd type="oval" w="med" len="med"/>
            </a:ln>
          </p:spPr>
        </p:cxnSp>
      </p:grpSp>
      <p:grpSp>
        <p:nvGrpSpPr>
          <p:cNvPr id="14474" name="Google Shape;14474;p45"/>
          <p:cNvGrpSpPr/>
          <p:nvPr/>
        </p:nvGrpSpPr>
        <p:grpSpPr>
          <a:xfrm>
            <a:off x="6083550" y="908088"/>
            <a:ext cx="567600" cy="1800900"/>
            <a:chOff x="4390175" y="898000"/>
            <a:chExt cx="567600" cy="1800900"/>
          </a:xfrm>
        </p:grpSpPr>
        <p:sp>
          <p:nvSpPr>
            <p:cNvPr id="14475" name="Google Shape;14475;p45"/>
            <p:cNvSpPr/>
            <p:nvPr/>
          </p:nvSpPr>
          <p:spPr>
            <a:xfrm>
              <a:off x="4390175" y="898000"/>
              <a:ext cx="567600" cy="5676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300</a:t>
              </a:r>
              <a:endParaRPr/>
            </a:p>
          </p:txBody>
        </p:sp>
        <p:cxnSp>
          <p:nvCxnSpPr>
            <p:cNvPr id="14476" name="Google Shape;14476;p45"/>
            <p:cNvCxnSpPr>
              <a:stCxn id="14475" idx="4"/>
            </p:cNvCxnSpPr>
            <p:nvPr/>
          </p:nvCxnSpPr>
          <p:spPr>
            <a:xfrm>
              <a:off x="4673975" y="1465600"/>
              <a:ext cx="0" cy="1233300"/>
            </a:xfrm>
            <a:prstGeom prst="straightConnector1">
              <a:avLst/>
            </a:prstGeom>
            <a:noFill/>
            <a:ln w="19050" cap="flat" cmpd="sng">
              <a:solidFill>
                <a:schemeClr val="accent4"/>
              </a:solidFill>
              <a:prstDash val="solid"/>
              <a:round/>
              <a:headEnd type="none" w="med" len="med"/>
              <a:tailEnd type="oval" w="med" len="med"/>
            </a:ln>
          </p:spPr>
        </p:cxnSp>
      </p:grpSp>
      <p:grpSp>
        <p:nvGrpSpPr>
          <p:cNvPr id="14477" name="Google Shape;14477;p45"/>
          <p:cNvGrpSpPr/>
          <p:nvPr/>
        </p:nvGrpSpPr>
        <p:grpSpPr>
          <a:xfrm>
            <a:off x="7594788" y="1454213"/>
            <a:ext cx="567600" cy="1748700"/>
            <a:chOff x="4390175" y="898000"/>
            <a:chExt cx="567600" cy="1748700"/>
          </a:xfrm>
        </p:grpSpPr>
        <p:sp>
          <p:nvSpPr>
            <p:cNvPr id="14478" name="Google Shape;14478;p45"/>
            <p:cNvSpPr/>
            <p:nvPr/>
          </p:nvSpPr>
          <p:spPr>
            <a:xfrm>
              <a:off x="4390175" y="898000"/>
              <a:ext cx="567600" cy="5676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400</a:t>
              </a:r>
              <a:endParaRPr/>
            </a:p>
          </p:txBody>
        </p:sp>
        <p:cxnSp>
          <p:nvCxnSpPr>
            <p:cNvPr id="14479" name="Google Shape;14479;p45"/>
            <p:cNvCxnSpPr>
              <a:stCxn id="14478" idx="4"/>
            </p:cNvCxnSpPr>
            <p:nvPr/>
          </p:nvCxnSpPr>
          <p:spPr>
            <a:xfrm>
              <a:off x="4673975" y="1465600"/>
              <a:ext cx="0" cy="1181100"/>
            </a:xfrm>
            <a:prstGeom prst="straightConnector1">
              <a:avLst/>
            </a:prstGeom>
            <a:noFill/>
            <a:ln w="19050" cap="flat" cmpd="sng">
              <a:solidFill>
                <a:schemeClr val="accent6"/>
              </a:solidFill>
              <a:prstDash val="solid"/>
              <a:round/>
              <a:headEnd type="none" w="med" len="med"/>
              <a:tailEnd type="oval" w="med" len="med"/>
            </a:ln>
          </p:spPr>
        </p:cxnSp>
      </p:grpSp>
      <p:sp>
        <p:nvSpPr>
          <p:cNvPr id="14492" name="Google Shape;14492;p45"/>
          <p:cNvSpPr txBox="1"/>
          <p:nvPr/>
        </p:nvSpPr>
        <p:spPr>
          <a:xfrm>
            <a:off x="477629" y="1342492"/>
            <a:ext cx="2916193" cy="84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800" dirty="0">
                <a:solidFill>
                  <a:srgbClr val="002060"/>
                </a:solidFill>
                <a:latin typeface="Fira Sans Extra Condensed Medium"/>
                <a:ea typeface="Fira Sans Extra Condensed Medium"/>
                <a:cs typeface="Fira Sans Extra Condensed Medium"/>
                <a:sym typeface="Fira Sans Extra Condensed Medium"/>
              </a:rPr>
              <a:t>Libre cambio</a:t>
            </a:r>
            <a:endParaRPr sz="2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14493" name="Google Shape;14493;p45"/>
          <p:cNvSpPr txBox="1"/>
          <p:nvPr/>
        </p:nvSpPr>
        <p:spPr>
          <a:xfrm>
            <a:off x="710275" y="2327813"/>
            <a:ext cx="2916192" cy="14451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s-AR" dirty="0">
                <a:solidFill>
                  <a:srgbClr val="434343"/>
                </a:solidFill>
                <a:latin typeface="Roboto"/>
                <a:ea typeface="Roboto"/>
                <a:cs typeface="Roboto"/>
                <a:sym typeface="Roboto"/>
              </a:rPr>
              <a:t>.</a:t>
            </a:r>
            <a:endParaRPr lang="pt-BR" dirty="0">
              <a:solidFill>
                <a:srgbClr val="434343"/>
              </a:solidFill>
              <a:latin typeface="Roboto"/>
              <a:ea typeface="Roboto"/>
              <a:cs typeface="Roboto"/>
              <a:sym typeface="Roboto"/>
            </a:endParaRPr>
          </a:p>
          <a:p>
            <a:pPr marL="0" lvl="0" indent="0" algn="l" rtl="0">
              <a:spcBef>
                <a:spcPts val="0"/>
              </a:spcBef>
              <a:spcAft>
                <a:spcPts val="0"/>
              </a:spcAft>
              <a:buNone/>
            </a:pPr>
            <a:r>
              <a:rPr lang="pt-BR" dirty="0">
                <a:solidFill>
                  <a:srgbClr val="434343"/>
                </a:solidFill>
                <a:latin typeface="Roboto"/>
                <a:ea typeface="Roboto"/>
                <a:cs typeface="Roboto"/>
                <a:sym typeface="Roboto"/>
              </a:rPr>
              <a:t>Se puede definir como una corriente de pensamento econômico que promueve la reducción o eliminación de barreras al comercio.</a:t>
            </a:r>
          </a:p>
        </p:txBody>
      </p:sp>
    </p:spTree>
    <p:extLst>
      <p:ext uri="{BB962C8B-B14F-4D97-AF65-F5344CB8AC3E}">
        <p14:creationId xmlns:p14="http://schemas.microsoft.com/office/powerpoint/2010/main" val="298102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60"/>
        <p:cNvGrpSpPr/>
        <p:nvPr/>
      </p:nvGrpSpPr>
      <p:grpSpPr>
        <a:xfrm>
          <a:off x="0" y="0"/>
          <a:ext cx="0" cy="0"/>
          <a:chOff x="0" y="0"/>
          <a:chExt cx="0" cy="0"/>
        </a:xfrm>
      </p:grpSpPr>
      <p:grpSp>
        <p:nvGrpSpPr>
          <p:cNvPr id="14461" name="Google Shape;14461;p45"/>
          <p:cNvGrpSpPr/>
          <p:nvPr/>
        </p:nvGrpSpPr>
        <p:grpSpPr>
          <a:xfrm>
            <a:off x="4434225" y="416650"/>
            <a:ext cx="3745209" cy="2786264"/>
            <a:chOff x="235800" y="830650"/>
            <a:chExt cx="6978450" cy="4588844"/>
          </a:xfrm>
        </p:grpSpPr>
        <p:sp>
          <p:nvSpPr>
            <p:cNvPr id="14462" name="Google Shape;14462;p4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3" name="Google Shape;14463;p4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4" name="Google Shape;14464;p4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5" name="Google Shape;14465;p4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6" name="Google Shape;14466;p4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7" name="Google Shape;14467;p4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4468" name="Google Shape;14468;p45"/>
          <p:cNvGrpSpPr/>
          <p:nvPr/>
        </p:nvGrpSpPr>
        <p:grpSpPr>
          <a:xfrm>
            <a:off x="4675764" y="947845"/>
            <a:ext cx="567600" cy="1426800"/>
            <a:chOff x="4390175" y="898000"/>
            <a:chExt cx="567600" cy="1426800"/>
          </a:xfrm>
        </p:grpSpPr>
        <p:sp>
          <p:nvSpPr>
            <p:cNvPr id="14469" name="Google Shape;14469;p45"/>
            <p:cNvSpPr/>
            <p:nvPr/>
          </p:nvSpPr>
          <p:spPr>
            <a:xfrm>
              <a:off x="4390175" y="898000"/>
              <a:ext cx="567600" cy="5676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100</a:t>
              </a:r>
              <a:endParaRPr dirty="0">
                <a:solidFill>
                  <a:srgbClr val="FFFFFF"/>
                </a:solidFill>
              </a:endParaRPr>
            </a:p>
          </p:txBody>
        </p:sp>
        <p:cxnSp>
          <p:nvCxnSpPr>
            <p:cNvPr id="14470" name="Google Shape;14470;p45"/>
            <p:cNvCxnSpPr>
              <a:stCxn id="14469" idx="4"/>
            </p:cNvCxnSpPr>
            <p:nvPr/>
          </p:nvCxnSpPr>
          <p:spPr>
            <a:xfrm>
              <a:off x="4673975" y="1465600"/>
              <a:ext cx="0" cy="859200"/>
            </a:xfrm>
            <a:prstGeom prst="straightConnector1">
              <a:avLst/>
            </a:prstGeom>
            <a:noFill/>
            <a:ln w="19050" cap="flat" cmpd="sng">
              <a:solidFill>
                <a:schemeClr val="accent5"/>
              </a:solidFill>
              <a:prstDash val="solid"/>
              <a:round/>
              <a:headEnd type="none" w="med" len="med"/>
              <a:tailEnd type="oval" w="med" len="med"/>
            </a:ln>
          </p:spPr>
        </p:cxnSp>
      </p:grpSp>
      <p:grpSp>
        <p:nvGrpSpPr>
          <p:cNvPr id="14471" name="Google Shape;14471;p45"/>
          <p:cNvGrpSpPr/>
          <p:nvPr/>
        </p:nvGrpSpPr>
        <p:grpSpPr>
          <a:xfrm>
            <a:off x="5672735" y="427034"/>
            <a:ext cx="567600" cy="1563900"/>
            <a:chOff x="5123229" y="796596"/>
            <a:chExt cx="567600" cy="1563900"/>
          </a:xfrm>
        </p:grpSpPr>
        <p:sp>
          <p:nvSpPr>
            <p:cNvPr id="14472" name="Google Shape;14472;p45"/>
            <p:cNvSpPr/>
            <p:nvPr/>
          </p:nvSpPr>
          <p:spPr>
            <a:xfrm>
              <a:off x="5123229" y="796596"/>
              <a:ext cx="567600" cy="5676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200</a:t>
              </a:r>
              <a:endParaRPr dirty="0"/>
            </a:p>
          </p:txBody>
        </p:sp>
        <p:cxnSp>
          <p:nvCxnSpPr>
            <p:cNvPr id="14473" name="Google Shape;14473;p45"/>
            <p:cNvCxnSpPr>
              <a:stCxn id="14472" idx="4"/>
            </p:cNvCxnSpPr>
            <p:nvPr/>
          </p:nvCxnSpPr>
          <p:spPr>
            <a:xfrm>
              <a:off x="5407029" y="1364196"/>
              <a:ext cx="0" cy="996300"/>
            </a:xfrm>
            <a:prstGeom prst="straightConnector1">
              <a:avLst/>
            </a:prstGeom>
            <a:noFill/>
            <a:ln w="19050" cap="flat" cmpd="sng">
              <a:solidFill>
                <a:schemeClr val="accent1"/>
              </a:solidFill>
              <a:prstDash val="solid"/>
              <a:round/>
              <a:headEnd type="none" w="med" len="med"/>
              <a:tailEnd type="oval" w="med" len="med"/>
            </a:ln>
          </p:spPr>
        </p:cxnSp>
      </p:grpSp>
      <p:grpSp>
        <p:nvGrpSpPr>
          <p:cNvPr id="14474" name="Google Shape;14474;p45"/>
          <p:cNvGrpSpPr/>
          <p:nvPr/>
        </p:nvGrpSpPr>
        <p:grpSpPr>
          <a:xfrm>
            <a:off x="6083550" y="908088"/>
            <a:ext cx="567600" cy="1800900"/>
            <a:chOff x="4390175" y="898000"/>
            <a:chExt cx="567600" cy="1800900"/>
          </a:xfrm>
        </p:grpSpPr>
        <p:sp>
          <p:nvSpPr>
            <p:cNvPr id="14475" name="Google Shape;14475;p45"/>
            <p:cNvSpPr/>
            <p:nvPr/>
          </p:nvSpPr>
          <p:spPr>
            <a:xfrm>
              <a:off x="4390175" y="898000"/>
              <a:ext cx="567600" cy="5676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300</a:t>
              </a:r>
              <a:endParaRPr dirty="0"/>
            </a:p>
          </p:txBody>
        </p:sp>
        <p:cxnSp>
          <p:nvCxnSpPr>
            <p:cNvPr id="14476" name="Google Shape;14476;p45"/>
            <p:cNvCxnSpPr>
              <a:stCxn id="14475" idx="4"/>
            </p:cNvCxnSpPr>
            <p:nvPr/>
          </p:nvCxnSpPr>
          <p:spPr>
            <a:xfrm>
              <a:off x="4673975" y="1465600"/>
              <a:ext cx="0" cy="1233300"/>
            </a:xfrm>
            <a:prstGeom prst="straightConnector1">
              <a:avLst/>
            </a:prstGeom>
            <a:noFill/>
            <a:ln w="19050" cap="flat" cmpd="sng">
              <a:solidFill>
                <a:schemeClr val="accent4"/>
              </a:solidFill>
              <a:prstDash val="solid"/>
              <a:round/>
              <a:headEnd type="none" w="med" len="med"/>
              <a:tailEnd type="oval" w="med" len="med"/>
            </a:ln>
          </p:spPr>
        </p:cxnSp>
      </p:grpSp>
      <p:grpSp>
        <p:nvGrpSpPr>
          <p:cNvPr id="14477" name="Google Shape;14477;p45"/>
          <p:cNvGrpSpPr/>
          <p:nvPr/>
        </p:nvGrpSpPr>
        <p:grpSpPr>
          <a:xfrm>
            <a:off x="7594788" y="1454213"/>
            <a:ext cx="567600" cy="1748700"/>
            <a:chOff x="4390175" y="898000"/>
            <a:chExt cx="567600" cy="1748700"/>
          </a:xfrm>
        </p:grpSpPr>
        <p:sp>
          <p:nvSpPr>
            <p:cNvPr id="14478" name="Google Shape;14478;p45"/>
            <p:cNvSpPr/>
            <p:nvPr/>
          </p:nvSpPr>
          <p:spPr>
            <a:xfrm>
              <a:off x="4390175" y="898000"/>
              <a:ext cx="567600" cy="5676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400</a:t>
              </a:r>
              <a:endParaRPr dirty="0"/>
            </a:p>
          </p:txBody>
        </p:sp>
        <p:cxnSp>
          <p:nvCxnSpPr>
            <p:cNvPr id="14479" name="Google Shape;14479;p45"/>
            <p:cNvCxnSpPr>
              <a:stCxn id="14478" idx="4"/>
            </p:cNvCxnSpPr>
            <p:nvPr/>
          </p:nvCxnSpPr>
          <p:spPr>
            <a:xfrm>
              <a:off x="4673975" y="1465600"/>
              <a:ext cx="0" cy="1181100"/>
            </a:xfrm>
            <a:prstGeom prst="straightConnector1">
              <a:avLst/>
            </a:prstGeom>
            <a:noFill/>
            <a:ln w="19050" cap="flat" cmpd="sng">
              <a:solidFill>
                <a:schemeClr val="accent6"/>
              </a:solidFill>
              <a:prstDash val="solid"/>
              <a:round/>
              <a:headEnd type="none" w="med" len="med"/>
              <a:tailEnd type="oval" w="med" len="med"/>
            </a:ln>
          </p:spPr>
        </p:cxnSp>
      </p:grpSp>
      <p:sp>
        <p:nvSpPr>
          <p:cNvPr id="14492" name="Google Shape;14492;p45"/>
          <p:cNvSpPr txBox="1"/>
          <p:nvPr/>
        </p:nvSpPr>
        <p:spPr>
          <a:xfrm>
            <a:off x="92968" y="1423347"/>
            <a:ext cx="4595634" cy="277230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000" dirty="0">
                <a:solidFill>
                  <a:srgbClr val="002060"/>
                </a:solidFill>
                <a:latin typeface="Fira Sans Extra Condensed Medium"/>
                <a:ea typeface="Fira Sans Extra Condensed Medium"/>
                <a:cs typeface="Fira Sans Extra Condensed Medium"/>
                <a:sym typeface="Fira Sans Extra Condensed Medium"/>
              </a:rPr>
              <a:t>Supongamos que dos países producen los mismos bienes</a:t>
            </a:r>
          </a:p>
          <a:p>
            <a:pPr marL="0" lvl="0" indent="0" algn="ctr" rtl="0">
              <a:spcBef>
                <a:spcPts val="0"/>
              </a:spcBef>
              <a:spcAft>
                <a:spcPts val="0"/>
              </a:spcAft>
              <a:buNone/>
            </a:pPr>
            <a:endParaRPr lang="es-AR" sz="2000" dirty="0">
              <a:solidFill>
                <a:srgbClr val="002060"/>
              </a:solidFill>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None/>
            </a:pPr>
            <a:r>
              <a:rPr lang="es-AR" sz="2000" dirty="0">
                <a:solidFill>
                  <a:srgbClr val="002060"/>
                </a:solidFill>
                <a:latin typeface="Fira Sans Extra Condensed Medium"/>
                <a:ea typeface="Fira Sans Extra Condensed Medium"/>
                <a:cs typeface="Fira Sans Extra Condensed Medium"/>
                <a:sym typeface="Fira Sans Extra Condensed Medium"/>
              </a:rPr>
              <a:t>Colombia: Café/Petróleo</a:t>
            </a:r>
          </a:p>
          <a:p>
            <a:pPr marL="0" lvl="0" indent="0" algn="ctr" rtl="0">
              <a:spcBef>
                <a:spcPts val="0"/>
              </a:spcBef>
              <a:spcAft>
                <a:spcPts val="0"/>
              </a:spcAft>
              <a:buNone/>
            </a:pPr>
            <a:r>
              <a:rPr lang="es-AR" sz="2000" dirty="0">
                <a:solidFill>
                  <a:srgbClr val="002060"/>
                </a:solidFill>
                <a:latin typeface="Fira Sans Extra Condensed Medium"/>
                <a:ea typeface="Fira Sans Extra Condensed Medium"/>
                <a:cs typeface="Fira Sans Extra Condensed Medium"/>
                <a:sym typeface="Fira Sans Extra Condensed Medium"/>
              </a:rPr>
              <a:t>Brasil: Café/Petróleo</a:t>
            </a:r>
          </a:p>
          <a:p>
            <a:pPr marL="0" lvl="0" indent="0" algn="ctr" rtl="0">
              <a:spcBef>
                <a:spcPts val="0"/>
              </a:spcBef>
              <a:spcAft>
                <a:spcPts val="0"/>
              </a:spcAft>
              <a:buNone/>
            </a:pPr>
            <a:endParaRPr lang="es-AR" sz="2000" dirty="0">
              <a:solidFill>
                <a:srgbClr val="002060"/>
              </a:solidFill>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None/>
            </a:pPr>
            <a:r>
              <a:rPr lang="es-AR" sz="2000" dirty="0">
                <a:solidFill>
                  <a:srgbClr val="002060"/>
                </a:solidFill>
                <a:latin typeface="Fira Sans Extra Condensed Medium"/>
                <a:ea typeface="Fira Sans Extra Condensed Medium"/>
                <a:cs typeface="Fira Sans Extra Condensed Medium"/>
                <a:sym typeface="Fira Sans Extra Condensed Medium"/>
              </a:rPr>
              <a:t>¿Es posible que hagan un intercambio de bienes y ambos se beneficien de esta operación?</a:t>
            </a:r>
            <a:endParaRPr sz="20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3" name="CuadroTexto 2">
            <a:extLst>
              <a:ext uri="{FF2B5EF4-FFF2-40B4-BE49-F238E27FC236}">
                <a16:creationId xmlns:a16="http://schemas.microsoft.com/office/drawing/2014/main" id="{4B193213-4DAC-4D93-ACD8-7C6722BCE5B9}"/>
              </a:ext>
            </a:extLst>
          </p:cNvPr>
          <p:cNvSpPr txBox="1"/>
          <p:nvPr/>
        </p:nvSpPr>
        <p:spPr>
          <a:xfrm>
            <a:off x="1297172" y="908088"/>
            <a:ext cx="2094614" cy="461665"/>
          </a:xfrm>
          <a:prstGeom prst="rect">
            <a:avLst/>
          </a:prstGeom>
          <a:noFill/>
        </p:spPr>
        <p:txBody>
          <a:bodyPr wrap="square" rtlCol="0">
            <a:spAutoFit/>
          </a:bodyPr>
          <a:lstStyle/>
          <a:p>
            <a:pPr algn="ctr"/>
            <a:r>
              <a:rPr lang="es-AR" sz="2400" dirty="0">
                <a:solidFill>
                  <a:srgbClr val="002060"/>
                </a:solidFill>
                <a:latin typeface="Fira Sans Extra Condensed" panose="020B0604020202020204" charset="0"/>
              </a:rPr>
              <a:t>DEBATE</a:t>
            </a:r>
          </a:p>
        </p:txBody>
      </p:sp>
    </p:spTree>
    <p:extLst>
      <p:ext uri="{BB962C8B-B14F-4D97-AF65-F5344CB8AC3E}">
        <p14:creationId xmlns:p14="http://schemas.microsoft.com/office/powerpoint/2010/main" val="124512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43"/>
        <p:cNvGrpSpPr/>
        <p:nvPr/>
      </p:nvGrpSpPr>
      <p:grpSpPr>
        <a:xfrm>
          <a:off x="0" y="0"/>
          <a:ext cx="0" cy="0"/>
          <a:chOff x="0" y="0"/>
          <a:chExt cx="0" cy="0"/>
        </a:xfrm>
      </p:grpSpPr>
      <p:grpSp>
        <p:nvGrpSpPr>
          <p:cNvPr id="10644" name="Google Shape;10644;p33"/>
          <p:cNvGrpSpPr/>
          <p:nvPr/>
        </p:nvGrpSpPr>
        <p:grpSpPr>
          <a:xfrm>
            <a:off x="1186314" y="2892848"/>
            <a:ext cx="6772414" cy="1790201"/>
            <a:chOff x="10992425" y="3985575"/>
            <a:chExt cx="6429100" cy="1699450"/>
          </a:xfrm>
        </p:grpSpPr>
        <p:sp>
          <p:nvSpPr>
            <p:cNvPr id="10645" name="Google Shape;10645;p33"/>
            <p:cNvSpPr/>
            <p:nvPr/>
          </p:nvSpPr>
          <p:spPr>
            <a:xfrm>
              <a:off x="10992425" y="4021600"/>
              <a:ext cx="1657375" cy="1663425"/>
            </a:xfrm>
            <a:custGeom>
              <a:avLst/>
              <a:gdLst/>
              <a:ahLst/>
              <a:cxnLst/>
              <a:rect l="l" t="t" r="r" b="b"/>
              <a:pathLst>
                <a:path w="66295" h="66537" extrusionOk="0">
                  <a:moveTo>
                    <a:pt x="44352" y="0"/>
                  </a:moveTo>
                  <a:lnTo>
                    <a:pt x="42411" y="429"/>
                  </a:lnTo>
                  <a:cubicBezTo>
                    <a:pt x="42411" y="429"/>
                    <a:pt x="41804" y="786"/>
                    <a:pt x="42363" y="822"/>
                  </a:cubicBezTo>
                  <a:cubicBezTo>
                    <a:pt x="42447" y="827"/>
                    <a:pt x="42541" y="830"/>
                    <a:pt x="42641" y="830"/>
                  </a:cubicBezTo>
                  <a:cubicBezTo>
                    <a:pt x="43210" y="830"/>
                    <a:pt x="43992" y="752"/>
                    <a:pt x="44387" y="691"/>
                  </a:cubicBezTo>
                  <a:cubicBezTo>
                    <a:pt x="44720" y="641"/>
                    <a:pt x="45158" y="579"/>
                    <a:pt x="45391" y="579"/>
                  </a:cubicBezTo>
                  <a:cubicBezTo>
                    <a:pt x="45492" y="579"/>
                    <a:pt x="45554" y="591"/>
                    <a:pt x="45554" y="619"/>
                  </a:cubicBezTo>
                  <a:cubicBezTo>
                    <a:pt x="45542" y="726"/>
                    <a:pt x="44506" y="1227"/>
                    <a:pt x="44506" y="1227"/>
                  </a:cubicBezTo>
                  <a:lnTo>
                    <a:pt x="44125" y="1774"/>
                  </a:lnTo>
                  <a:lnTo>
                    <a:pt x="41780" y="1989"/>
                  </a:lnTo>
                  <a:cubicBezTo>
                    <a:pt x="41780" y="1989"/>
                    <a:pt x="40292" y="1774"/>
                    <a:pt x="39911" y="1679"/>
                  </a:cubicBezTo>
                  <a:cubicBezTo>
                    <a:pt x="39125" y="1465"/>
                    <a:pt x="38660" y="941"/>
                    <a:pt x="37589" y="810"/>
                  </a:cubicBezTo>
                  <a:cubicBezTo>
                    <a:pt x="37339" y="781"/>
                    <a:pt x="37096" y="769"/>
                    <a:pt x="36859" y="769"/>
                  </a:cubicBezTo>
                  <a:cubicBezTo>
                    <a:pt x="35627" y="769"/>
                    <a:pt x="34522" y="1101"/>
                    <a:pt x="33065" y="1191"/>
                  </a:cubicBezTo>
                  <a:cubicBezTo>
                    <a:pt x="32980" y="1196"/>
                    <a:pt x="32706" y="1199"/>
                    <a:pt x="32304" y="1199"/>
                  </a:cubicBezTo>
                  <a:cubicBezTo>
                    <a:pt x="30160" y="1199"/>
                    <a:pt x="24385" y="1131"/>
                    <a:pt x="24385" y="1131"/>
                  </a:cubicBezTo>
                  <a:lnTo>
                    <a:pt x="19646" y="1227"/>
                  </a:lnTo>
                  <a:lnTo>
                    <a:pt x="17039" y="1703"/>
                  </a:lnTo>
                  <a:lnTo>
                    <a:pt x="11181" y="2370"/>
                  </a:lnTo>
                  <a:lnTo>
                    <a:pt x="10562" y="2905"/>
                  </a:lnTo>
                  <a:lnTo>
                    <a:pt x="7526" y="3334"/>
                  </a:lnTo>
                  <a:lnTo>
                    <a:pt x="7073" y="3810"/>
                  </a:lnTo>
                  <a:lnTo>
                    <a:pt x="7526" y="4251"/>
                  </a:lnTo>
                  <a:lnTo>
                    <a:pt x="5942" y="4584"/>
                  </a:lnTo>
                  <a:lnTo>
                    <a:pt x="1180" y="4739"/>
                  </a:lnTo>
                  <a:lnTo>
                    <a:pt x="1" y="5382"/>
                  </a:lnTo>
                  <a:lnTo>
                    <a:pt x="8907" y="4775"/>
                  </a:lnTo>
                  <a:cubicBezTo>
                    <a:pt x="8907" y="4775"/>
                    <a:pt x="11324" y="3989"/>
                    <a:pt x="11419" y="3953"/>
                  </a:cubicBezTo>
                  <a:cubicBezTo>
                    <a:pt x="12086" y="3739"/>
                    <a:pt x="17372" y="3572"/>
                    <a:pt x="18158" y="3548"/>
                  </a:cubicBezTo>
                  <a:cubicBezTo>
                    <a:pt x="18420" y="3541"/>
                    <a:pt x="18656" y="3538"/>
                    <a:pt x="18869" y="3538"/>
                  </a:cubicBezTo>
                  <a:cubicBezTo>
                    <a:pt x="21228" y="3538"/>
                    <a:pt x="20756" y="3972"/>
                    <a:pt x="20253" y="5108"/>
                  </a:cubicBezTo>
                  <a:cubicBezTo>
                    <a:pt x="19991" y="5715"/>
                    <a:pt x="17384" y="6168"/>
                    <a:pt x="18432" y="7084"/>
                  </a:cubicBezTo>
                  <a:cubicBezTo>
                    <a:pt x="13503" y="8335"/>
                    <a:pt x="8002" y="10049"/>
                    <a:pt x="9121" y="11823"/>
                  </a:cubicBezTo>
                  <a:cubicBezTo>
                    <a:pt x="9121" y="11823"/>
                    <a:pt x="9704" y="12752"/>
                    <a:pt x="9633" y="12895"/>
                  </a:cubicBezTo>
                  <a:cubicBezTo>
                    <a:pt x="9109" y="13788"/>
                    <a:pt x="7526" y="14145"/>
                    <a:pt x="7990" y="14990"/>
                  </a:cubicBezTo>
                  <a:cubicBezTo>
                    <a:pt x="5061" y="15335"/>
                    <a:pt x="6776" y="16133"/>
                    <a:pt x="7811" y="16312"/>
                  </a:cubicBezTo>
                  <a:cubicBezTo>
                    <a:pt x="7833" y="16315"/>
                    <a:pt x="7863" y="16317"/>
                    <a:pt x="7899" y="16317"/>
                  </a:cubicBezTo>
                  <a:cubicBezTo>
                    <a:pt x="8362" y="16317"/>
                    <a:pt x="9871" y="16050"/>
                    <a:pt x="9871" y="16050"/>
                  </a:cubicBezTo>
                  <a:lnTo>
                    <a:pt x="9681" y="15085"/>
                  </a:lnTo>
                  <a:lnTo>
                    <a:pt x="11050" y="13514"/>
                  </a:lnTo>
                  <a:lnTo>
                    <a:pt x="11074" y="15693"/>
                  </a:lnTo>
                  <a:lnTo>
                    <a:pt x="9323" y="17038"/>
                  </a:lnTo>
                  <a:lnTo>
                    <a:pt x="13550" y="18979"/>
                  </a:lnTo>
                  <a:lnTo>
                    <a:pt x="17051" y="18919"/>
                  </a:lnTo>
                  <a:lnTo>
                    <a:pt x="18456" y="19360"/>
                  </a:lnTo>
                  <a:lnTo>
                    <a:pt x="20825" y="19645"/>
                  </a:lnTo>
                  <a:lnTo>
                    <a:pt x="20468" y="21015"/>
                  </a:lnTo>
                  <a:lnTo>
                    <a:pt x="22123" y="21765"/>
                  </a:lnTo>
                  <a:lnTo>
                    <a:pt x="23420" y="22539"/>
                  </a:lnTo>
                  <a:lnTo>
                    <a:pt x="25695" y="22003"/>
                  </a:lnTo>
                  <a:lnTo>
                    <a:pt x="26718" y="22420"/>
                  </a:lnTo>
                  <a:lnTo>
                    <a:pt x="25421" y="23575"/>
                  </a:lnTo>
                  <a:lnTo>
                    <a:pt x="21158" y="24944"/>
                  </a:lnTo>
                  <a:lnTo>
                    <a:pt x="18289" y="27289"/>
                  </a:lnTo>
                  <a:cubicBezTo>
                    <a:pt x="18289" y="27289"/>
                    <a:pt x="16027" y="27968"/>
                    <a:pt x="15955" y="28170"/>
                  </a:cubicBezTo>
                  <a:cubicBezTo>
                    <a:pt x="15872" y="28373"/>
                    <a:pt x="14705" y="29337"/>
                    <a:pt x="14622" y="29551"/>
                  </a:cubicBezTo>
                  <a:cubicBezTo>
                    <a:pt x="14086" y="30921"/>
                    <a:pt x="12645" y="32599"/>
                    <a:pt x="14872" y="33338"/>
                  </a:cubicBezTo>
                  <a:cubicBezTo>
                    <a:pt x="15824" y="33647"/>
                    <a:pt x="17063" y="33838"/>
                    <a:pt x="17777" y="34278"/>
                  </a:cubicBezTo>
                  <a:cubicBezTo>
                    <a:pt x="18420" y="34671"/>
                    <a:pt x="18098" y="35457"/>
                    <a:pt x="18706" y="35826"/>
                  </a:cubicBezTo>
                  <a:cubicBezTo>
                    <a:pt x="19122" y="36064"/>
                    <a:pt x="20515" y="36064"/>
                    <a:pt x="20742" y="36326"/>
                  </a:cubicBezTo>
                  <a:cubicBezTo>
                    <a:pt x="20837" y="36445"/>
                    <a:pt x="20682" y="36636"/>
                    <a:pt x="20527" y="36790"/>
                  </a:cubicBezTo>
                  <a:cubicBezTo>
                    <a:pt x="18718" y="38731"/>
                    <a:pt x="14443" y="42005"/>
                    <a:pt x="13729" y="44077"/>
                  </a:cubicBezTo>
                  <a:cubicBezTo>
                    <a:pt x="13372" y="45089"/>
                    <a:pt x="10288" y="47125"/>
                    <a:pt x="9407" y="48387"/>
                  </a:cubicBezTo>
                  <a:cubicBezTo>
                    <a:pt x="7930" y="50506"/>
                    <a:pt x="7680" y="54995"/>
                    <a:pt x="4668" y="57222"/>
                  </a:cubicBezTo>
                  <a:cubicBezTo>
                    <a:pt x="1" y="60686"/>
                    <a:pt x="3704" y="63437"/>
                    <a:pt x="6406" y="65234"/>
                  </a:cubicBezTo>
                  <a:cubicBezTo>
                    <a:pt x="7031" y="65654"/>
                    <a:pt x="8886" y="66536"/>
                    <a:pt x="10724" y="66536"/>
                  </a:cubicBezTo>
                  <a:cubicBezTo>
                    <a:pt x="11757" y="66536"/>
                    <a:pt x="12785" y="66258"/>
                    <a:pt x="13586" y="65461"/>
                  </a:cubicBezTo>
                  <a:cubicBezTo>
                    <a:pt x="14788" y="64270"/>
                    <a:pt x="12610" y="62794"/>
                    <a:pt x="12026" y="62151"/>
                  </a:cubicBezTo>
                  <a:lnTo>
                    <a:pt x="10228" y="60139"/>
                  </a:lnTo>
                  <a:cubicBezTo>
                    <a:pt x="12062" y="59769"/>
                    <a:pt x="13872" y="59638"/>
                    <a:pt x="14360" y="59269"/>
                  </a:cubicBezTo>
                  <a:cubicBezTo>
                    <a:pt x="14848" y="58912"/>
                    <a:pt x="16586" y="56531"/>
                    <a:pt x="16586" y="56531"/>
                  </a:cubicBezTo>
                  <a:lnTo>
                    <a:pt x="16586" y="56531"/>
                  </a:lnTo>
                  <a:lnTo>
                    <a:pt x="13991" y="56757"/>
                  </a:lnTo>
                  <a:lnTo>
                    <a:pt x="18896" y="53019"/>
                  </a:lnTo>
                  <a:lnTo>
                    <a:pt x="23468" y="50852"/>
                  </a:lnTo>
                  <a:cubicBezTo>
                    <a:pt x="23468" y="50852"/>
                    <a:pt x="26064" y="50435"/>
                    <a:pt x="26611" y="50435"/>
                  </a:cubicBezTo>
                  <a:cubicBezTo>
                    <a:pt x="27504" y="50423"/>
                    <a:pt x="31779" y="48101"/>
                    <a:pt x="32362" y="47649"/>
                  </a:cubicBezTo>
                  <a:cubicBezTo>
                    <a:pt x="33136" y="47042"/>
                    <a:pt x="32195" y="46732"/>
                    <a:pt x="32862" y="46149"/>
                  </a:cubicBezTo>
                  <a:cubicBezTo>
                    <a:pt x="34874" y="44387"/>
                    <a:pt x="41173" y="42279"/>
                    <a:pt x="42244" y="40708"/>
                  </a:cubicBezTo>
                  <a:cubicBezTo>
                    <a:pt x="42244" y="40708"/>
                    <a:pt x="43137" y="39410"/>
                    <a:pt x="43149" y="39410"/>
                  </a:cubicBezTo>
                  <a:cubicBezTo>
                    <a:pt x="43494" y="38898"/>
                    <a:pt x="50888" y="37195"/>
                    <a:pt x="52019" y="36612"/>
                  </a:cubicBezTo>
                  <a:cubicBezTo>
                    <a:pt x="54317" y="35433"/>
                    <a:pt x="57198" y="33088"/>
                    <a:pt x="58818" y="31814"/>
                  </a:cubicBezTo>
                  <a:cubicBezTo>
                    <a:pt x="60997" y="30087"/>
                    <a:pt x="61497" y="27777"/>
                    <a:pt x="59056" y="26754"/>
                  </a:cubicBezTo>
                  <a:cubicBezTo>
                    <a:pt x="58199" y="26396"/>
                    <a:pt x="55698" y="26492"/>
                    <a:pt x="53531" y="26408"/>
                  </a:cubicBezTo>
                  <a:cubicBezTo>
                    <a:pt x="52436" y="26361"/>
                    <a:pt x="51424" y="26277"/>
                    <a:pt x="50769" y="26051"/>
                  </a:cubicBezTo>
                  <a:cubicBezTo>
                    <a:pt x="48388" y="25253"/>
                    <a:pt x="48269" y="23848"/>
                    <a:pt x="47340" y="22658"/>
                  </a:cubicBezTo>
                  <a:lnTo>
                    <a:pt x="44256" y="23027"/>
                  </a:lnTo>
                  <a:lnTo>
                    <a:pt x="41280" y="20896"/>
                  </a:lnTo>
                  <a:lnTo>
                    <a:pt x="35839" y="21015"/>
                  </a:lnTo>
                  <a:lnTo>
                    <a:pt x="33231" y="20205"/>
                  </a:lnTo>
                  <a:lnTo>
                    <a:pt x="30445" y="20669"/>
                  </a:lnTo>
                  <a:lnTo>
                    <a:pt x="28016" y="21539"/>
                  </a:lnTo>
                  <a:lnTo>
                    <a:pt x="26373" y="20836"/>
                  </a:lnTo>
                  <a:lnTo>
                    <a:pt x="23932" y="21181"/>
                  </a:lnTo>
                  <a:lnTo>
                    <a:pt x="23242" y="20491"/>
                  </a:lnTo>
                  <a:lnTo>
                    <a:pt x="25742" y="18753"/>
                  </a:lnTo>
                  <a:lnTo>
                    <a:pt x="21920" y="18324"/>
                  </a:lnTo>
                  <a:lnTo>
                    <a:pt x="22885" y="17359"/>
                  </a:lnTo>
                  <a:lnTo>
                    <a:pt x="24028" y="17205"/>
                  </a:lnTo>
                  <a:lnTo>
                    <a:pt x="24492" y="17145"/>
                  </a:lnTo>
                  <a:lnTo>
                    <a:pt x="25123" y="16717"/>
                  </a:lnTo>
                  <a:lnTo>
                    <a:pt x="26468" y="15800"/>
                  </a:lnTo>
                  <a:lnTo>
                    <a:pt x="22932" y="15895"/>
                  </a:lnTo>
                  <a:lnTo>
                    <a:pt x="20694" y="17300"/>
                  </a:lnTo>
                  <a:lnTo>
                    <a:pt x="18206" y="17514"/>
                  </a:lnTo>
                  <a:lnTo>
                    <a:pt x="17039" y="16621"/>
                  </a:lnTo>
                  <a:lnTo>
                    <a:pt x="19670" y="14740"/>
                  </a:lnTo>
                  <a:lnTo>
                    <a:pt x="25206" y="13180"/>
                  </a:lnTo>
                  <a:lnTo>
                    <a:pt x="30850" y="12990"/>
                  </a:lnTo>
                  <a:lnTo>
                    <a:pt x="33041" y="13038"/>
                  </a:lnTo>
                  <a:lnTo>
                    <a:pt x="32767" y="13764"/>
                  </a:lnTo>
                  <a:lnTo>
                    <a:pt x="31767" y="14585"/>
                  </a:lnTo>
                  <a:cubicBezTo>
                    <a:pt x="31767" y="14585"/>
                    <a:pt x="32328" y="14841"/>
                    <a:pt x="32742" y="14841"/>
                  </a:cubicBezTo>
                  <a:cubicBezTo>
                    <a:pt x="32775" y="14841"/>
                    <a:pt x="32807" y="14839"/>
                    <a:pt x="32838" y="14835"/>
                  </a:cubicBezTo>
                  <a:cubicBezTo>
                    <a:pt x="33255" y="14788"/>
                    <a:pt x="33803" y="14490"/>
                    <a:pt x="33803" y="14490"/>
                  </a:cubicBezTo>
                  <a:lnTo>
                    <a:pt x="35303" y="12573"/>
                  </a:lnTo>
                  <a:cubicBezTo>
                    <a:pt x="35303" y="12573"/>
                    <a:pt x="36886" y="12026"/>
                    <a:pt x="36922" y="12014"/>
                  </a:cubicBezTo>
                  <a:cubicBezTo>
                    <a:pt x="38553" y="11454"/>
                    <a:pt x="40280" y="11549"/>
                    <a:pt x="41935" y="11192"/>
                  </a:cubicBezTo>
                  <a:cubicBezTo>
                    <a:pt x="44006" y="10740"/>
                    <a:pt x="44375" y="10275"/>
                    <a:pt x="45292" y="9549"/>
                  </a:cubicBezTo>
                  <a:cubicBezTo>
                    <a:pt x="45292" y="9549"/>
                    <a:pt x="46626" y="9073"/>
                    <a:pt x="47602" y="8989"/>
                  </a:cubicBezTo>
                  <a:cubicBezTo>
                    <a:pt x="50531" y="8739"/>
                    <a:pt x="53543" y="8263"/>
                    <a:pt x="56460" y="7965"/>
                  </a:cubicBezTo>
                  <a:cubicBezTo>
                    <a:pt x="57044" y="7918"/>
                    <a:pt x="57675" y="7846"/>
                    <a:pt x="58127" y="7668"/>
                  </a:cubicBezTo>
                  <a:cubicBezTo>
                    <a:pt x="59282" y="7227"/>
                    <a:pt x="56794" y="6584"/>
                    <a:pt x="56246" y="6358"/>
                  </a:cubicBezTo>
                  <a:cubicBezTo>
                    <a:pt x="56246" y="6358"/>
                    <a:pt x="57615" y="6118"/>
                    <a:pt x="58632" y="6118"/>
                  </a:cubicBezTo>
                  <a:cubicBezTo>
                    <a:pt x="58769" y="6118"/>
                    <a:pt x="58900" y="6122"/>
                    <a:pt x="59020" y="6132"/>
                  </a:cubicBezTo>
                  <a:cubicBezTo>
                    <a:pt x="60032" y="6203"/>
                    <a:pt x="62080" y="6203"/>
                    <a:pt x="62366" y="6239"/>
                  </a:cubicBezTo>
                  <a:cubicBezTo>
                    <a:pt x="62443" y="6250"/>
                    <a:pt x="62524" y="6255"/>
                    <a:pt x="62610" y="6255"/>
                  </a:cubicBezTo>
                  <a:cubicBezTo>
                    <a:pt x="63658" y="6255"/>
                    <a:pt x="65251" y="5495"/>
                    <a:pt x="65450" y="5275"/>
                  </a:cubicBezTo>
                  <a:cubicBezTo>
                    <a:pt x="66295" y="4322"/>
                    <a:pt x="63140" y="3203"/>
                    <a:pt x="60901" y="3084"/>
                  </a:cubicBezTo>
                  <a:cubicBezTo>
                    <a:pt x="60233" y="3048"/>
                    <a:pt x="59651" y="3029"/>
                    <a:pt x="59136" y="3029"/>
                  </a:cubicBezTo>
                  <a:cubicBezTo>
                    <a:pt x="56573" y="3029"/>
                    <a:pt x="55685" y="3497"/>
                    <a:pt x="54079" y="4667"/>
                  </a:cubicBezTo>
                  <a:lnTo>
                    <a:pt x="51674" y="5465"/>
                  </a:lnTo>
                  <a:lnTo>
                    <a:pt x="49745" y="6168"/>
                  </a:lnTo>
                  <a:cubicBezTo>
                    <a:pt x="50650" y="5834"/>
                    <a:pt x="45673" y="3727"/>
                    <a:pt x="45840" y="3667"/>
                  </a:cubicBezTo>
                  <a:cubicBezTo>
                    <a:pt x="46197" y="3513"/>
                    <a:pt x="49650" y="2834"/>
                    <a:pt x="49650" y="2834"/>
                  </a:cubicBezTo>
                  <a:cubicBezTo>
                    <a:pt x="49650" y="2834"/>
                    <a:pt x="53246" y="2584"/>
                    <a:pt x="53722" y="2512"/>
                  </a:cubicBezTo>
                  <a:cubicBezTo>
                    <a:pt x="54198" y="2441"/>
                    <a:pt x="56365" y="2155"/>
                    <a:pt x="56365" y="2155"/>
                  </a:cubicBezTo>
                  <a:lnTo>
                    <a:pt x="56591" y="1334"/>
                  </a:lnTo>
                  <a:lnTo>
                    <a:pt x="55686" y="786"/>
                  </a:lnTo>
                  <a:lnTo>
                    <a:pt x="55853" y="393"/>
                  </a:lnTo>
                  <a:lnTo>
                    <a:pt x="55853" y="393"/>
                  </a:lnTo>
                  <a:lnTo>
                    <a:pt x="54020" y="560"/>
                  </a:lnTo>
                  <a:lnTo>
                    <a:pt x="52650" y="1060"/>
                  </a:lnTo>
                  <a:lnTo>
                    <a:pt x="52031" y="1608"/>
                  </a:lnTo>
                  <a:lnTo>
                    <a:pt x="49590" y="1536"/>
                  </a:lnTo>
                  <a:lnTo>
                    <a:pt x="49793" y="1024"/>
                  </a:lnTo>
                  <a:cubicBezTo>
                    <a:pt x="49793" y="1024"/>
                    <a:pt x="50960" y="655"/>
                    <a:pt x="51055" y="560"/>
                  </a:cubicBezTo>
                  <a:cubicBezTo>
                    <a:pt x="51150" y="453"/>
                    <a:pt x="49876" y="262"/>
                    <a:pt x="49876" y="262"/>
                  </a:cubicBezTo>
                  <a:lnTo>
                    <a:pt x="46483" y="488"/>
                  </a:lnTo>
                  <a:cubicBezTo>
                    <a:pt x="46483" y="488"/>
                    <a:pt x="46090" y="393"/>
                    <a:pt x="45804" y="286"/>
                  </a:cubicBezTo>
                  <a:cubicBezTo>
                    <a:pt x="45518" y="191"/>
                    <a:pt x="44352" y="0"/>
                    <a:pt x="44352"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33"/>
            <p:cNvSpPr/>
            <p:nvPr/>
          </p:nvSpPr>
          <p:spPr>
            <a:xfrm>
              <a:off x="12420300" y="4033800"/>
              <a:ext cx="280400" cy="60450"/>
            </a:xfrm>
            <a:custGeom>
              <a:avLst/>
              <a:gdLst/>
              <a:ahLst/>
              <a:cxnLst/>
              <a:rect l="l" t="t" r="r" b="b"/>
              <a:pathLst>
                <a:path w="11216" h="2418" extrusionOk="0">
                  <a:moveTo>
                    <a:pt x="4167" y="0"/>
                  </a:moveTo>
                  <a:lnTo>
                    <a:pt x="1393" y="131"/>
                  </a:lnTo>
                  <a:lnTo>
                    <a:pt x="1119" y="679"/>
                  </a:lnTo>
                  <a:lnTo>
                    <a:pt x="1060" y="977"/>
                  </a:lnTo>
                  <a:lnTo>
                    <a:pt x="0" y="1393"/>
                  </a:lnTo>
                  <a:lnTo>
                    <a:pt x="1572" y="1322"/>
                  </a:lnTo>
                  <a:cubicBezTo>
                    <a:pt x="1572" y="1322"/>
                    <a:pt x="3679" y="846"/>
                    <a:pt x="4036" y="774"/>
                  </a:cubicBezTo>
                  <a:cubicBezTo>
                    <a:pt x="4126" y="756"/>
                    <a:pt x="4231" y="750"/>
                    <a:pt x="4338" y="750"/>
                  </a:cubicBezTo>
                  <a:cubicBezTo>
                    <a:pt x="4659" y="750"/>
                    <a:pt x="5001" y="810"/>
                    <a:pt x="5001" y="810"/>
                  </a:cubicBezTo>
                  <a:lnTo>
                    <a:pt x="6263" y="1251"/>
                  </a:lnTo>
                  <a:cubicBezTo>
                    <a:pt x="6263" y="1251"/>
                    <a:pt x="5334" y="1667"/>
                    <a:pt x="5025" y="1667"/>
                  </a:cubicBezTo>
                  <a:cubicBezTo>
                    <a:pt x="4727" y="1667"/>
                    <a:pt x="3739" y="1632"/>
                    <a:pt x="3262" y="1608"/>
                  </a:cubicBezTo>
                  <a:cubicBezTo>
                    <a:pt x="3216" y="1604"/>
                    <a:pt x="3171" y="1603"/>
                    <a:pt x="3128" y="1603"/>
                  </a:cubicBezTo>
                  <a:cubicBezTo>
                    <a:pt x="2723" y="1603"/>
                    <a:pt x="2441" y="1739"/>
                    <a:pt x="2441" y="1739"/>
                  </a:cubicBezTo>
                  <a:lnTo>
                    <a:pt x="2405" y="2024"/>
                  </a:lnTo>
                  <a:cubicBezTo>
                    <a:pt x="2405" y="2024"/>
                    <a:pt x="4394" y="2096"/>
                    <a:pt x="5072" y="2132"/>
                  </a:cubicBezTo>
                  <a:cubicBezTo>
                    <a:pt x="5763" y="2167"/>
                    <a:pt x="6382" y="2417"/>
                    <a:pt x="6382" y="2417"/>
                  </a:cubicBezTo>
                  <a:lnTo>
                    <a:pt x="7513" y="2274"/>
                  </a:lnTo>
                  <a:cubicBezTo>
                    <a:pt x="7513" y="2274"/>
                    <a:pt x="7858" y="1953"/>
                    <a:pt x="7727" y="1846"/>
                  </a:cubicBezTo>
                  <a:cubicBezTo>
                    <a:pt x="7688" y="1810"/>
                    <a:pt x="7788" y="1798"/>
                    <a:pt x="7940" y="1798"/>
                  </a:cubicBezTo>
                  <a:cubicBezTo>
                    <a:pt x="8243" y="1798"/>
                    <a:pt x="8751" y="1846"/>
                    <a:pt x="8751" y="1846"/>
                  </a:cubicBezTo>
                  <a:lnTo>
                    <a:pt x="10799" y="1667"/>
                  </a:lnTo>
                  <a:lnTo>
                    <a:pt x="11216" y="1358"/>
                  </a:lnTo>
                  <a:lnTo>
                    <a:pt x="9001" y="1215"/>
                  </a:lnTo>
                  <a:cubicBezTo>
                    <a:pt x="9001" y="1215"/>
                    <a:pt x="9406" y="679"/>
                    <a:pt x="8954" y="608"/>
                  </a:cubicBezTo>
                  <a:cubicBezTo>
                    <a:pt x="8501" y="536"/>
                    <a:pt x="7989" y="298"/>
                    <a:pt x="7989" y="298"/>
                  </a:cubicBezTo>
                  <a:lnTo>
                    <a:pt x="4965" y="369"/>
                  </a:lnTo>
                  <a:lnTo>
                    <a:pt x="4167" y="0"/>
                  </a:ln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33"/>
            <p:cNvSpPr/>
            <p:nvPr/>
          </p:nvSpPr>
          <p:spPr>
            <a:xfrm>
              <a:off x="12587800" y="3985575"/>
              <a:ext cx="262325" cy="29225"/>
            </a:xfrm>
            <a:custGeom>
              <a:avLst/>
              <a:gdLst/>
              <a:ahLst/>
              <a:cxnLst/>
              <a:rect l="l" t="t" r="r" b="b"/>
              <a:pathLst>
                <a:path w="10493" h="1169" extrusionOk="0">
                  <a:moveTo>
                    <a:pt x="7762" y="0"/>
                  </a:moveTo>
                  <a:cubicBezTo>
                    <a:pt x="6500" y="0"/>
                    <a:pt x="2732" y="132"/>
                    <a:pt x="1885" y="132"/>
                  </a:cubicBezTo>
                  <a:cubicBezTo>
                    <a:pt x="1146" y="132"/>
                    <a:pt x="1182" y="298"/>
                    <a:pt x="1254" y="382"/>
                  </a:cubicBezTo>
                  <a:cubicBezTo>
                    <a:pt x="1277" y="417"/>
                    <a:pt x="1242" y="453"/>
                    <a:pt x="1182" y="489"/>
                  </a:cubicBezTo>
                  <a:lnTo>
                    <a:pt x="170" y="989"/>
                  </a:lnTo>
                  <a:cubicBezTo>
                    <a:pt x="1" y="1068"/>
                    <a:pt x="110" y="1168"/>
                    <a:pt x="365" y="1168"/>
                  </a:cubicBezTo>
                  <a:cubicBezTo>
                    <a:pt x="379" y="1168"/>
                    <a:pt x="393" y="1168"/>
                    <a:pt x="408" y="1167"/>
                  </a:cubicBezTo>
                  <a:cubicBezTo>
                    <a:pt x="1646" y="1167"/>
                    <a:pt x="2885" y="1132"/>
                    <a:pt x="4123" y="1108"/>
                  </a:cubicBezTo>
                  <a:cubicBezTo>
                    <a:pt x="4992" y="1085"/>
                    <a:pt x="5856" y="1072"/>
                    <a:pt x="6711" y="1072"/>
                  </a:cubicBezTo>
                  <a:cubicBezTo>
                    <a:pt x="7181" y="1072"/>
                    <a:pt x="7648" y="1076"/>
                    <a:pt x="8112" y="1084"/>
                  </a:cubicBezTo>
                  <a:cubicBezTo>
                    <a:pt x="8207" y="1084"/>
                    <a:pt x="8302" y="1072"/>
                    <a:pt x="8385" y="1060"/>
                  </a:cubicBezTo>
                  <a:lnTo>
                    <a:pt x="10136" y="691"/>
                  </a:lnTo>
                  <a:cubicBezTo>
                    <a:pt x="10493" y="620"/>
                    <a:pt x="10433" y="453"/>
                    <a:pt x="10052" y="453"/>
                  </a:cubicBezTo>
                  <a:cubicBezTo>
                    <a:pt x="9969" y="453"/>
                    <a:pt x="9897" y="453"/>
                    <a:pt x="9838" y="429"/>
                  </a:cubicBezTo>
                  <a:cubicBezTo>
                    <a:pt x="9528" y="346"/>
                    <a:pt x="8421" y="60"/>
                    <a:pt x="8159" y="12"/>
                  </a:cubicBezTo>
                  <a:cubicBezTo>
                    <a:pt x="8113" y="4"/>
                    <a:pt x="7973" y="0"/>
                    <a:pt x="7762"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33"/>
            <p:cNvSpPr/>
            <p:nvPr/>
          </p:nvSpPr>
          <p:spPr>
            <a:xfrm>
              <a:off x="12755150" y="3987375"/>
              <a:ext cx="592950" cy="128200"/>
            </a:xfrm>
            <a:custGeom>
              <a:avLst/>
              <a:gdLst/>
              <a:ahLst/>
              <a:cxnLst/>
              <a:rect l="l" t="t" r="r" b="b"/>
              <a:pathLst>
                <a:path w="23718" h="5128" extrusionOk="0">
                  <a:moveTo>
                    <a:pt x="19527" y="0"/>
                  </a:moveTo>
                  <a:cubicBezTo>
                    <a:pt x="18666" y="8"/>
                    <a:pt x="17807" y="8"/>
                    <a:pt x="16949" y="8"/>
                  </a:cubicBezTo>
                  <a:cubicBezTo>
                    <a:pt x="15231" y="8"/>
                    <a:pt x="13514" y="8"/>
                    <a:pt x="11776" y="71"/>
                  </a:cubicBezTo>
                  <a:cubicBezTo>
                    <a:pt x="11073" y="95"/>
                    <a:pt x="10335" y="95"/>
                    <a:pt x="9752" y="226"/>
                  </a:cubicBezTo>
                  <a:cubicBezTo>
                    <a:pt x="9526" y="274"/>
                    <a:pt x="8918" y="619"/>
                    <a:pt x="8692" y="619"/>
                  </a:cubicBezTo>
                  <a:cubicBezTo>
                    <a:pt x="8234" y="619"/>
                    <a:pt x="7794" y="616"/>
                    <a:pt x="7370" y="616"/>
                  </a:cubicBezTo>
                  <a:cubicBezTo>
                    <a:pt x="5612" y="616"/>
                    <a:pt x="4114" y="670"/>
                    <a:pt x="2608" y="1226"/>
                  </a:cubicBezTo>
                  <a:cubicBezTo>
                    <a:pt x="2608" y="1226"/>
                    <a:pt x="739" y="1286"/>
                    <a:pt x="370" y="1286"/>
                  </a:cubicBezTo>
                  <a:cubicBezTo>
                    <a:pt x="1" y="1286"/>
                    <a:pt x="48" y="1619"/>
                    <a:pt x="48" y="1619"/>
                  </a:cubicBezTo>
                  <a:lnTo>
                    <a:pt x="1739" y="1715"/>
                  </a:lnTo>
                  <a:lnTo>
                    <a:pt x="4870" y="1715"/>
                  </a:lnTo>
                  <a:lnTo>
                    <a:pt x="4073" y="1965"/>
                  </a:lnTo>
                  <a:cubicBezTo>
                    <a:pt x="4073" y="1965"/>
                    <a:pt x="3453" y="2369"/>
                    <a:pt x="3263" y="2524"/>
                  </a:cubicBezTo>
                  <a:cubicBezTo>
                    <a:pt x="3072" y="2691"/>
                    <a:pt x="5025" y="2691"/>
                    <a:pt x="5025" y="2691"/>
                  </a:cubicBezTo>
                  <a:cubicBezTo>
                    <a:pt x="5025" y="2691"/>
                    <a:pt x="3787" y="3036"/>
                    <a:pt x="2882" y="3298"/>
                  </a:cubicBezTo>
                  <a:cubicBezTo>
                    <a:pt x="1953" y="3560"/>
                    <a:pt x="2156" y="3691"/>
                    <a:pt x="2406" y="3762"/>
                  </a:cubicBezTo>
                  <a:cubicBezTo>
                    <a:pt x="2894" y="3893"/>
                    <a:pt x="2263" y="4441"/>
                    <a:pt x="2310" y="4643"/>
                  </a:cubicBezTo>
                  <a:cubicBezTo>
                    <a:pt x="2392" y="5021"/>
                    <a:pt x="3017" y="5128"/>
                    <a:pt x="3960" y="5128"/>
                  </a:cubicBezTo>
                  <a:cubicBezTo>
                    <a:pt x="4116" y="5128"/>
                    <a:pt x="4281" y="5125"/>
                    <a:pt x="4454" y="5120"/>
                  </a:cubicBezTo>
                  <a:cubicBezTo>
                    <a:pt x="6192" y="5060"/>
                    <a:pt x="6513" y="4762"/>
                    <a:pt x="7311" y="4251"/>
                  </a:cubicBezTo>
                  <a:cubicBezTo>
                    <a:pt x="7799" y="3929"/>
                    <a:pt x="8799" y="3643"/>
                    <a:pt x="9180" y="3334"/>
                  </a:cubicBezTo>
                  <a:cubicBezTo>
                    <a:pt x="9255" y="3275"/>
                    <a:pt x="10024" y="3262"/>
                    <a:pt x="10886" y="3262"/>
                  </a:cubicBezTo>
                  <a:cubicBezTo>
                    <a:pt x="11601" y="3262"/>
                    <a:pt x="12380" y="3271"/>
                    <a:pt x="12879" y="3271"/>
                  </a:cubicBezTo>
                  <a:cubicBezTo>
                    <a:pt x="13123" y="3271"/>
                    <a:pt x="13300" y="3269"/>
                    <a:pt x="13371" y="3262"/>
                  </a:cubicBezTo>
                  <a:cubicBezTo>
                    <a:pt x="13738" y="3239"/>
                    <a:pt x="17840" y="2820"/>
                    <a:pt x="18395" y="2820"/>
                  </a:cubicBezTo>
                  <a:cubicBezTo>
                    <a:pt x="18417" y="2820"/>
                    <a:pt x="18433" y="2820"/>
                    <a:pt x="18443" y="2822"/>
                  </a:cubicBezTo>
                  <a:cubicBezTo>
                    <a:pt x="18449" y="2822"/>
                    <a:pt x="18456" y="2823"/>
                    <a:pt x="18462" y="2823"/>
                  </a:cubicBezTo>
                  <a:cubicBezTo>
                    <a:pt x="18758" y="2823"/>
                    <a:pt x="19663" y="2306"/>
                    <a:pt x="19908" y="2155"/>
                  </a:cubicBezTo>
                  <a:cubicBezTo>
                    <a:pt x="20146" y="1988"/>
                    <a:pt x="21408" y="1286"/>
                    <a:pt x="21444" y="1191"/>
                  </a:cubicBezTo>
                  <a:cubicBezTo>
                    <a:pt x="21468" y="1107"/>
                    <a:pt x="22765" y="1036"/>
                    <a:pt x="23242" y="976"/>
                  </a:cubicBezTo>
                  <a:cubicBezTo>
                    <a:pt x="23718" y="917"/>
                    <a:pt x="22920" y="560"/>
                    <a:pt x="22920" y="560"/>
                  </a:cubicBezTo>
                  <a:lnTo>
                    <a:pt x="20884" y="441"/>
                  </a:lnTo>
                  <a:lnTo>
                    <a:pt x="19527" y="0"/>
                  </a:ln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33"/>
            <p:cNvSpPr/>
            <p:nvPr/>
          </p:nvSpPr>
          <p:spPr>
            <a:xfrm>
              <a:off x="15791550" y="4185900"/>
              <a:ext cx="257500" cy="166375"/>
            </a:xfrm>
            <a:custGeom>
              <a:avLst/>
              <a:gdLst/>
              <a:ahLst/>
              <a:cxnLst/>
              <a:rect l="l" t="t" r="r" b="b"/>
              <a:pathLst>
                <a:path w="10300" h="6655" extrusionOk="0">
                  <a:moveTo>
                    <a:pt x="0" y="0"/>
                  </a:moveTo>
                  <a:cubicBezTo>
                    <a:pt x="631" y="346"/>
                    <a:pt x="1167" y="691"/>
                    <a:pt x="1203" y="1036"/>
                  </a:cubicBezTo>
                  <a:cubicBezTo>
                    <a:pt x="1203" y="1251"/>
                    <a:pt x="1286" y="1465"/>
                    <a:pt x="1405" y="1691"/>
                  </a:cubicBezTo>
                  <a:cubicBezTo>
                    <a:pt x="1453" y="1763"/>
                    <a:pt x="1536" y="1846"/>
                    <a:pt x="1667" y="1917"/>
                  </a:cubicBezTo>
                  <a:lnTo>
                    <a:pt x="2263" y="2263"/>
                  </a:lnTo>
                  <a:lnTo>
                    <a:pt x="5739" y="4132"/>
                  </a:lnTo>
                  <a:cubicBezTo>
                    <a:pt x="6156" y="4370"/>
                    <a:pt x="6215" y="4608"/>
                    <a:pt x="5882" y="4751"/>
                  </a:cubicBezTo>
                  <a:lnTo>
                    <a:pt x="4560" y="5311"/>
                  </a:lnTo>
                  <a:cubicBezTo>
                    <a:pt x="4072" y="5513"/>
                    <a:pt x="4418" y="5930"/>
                    <a:pt x="5322" y="6192"/>
                  </a:cubicBezTo>
                  <a:lnTo>
                    <a:pt x="6251" y="6466"/>
                  </a:lnTo>
                  <a:cubicBezTo>
                    <a:pt x="6685" y="6592"/>
                    <a:pt x="7149" y="6655"/>
                    <a:pt x="7545" y="6655"/>
                  </a:cubicBezTo>
                  <a:cubicBezTo>
                    <a:pt x="7932" y="6655"/>
                    <a:pt x="8253" y="6595"/>
                    <a:pt x="8418" y="6477"/>
                  </a:cubicBezTo>
                  <a:lnTo>
                    <a:pt x="10168" y="5180"/>
                  </a:lnTo>
                  <a:cubicBezTo>
                    <a:pt x="10299" y="5084"/>
                    <a:pt x="10299" y="4953"/>
                    <a:pt x="10168" y="4822"/>
                  </a:cubicBezTo>
                  <a:lnTo>
                    <a:pt x="7918" y="2560"/>
                  </a:lnTo>
                  <a:cubicBezTo>
                    <a:pt x="7680" y="2310"/>
                    <a:pt x="7025" y="2084"/>
                    <a:pt x="6323" y="2013"/>
                  </a:cubicBezTo>
                  <a:cubicBezTo>
                    <a:pt x="5620" y="1929"/>
                    <a:pt x="4822" y="1822"/>
                    <a:pt x="4513" y="1727"/>
                  </a:cubicBezTo>
                  <a:cubicBezTo>
                    <a:pt x="3929" y="1524"/>
                    <a:pt x="3322" y="989"/>
                    <a:pt x="2917" y="786"/>
                  </a:cubicBezTo>
                  <a:cubicBezTo>
                    <a:pt x="2530" y="604"/>
                    <a:pt x="1044" y="8"/>
                    <a:pt x="519" y="8"/>
                  </a:cubicBezTo>
                  <a:cubicBezTo>
                    <a:pt x="495" y="8"/>
                    <a:pt x="473" y="10"/>
                    <a:pt x="453" y="12"/>
                  </a:cubicBezTo>
                  <a:cubicBezTo>
                    <a:pt x="428" y="16"/>
                    <a:pt x="397" y="17"/>
                    <a:pt x="359" y="17"/>
                  </a:cubicBezTo>
                  <a:cubicBezTo>
                    <a:pt x="269" y="17"/>
                    <a:pt x="143" y="9"/>
                    <a:pt x="0"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33"/>
            <p:cNvSpPr/>
            <p:nvPr/>
          </p:nvSpPr>
          <p:spPr>
            <a:xfrm>
              <a:off x="13045375" y="3993825"/>
              <a:ext cx="3479675" cy="1212175"/>
            </a:xfrm>
            <a:custGeom>
              <a:avLst/>
              <a:gdLst/>
              <a:ahLst/>
              <a:cxnLst/>
              <a:rect l="l" t="t" r="r" b="b"/>
              <a:pathLst>
                <a:path w="139187" h="48487" extrusionOk="0">
                  <a:moveTo>
                    <a:pt x="57325" y="1"/>
                  </a:moveTo>
                  <a:cubicBezTo>
                    <a:pt x="57052" y="1"/>
                    <a:pt x="56800" y="13"/>
                    <a:pt x="56579" y="40"/>
                  </a:cubicBezTo>
                  <a:cubicBezTo>
                    <a:pt x="56126" y="87"/>
                    <a:pt x="56269" y="444"/>
                    <a:pt x="56269" y="444"/>
                  </a:cubicBezTo>
                  <a:lnTo>
                    <a:pt x="58591" y="1123"/>
                  </a:lnTo>
                  <a:lnTo>
                    <a:pt x="58317" y="1599"/>
                  </a:lnTo>
                  <a:cubicBezTo>
                    <a:pt x="58317" y="1599"/>
                    <a:pt x="57973" y="1626"/>
                    <a:pt x="57596" y="1626"/>
                  </a:cubicBezTo>
                  <a:cubicBezTo>
                    <a:pt x="57407" y="1626"/>
                    <a:pt x="57210" y="1619"/>
                    <a:pt x="57043" y="1599"/>
                  </a:cubicBezTo>
                  <a:cubicBezTo>
                    <a:pt x="56878" y="1583"/>
                    <a:pt x="56329" y="1566"/>
                    <a:pt x="55661" y="1566"/>
                  </a:cubicBezTo>
                  <a:cubicBezTo>
                    <a:pt x="53921" y="1566"/>
                    <a:pt x="51372" y="1678"/>
                    <a:pt x="52697" y="2195"/>
                  </a:cubicBezTo>
                  <a:cubicBezTo>
                    <a:pt x="52269" y="2028"/>
                    <a:pt x="51697" y="1814"/>
                    <a:pt x="51471" y="1754"/>
                  </a:cubicBezTo>
                  <a:cubicBezTo>
                    <a:pt x="51399" y="1738"/>
                    <a:pt x="51314" y="1732"/>
                    <a:pt x="51223" y="1732"/>
                  </a:cubicBezTo>
                  <a:cubicBezTo>
                    <a:pt x="50833" y="1732"/>
                    <a:pt x="50340" y="1849"/>
                    <a:pt x="50340" y="1849"/>
                  </a:cubicBezTo>
                  <a:lnTo>
                    <a:pt x="49733" y="2207"/>
                  </a:lnTo>
                  <a:lnTo>
                    <a:pt x="51376" y="2635"/>
                  </a:lnTo>
                  <a:lnTo>
                    <a:pt x="51745" y="2945"/>
                  </a:lnTo>
                  <a:lnTo>
                    <a:pt x="51150" y="3076"/>
                  </a:lnTo>
                  <a:cubicBezTo>
                    <a:pt x="51150" y="3076"/>
                    <a:pt x="49852" y="2635"/>
                    <a:pt x="49852" y="2635"/>
                  </a:cubicBezTo>
                  <a:cubicBezTo>
                    <a:pt x="49841" y="2632"/>
                    <a:pt x="49788" y="2630"/>
                    <a:pt x="49700" y="2630"/>
                  </a:cubicBezTo>
                  <a:cubicBezTo>
                    <a:pt x="48857" y="2630"/>
                    <a:pt x="44788" y="2767"/>
                    <a:pt x="43761" y="2767"/>
                  </a:cubicBezTo>
                  <a:cubicBezTo>
                    <a:pt x="43724" y="2767"/>
                    <a:pt x="43690" y="2767"/>
                    <a:pt x="43660" y="2766"/>
                  </a:cubicBezTo>
                  <a:lnTo>
                    <a:pt x="41136" y="3326"/>
                  </a:lnTo>
                  <a:lnTo>
                    <a:pt x="40231" y="3350"/>
                  </a:lnTo>
                  <a:cubicBezTo>
                    <a:pt x="40231" y="3350"/>
                    <a:pt x="39267" y="3731"/>
                    <a:pt x="38993" y="3731"/>
                  </a:cubicBezTo>
                  <a:cubicBezTo>
                    <a:pt x="38719" y="3731"/>
                    <a:pt x="37076" y="3790"/>
                    <a:pt x="36802" y="3790"/>
                  </a:cubicBezTo>
                  <a:cubicBezTo>
                    <a:pt x="36529" y="3790"/>
                    <a:pt x="35779" y="3540"/>
                    <a:pt x="35600" y="3445"/>
                  </a:cubicBezTo>
                  <a:cubicBezTo>
                    <a:pt x="35409" y="3350"/>
                    <a:pt x="35671" y="3159"/>
                    <a:pt x="35671" y="3159"/>
                  </a:cubicBezTo>
                  <a:lnTo>
                    <a:pt x="38696" y="3516"/>
                  </a:lnTo>
                  <a:cubicBezTo>
                    <a:pt x="38696" y="3516"/>
                    <a:pt x="39136" y="3326"/>
                    <a:pt x="39291" y="3135"/>
                  </a:cubicBezTo>
                  <a:cubicBezTo>
                    <a:pt x="39458" y="2945"/>
                    <a:pt x="39077" y="2790"/>
                    <a:pt x="38803" y="2766"/>
                  </a:cubicBezTo>
                  <a:cubicBezTo>
                    <a:pt x="38529" y="2730"/>
                    <a:pt x="37076" y="2671"/>
                    <a:pt x="36719" y="2611"/>
                  </a:cubicBezTo>
                  <a:cubicBezTo>
                    <a:pt x="36362" y="2552"/>
                    <a:pt x="35374" y="2135"/>
                    <a:pt x="35338" y="2123"/>
                  </a:cubicBezTo>
                  <a:cubicBezTo>
                    <a:pt x="35243" y="2086"/>
                    <a:pt x="34854" y="2071"/>
                    <a:pt x="34311" y="2071"/>
                  </a:cubicBezTo>
                  <a:cubicBezTo>
                    <a:pt x="32607" y="2071"/>
                    <a:pt x="29394" y="2221"/>
                    <a:pt x="29087" y="2302"/>
                  </a:cubicBezTo>
                  <a:cubicBezTo>
                    <a:pt x="28718" y="2397"/>
                    <a:pt x="26373" y="2635"/>
                    <a:pt x="26015" y="2671"/>
                  </a:cubicBezTo>
                  <a:cubicBezTo>
                    <a:pt x="25646" y="2695"/>
                    <a:pt x="24587" y="3385"/>
                    <a:pt x="24480" y="3481"/>
                  </a:cubicBezTo>
                  <a:cubicBezTo>
                    <a:pt x="24384" y="3576"/>
                    <a:pt x="23825" y="3671"/>
                    <a:pt x="23360" y="3695"/>
                  </a:cubicBezTo>
                  <a:cubicBezTo>
                    <a:pt x="22896" y="3731"/>
                    <a:pt x="20646" y="4088"/>
                    <a:pt x="20360" y="4147"/>
                  </a:cubicBezTo>
                  <a:cubicBezTo>
                    <a:pt x="20074" y="4207"/>
                    <a:pt x="20491" y="4469"/>
                    <a:pt x="20467" y="4600"/>
                  </a:cubicBezTo>
                  <a:cubicBezTo>
                    <a:pt x="20443" y="4731"/>
                    <a:pt x="20848" y="5100"/>
                    <a:pt x="20848" y="5100"/>
                  </a:cubicBezTo>
                  <a:lnTo>
                    <a:pt x="21670" y="5266"/>
                  </a:lnTo>
                  <a:lnTo>
                    <a:pt x="22836" y="4897"/>
                  </a:lnTo>
                  <a:lnTo>
                    <a:pt x="23396" y="4933"/>
                  </a:lnTo>
                  <a:cubicBezTo>
                    <a:pt x="24276" y="5220"/>
                    <a:pt x="24988" y="5447"/>
                    <a:pt x="25722" y="5447"/>
                  </a:cubicBezTo>
                  <a:cubicBezTo>
                    <a:pt x="26299" y="5447"/>
                    <a:pt x="26890" y="5307"/>
                    <a:pt x="27587" y="4945"/>
                  </a:cubicBezTo>
                  <a:cubicBezTo>
                    <a:pt x="26563" y="4814"/>
                    <a:pt x="26575" y="4254"/>
                    <a:pt x="27361" y="3981"/>
                  </a:cubicBezTo>
                  <a:cubicBezTo>
                    <a:pt x="28123" y="3707"/>
                    <a:pt x="29290" y="3647"/>
                    <a:pt x="30361" y="3600"/>
                  </a:cubicBezTo>
                  <a:lnTo>
                    <a:pt x="30361" y="3600"/>
                  </a:lnTo>
                  <a:cubicBezTo>
                    <a:pt x="29409" y="3766"/>
                    <a:pt x="29182" y="4266"/>
                    <a:pt x="29790" y="4576"/>
                  </a:cubicBezTo>
                  <a:cubicBezTo>
                    <a:pt x="30273" y="4827"/>
                    <a:pt x="31166" y="4953"/>
                    <a:pt x="32052" y="4953"/>
                  </a:cubicBezTo>
                  <a:cubicBezTo>
                    <a:pt x="32256" y="4953"/>
                    <a:pt x="32460" y="4947"/>
                    <a:pt x="32659" y="4933"/>
                  </a:cubicBezTo>
                  <a:lnTo>
                    <a:pt x="32659" y="4933"/>
                  </a:lnTo>
                  <a:cubicBezTo>
                    <a:pt x="32332" y="5240"/>
                    <a:pt x="31388" y="5450"/>
                    <a:pt x="30449" y="5450"/>
                  </a:cubicBezTo>
                  <a:cubicBezTo>
                    <a:pt x="30296" y="5450"/>
                    <a:pt x="30142" y="5445"/>
                    <a:pt x="29992" y="5433"/>
                  </a:cubicBezTo>
                  <a:lnTo>
                    <a:pt x="29992" y="5433"/>
                  </a:lnTo>
                  <a:cubicBezTo>
                    <a:pt x="30147" y="5731"/>
                    <a:pt x="30671" y="5909"/>
                    <a:pt x="30147" y="6171"/>
                  </a:cubicBezTo>
                  <a:cubicBezTo>
                    <a:pt x="30100" y="6195"/>
                    <a:pt x="28893" y="6446"/>
                    <a:pt x="28828" y="6446"/>
                  </a:cubicBezTo>
                  <a:cubicBezTo>
                    <a:pt x="28826" y="6446"/>
                    <a:pt x="28826" y="6445"/>
                    <a:pt x="28825" y="6445"/>
                  </a:cubicBezTo>
                  <a:lnTo>
                    <a:pt x="27885" y="6064"/>
                  </a:lnTo>
                  <a:lnTo>
                    <a:pt x="27016" y="6445"/>
                  </a:lnTo>
                  <a:cubicBezTo>
                    <a:pt x="27016" y="6445"/>
                    <a:pt x="24551" y="6338"/>
                    <a:pt x="24265" y="6314"/>
                  </a:cubicBezTo>
                  <a:cubicBezTo>
                    <a:pt x="23979" y="6279"/>
                    <a:pt x="23598" y="6279"/>
                    <a:pt x="23598" y="6279"/>
                  </a:cubicBezTo>
                  <a:cubicBezTo>
                    <a:pt x="23598" y="6279"/>
                    <a:pt x="23753" y="5826"/>
                    <a:pt x="23765" y="5695"/>
                  </a:cubicBezTo>
                  <a:cubicBezTo>
                    <a:pt x="23768" y="5667"/>
                    <a:pt x="23721" y="5656"/>
                    <a:pt x="23643" y="5656"/>
                  </a:cubicBezTo>
                  <a:cubicBezTo>
                    <a:pt x="23356" y="5656"/>
                    <a:pt x="22636" y="5807"/>
                    <a:pt x="22336" y="5826"/>
                  </a:cubicBezTo>
                  <a:cubicBezTo>
                    <a:pt x="21955" y="5862"/>
                    <a:pt x="22432" y="6517"/>
                    <a:pt x="22432" y="6517"/>
                  </a:cubicBezTo>
                  <a:cubicBezTo>
                    <a:pt x="22432" y="6517"/>
                    <a:pt x="21693" y="6481"/>
                    <a:pt x="21670" y="6481"/>
                  </a:cubicBezTo>
                  <a:cubicBezTo>
                    <a:pt x="21324" y="6469"/>
                    <a:pt x="20979" y="6409"/>
                    <a:pt x="20646" y="6386"/>
                  </a:cubicBezTo>
                  <a:lnTo>
                    <a:pt x="20646" y="6386"/>
                  </a:lnTo>
                  <a:cubicBezTo>
                    <a:pt x="21090" y="6421"/>
                    <a:pt x="19022" y="7029"/>
                    <a:pt x="18202" y="7029"/>
                  </a:cubicBezTo>
                  <a:cubicBezTo>
                    <a:pt x="18187" y="7029"/>
                    <a:pt x="18172" y="7029"/>
                    <a:pt x="18157" y="7029"/>
                  </a:cubicBezTo>
                  <a:cubicBezTo>
                    <a:pt x="18086" y="6969"/>
                    <a:pt x="18014" y="6802"/>
                    <a:pt x="17681" y="6767"/>
                  </a:cubicBezTo>
                  <a:cubicBezTo>
                    <a:pt x="17655" y="6764"/>
                    <a:pt x="17629" y="6763"/>
                    <a:pt x="17603" y="6763"/>
                  </a:cubicBezTo>
                  <a:cubicBezTo>
                    <a:pt x="17071" y="6763"/>
                    <a:pt x="16545" y="7322"/>
                    <a:pt x="15705" y="7481"/>
                  </a:cubicBezTo>
                  <a:cubicBezTo>
                    <a:pt x="15419" y="7541"/>
                    <a:pt x="15395" y="7683"/>
                    <a:pt x="15669" y="7731"/>
                  </a:cubicBezTo>
                  <a:lnTo>
                    <a:pt x="16133" y="7814"/>
                  </a:lnTo>
                  <a:cubicBezTo>
                    <a:pt x="16133" y="7814"/>
                    <a:pt x="14800" y="8136"/>
                    <a:pt x="14502" y="8172"/>
                  </a:cubicBezTo>
                  <a:lnTo>
                    <a:pt x="15597" y="8469"/>
                  </a:lnTo>
                  <a:lnTo>
                    <a:pt x="16395" y="8874"/>
                  </a:lnTo>
                  <a:cubicBezTo>
                    <a:pt x="16395" y="8874"/>
                    <a:pt x="15609" y="9279"/>
                    <a:pt x="15395" y="9398"/>
                  </a:cubicBezTo>
                  <a:cubicBezTo>
                    <a:pt x="15191" y="9494"/>
                    <a:pt x="14419" y="9629"/>
                    <a:pt x="13980" y="9629"/>
                  </a:cubicBezTo>
                  <a:cubicBezTo>
                    <a:pt x="13931" y="9629"/>
                    <a:pt x="13887" y="9628"/>
                    <a:pt x="13847" y="9624"/>
                  </a:cubicBezTo>
                  <a:cubicBezTo>
                    <a:pt x="13454" y="9577"/>
                    <a:pt x="12954" y="9207"/>
                    <a:pt x="12692" y="9100"/>
                  </a:cubicBezTo>
                  <a:cubicBezTo>
                    <a:pt x="12630" y="9072"/>
                    <a:pt x="12495" y="9061"/>
                    <a:pt x="12326" y="9061"/>
                  </a:cubicBezTo>
                  <a:cubicBezTo>
                    <a:pt x="11786" y="9061"/>
                    <a:pt x="10894" y="9172"/>
                    <a:pt x="10894" y="9172"/>
                  </a:cubicBezTo>
                  <a:cubicBezTo>
                    <a:pt x="10894" y="9172"/>
                    <a:pt x="9942" y="9993"/>
                    <a:pt x="9680" y="10231"/>
                  </a:cubicBezTo>
                  <a:cubicBezTo>
                    <a:pt x="9406" y="10458"/>
                    <a:pt x="9621" y="11434"/>
                    <a:pt x="9621" y="11434"/>
                  </a:cubicBezTo>
                  <a:cubicBezTo>
                    <a:pt x="9621" y="11434"/>
                    <a:pt x="9908" y="11447"/>
                    <a:pt x="10226" y="11447"/>
                  </a:cubicBezTo>
                  <a:cubicBezTo>
                    <a:pt x="10504" y="11447"/>
                    <a:pt x="10804" y="11437"/>
                    <a:pt x="10954" y="11398"/>
                  </a:cubicBezTo>
                  <a:cubicBezTo>
                    <a:pt x="10992" y="11389"/>
                    <a:pt x="11037" y="11384"/>
                    <a:pt x="11086" y="11384"/>
                  </a:cubicBezTo>
                  <a:cubicBezTo>
                    <a:pt x="11470" y="11384"/>
                    <a:pt x="12155" y="11640"/>
                    <a:pt x="12418" y="11672"/>
                  </a:cubicBezTo>
                  <a:cubicBezTo>
                    <a:pt x="12485" y="11683"/>
                    <a:pt x="12633" y="11687"/>
                    <a:pt x="12824" y="11687"/>
                  </a:cubicBezTo>
                  <a:cubicBezTo>
                    <a:pt x="13492" y="11687"/>
                    <a:pt x="14681" y="11636"/>
                    <a:pt x="14681" y="11636"/>
                  </a:cubicBezTo>
                  <a:lnTo>
                    <a:pt x="15502" y="11160"/>
                  </a:lnTo>
                  <a:lnTo>
                    <a:pt x="17764" y="9958"/>
                  </a:lnTo>
                  <a:lnTo>
                    <a:pt x="18229" y="9624"/>
                  </a:lnTo>
                  <a:lnTo>
                    <a:pt x="19146" y="9838"/>
                  </a:lnTo>
                  <a:cubicBezTo>
                    <a:pt x="19277" y="9871"/>
                    <a:pt x="19421" y="9886"/>
                    <a:pt x="19563" y="9886"/>
                  </a:cubicBezTo>
                  <a:cubicBezTo>
                    <a:pt x="19987" y="9886"/>
                    <a:pt x="20396" y="9755"/>
                    <a:pt x="20431" y="9577"/>
                  </a:cubicBezTo>
                  <a:cubicBezTo>
                    <a:pt x="20441" y="9519"/>
                    <a:pt x="20633" y="9502"/>
                    <a:pt x="20861" y="9502"/>
                  </a:cubicBezTo>
                  <a:cubicBezTo>
                    <a:pt x="21202" y="9502"/>
                    <a:pt x="21622" y="9541"/>
                    <a:pt x="21622" y="9541"/>
                  </a:cubicBezTo>
                  <a:lnTo>
                    <a:pt x="22610" y="9624"/>
                  </a:lnTo>
                  <a:lnTo>
                    <a:pt x="23920" y="10386"/>
                  </a:lnTo>
                  <a:lnTo>
                    <a:pt x="25027" y="10386"/>
                  </a:lnTo>
                  <a:lnTo>
                    <a:pt x="25908" y="10696"/>
                  </a:lnTo>
                  <a:lnTo>
                    <a:pt x="25527" y="10993"/>
                  </a:lnTo>
                  <a:cubicBezTo>
                    <a:pt x="25372" y="11112"/>
                    <a:pt x="25480" y="11243"/>
                    <a:pt x="25765" y="11315"/>
                  </a:cubicBezTo>
                  <a:lnTo>
                    <a:pt x="25956" y="11362"/>
                  </a:lnTo>
                  <a:lnTo>
                    <a:pt x="26551" y="11315"/>
                  </a:lnTo>
                  <a:cubicBezTo>
                    <a:pt x="26789" y="11291"/>
                    <a:pt x="26968" y="11208"/>
                    <a:pt x="26944" y="11112"/>
                  </a:cubicBezTo>
                  <a:lnTo>
                    <a:pt x="26825" y="10648"/>
                  </a:lnTo>
                  <a:lnTo>
                    <a:pt x="27492" y="10839"/>
                  </a:lnTo>
                  <a:cubicBezTo>
                    <a:pt x="27582" y="10861"/>
                    <a:pt x="27690" y="10873"/>
                    <a:pt x="27800" y="10873"/>
                  </a:cubicBezTo>
                  <a:cubicBezTo>
                    <a:pt x="27922" y="10873"/>
                    <a:pt x="28046" y="10858"/>
                    <a:pt x="28147" y="10827"/>
                  </a:cubicBezTo>
                  <a:cubicBezTo>
                    <a:pt x="28301" y="10767"/>
                    <a:pt x="28325" y="10684"/>
                    <a:pt x="28182" y="10624"/>
                  </a:cubicBezTo>
                  <a:lnTo>
                    <a:pt x="26861" y="10077"/>
                  </a:lnTo>
                  <a:cubicBezTo>
                    <a:pt x="26861" y="10077"/>
                    <a:pt x="26459" y="10092"/>
                    <a:pt x="26102" y="10092"/>
                  </a:cubicBezTo>
                  <a:cubicBezTo>
                    <a:pt x="25924" y="10092"/>
                    <a:pt x="25757" y="10089"/>
                    <a:pt x="25658" y="10077"/>
                  </a:cubicBezTo>
                  <a:cubicBezTo>
                    <a:pt x="25361" y="10041"/>
                    <a:pt x="25003" y="9624"/>
                    <a:pt x="24527" y="9398"/>
                  </a:cubicBezTo>
                  <a:cubicBezTo>
                    <a:pt x="24051" y="9172"/>
                    <a:pt x="24479" y="8910"/>
                    <a:pt x="24479" y="8910"/>
                  </a:cubicBezTo>
                  <a:lnTo>
                    <a:pt x="24480" y="8910"/>
                  </a:lnTo>
                  <a:lnTo>
                    <a:pt x="25753" y="9017"/>
                  </a:lnTo>
                  <a:lnTo>
                    <a:pt x="27313" y="9207"/>
                  </a:lnTo>
                  <a:lnTo>
                    <a:pt x="28361" y="10077"/>
                  </a:lnTo>
                  <a:lnTo>
                    <a:pt x="30766" y="10886"/>
                  </a:lnTo>
                  <a:lnTo>
                    <a:pt x="31611" y="11339"/>
                  </a:lnTo>
                  <a:cubicBezTo>
                    <a:pt x="31712" y="11393"/>
                    <a:pt x="31859" y="11418"/>
                    <a:pt x="32005" y="11418"/>
                  </a:cubicBezTo>
                  <a:cubicBezTo>
                    <a:pt x="32240" y="11418"/>
                    <a:pt x="32470" y="11354"/>
                    <a:pt x="32492" y="11243"/>
                  </a:cubicBezTo>
                  <a:lnTo>
                    <a:pt x="32683" y="10303"/>
                  </a:lnTo>
                  <a:cubicBezTo>
                    <a:pt x="32683" y="10303"/>
                    <a:pt x="36207" y="10386"/>
                    <a:pt x="36505" y="10386"/>
                  </a:cubicBezTo>
                  <a:cubicBezTo>
                    <a:pt x="36802" y="10386"/>
                    <a:pt x="38148" y="10767"/>
                    <a:pt x="38148" y="10767"/>
                  </a:cubicBezTo>
                  <a:cubicBezTo>
                    <a:pt x="38148" y="10767"/>
                    <a:pt x="37243" y="10886"/>
                    <a:pt x="36838" y="10886"/>
                  </a:cubicBezTo>
                  <a:cubicBezTo>
                    <a:pt x="36433" y="10886"/>
                    <a:pt x="35433" y="11041"/>
                    <a:pt x="35028" y="11124"/>
                  </a:cubicBezTo>
                  <a:cubicBezTo>
                    <a:pt x="34624" y="11196"/>
                    <a:pt x="35457" y="11517"/>
                    <a:pt x="35457" y="11517"/>
                  </a:cubicBezTo>
                  <a:cubicBezTo>
                    <a:pt x="35457" y="11517"/>
                    <a:pt x="37503" y="11568"/>
                    <a:pt x="38552" y="11568"/>
                  </a:cubicBezTo>
                  <a:cubicBezTo>
                    <a:pt x="38852" y="11568"/>
                    <a:pt x="39070" y="11564"/>
                    <a:pt x="39136" y="11553"/>
                  </a:cubicBezTo>
                  <a:cubicBezTo>
                    <a:pt x="39446" y="11517"/>
                    <a:pt x="40660" y="11470"/>
                    <a:pt x="40660" y="11470"/>
                  </a:cubicBezTo>
                  <a:cubicBezTo>
                    <a:pt x="40660" y="11470"/>
                    <a:pt x="41398" y="10851"/>
                    <a:pt x="41279" y="10731"/>
                  </a:cubicBezTo>
                  <a:cubicBezTo>
                    <a:pt x="41160" y="10612"/>
                    <a:pt x="42327" y="10267"/>
                    <a:pt x="42327" y="10267"/>
                  </a:cubicBezTo>
                  <a:lnTo>
                    <a:pt x="42410" y="10279"/>
                  </a:lnTo>
                  <a:lnTo>
                    <a:pt x="42613" y="11624"/>
                  </a:lnTo>
                  <a:lnTo>
                    <a:pt x="42148" y="12279"/>
                  </a:lnTo>
                  <a:lnTo>
                    <a:pt x="40993" y="13387"/>
                  </a:lnTo>
                  <a:lnTo>
                    <a:pt x="41374" y="13684"/>
                  </a:lnTo>
                  <a:lnTo>
                    <a:pt x="40351" y="13922"/>
                  </a:lnTo>
                  <a:cubicBezTo>
                    <a:pt x="40351" y="13922"/>
                    <a:pt x="35707" y="13529"/>
                    <a:pt x="35290" y="13482"/>
                  </a:cubicBezTo>
                  <a:cubicBezTo>
                    <a:pt x="35052" y="13446"/>
                    <a:pt x="33766" y="13291"/>
                    <a:pt x="32707" y="13160"/>
                  </a:cubicBezTo>
                  <a:cubicBezTo>
                    <a:pt x="32558" y="13141"/>
                    <a:pt x="32407" y="13132"/>
                    <a:pt x="32258" y="13132"/>
                  </a:cubicBezTo>
                  <a:cubicBezTo>
                    <a:pt x="31653" y="13132"/>
                    <a:pt x="31083" y="13281"/>
                    <a:pt x="30873" y="13529"/>
                  </a:cubicBezTo>
                  <a:cubicBezTo>
                    <a:pt x="30814" y="13589"/>
                    <a:pt x="30742" y="13660"/>
                    <a:pt x="30659" y="13732"/>
                  </a:cubicBezTo>
                  <a:cubicBezTo>
                    <a:pt x="28528" y="13529"/>
                    <a:pt x="26385" y="13327"/>
                    <a:pt x="24313" y="13089"/>
                  </a:cubicBezTo>
                  <a:cubicBezTo>
                    <a:pt x="24313" y="13089"/>
                    <a:pt x="23217" y="12982"/>
                    <a:pt x="23384" y="12756"/>
                  </a:cubicBezTo>
                  <a:cubicBezTo>
                    <a:pt x="23539" y="12541"/>
                    <a:pt x="23503" y="11684"/>
                    <a:pt x="23503" y="11684"/>
                  </a:cubicBezTo>
                  <a:cubicBezTo>
                    <a:pt x="23503" y="11684"/>
                    <a:pt x="22575" y="11422"/>
                    <a:pt x="22039" y="11422"/>
                  </a:cubicBezTo>
                  <a:cubicBezTo>
                    <a:pt x="21491" y="11422"/>
                    <a:pt x="20955" y="11422"/>
                    <a:pt x="20515" y="11636"/>
                  </a:cubicBezTo>
                  <a:cubicBezTo>
                    <a:pt x="20074" y="11839"/>
                    <a:pt x="18979" y="11839"/>
                    <a:pt x="18979" y="11839"/>
                  </a:cubicBezTo>
                  <a:cubicBezTo>
                    <a:pt x="18979" y="11839"/>
                    <a:pt x="14300" y="12053"/>
                    <a:pt x="13883" y="12053"/>
                  </a:cubicBezTo>
                  <a:cubicBezTo>
                    <a:pt x="13478" y="12053"/>
                    <a:pt x="12061" y="12220"/>
                    <a:pt x="12061" y="12220"/>
                  </a:cubicBezTo>
                  <a:lnTo>
                    <a:pt x="11073" y="11839"/>
                  </a:lnTo>
                  <a:cubicBezTo>
                    <a:pt x="11073" y="11839"/>
                    <a:pt x="10025" y="12160"/>
                    <a:pt x="9835" y="12327"/>
                  </a:cubicBezTo>
                  <a:cubicBezTo>
                    <a:pt x="9656" y="12482"/>
                    <a:pt x="8739" y="13244"/>
                    <a:pt x="8680" y="13422"/>
                  </a:cubicBezTo>
                  <a:cubicBezTo>
                    <a:pt x="8549" y="13815"/>
                    <a:pt x="5751" y="14399"/>
                    <a:pt x="5203" y="14970"/>
                  </a:cubicBezTo>
                  <a:cubicBezTo>
                    <a:pt x="4751" y="15446"/>
                    <a:pt x="4394" y="15982"/>
                    <a:pt x="3405" y="16327"/>
                  </a:cubicBezTo>
                  <a:cubicBezTo>
                    <a:pt x="3013" y="16470"/>
                    <a:pt x="2536" y="16577"/>
                    <a:pt x="2167" y="16720"/>
                  </a:cubicBezTo>
                  <a:cubicBezTo>
                    <a:pt x="1334" y="17066"/>
                    <a:pt x="1298" y="17994"/>
                    <a:pt x="1393" y="18387"/>
                  </a:cubicBezTo>
                  <a:cubicBezTo>
                    <a:pt x="1441" y="18637"/>
                    <a:pt x="941" y="19994"/>
                    <a:pt x="858" y="20197"/>
                  </a:cubicBezTo>
                  <a:cubicBezTo>
                    <a:pt x="786" y="20387"/>
                    <a:pt x="0" y="20459"/>
                    <a:pt x="0" y="20852"/>
                  </a:cubicBezTo>
                  <a:cubicBezTo>
                    <a:pt x="0" y="21257"/>
                    <a:pt x="262" y="21399"/>
                    <a:pt x="1298" y="22352"/>
                  </a:cubicBezTo>
                  <a:cubicBezTo>
                    <a:pt x="2370" y="23340"/>
                    <a:pt x="4429" y="24269"/>
                    <a:pt x="4679" y="24483"/>
                  </a:cubicBezTo>
                  <a:cubicBezTo>
                    <a:pt x="4929" y="24709"/>
                    <a:pt x="6287" y="25007"/>
                    <a:pt x="6775" y="25007"/>
                  </a:cubicBezTo>
                  <a:cubicBezTo>
                    <a:pt x="7251" y="25007"/>
                    <a:pt x="11466" y="24055"/>
                    <a:pt x="12121" y="24055"/>
                  </a:cubicBezTo>
                  <a:cubicBezTo>
                    <a:pt x="12599" y="24051"/>
                    <a:pt x="13061" y="24048"/>
                    <a:pt x="13506" y="24048"/>
                  </a:cubicBezTo>
                  <a:cubicBezTo>
                    <a:pt x="19976" y="24048"/>
                    <a:pt x="22949" y="24545"/>
                    <a:pt x="22336" y="28210"/>
                  </a:cubicBezTo>
                  <a:cubicBezTo>
                    <a:pt x="22336" y="28210"/>
                    <a:pt x="25313" y="30829"/>
                    <a:pt x="25456" y="31246"/>
                  </a:cubicBezTo>
                  <a:cubicBezTo>
                    <a:pt x="25599" y="31674"/>
                    <a:pt x="25896" y="32532"/>
                    <a:pt x="25694" y="32877"/>
                  </a:cubicBezTo>
                  <a:cubicBezTo>
                    <a:pt x="25503" y="33234"/>
                    <a:pt x="24480" y="35127"/>
                    <a:pt x="24480" y="35127"/>
                  </a:cubicBezTo>
                  <a:cubicBezTo>
                    <a:pt x="24480" y="35127"/>
                    <a:pt x="22432" y="35961"/>
                    <a:pt x="22563" y="36520"/>
                  </a:cubicBezTo>
                  <a:cubicBezTo>
                    <a:pt x="22694" y="37092"/>
                    <a:pt x="24301" y="40045"/>
                    <a:pt x="24837" y="40557"/>
                  </a:cubicBezTo>
                  <a:cubicBezTo>
                    <a:pt x="25372" y="41069"/>
                    <a:pt x="27158" y="43605"/>
                    <a:pt x="27158" y="43605"/>
                  </a:cubicBezTo>
                  <a:cubicBezTo>
                    <a:pt x="27158" y="43605"/>
                    <a:pt x="27658" y="45938"/>
                    <a:pt x="27837" y="46272"/>
                  </a:cubicBezTo>
                  <a:cubicBezTo>
                    <a:pt x="28028" y="46617"/>
                    <a:pt x="30611" y="48486"/>
                    <a:pt x="30611" y="48486"/>
                  </a:cubicBezTo>
                  <a:cubicBezTo>
                    <a:pt x="30611" y="48486"/>
                    <a:pt x="33729" y="47418"/>
                    <a:pt x="34553" y="47418"/>
                  </a:cubicBezTo>
                  <a:cubicBezTo>
                    <a:pt x="34594" y="47418"/>
                    <a:pt x="34630" y="47421"/>
                    <a:pt x="34659" y="47426"/>
                  </a:cubicBezTo>
                  <a:cubicBezTo>
                    <a:pt x="34781" y="47450"/>
                    <a:pt x="35047" y="47460"/>
                    <a:pt x="35394" y="47460"/>
                  </a:cubicBezTo>
                  <a:cubicBezTo>
                    <a:pt x="36784" y="47460"/>
                    <a:pt x="39484" y="47307"/>
                    <a:pt x="39493" y="47307"/>
                  </a:cubicBezTo>
                  <a:cubicBezTo>
                    <a:pt x="40446" y="47260"/>
                    <a:pt x="42791" y="44128"/>
                    <a:pt x="43577" y="43581"/>
                  </a:cubicBezTo>
                  <a:cubicBezTo>
                    <a:pt x="44649" y="42831"/>
                    <a:pt x="49685" y="41366"/>
                    <a:pt x="49792" y="40545"/>
                  </a:cubicBezTo>
                  <a:cubicBezTo>
                    <a:pt x="49947" y="39306"/>
                    <a:pt x="47482" y="35675"/>
                    <a:pt x="52173" y="35675"/>
                  </a:cubicBezTo>
                  <a:cubicBezTo>
                    <a:pt x="52721" y="35675"/>
                    <a:pt x="52959" y="31925"/>
                    <a:pt x="52959" y="31925"/>
                  </a:cubicBezTo>
                  <a:cubicBezTo>
                    <a:pt x="52078" y="30686"/>
                    <a:pt x="49364" y="28472"/>
                    <a:pt x="51221" y="27531"/>
                  </a:cubicBezTo>
                  <a:cubicBezTo>
                    <a:pt x="52793" y="26733"/>
                    <a:pt x="54686" y="26067"/>
                    <a:pt x="56067" y="25233"/>
                  </a:cubicBezTo>
                  <a:cubicBezTo>
                    <a:pt x="57376" y="24436"/>
                    <a:pt x="56686" y="23781"/>
                    <a:pt x="57555" y="23054"/>
                  </a:cubicBezTo>
                  <a:cubicBezTo>
                    <a:pt x="57805" y="22840"/>
                    <a:pt x="59234" y="21947"/>
                    <a:pt x="59234" y="21947"/>
                  </a:cubicBezTo>
                  <a:cubicBezTo>
                    <a:pt x="59234" y="21947"/>
                    <a:pt x="59055" y="21399"/>
                    <a:pt x="58805" y="21126"/>
                  </a:cubicBezTo>
                  <a:cubicBezTo>
                    <a:pt x="58698" y="21002"/>
                    <a:pt x="58586" y="20963"/>
                    <a:pt x="58455" y="20963"/>
                  </a:cubicBezTo>
                  <a:cubicBezTo>
                    <a:pt x="58295" y="20963"/>
                    <a:pt x="58107" y="21021"/>
                    <a:pt x="57865" y="21054"/>
                  </a:cubicBezTo>
                  <a:cubicBezTo>
                    <a:pt x="57424" y="21126"/>
                    <a:pt x="55090" y="21530"/>
                    <a:pt x="55090" y="21530"/>
                  </a:cubicBezTo>
                  <a:lnTo>
                    <a:pt x="52638" y="21602"/>
                  </a:lnTo>
                  <a:cubicBezTo>
                    <a:pt x="52638" y="21602"/>
                    <a:pt x="49245" y="20852"/>
                    <a:pt x="49006" y="20459"/>
                  </a:cubicBezTo>
                  <a:cubicBezTo>
                    <a:pt x="48768" y="20066"/>
                    <a:pt x="47066" y="19030"/>
                    <a:pt x="47066" y="19030"/>
                  </a:cubicBezTo>
                  <a:lnTo>
                    <a:pt x="45851" y="18078"/>
                  </a:lnTo>
                  <a:lnTo>
                    <a:pt x="42851" y="15708"/>
                  </a:lnTo>
                  <a:lnTo>
                    <a:pt x="41755" y="15006"/>
                  </a:lnTo>
                  <a:lnTo>
                    <a:pt x="42779" y="14780"/>
                  </a:lnTo>
                  <a:lnTo>
                    <a:pt x="47423" y="18423"/>
                  </a:lnTo>
                  <a:lnTo>
                    <a:pt x="49756" y="18935"/>
                  </a:lnTo>
                  <a:lnTo>
                    <a:pt x="51007" y="19994"/>
                  </a:lnTo>
                  <a:cubicBezTo>
                    <a:pt x="51007" y="19994"/>
                    <a:pt x="52662" y="20887"/>
                    <a:pt x="53912" y="20887"/>
                  </a:cubicBezTo>
                  <a:lnTo>
                    <a:pt x="56984" y="20792"/>
                  </a:lnTo>
                  <a:lnTo>
                    <a:pt x="56781" y="19459"/>
                  </a:lnTo>
                  <a:lnTo>
                    <a:pt x="60579" y="19292"/>
                  </a:lnTo>
                  <a:lnTo>
                    <a:pt x="64354" y="18089"/>
                  </a:lnTo>
                  <a:cubicBezTo>
                    <a:pt x="63842" y="17518"/>
                    <a:pt x="62627" y="16839"/>
                    <a:pt x="62306" y="16327"/>
                  </a:cubicBezTo>
                  <a:cubicBezTo>
                    <a:pt x="62068" y="15946"/>
                    <a:pt x="64699" y="15434"/>
                    <a:pt x="65556" y="15303"/>
                  </a:cubicBezTo>
                  <a:cubicBezTo>
                    <a:pt x="65567" y="15302"/>
                    <a:pt x="65579" y="15301"/>
                    <a:pt x="65594" y="15301"/>
                  </a:cubicBezTo>
                  <a:cubicBezTo>
                    <a:pt x="66325" y="15301"/>
                    <a:pt x="72009" y="16994"/>
                    <a:pt x="72009" y="16994"/>
                  </a:cubicBezTo>
                  <a:lnTo>
                    <a:pt x="74831" y="18590"/>
                  </a:lnTo>
                  <a:cubicBezTo>
                    <a:pt x="74831" y="18590"/>
                    <a:pt x="78677" y="21530"/>
                    <a:pt x="78832" y="21804"/>
                  </a:cubicBezTo>
                  <a:cubicBezTo>
                    <a:pt x="78986" y="22078"/>
                    <a:pt x="80617" y="22364"/>
                    <a:pt x="80617" y="22364"/>
                  </a:cubicBezTo>
                  <a:lnTo>
                    <a:pt x="86690" y="24971"/>
                  </a:lnTo>
                  <a:cubicBezTo>
                    <a:pt x="86690" y="24971"/>
                    <a:pt x="87992" y="25098"/>
                    <a:pt x="88826" y="25098"/>
                  </a:cubicBezTo>
                  <a:cubicBezTo>
                    <a:pt x="89047" y="25098"/>
                    <a:pt x="89235" y="25089"/>
                    <a:pt x="89357" y="25067"/>
                  </a:cubicBezTo>
                  <a:cubicBezTo>
                    <a:pt x="89940" y="24971"/>
                    <a:pt x="89392" y="24471"/>
                    <a:pt x="89392" y="24471"/>
                  </a:cubicBezTo>
                  <a:lnTo>
                    <a:pt x="87964" y="23602"/>
                  </a:lnTo>
                  <a:lnTo>
                    <a:pt x="85821" y="22923"/>
                  </a:lnTo>
                  <a:cubicBezTo>
                    <a:pt x="85821" y="22923"/>
                    <a:pt x="84820" y="21340"/>
                    <a:pt x="84380" y="20971"/>
                  </a:cubicBezTo>
                  <a:cubicBezTo>
                    <a:pt x="83951" y="20614"/>
                    <a:pt x="84392" y="20352"/>
                    <a:pt x="84225" y="20078"/>
                  </a:cubicBezTo>
                  <a:cubicBezTo>
                    <a:pt x="84058" y="19816"/>
                    <a:pt x="87023" y="18768"/>
                    <a:pt x="87047" y="18506"/>
                  </a:cubicBezTo>
                  <a:cubicBezTo>
                    <a:pt x="87071" y="18256"/>
                    <a:pt x="89297" y="17994"/>
                    <a:pt x="89297" y="17994"/>
                  </a:cubicBezTo>
                  <a:lnTo>
                    <a:pt x="93345" y="18590"/>
                  </a:lnTo>
                  <a:lnTo>
                    <a:pt x="97072" y="20256"/>
                  </a:lnTo>
                  <a:lnTo>
                    <a:pt x="99227" y="20887"/>
                  </a:lnTo>
                  <a:lnTo>
                    <a:pt x="101358" y="22733"/>
                  </a:lnTo>
                  <a:lnTo>
                    <a:pt x="101608" y="23304"/>
                  </a:lnTo>
                  <a:lnTo>
                    <a:pt x="100918" y="23983"/>
                  </a:lnTo>
                  <a:cubicBezTo>
                    <a:pt x="100632" y="24257"/>
                    <a:pt x="101037" y="24674"/>
                    <a:pt x="101823" y="24912"/>
                  </a:cubicBezTo>
                  <a:cubicBezTo>
                    <a:pt x="102287" y="25055"/>
                    <a:pt x="102692" y="25174"/>
                    <a:pt x="102692" y="25174"/>
                  </a:cubicBezTo>
                  <a:cubicBezTo>
                    <a:pt x="106466" y="27091"/>
                    <a:pt x="110014" y="28972"/>
                    <a:pt x="114681" y="30817"/>
                  </a:cubicBezTo>
                  <a:cubicBezTo>
                    <a:pt x="114681" y="30817"/>
                    <a:pt x="122361" y="32829"/>
                    <a:pt x="122682" y="32913"/>
                  </a:cubicBezTo>
                  <a:cubicBezTo>
                    <a:pt x="122791" y="32941"/>
                    <a:pt x="122930" y="32953"/>
                    <a:pt x="123091" y="32953"/>
                  </a:cubicBezTo>
                  <a:cubicBezTo>
                    <a:pt x="124020" y="32953"/>
                    <a:pt x="125662" y="32550"/>
                    <a:pt x="126230" y="32520"/>
                  </a:cubicBezTo>
                  <a:cubicBezTo>
                    <a:pt x="126492" y="32508"/>
                    <a:pt x="126754" y="32496"/>
                    <a:pt x="127016" y="32496"/>
                  </a:cubicBezTo>
                  <a:cubicBezTo>
                    <a:pt x="127274" y="32490"/>
                    <a:pt x="127533" y="32487"/>
                    <a:pt x="127795" y="32487"/>
                  </a:cubicBezTo>
                  <a:cubicBezTo>
                    <a:pt x="131055" y="32487"/>
                    <a:pt x="134631" y="32948"/>
                    <a:pt x="138279" y="33389"/>
                  </a:cubicBezTo>
                  <a:cubicBezTo>
                    <a:pt x="138387" y="33403"/>
                    <a:pt x="138487" y="33410"/>
                    <a:pt x="138579" y="33410"/>
                  </a:cubicBezTo>
                  <a:cubicBezTo>
                    <a:pt x="138956" y="33410"/>
                    <a:pt x="139187" y="33297"/>
                    <a:pt x="139149" y="33115"/>
                  </a:cubicBezTo>
                  <a:lnTo>
                    <a:pt x="139077" y="32794"/>
                  </a:lnTo>
                  <a:cubicBezTo>
                    <a:pt x="139006" y="32496"/>
                    <a:pt x="138256" y="32151"/>
                    <a:pt x="137553" y="32103"/>
                  </a:cubicBezTo>
                  <a:lnTo>
                    <a:pt x="135636" y="31972"/>
                  </a:lnTo>
                  <a:cubicBezTo>
                    <a:pt x="135636" y="31972"/>
                    <a:pt x="131374" y="31282"/>
                    <a:pt x="130445" y="31055"/>
                  </a:cubicBezTo>
                  <a:cubicBezTo>
                    <a:pt x="130132" y="30976"/>
                    <a:pt x="129278" y="30950"/>
                    <a:pt x="128280" y="30950"/>
                  </a:cubicBezTo>
                  <a:cubicBezTo>
                    <a:pt x="126283" y="30950"/>
                    <a:pt x="123706" y="31055"/>
                    <a:pt x="123706" y="31055"/>
                  </a:cubicBezTo>
                  <a:cubicBezTo>
                    <a:pt x="123706" y="31055"/>
                    <a:pt x="115217" y="29377"/>
                    <a:pt x="114455" y="29043"/>
                  </a:cubicBezTo>
                  <a:cubicBezTo>
                    <a:pt x="113717" y="28710"/>
                    <a:pt x="112848" y="27745"/>
                    <a:pt x="112848" y="27745"/>
                  </a:cubicBezTo>
                  <a:cubicBezTo>
                    <a:pt x="112848" y="27745"/>
                    <a:pt x="111562" y="26079"/>
                    <a:pt x="110847" y="25781"/>
                  </a:cubicBezTo>
                  <a:cubicBezTo>
                    <a:pt x="110145" y="25471"/>
                    <a:pt x="106442" y="24483"/>
                    <a:pt x="106442" y="24483"/>
                  </a:cubicBezTo>
                  <a:lnTo>
                    <a:pt x="104561" y="22292"/>
                  </a:lnTo>
                  <a:cubicBezTo>
                    <a:pt x="104383" y="22077"/>
                    <a:pt x="104653" y="21946"/>
                    <a:pt x="105045" y="21946"/>
                  </a:cubicBezTo>
                  <a:cubicBezTo>
                    <a:pt x="105284" y="21946"/>
                    <a:pt x="105567" y="21994"/>
                    <a:pt x="105823" y="22102"/>
                  </a:cubicBezTo>
                  <a:lnTo>
                    <a:pt x="107883" y="22959"/>
                  </a:lnTo>
                  <a:cubicBezTo>
                    <a:pt x="108229" y="23103"/>
                    <a:pt x="108649" y="23182"/>
                    <a:pt x="109004" y="23182"/>
                  </a:cubicBezTo>
                  <a:cubicBezTo>
                    <a:pt x="109234" y="23182"/>
                    <a:pt x="109437" y="23149"/>
                    <a:pt x="109573" y="23078"/>
                  </a:cubicBezTo>
                  <a:lnTo>
                    <a:pt x="110240" y="22733"/>
                  </a:lnTo>
                  <a:lnTo>
                    <a:pt x="110431" y="22102"/>
                  </a:lnTo>
                  <a:cubicBezTo>
                    <a:pt x="110502" y="21864"/>
                    <a:pt x="110216" y="21566"/>
                    <a:pt x="109669" y="21328"/>
                  </a:cubicBezTo>
                  <a:lnTo>
                    <a:pt x="107418" y="20352"/>
                  </a:lnTo>
                  <a:cubicBezTo>
                    <a:pt x="107418" y="20352"/>
                    <a:pt x="105513" y="19328"/>
                    <a:pt x="105442" y="19292"/>
                  </a:cubicBezTo>
                  <a:cubicBezTo>
                    <a:pt x="104311" y="18685"/>
                    <a:pt x="112479" y="17792"/>
                    <a:pt x="113431" y="17578"/>
                  </a:cubicBezTo>
                  <a:cubicBezTo>
                    <a:pt x="113431" y="17578"/>
                    <a:pt x="114276" y="16673"/>
                    <a:pt x="114015" y="16423"/>
                  </a:cubicBezTo>
                  <a:cubicBezTo>
                    <a:pt x="113764" y="16185"/>
                    <a:pt x="112729" y="15553"/>
                    <a:pt x="112717" y="15542"/>
                  </a:cubicBezTo>
                  <a:cubicBezTo>
                    <a:pt x="110550" y="14232"/>
                    <a:pt x="107049" y="13410"/>
                    <a:pt x="105025" y="12053"/>
                  </a:cubicBezTo>
                  <a:cubicBezTo>
                    <a:pt x="104478" y="11696"/>
                    <a:pt x="105525" y="11267"/>
                    <a:pt x="106002" y="11196"/>
                  </a:cubicBezTo>
                  <a:cubicBezTo>
                    <a:pt x="106015" y="11194"/>
                    <a:pt x="106030" y="11193"/>
                    <a:pt x="106048" y="11193"/>
                  </a:cubicBezTo>
                  <a:cubicBezTo>
                    <a:pt x="106641" y="11193"/>
                    <a:pt x="109406" y="12357"/>
                    <a:pt x="109800" y="12565"/>
                  </a:cubicBezTo>
                  <a:cubicBezTo>
                    <a:pt x="110228" y="12791"/>
                    <a:pt x="111717" y="12791"/>
                    <a:pt x="111717" y="12791"/>
                  </a:cubicBezTo>
                  <a:cubicBezTo>
                    <a:pt x="111717" y="12791"/>
                    <a:pt x="111359" y="12279"/>
                    <a:pt x="110967" y="11910"/>
                  </a:cubicBezTo>
                  <a:cubicBezTo>
                    <a:pt x="110586" y="11553"/>
                    <a:pt x="108454" y="10922"/>
                    <a:pt x="107871" y="10708"/>
                  </a:cubicBezTo>
                  <a:cubicBezTo>
                    <a:pt x="106299" y="10136"/>
                    <a:pt x="109502" y="8969"/>
                    <a:pt x="108681" y="8291"/>
                  </a:cubicBezTo>
                  <a:cubicBezTo>
                    <a:pt x="108169" y="7874"/>
                    <a:pt x="107228" y="7541"/>
                    <a:pt x="106264" y="7219"/>
                  </a:cubicBezTo>
                  <a:lnTo>
                    <a:pt x="100989" y="6743"/>
                  </a:lnTo>
                  <a:lnTo>
                    <a:pt x="99560" y="5826"/>
                  </a:lnTo>
                  <a:cubicBezTo>
                    <a:pt x="99560" y="5826"/>
                    <a:pt x="102132" y="5517"/>
                    <a:pt x="102632" y="5517"/>
                  </a:cubicBezTo>
                  <a:cubicBezTo>
                    <a:pt x="102894" y="5517"/>
                    <a:pt x="103894" y="5600"/>
                    <a:pt x="104847" y="5671"/>
                  </a:cubicBezTo>
                  <a:cubicBezTo>
                    <a:pt x="104980" y="5682"/>
                    <a:pt x="105106" y="5687"/>
                    <a:pt x="105225" y="5687"/>
                  </a:cubicBezTo>
                  <a:cubicBezTo>
                    <a:pt x="106010" y="5687"/>
                    <a:pt x="106453" y="5461"/>
                    <a:pt x="106133" y="5171"/>
                  </a:cubicBezTo>
                  <a:lnTo>
                    <a:pt x="106121" y="5159"/>
                  </a:lnTo>
                  <a:cubicBezTo>
                    <a:pt x="105942" y="4994"/>
                    <a:pt x="106212" y="4957"/>
                    <a:pt x="106487" y="4957"/>
                  </a:cubicBezTo>
                  <a:cubicBezTo>
                    <a:pt x="106707" y="4957"/>
                    <a:pt x="106930" y="4981"/>
                    <a:pt x="106930" y="4981"/>
                  </a:cubicBezTo>
                  <a:cubicBezTo>
                    <a:pt x="106930" y="4981"/>
                    <a:pt x="108240" y="5397"/>
                    <a:pt x="108514" y="5636"/>
                  </a:cubicBezTo>
                  <a:cubicBezTo>
                    <a:pt x="108788" y="5886"/>
                    <a:pt x="110550" y="6683"/>
                    <a:pt x="110550" y="6683"/>
                  </a:cubicBezTo>
                  <a:lnTo>
                    <a:pt x="112895" y="6933"/>
                  </a:lnTo>
                  <a:lnTo>
                    <a:pt x="115527" y="7350"/>
                  </a:lnTo>
                  <a:cubicBezTo>
                    <a:pt x="115718" y="7379"/>
                    <a:pt x="115902" y="7392"/>
                    <a:pt x="116065" y="7392"/>
                  </a:cubicBezTo>
                  <a:cubicBezTo>
                    <a:pt x="116450" y="7392"/>
                    <a:pt x="116724" y="7317"/>
                    <a:pt x="116741" y="7183"/>
                  </a:cubicBezTo>
                  <a:cubicBezTo>
                    <a:pt x="116753" y="7076"/>
                    <a:pt x="116789" y="6981"/>
                    <a:pt x="116824" y="6898"/>
                  </a:cubicBezTo>
                  <a:cubicBezTo>
                    <a:pt x="116896" y="6743"/>
                    <a:pt x="116491" y="6552"/>
                    <a:pt x="115955" y="6469"/>
                  </a:cubicBezTo>
                  <a:cubicBezTo>
                    <a:pt x="115193" y="6362"/>
                    <a:pt x="114229" y="6219"/>
                    <a:pt x="113895" y="6183"/>
                  </a:cubicBezTo>
                  <a:cubicBezTo>
                    <a:pt x="113312" y="6124"/>
                    <a:pt x="112717" y="5338"/>
                    <a:pt x="112717" y="5338"/>
                  </a:cubicBezTo>
                  <a:lnTo>
                    <a:pt x="113503" y="5159"/>
                  </a:lnTo>
                  <a:lnTo>
                    <a:pt x="116098" y="5219"/>
                  </a:lnTo>
                  <a:lnTo>
                    <a:pt x="117205" y="4504"/>
                  </a:lnTo>
                  <a:lnTo>
                    <a:pt x="112288" y="3469"/>
                  </a:lnTo>
                  <a:lnTo>
                    <a:pt x="107764" y="2683"/>
                  </a:lnTo>
                  <a:lnTo>
                    <a:pt x="101632" y="2254"/>
                  </a:lnTo>
                  <a:cubicBezTo>
                    <a:pt x="101632" y="2254"/>
                    <a:pt x="98786" y="2576"/>
                    <a:pt x="98334" y="2635"/>
                  </a:cubicBezTo>
                  <a:cubicBezTo>
                    <a:pt x="97835" y="2698"/>
                    <a:pt x="97293" y="2724"/>
                    <a:pt x="96721" y="2724"/>
                  </a:cubicBezTo>
                  <a:cubicBezTo>
                    <a:pt x="93710" y="2724"/>
                    <a:pt x="89844" y="1998"/>
                    <a:pt x="86848" y="1998"/>
                  </a:cubicBezTo>
                  <a:cubicBezTo>
                    <a:pt x="86510" y="1998"/>
                    <a:pt x="86182" y="2007"/>
                    <a:pt x="85868" y="2028"/>
                  </a:cubicBezTo>
                  <a:cubicBezTo>
                    <a:pt x="85868" y="2028"/>
                    <a:pt x="80998" y="2361"/>
                    <a:pt x="80510" y="2361"/>
                  </a:cubicBezTo>
                  <a:cubicBezTo>
                    <a:pt x="80403" y="2361"/>
                    <a:pt x="80248" y="2326"/>
                    <a:pt x="80082" y="2290"/>
                  </a:cubicBezTo>
                  <a:cubicBezTo>
                    <a:pt x="78971" y="2012"/>
                    <a:pt x="77715" y="1859"/>
                    <a:pt x="76527" y="1859"/>
                  </a:cubicBezTo>
                  <a:cubicBezTo>
                    <a:pt x="76442" y="1859"/>
                    <a:pt x="76356" y="1860"/>
                    <a:pt x="76272" y="1861"/>
                  </a:cubicBezTo>
                  <a:cubicBezTo>
                    <a:pt x="75440" y="1882"/>
                    <a:pt x="74596" y="1903"/>
                    <a:pt x="73764" y="1903"/>
                  </a:cubicBezTo>
                  <a:cubicBezTo>
                    <a:pt x="73154" y="1903"/>
                    <a:pt x="72550" y="1892"/>
                    <a:pt x="71962" y="1861"/>
                  </a:cubicBezTo>
                  <a:cubicBezTo>
                    <a:pt x="68747" y="1683"/>
                    <a:pt x="65639" y="1159"/>
                    <a:pt x="62687" y="659"/>
                  </a:cubicBezTo>
                  <a:cubicBezTo>
                    <a:pt x="61429" y="444"/>
                    <a:pt x="58985" y="1"/>
                    <a:pt x="57325" y="1"/>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33"/>
            <p:cNvSpPr/>
            <p:nvPr/>
          </p:nvSpPr>
          <p:spPr>
            <a:xfrm>
              <a:off x="13395425" y="4104400"/>
              <a:ext cx="97350" cy="55450"/>
            </a:xfrm>
            <a:custGeom>
              <a:avLst/>
              <a:gdLst/>
              <a:ahLst/>
              <a:cxnLst/>
              <a:rect l="l" t="t" r="r" b="b"/>
              <a:pathLst>
                <a:path w="3894" h="2218" extrusionOk="0">
                  <a:moveTo>
                    <a:pt x="738" y="0"/>
                  </a:moveTo>
                  <a:cubicBezTo>
                    <a:pt x="627" y="0"/>
                    <a:pt x="512" y="11"/>
                    <a:pt x="405" y="34"/>
                  </a:cubicBezTo>
                  <a:lnTo>
                    <a:pt x="345" y="46"/>
                  </a:lnTo>
                  <a:cubicBezTo>
                    <a:pt x="131" y="93"/>
                    <a:pt x="0" y="177"/>
                    <a:pt x="24" y="260"/>
                  </a:cubicBezTo>
                  <a:lnTo>
                    <a:pt x="202" y="891"/>
                  </a:lnTo>
                  <a:cubicBezTo>
                    <a:pt x="214" y="951"/>
                    <a:pt x="286" y="998"/>
                    <a:pt x="405" y="1022"/>
                  </a:cubicBezTo>
                  <a:lnTo>
                    <a:pt x="941" y="1177"/>
                  </a:lnTo>
                  <a:cubicBezTo>
                    <a:pt x="1238" y="1260"/>
                    <a:pt x="1214" y="1439"/>
                    <a:pt x="869" y="1522"/>
                  </a:cubicBezTo>
                  <a:cubicBezTo>
                    <a:pt x="726" y="1558"/>
                    <a:pt x="619" y="1617"/>
                    <a:pt x="595" y="1677"/>
                  </a:cubicBezTo>
                  <a:lnTo>
                    <a:pt x="393" y="2165"/>
                  </a:lnTo>
                  <a:lnTo>
                    <a:pt x="583" y="2201"/>
                  </a:lnTo>
                  <a:cubicBezTo>
                    <a:pt x="658" y="2212"/>
                    <a:pt x="743" y="2217"/>
                    <a:pt x="829" y="2217"/>
                  </a:cubicBezTo>
                  <a:cubicBezTo>
                    <a:pt x="936" y="2217"/>
                    <a:pt x="1045" y="2209"/>
                    <a:pt x="1143" y="2189"/>
                  </a:cubicBezTo>
                  <a:cubicBezTo>
                    <a:pt x="2084" y="2022"/>
                    <a:pt x="3036" y="1867"/>
                    <a:pt x="3739" y="1534"/>
                  </a:cubicBezTo>
                  <a:cubicBezTo>
                    <a:pt x="3822" y="1498"/>
                    <a:pt x="3870" y="1439"/>
                    <a:pt x="3858" y="1391"/>
                  </a:cubicBezTo>
                  <a:cubicBezTo>
                    <a:pt x="3846" y="1296"/>
                    <a:pt x="3846" y="1189"/>
                    <a:pt x="3858" y="1105"/>
                  </a:cubicBezTo>
                  <a:cubicBezTo>
                    <a:pt x="3893" y="915"/>
                    <a:pt x="2834" y="641"/>
                    <a:pt x="2477" y="582"/>
                  </a:cubicBezTo>
                  <a:cubicBezTo>
                    <a:pt x="2203" y="522"/>
                    <a:pt x="1679" y="355"/>
                    <a:pt x="1453" y="284"/>
                  </a:cubicBezTo>
                  <a:cubicBezTo>
                    <a:pt x="1381" y="260"/>
                    <a:pt x="1334" y="236"/>
                    <a:pt x="1298" y="201"/>
                  </a:cubicBezTo>
                  <a:lnTo>
                    <a:pt x="1250" y="129"/>
                  </a:lnTo>
                  <a:cubicBezTo>
                    <a:pt x="1185" y="48"/>
                    <a:pt x="972" y="0"/>
                    <a:pt x="738"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33"/>
            <p:cNvSpPr/>
            <p:nvPr/>
          </p:nvSpPr>
          <p:spPr>
            <a:xfrm>
              <a:off x="13261775" y="4132350"/>
              <a:ext cx="105375" cy="38150"/>
            </a:xfrm>
            <a:custGeom>
              <a:avLst/>
              <a:gdLst/>
              <a:ahLst/>
              <a:cxnLst/>
              <a:rect l="l" t="t" r="r" b="b"/>
              <a:pathLst>
                <a:path w="4215" h="1526" extrusionOk="0">
                  <a:moveTo>
                    <a:pt x="3120" y="0"/>
                  </a:moveTo>
                  <a:cubicBezTo>
                    <a:pt x="2911" y="0"/>
                    <a:pt x="2689" y="36"/>
                    <a:pt x="2536" y="106"/>
                  </a:cubicBezTo>
                  <a:lnTo>
                    <a:pt x="2298" y="214"/>
                  </a:lnTo>
                  <a:cubicBezTo>
                    <a:pt x="2215" y="249"/>
                    <a:pt x="2108" y="273"/>
                    <a:pt x="1988" y="297"/>
                  </a:cubicBezTo>
                  <a:lnTo>
                    <a:pt x="1655" y="345"/>
                  </a:lnTo>
                  <a:cubicBezTo>
                    <a:pt x="1643" y="345"/>
                    <a:pt x="1619" y="345"/>
                    <a:pt x="1607" y="357"/>
                  </a:cubicBezTo>
                  <a:lnTo>
                    <a:pt x="631" y="523"/>
                  </a:lnTo>
                  <a:cubicBezTo>
                    <a:pt x="417" y="559"/>
                    <a:pt x="262" y="630"/>
                    <a:pt x="214" y="714"/>
                  </a:cubicBezTo>
                  <a:lnTo>
                    <a:pt x="36" y="1011"/>
                  </a:lnTo>
                  <a:cubicBezTo>
                    <a:pt x="0" y="1071"/>
                    <a:pt x="24" y="1119"/>
                    <a:pt x="95" y="1166"/>
                  </a:cubicBezTo>
                  <a:cubicBezTo>
                    <a:pt x="286" y="1285"/>
                    <a:pt x="655" y="1500"/>
                    <a:pt x="822" y="1500"/>
                  </a:cubicBezTo>
                  <a:cubicBezTo>
                    <a:pt x="976" y="1500"/>
                    <a:pt x="1691" y="1523"/>
                    <a:pt x="2119" y="1523"/>
                  </a:cubicBezTo>
                  <a:cubicBezTo>
                    <a:pt x="2147" y="1525"/>
                    <a:pt x="2175" y="1526"/>
                    <a:pt x="2202" y="1526"/>
                  </a:cubicBezTo>
                  <a:cubicBezTo>
                    <a:pt x="2388" y="1526"/>
                    <a:pt x="2568" y="1492"/>
                    <a:pt x="2703" y="1440"/>
                  </a:cubicBezTo>
                  <a:lnTo>
                    <a:pt x="4001" y="916"/>
                  </a:lnTo>
                  <a:cubicBezTo>
                    <a:pt x="4143" y="857"/>
                    <a:pt x="4215" y="785"/>
                    <a:pt x="4191" y="714"/>
                  </a:cubicBezTo>
                  <a:lnTo>
                    <a:pt x="4084" y="380"/>
                  </a:lnTo>
                  <a:cubicBezTo>
                    <a:pt x="4072" y="345"/>
                    <a:pt x="4036" y="309"/>
                    <a:pt x="3977" y="273"/>
                  </a:cubicBezTo>
                  <a:lnTo>
                    <a:pt x="3584" y="83"/>
                  </a:lnTo>
                  <a:cubicBezTo>
                    <a:pt x="3473" y="27"/>
                    <a:pt x="3301" y="0"/>
                    <a:pt x="3120"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33"/>
            <p:cNvSpPr/>
            <p:nvPr/>
          </p:nvSpPr>
          <p:spPr>
            <a:xfrm>
              <a:off x="15893950" y="4580800"/>
              <a:ext cx="457500" cy="177250"/>
            </a:xfrm>
            <a:custGeom>
              <a:avLst/>
              <a:gdLst/>
              <a:ahLst/>
              <a:cxnLst/>
              <a:rect l="l" t="t" r="r" b="b"/>
              <a:pathLst>
                <a:path w="18300" h="7090" extrusionOk="0">
                  <a:moveTo>
                    <a:pt x="5369" y="1"/>
                  </a:moveTo>
                  <a:cubicBezTo>
                    <a:pt x="5345" y="1"/>
                    <a:pt x="5322" y="2"/>
                    <a:pt x="5298" y="4"/>
                  </a:cubicBezTo>
                  <a:cubicBezTo>
                    <a:pt x="4882" y="28"/>
                    <a:pt x="3953" y="75"/>
                    <a:pt x="3715" y="111"/>
                  </a:cubicBezTo>
                  <a:cubicBezTo>
                    <a:pt x="3405" y="147"/>
                    <a:pt x="3322" y="861"/>
                    <a:pt x="3429" y="1064"/>
                  </a:cubicBezTo>
                  <a:cubicBezTo>
                    <a:pt x="3548" y="1254"/>
                    <a:pt x="3084" y="1861"/>
                    <a:pt x="3024" y="1980"/>
                  </a:cubicBezTo>
                  <a:cubicBezTo>
                    <a:pt x="2965" y="2111"/>
                    <a:pt x="1107" y="2111"/>
                    <a:pt x="619" y="2147"/>
                  </a:cubicBezTo>
                  <a:cubicBezTo>
                    <a:pt x="274" y="2183"/>
                    <a:pt x="107" y="2350"/>
                    <a:pt x="36" y="2445"/>
                  </a:cubicBezTo>
                  <a:cubicBezTo>
                    <a:pt x="0" y="2492"/>
                    <a:pt x="12" y="2540"/>
                    <a:pt x="60" y="2600"/>
                  </a:cubicBezTo>
                  <a:lnTo>
                    <a:pt x="1286" y="4005"/>
                  </a:lnTo>
                  <a:cubicBezTo>
                    <a:pt x="1345" y="4076"/>
                    <a:pt x="1465" y="4147"/>
                    <a:pt x="1596" y="4195"/>
                  </a:cubicBezTo>
                  <a:cubicBezTo>
                    <a:pt x="2453" y="4505"/>
                    <a:pt x="5596" y="5648"/>
                    <a:pt x="6132" y="5719"/>
                  </a:cubicBezTo>
                  <a:cubicBezTo>
                    <a:pt x="6168" y="5731"/>
                    <a:pt x="6215" y="5731"/>
                    <a:pt x="6251" y="5731"/>
                  </a:cubicBezTo>
                  <a:lnTo>
                    <a:pt x="12168" y="6505"/>
                  </a:lnTo>
                  <a:cubicBezTo>
                    <a:pt x="12239" y="6516"/>
                    <a:pt x="12306" y="6521"/>
                    <a:pt x="12367" y="6521"/>
                  </a:cubicBezTo>
                  <a:cubicBezTo>
                    <a:pt x="12563" y="6521"/>
                    <a:pt x="12701" y="6467"/>
                    <a:pt x="12728" y="6386"/>
                  </a:cubicBezTo>
                  <a:cubicBezTo>
                    <a:pt x="12755" y="6299"/>
                    <a:pt x="12902" y="6253"/>
                    <a:pt x="13097" y="6253"/>
                  </a:cubicBezTo>
                  <a:cubicBezTo>
                    <a:pt x="13250" y="6253"/>
                    <a:pt x="13432" y="6281"/>
                    <a:pt x="13609" y="6338"/>
                  </a:cubicBezTo>
                  <a:lnTo>
                    <a:pt x="14645" y="6672"/>
                  </a:lnTo>
                  <a:cubicBezTo>
                    <a:pt x="14728" y="6695"/>
                    <a:pt x="14811" y="6719"/>
                    <a:pt x="14895" y="6731"/>
                  </a:cubicBezTo>
                  <a:cubicBezTo>
                    <a:pt x="15372" y="6816"/>
                    <a:pt x="17011" y="7090"/>
                    <a:pt x="17532" y="7090"/>
                  </a:cubicBezTo>
                  <a:cubicBezTo>
                    <a:pt x="17596" y="7090"/>
                    <a:pt x="17643" y="7085"/>
                    <a:pt x="17669" y="7076"/>
                  </a:cubicBezTo>
                  <a:cubicBezTo>
                    <a:pt x="17859" y="7017"/>
                    <a:pt x="18109" y="6802"/>
                    <a:pt x="18240" y="6672"/>
                  </a:cubicBezTo>
                  <a:cubicBezTo>
                    <a:pt x="18300" y="6612"/>
                    <a:pt x="18276" y="6529"/>
                    <a:pt x="18169" y="6445"/>
                  </a:cubicBezTo>
                  <a:lnTo>
                    <a:pt x="16836" y="5362"/>
                  </a:lnTo>
                  <a:cubicBezTo>
                    <a:pt x="16788" y="5314"/>
                    <a:pt x="16752" y="5267"/>
                    <a:pt x="16740" y="5219"/>
                  </a:cubicBezTo>
                  <a:lnTo>
                    <a:pt x="16633" y="4528"/>
                  </a:lnTo>
                  <a:cubicBezTo>
                    <a:pt x="16633" y="4505"/>
                    <a:pt x="16633" y="4493"/>
                    <a:pt x="16633" y="4481"/>
                  </a:cubicBezTo>
                  <a:cubicBezTo>
                    <a:pt x="16681" y="4350"/>
                    <a:pt x="16931" y="3624"/>
                    <a:pt x="16633" y="3433"/>
                  </a:cubicBezTo>
                  <a:cubicBezTo>
                    <a:pt x="16312" y="3231"/>
                    <a:pt x="15181" y="3016"/>
                    <a:pt x="15181" y="3016"/>
                  </a:cubicBezTo>
                  <a:lnTo>
                    <a:pt x="11323" y="2230"/>
                  </a:lnTo>
                  <a:cubicBezTo>
                    <a:pt x="11168" y="2207"/>
                    <a:pt x="11037" y="2159"/>
                    <a:pt x="10930" y="2111"/>
                  </a:cubicBezTo>
                  <a:cubicBezTo>
                    <a:pt x="10394" y="1826"/>
                    <a:pt x="8763" y="992"/>
                    <a:pt x="8513" y="826"/>
                  </a:cubicBezTo>
                  <a:cubicBezTo>
                    <a:pt x="8275" y="659"/>
                    <a:pt x="6370" y="206"/>
                    <a:pt x="5715" y="52"/>
                  </a:cubicBezTo>
                  <a:cubicBezTo>
                    <a:pt x="5597" y="22"/>
                    <a:pt x="5480" y="1"/>
                    <a:pt x="5369" y="1"/>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33"/>
            <p:cNvSpPr/>
            <p:nvPr/>
          </p:nvSpPr>
          <p:spPr>
            <a:xfrm>
              <a:off x="15928175" y="4446400"/>
              <a:ext cx="303500" cy="148475"/>
            </a:xfrm>
            <a:custGeom>
              <a:avLst/>
              <a:gdLst/>
              <a:ahLst/>
              <a:cxnLst/>
              <a:rect l="l" t="t" r="r" b="b"/>
              <a:pathLst>
                <a:path w="12140" h="5939" extrusionOk="0">
                  <a:moveTo>
                    <a:pt x="1142" y="0"/>
                  </a:moveTo>
                  <a:cubicBezTo>
                    <a:pt x="809" y="0"/>
                    <a:pt x="362" y="79"/>
                    <a:pt x="203" y="106"/>
                  </a:cubicBezTo>
                  <a:cubicBezTo>
                    <a:pt x="0" y="141"/>
                    <a:pt x="346" y="558"/>
                    <a:pt x="346" y="558"/>
                  </a:cubicBezTo>
                  <a:cubicBezTo>
                    <a:pt x="346" y="558"/>
                    <a:pt x="1358" y="1296"/>
                    <a:pt x="1108" y="1296"/>
                  </a:cubicBezTo>
                  <a:cubicBezTo>
                    <a:pt x="858" y="1296"/>
                    <a:pt x="429" y="1118"/>
                    <a:pt x="429" y="1118"/>
                  </a:cubicBezTo>
                  <a:lnTo>
                    <a:pt x="429" y="1118"/>
                  </a:lnTo>
                  <a:cubicBezTo>
                    <a:pt x="429" y="1118"/>
                    <a:pt x="429" y="1427"/>
                    <a:pt x="655" y="1570"/>
                  </a:cubicBezTo>
                  <a:cubicBezTo>
                    <a:pt x="798" y="1653"/>
                    <a:pt x="977" y="1820"/>
                    <a:pt x="1108" y="1939"/>
                  </a:cubicBezTo>
                  <a:cubicBezTo>
                    <a:pt x="1203" y="2022"/>
                    <a:pt x="1370" y="2118"/>
                    <a:pt x="1572" y="2189"/>
                  </a:cubicBezTo>
                  <a:cubicBezTo>
                    <a:pt x="2262" y="2427"/>
                    <a:pt x="3822" y="2975"/>
                    <a:pt x="4108" y="3058"/>
                  </a:cubicBezTo>
                  <a:cubicBezTo>
                    <a:pt x="4477" y="3165"/>
                    <a:pt x="5775" y="3916"/>
                    <a:pt x="5977" y="4035"/>
                  </a:cubicBezTo>
                  <a:cubicBezTo>
                    <a:pt x="6120" y="4106"/>
                    <a:pt x="6692" y="4582"/>
                    <a:pt x="7037" y="4892"/>
                  </a:cubicBezTo>
                  <a:cubicBezTo>
                    <a:pt x="7215" y="5047"/>
                    <a:pt x="7561" y="5190"/>
                    <a:pt x="7942" y="5261"/>
                  </a:cubicBezTo>
                  <a:cubicBezTo>
                    <a:pt x="8751" y="5428"/>
                    <a:pt x="10156" y="5725"/>
                    <a:pt x="10549" y="5797"/>
                  </a:cubicBezTo>
                  <a:cubicBezTo>
                    <a:pt x="10597" y="5809"/>
                    <a:pt x="10656" y="5832"/>
                    <a:pt x="10728" y="5844"/>
                  </a:cubicBezTo>
                  <a:cubicBezTo>
                    <a:pt x="10994" y="5908"/>
                    <a:pt x="11252" y="5938"/>
                    <a:pt x="11471" y="5938"/>
                  </a:cubicBezTo>
                  <a:cubicBezTo>
                    <a:pt x="11868" y="5938"/>
                    <a:pt x="12140" y="5838"/>
                    <a:pt x="12109" y="5654"/>
                  </a:cubicBezTo>
                  <a:cubicBezTo>
                    <a:pt x="12085" y="5559"/>
                    <a:pt x="12061" y="5451"/>
                    <a:pt x="12038" y="5368"/>
                  </a:cubicBezTo>
                  <a:cubicBezTo>
                    <a:pt x="11978" y="5178"/>
                    <a:pt x="11597" y="4963"/>
                    <a:pt x="11097" y="4844"/>
                  </a:cubicBezTo>
                  <a:cubicBezTo>
                    <a:pt x="10383" y="4666"/>
                    <a:pt x="9382" y="4428"/>
                    <a:pt x="9192" y="4404"/>
                  </a:cubicBezTo>
                  <a:cubicBezTo>
                    <a:pt x="8894" y="4368"/>
                    <a:pt x="8704" y="3951"/>
                    <a:pt x="8489" y="3844"/>
                  </a:cubicBezTo>
                  <a:cubicBezTo>
                    <a:pt x="8287" y="3725"/>
                    <a:pt x="7858" y="2880"/>
                    <a:pt x="7906" y="2761"/>
                  </a:cubicBezTo>
                  <a:cubicBezTo>
                    <a:pt x="7954" y="2653"/>
                    <a:pt x="6965" y="2225"/>
                    <a:pt x="6311" y="2070"/>
                  </a:cubicBezTo>
                  <a:cubicBezTo>
                    <a:pt x="5656" y="1927"/>
                    <a:pt x="4263" y="1332"/>
                    <a:pt x="3751" y="1153"/>
                  </a:cubicBezTo>
                  <a:cubicBezTo>
                    <a:pt x="3239" y="975"/>
                    <a:pt x="1703" y="141"/>
                    <a:pt x="1429" y="34"/>
                  </a:cubicBezTo>
                  <a:cubicBezTo>
                    <a:pt x="1358" y="10"/>
                    <a:pt x="1257" y="0"/>
                    <a:pt x="1142"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33"/>
            <p:cNvSpPr/>
            <p:nvPr/>
          </p:nvSpPr>
          <p:spPr>
            <a:xfrm>
              <a:off x="16395200" y="4653400"/>
              <a:ext cx="671650" cy="160075"/>
            </a:xfrm>
            <a:custGeom>
              <a:avLst/>
              <a:gdLst/>
              <a:ahLst/>
              <a:cxnLst/>
              <a:rect l="l" t="t" r="r" b="b"/>
              <a:pathLst>
                <a:path w="26866" h="6403" extrusionOk="0">
                  <a:moveTo>
                    <a:pt x="1073" y="1"/>
                  </a:moveTo>
                  <a:cubicBezTo>
                    <a:pt x="730" y="1"/>
                    <a:pt x="396" y="34"/>
                    <a:pt x="262" y="77"/>
                  </a:cubicBezTo>
                  <a:cubicBezTo>
                    <a:pt x="0" y="160"/>
                    <a:pt x="881" y="529"/>
                    <a:pt x="1084" y="696"/>
                  </a:cubicBezTo>
                  <a:cubicBezTo>
                    <a:pt x="1274" y="874"/>
                    <a:pt x="3108" y="1517"/>
                    <a:pt x="3620" y="1636"/>
                  </a:cubicBezTo>
                  <a:cubicBezTo>
                    <a:pt x="4132" y="1767"/>
                    <a:pt x="5453" y="2124"/>
                    <a:pt x="6084" y="2339"/>
                  </a:cubicBezTo>
                  <a:cubicBezTo>
                    <a:pt x="6572" y="2505"/>
                    <a:pt x="7942" y="3029"/>
                    <a:pt x="8513" y="3256"/>
                  </a:cubicBezTo>
                  <a:cubicBezTo>
                    <a:pt x="8692" y="3327"/>
                    <a:pt x="8870" y="3363"/>
                    <a:pt x="9049" y="3387"/>
                  </a:cubicBezTo>
                  <a:cubicBezTo>
                    <a:pt x="9716" y="3458"/>
                    <a:pt x="11311" y="3625"/>
                    <a:pt x="11609" y="3625"/>
                  </a:cubicBezTo>
                  <a:cubicBezTo>
                    <a:pt x="11871" y="3625"/>
                    <a:pt x="13407" y="4113"/>
                    <a:pt x="14264" y="4387"/>
                  </a:cubicBezTo>
                  <a:lnTo>
                    <a:pt x="14419" y="4541"/>
                  </a:lnTo>
                  <a:lnTo>
                    <a:pt x="16336" y="5089"/>
                  </a:lnTo>
                  <a:lnTo>
                    <a:pt x="16800" y="5220"/>
                  </a:lnTo>
                  <a:cubicBezTo>
                    <a:pt x="16987" y="5274"/>
                    <a:pt x="17175" y="5300"/>
                    <a:pt x="17332" y="5300"/>
                  </a:cubicBezTo>
                  <a:cubicBezTo>
                    <a:pt x="17385" y="5300"/>
                    <a:pt x="17434" y="5297"/>
                    <a:pt x="17479" y="5291"/>
                  </a:cubicBezTo>
                  <a:lnTo>
                    <a:pt x="17764" y="5244"/>
                  </a:lnTo>
                  <a:cubicBezTo>
                    <a:pt x="18050" y="5208"/>
                    <a:pt x="18086" y="5053"/>
                    <a:pt x="17824" y="4887"/>
                  </a:cubicBezTo>
                  <a:cubicBezTo>
                    <a:pt x="17657" y="4780"/>
                    <a:pt x="17467" y="4660"/>
                    <a:pt x="17288" y="4589"/>
                  </a:cubicBezTo>
                  <a:cubicBezTo>
                    <a:pt x="16859" y="4399"/>
                    <a:pt x="17895" y="4399"/>
                    <a:pt x="17895" y="4399"/>
                  </a:cubicBezTo>
                  <a:lnTo>
                    <a:pt x="18300" y="4422"/>
                  </a:lnTo>
                  <a:cubicBezTo>
                    <a:pt x="18550" y="4434"/>
                    <a:pt x="18836" y="4506"/>
                    <a:pt x="19074" y="4613"/>
                  </a:cubicBezTo>
                  <a:lnTo>
                    <a:pt x="20574" y="5291"/>
                  </a:lnTo>
                  <a:cubicBezTo>
                    <a:pt x="20858" y="5414"/>
                    <a:pt x="21201" y="5485"/>
                    <a:pt x="21462" y="5485"/>
                  </a:cubicBezTo>
                  <a:cubicBezTo>
                    <a:pt x="21530" y="5485"/>
                    <a:pt x="21592" y="5480"/>
                    <a:pt x="21646" y="5470"/>
                  </a:cubicBezTo>
                  <a:cubicBezTo>
                    <a:pt x="21701" y="5455"/>
                    <a:pt x="21768" y="5449"/>
                    <a:pt x="21844" y="5449"/>
                  </a:cubicBezTo>
                  <a:cubicBezTo>
                    <a:pt x="21950" y="5449"/>
                    <a:pt x="22074" y="5461"/>
                    <a:pt x="22205" y="5482"/>
                  </a:cubicBezTo>
                  <a:lnTo>
                    <a:pt x="23717" y="5780"/>
                  </a:lnTo>
                  <a:cubicBezTo>
                    <a:pt x="23753" y="5792"/>
                    <a:pt x="23801" y="5803"/>
                    <a:pt x="23837" y="5815"/>
                  </a:cubicBezTo>
                  <a:lnTo>
                    <a:pt x="25932" y="6327"/>
                  </a:lnTo>
                  <a:cubicBezTo>
                    <a:pt x="26124" y="6379"/>
                    <a:pt x="26304" y="6402"/>
                    <a:pt x="26450" y="6402"/>
                  </a:cubicBezTo>
                  <a:cubicBezTo>
                    <a:pt x="26712" y="6402"/>
                    <a:pt x="26866" y="6326"/>
                    <a:pt x="26789" y="6196"/>
                  </a:cubicBezTo>
                  <a:cubicBezTo>
                    <a:pt x="26765" y="6149"/>
                    <a:pt x="26706" y="6089"/>
                    <a:pt x="26623" y="6030"/>
                  </a:cubicBezTo>
                  <a:cubicBezTo>
                    <a:pt x="26504" y="5946"/>
                    <a:pt x="26325" y="5875"/>
                    <a:pt x="26134" y="5815"/>
                  </a:cubicBezTo>
                  <a:lnTo>
                    <a:pt x="22205" y="4649"/>
                  </a:lnTo>
                  <a:cubicBezTo>
                    <a:pt x="22051" y="4613"/>
                    <a:pt x="21920" y="4553"/>
                    <a:pt x="21812" y="4494"/>
                  </a:cubicBezTo>
                  <a:lnTo>
                    <a:pt x="19669" y="3279"/>
                  </a:lnTo>
                  <a:cubicBezTo>
                    <a:pt x="19467" y="3160"/>
                    <a:pt x="19169" y="3065"/>
                    <a:pt x="18895" y="3041"/>
                  </a:cubicBezTo>
                  <a:cubicBezTo>
                    <a:pt x="18324" y="2970"/>
                    <a:pt x="17371" y="2851"/>
                    <a:pt x="17145" y="2827"/>
                  </a:cubicBezTo>
                  <a:cubicBezTo>
                    <a:pt x="16943" y="2791"/>
                    <a:pt x="16633" y="2636"/>
                    <a:pt x="16431" y="2517"/>
                  </a:cubicBezTo>
                  <a:cubicBezTo>
                    <a:pt x="16276" y="2434"/>
                    <a:pt x="16062" y="2351"/>
                    <a:pt x="15847" y="2303"/>
                  </a:cubicBezTo>
                  <a:lnTo>
                    <a:pt x="13800" y="1898"/>
                  </a:lnTo>
                  <a:cubicBezTo>
                    <a:pt x="13680" y="1874"/>
                    <a:pt x="13561" y="1863"/>
                    <a:pt x="13454" y="1851"/>
                  </a:cubicBezTo>
                  <a:lnTo>
                    <a:pt x="12478" y="1839"/>
                  </a:lnTo>
                  <a:cubicBezTo>
                    <a:pt x="12395" y="1720"/>
                    <a:pt x="12335" y="1636"/>
                    <a:pt x="12335" y="1636"/>
                  </a:cubicBezTo>
                  <a:lnTo>
                    <a:pt x="10847" y="1470"/>
                  </a:lnTo>
                  <a:lnTo>
                    <a:pt x="9335" y="1315"/>
                  </a:lnTo>
                  <a:cubicBezTo>
                    <a:pt x="9239" y="1303"/>
                    <a:pt x="9144" y="1303"/>
                    <a:pt x="9073" y="1303"/>
                  </a:cubicBezTo>
                  <a:lnTo>
                    <a:pt x="7608" y="1410"/>
                  </a:lnTo>
                  <a:cubicBezTo>
                    <a:pt x="7580" y="1413"/>
                    <a:pt x="7549" y="1415"/>
                    <a:pt x="7517" y="1415"/>
                  </a:cubicBezTo>
                  <a:cubicBezTo>
                    <a:pt x="7431" y="1415"/>
                    <a:pt x="7335" y="1404"/>
                    <a:pt x="7239" y="1386"/>
                  </a:cubicBezTo>
                  <a:cubicBezTo>
                    <a:pt x="6727" y="1303"/>
                    <a:pt x="5465" y="1089"/>
                    <a:pt x="5156" y="958"/>
                  </a:cubicBezTo>
                  <a:cubicBezTo>
                    <a:pt x="4775" y="791"/>
                    <a:pt x="2298" y="279"/>
                    <a:pt x="1917" y="112"/>
                  </a:cubicBezTo>
                  <a:cubicBezTo>
                    <a:pt x="1737" y="31"/>
                    <a:pt x="1401" y="1"/>
                    <a:pt x="1073" y="1"/>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33"/>
            <p:cNvSpPr/>
            <p:nvPr/>
          </p:nvSpPr>
          <p:spPr>
            <a:xfrm>
              <a:off x="16923225" y="4710675"/>
              <a:ext cx="110175" cy="42575"/>
            </a:xfrm>
            <a:custGeom>
              <a:avLst/>
              <a:gdLst/>
              <a:ahLst/>
              <a:cxnLst/>
              <a:rect l="l" t="t" r="r" b="b"/>
              <a:pathLst>
                <a:path w="4407" h="1703" extrusionOk="0">
                  <a:moveTo>
                    <a:pt x="2561" y="0"/>
                  </a:moveTo>
                  <a:cubicBezTo>
                    <a:pt x="2561" y="0"/>
                    <a:pt x="1620" y="179"/>
                    <a:pt x="1311" y="226"/>
                  </a:cubicBezTo>
                  <a:cubicBezTo>
                    <a:pt x="1001" y="262"/>
                    <a:pt x="1358" y="798"/>
                    <a:pt x="1358" y="798"/>
                  </a:cubicBezTo>
                  <a:cubicBezTo>
                    <a:pt x="1358" y="798"/>
                    <a:pt x="620" y="929"/>
                    <a:pt x="310" y="976"/>
                  </a:cubicBezTo>
                  <a:cubicBezTo>
                    <a:pt x="1" y="1024"/>
                    <a:pt x="2299" y="1703"/>
                    <a:pt x="2299" y="1703"/>
                  </a:cubicBezTo>
                  <a:lnTo>
                    <a:pt x="3227" y="1429"/>
                  </a:lnTo>
                  <a:cubicBezTo>
                    <a:pt x="3227" y="1429"/>
                    <a:pt x="3847" y="1203"/>
                    <a:pt x="4132" y="1203"/>
                  </a:cubicBezTo>
                  <a:cubicBezTo>
                    <a:pt x="4406" y="1203"/>
                    <a:pt x="4037" y="798"/>
                    <a:pt x="4037" y="667"/>
                  </a:cubicBezTo>
                  <a:cubicBezTo>
                    <a:pt x="4037" y="536"/>
                    <a:pt x="2561" y="0"/>
                    <a:pt x="2561"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33"/>
            <p:cNvSpPr/>
            <p:nvPr/>
          </p:nvSpPr>
          <p:spPr>
            <a:xfrm>
              <a:off x="14402675" y="4826025"/>
              <a:ext cx="219700" cy="222500"/>
            </a:xfrm>
            <a:custGeom>
              <a:avLst/>
              <a:gdLst/>
              <a:ahLst/>
              <a:cxnLst/>
              <a:rect l="l" t="t" r="r" b="b"/>
              <a:pathLst>
                <a:path w="8788" h="8900" extrusionOk="0">
                  <a:moveTo>
                    <a:pt x="6744" y="1"/>
                  </a:moveTo>
                  <a:cubicBezTo>
                    <a:pt x="6414" y="1"/>
                    <a:pt x="6013" y="137"/>
                    <a:pt x="6013" y="137"/>
                  </a:cubicBezTo>
                  <a:lnTo>
                    <a:pt x="5144" y="982"/>
                  </a:lnTo>
                  <a:cubicBezTo>
                    <a:pt x="5144" y="982"/>
                    <a:pt x="4144" y="2089"/>
                    <a:pt x="3811" y="2292"/>
                  </a:cubicBezTo>
                  <a:cubicBezTo>
                    <a:pt x="3575" y="2431"/>
                    <a:pt x="3423" y="2520"/>
                    <a:pt x="3237" y="2520"/>
                  </a:cubicBezTo>
                  <a:cubicBezTo>
                    <a:pt x="3169" y="2520"/>
                    <a:pt x="3096" y="2508"/>
                    <a:pt x="3013" y="2482"/>
                  </a:cubicBezTo>
                  <a:cubicBezTo>
                    <a:pt x="2843" y="2430"/>
                    <a:pt x="2505" y="2392"/>
                    <a:pt x="2083" y="2392"/>
                  </a:cubicBezTo>
                  <a:cubicBezTo>
                    <a:pt x="1736" y="2392"/>
                    <a:pt x="1331" y="2418"/>
                    <a:pt x="918" y="2482"/>
                  </a:cubicBezTo>
                  <a:cubicBezTo>
                    <a:pt x="1" y="2625"/>
                    <a:pt x="1168" y="3518"/>
                    <a:pt x="1394" y="3673"/>
                  </a:cubicBezTo>
                  <a:cubicBezTo>
                    <a:pt x="1632" y="3828"/>
                    <a:pt x="1644" y="4685"/>
                    <a:pt x="1644" y="4685"/>
                  </a:cubicBezTo>
                  <a:lnTo>
                    <a:pt x="1108" y="6566"/>
                  </a:lnTo>
                  <a:lnTo>
                    <a:pt x="810" y="7423"/>
                  </a:lnTo>
                  <a:lnTo>
                    <a:pt x="3573" y="8900"/>
                  </a:lnTo>
                  <a:cubicBezTo>
                    <a:pt x="3573" y="8900"/>
                    <a:pt x="4144" y="8793"/>
                    <a:pt x="4513" y="8626"/>
                  </a:cubicBezTo>
                  <a:cubicBezTo>
                    <a:pt x="4870" y="8459"/>
                    <a:pt x="4942" y="8352"/>
                    <a:pt x="5168" y="8078"/>
                  </a:cubicBezTo>
                  <a:cubicBezTo>
                    <a:pt x="5394" y="7804"/>
                    <a:pt x="5537" y="7209"/>
                    <a:pt x="5740" y="6888"/>
                  </a:cubicBezTo>
                  <a:cubicBezTo>
                    <a:pt x="5954" y="6566"/>
                    <a:pt x="5621" y="5364"/>
                    <a:pt x="5537" y="4744"/>
                  </a:cubicBezTo>
                  <a:cubicBezTo>
                    <a:pt x="5466" y="4125"/>
                    <a:pt x="6621" y="3780"/>
                    <a:pt x="6859" y="3625"/>
                  </a:cubicBezTo>
                  <a:cubicBezTo>
                    <a:pt x="7109" y="3470"/>
                    <a:pt x="8561" y="2625"/>
                    <a:pt x="8680" y="2387"/>
                  </a:cubicBezTo>
                  <a:cubicBezTo>
                    <a:pt x="8788" y="2137"/>
                    <a:pt x="8680" y="1220"/>
                    <a:pt x="8454" y="803"/>
                  </a:cubicBezTo>
                  <a:cubicBezTo>
                    <a:pt x="8216" y="375"/>
                    <a:pt x="7323" y="184"/>
                    <a:pt x="7002" y="41"/>
                  </a:cubicBezTo>
                  <a:cubicBezTo>
                    <a:pt x="6929" y="12"/>
                    <a:pt x="6840" y="1"/>
                    <a:pt x="6744" y="1"/>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33"/>
            <p:cNvSpPr/>
            <p:nvPr/>
          </p:nvSpPr>
          <p:spPr>
            <a:xfrm>
              <a:off x="16238925" y="4818425"/>
              <a:ext cx="1182600" cy="454050"/>
            </a:xfrm>
            <a:custGeom>
              <a:avLst/>
              <a:gdLst/>
              <a:ahLst/>
              <a:cxnLst/>
              <a:rect l="l" t="t" r="r" b="b"/>
              <a:pathLst>
                <a:path w="47304" h="18162" extrusionOk="0">
                  <a:moveTo>
                    <a:pt x="16205" y="0"/>
                  </a:moveTo>
                  <a:cubicBezTo>
                    <a:pt x="15538" y="0"/>
                    <a:pt x="14145" y="72"/>
                    <a:pt x="13895" y="203"/>
                  </a:cubicBezTo>
                  <a:cubicBezTo>
                    <a:pt x="13705" y="310"/>
                    <a:pt x="12704" y="1096"/>
                    <a:pt x="12240" y="1453"/>
                  </a:cubicBezTo>
                  <a:cubicBezTo>
                    <a:pt x="12085" y="1572"/>
                    <a:pt x="11835" y="1655"/>
                    <a:pt x="11490" y="1679"/>
                  </a:cubicBezTo>
                  <a:cubicBezTo>
                    <a:pt x="9930" y="1798"/>
                    <a:pt x="8525" y="1786"/>
                    <a:pt x="8335" y="2584"/>
                  </a:cubicBezTo>
                  <a:cubicBezTo>
                    <a:pt x="8192" y="3203"/>
                    <a:pt x="8811" y="4215"/>
                    <a:pt x="7406" y="4417"/>
                  </a:cubicBezTo>
                  <a:cubicBezTo>
                    <a:pt x="7071" y="4463"/>
                    <a:pt x="6701" y="4501"/>
                    <a:pt x="6375" y="4501"/>
                  </a:cubicBezTo>
                  <a:cubicBezTo>
                    <a:pt x="6273" y="4501"/>
                    <a:pt x="6175" y="4497"/>
                    <a:pt x="6085" y="4489"/>
                  </a:cubicBezTo>
                  <a:cubicBezTo>
                    <a:pt x="6029" y="4484"/>
                    <a:pt x="5977" y="4481"/>
                    <a:pt x="5927" y="4481"/>
                  </a:cubicBezTo>
                  <a:cubicBezTo>
                    <a:pt x="5051" y="4481"/>
                    <a:pt x="4853" y="5228"/>
                    <a:pt x="4346" y="5453"/>
                  </a:cubicBezTo>
                  <a:cubicBezTo>
                    <a:pt x="3822" y="5679"/>
                    <a:pt x="3144" y="5822"/>
                    <a:pt x="2346" y="5882"/>
                  </a:cubicBezTo>
                  <a:cubicBezTo>
                    <a:pt x="2255" y="5888"/>
                    <a:pt x="2151" y="5891"/>
                    <a:pt x="2040" y="5891"/>
                  </a:cubicBezTo>
                  <a:cubicBezTo>
                    <a:pt x="1780" y="5891"/>
                    <a:pt x="1479" y="5878"/>
                    <a:pt x="1197" y="5878"/>
                  </a:cubicBezTo>
                  <a:cubicBezTo>
                    <a:pt x="717" y="5878"/>
                    <a:pt x="292" y="5914"/>
                    <a:pt x="215" y="6108"/>
                  </a:cubicBezTo>
                  <a:cubicBezTo>
                    <a:pt x="0" y="6680"/>
                    <a:pt x="1191" y="7501"/>
                    <a:pt x="2691" y="7799"/>
                  </a:cubicBezTo>
                  <a:cubicBezTo>
                    <a:pt x="2786" y="7823"/>
                    <a:pt x="2882" y="7846"/>
                    <a:pt x="2977" y="7870"/>
                  </a:cubicBezTo>
                  <a:cubicBezTo>
                    <a:pt x="3298" y="7954"/>
                    <a:pt x="4108" y="8144"/>
                    <a:pt x="4453" y="8144"/>
                  </a:cubicBezTo>
                  <a:cubicBezTo>
                    <a:pt x="4894" y="8144"/>
                    <a:pt x="4763" y="8466"/>
                    <a:pt x="4406" y="8704"/>
                  </a:cubicBezTo>
                  <a:cubicBezTo>
                    <a:pt x="3418" y="9382"/>
                    <a:pt x="5680" y="10478"/>
                    <a:pt x="6477" y="11359"/>
                  </a:cubicBezTo>
                  <a:cubicBezTo>
                    <a:pt x="7228" y="12204"/>
                    <a:pt x="6430" y="12490"/>
                    <a:pt x="6001" y="13026"/>
                  </a:cubicBezTo>
                  <a:cubicBezTo>
                    <a:pt x="5727" y="13371"/>
                    <a:pt x="4965" y="14216"/>
                    <a:pt x="6394" y="14740"/>
                  </a:cubicBezTo>
                  <a:cubicBezTo>
                    <a:pt x="7170" y="15022"/>
                    <a:pt x="8012" y="15131"/>
                    <a:pt x="8859" y="15131"/>
                  </a:cubicBezTo>
                  <a:cubicBezTo>
                    <a:pt x="11194" y="15131"/>
                    <a:pt x="13562" y="14301"/>
                    <a:pt x="14681" y="13978"/>
                  </a:cubicBezTo>
                  <a:cubicBezTo>
                    <a:pt x="14848" y="13930"/>
                    <a:pt x="15038" y="13895"/>
                    <a:pt x="15252" y="13895"/>
                  </a:cubicBezTo>
                  <a:cubicBezTo>
                    <a:pt x="17620" y="13788"/>
                    <a:pt x="19710" y="13119"/>
                    <a:pt x="22294" y="13119"/>
                  </a:cubicBezTo>
                  <a:cubicBezTo>
                    <a:pt x="23451" y="13119"/>
                    <a:pt x="24709" y="13253"/>
                    <a:pt x="26135" y="13633"/>
                  </a:cubicBezTo>
                  <a:cubicBezTo>
                    <a:pt x="27361" y="13966"/>
                    <a:pt x="29552" y="14085"/>
                    <a:pt x="30540" y="14550"/>
                  </a:cubicBezTo>
                  <a:cubicBezTo>
                    <a:pt x="30992" y="14764"/>
                    <a:pt x="31314" y="15014"/>
                    <a:pt x="31647" y="15252"/>
                  </a:cubicBezTo>
                  <a:cubicBezTo>
                    <a:pt x="32266" y="15693"/>
                    <a:pt x="32969" y="16121"/>
                    <a:pt x="33731" y="16538"/>
                  </a:cubicBezTo>
                  <a:cubicBezTo>
                    <a:pt x="35386" y="17431"/>
                    <a:pt x="37529" y="18110"/>
                    <a:pt x="39327" y="18157"/>
                  </a:cubicBezTo>
                  <a:cubicBezTo>
                    <a:pt x="39404" y="18160"/>
                    <a:pt x="39479" y="18161"/>
                    <a:pt x="39551" y="18161"/>
                  </a:cubicBezTo>
                  <a:cubicBezTo>
                    <a:pt x="41475" y="18161"/>
                    <a:pt x="41554" y="17260"/>
                    <a:pt x="41899" y="16514"/>
                  </a:cubicBezTo>
                  <a:cubicBezTo>
                    <a:pt x="42125" y="16038"/>
                    <a:pt x="43387" y="16002"/>
                    <a:pt x="44268" y="15859"/>
                  </a:cubicBezTo>
                  <a:cubicBezTo>
                    <a:pt x="46256" y="15550"/>
                    <a:pt x="47304" y="14573"/>
                    <a:pt x="47304" y="13466"/>
                  </a:cubicBezTo>
                  <a:cubicBezTo>
                    <a:pt x="47292" y="12776"/>
                    <a:pt x="45947" y="11073"/>
                    <a:pt x="45839" y="10656"/>
                  </a:cubicBezTo>
                  <a:cubicBezTo>
                    <a:pt x="45720" y="10240"/>
                    <a:pt x="44089" y="9025"/>
                    <a:pt x="43411" y="8620"/>
                  </a:cubicBezTo>
                  <a:cubicBezTo>
                    <a:pt x="42434" y="8049"/>
                    <a:pt x="40970" y="7596"/>
                    <a:pt x="39851" y="7084"/>
                  </a:cubicBezTo>
                  <a:cubicBezTo>
                    <a:pt x="39839" y="7084"/>
                    <a:pt x="39827" y="7072"/>
                    <a:pt x="39815" y="7072"/>
                  </a:cubicBezTo>
                  <a:cubicBezTo>
                    <a:pt x="38553" y="6489"/>
                    <a:pt x="37541" y="5834"/>
                    <a:pt x="37017" y="5239"/>
                  </a:cubicBezTo>
                  <a:cubicBezTo>
                    <a:pt x="36957" y="5156"/>
                    <a:pt x="36886" y="5072"/>
                    <a:pt x="36755" y="4989"/>
                  </a:cubicBezTo>
                  <a:cubicBezTo>
                    <a:pt x="36517" y="4846"/>
                    <a:pt x="36136" y="4727"/>
                    <a:pt x="35791" y="4632"/>
                  </a:cubicBezTo>
                  <a:cubicBezTo>
                    <a:pt x="34433" y="4275"/>
                    <a:pt x="33088" y="3965"/>
                    <a:pt x="31754" y="3643"/>
                  </a:cubicBezTo>
                  <a:cubicBezTo>
                    <a:pt x="30766" y="3405"/>
                    <a:pt x="29885" y="2989"/>
                    <a:pt x="29492" y="2572"/>
                  </a:cubicBezTo>
                  <a:cubicBezTo>
                    <a:pt x="29326" y="2393"/>
                    <a:pt x="29147" y="2203"/>
                    <a:pt x="29004" y="2048"/>
                  </a:cubicBezTo>
                  <a:cubicBezTo>
                    <a:pt x="28599" y="1631"/>
                    <a:pt x="26742" y="607"/>
                    <a:pt x="25908" y="262"/>
                  </a:cubicBezTo>
                  <a:cubicBezTo>
                    <a:pt x="25620" y="149"/>
                    <a:pt x="25405" y="99"/>
                    <a:pt x="25263" y="99"/>
                  </a:cubicBezTo>
                  <a:cubicBezTo>
                    <a:pt x="25047" y="99"/>
                    <a:pt x="25001" y="214"/>
                    <a:pt x="25123" y="393"/>
                  </a:cubicBezTo>
                  <a:cubicBezTo>
                    <a:pt x="25265" y="595"/>
                    <a:pt x="25623" y="857"/>
                    <a:pt x="25920" y="1072"/>
                  </a:cubicBezTo>
                  <a:cubicBezTo>
                    <a:pt x="26254" y="1298"/>
                    <a:pt x="26432" y="1536"/>
                    <a:pt x="26420" y="1727"/>
                  </a:cubicBezTo>
                  <a:lnTo>
                    <a:pt x="26397" y="2262"/>
                  </a:lnTo>
                  <a:lnTo>
                    <a:pt x="26337" y="2905"/>
                  </a:lnTo>
                  <a:cubicBezTo>
                    <a:pt x="26303" y="3205"/>
                    <a:pt x="25859" y="3361"/>
                    <a:pt x="25218" y="3361"/>
                  </a:cubicBezTo>
                  <a:cubicBezTo>
                    <a:pt x="24739" y="3361"/>
                    <a:pt x="24150" y="3274"/>
                    <a:pt x="23539" y="3096"/>
                  </a:cubicBezTo>
                  <a:cubicBezTo>
                    <a:pt x="22706" y="2858"/>
                    <a:pt x="21956" y="2643"/>
                    <a:pt x="21753" y="2620"/>
                  </a:cubicBezTo>
                  <a:cubicBezTo>
                    <a:pt x="21265" y="2548"/>
                    <a:pt x="19765" y="1989"/>
                    <a:pt x="19479" y="1286"/>
                  </a:cubicBezTo>
                  <a:cubicBezTo>
                    <a:pt x="19408" y="1084"/>
                    <a:pt x="19860" y="810"/>
                    <a:pt x="19586" y="476"/>
                  </a:cubicBezTo>
                  <a:cubicBezTo>
                    <a:pt x="19312" y="131"/>
                    <a:pt x="18610" y="0"/>
                    <a:pt x="18205"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33"/>
            <p:cNvSpPr/>
            <p:nvPr/>
          </p:nvSpPr>
          <p:spPr>
            <a:xfrm>
              <a:off x="16808925" y="4456475"/>
              <a:ext cx="154525" cy="126225"/>
            </a:xfrm>
            <a:custGeom>
              <a:avLst/>
              <a:gdLst/>
              <a:ahLst/>
              <a:cxnLst/>
              <a:rect l="l" t="t" r="r" b="b"/>
              <a:pathLst>
                <a:path w="6181" h="5049" extrusionOk="0">
                  <a:moveTo>
                    <a:pt x="1" y="0"/>
                  </a:moveTo>
                  <a:lnTo>
                    <a:pt x="858" y="750"/>
                  </a:lnTo>
                  <a:lnTo>
                    <a:pt x="525" y="1131"/>
                  </a:lnTo>
                  <a:lnTo>
                    <a:pt x="1120" y="1631"/>
                  </a:lnTo>
                  <a:lnTo>
                    <a:pt x="2192" y="1584"/>
                  </a:lnTo>
                  <a:lnTo>
                    <a:pt x="3156" y="2596"/>
                  </a:lnTo>
                  <a:cubicBezTo>
                    <a:pt x="3156" y="2596"/>
                    <a:pt x="2370" y="2762"/>
                    <a:pt x="1930" y="2822"/>
                  </a:cubicBezTo>
                  <a:cubicBezTo>
                    <a:pt x="1501" y="2870"/>
                    <a:pt x="1858" y="3215"/>
                    <a:pt x="1858" y="3215"/>
                  </a:cubicBezTo>
                  <a:lnTo>
                    <a:pt x="2620" y="4394"/>
                  </a:lnTo>
                  <a:lnTo>
                    <a:pt x="3418" y="5048"/>
                  </a:lnTo>
                  <a:cubicBezTo>
                    <a:pt x="3418" y="5048"/>
                    <a:pt x="5061" y="4989"/>
                    <a:pt x="5466" y="4989"/>
                  </a:cubicBezTo>
                  <a:cubicBezTo>
                    <a:pt x="5871" y="4989"/>
                    <a:pt x="6180" y="4751"/>
                    <a:pt x="6180" y="4751"/>
                  </a:cubicBezTo>
                  <a:cubicBezTo>
                    <a:pt x="6180" y="4751"/>
                    <a:pt x="5668" y="4215"/>
                    <a:pt x="5109" y="3917"/>
                  </a:cubicBezTo>
                  <a:cubicBezTo>
                    <a:pt x="4549" y="3632"/>
                    <a:pt x="5894" y="3739"/>
                    <a:pt x="5906" y="3572"/>
                  </a:cubicBezTo>
                  <a:cubicBezTo>
                    <a:pt x="5906" y="3393"/>
                    <a:pt x="5490" y="2929"/>
                    <a:pt x="4894" y="2536"/>
                  </a:cubicBezTo>
                  <a:cubicBezTo>
                    <a:pt x="4311" y="2131"/>
                    <a:pt x="4918" y="2024"/>
                    <a:pt x="4918" y="2024"/>
                  </a:cubicBezTo>
                  <a:cubicBezTo>
                    <a:pt x="4918" y="2024"/>
                    <a:pt x="4930" y="1524"/>
                    <a:pt x="3347" y="977"/>
                  </a:cubicBezTo>
                  <a:cubicBezTo>
                    <a:pt x="3121" y="897"/>
                    <a:pt x="2967" y="883"/>
                    <a:pt x="2843" y="883"/>
                  </a:cubicBezTo>
                  <a:cubicBezTo>
                    <a:pt x="2777" y="883"/>
                    <a:pt x="2719" y="887"/>
                    <a:pt x="2663" y="887"/>
                  </a:cubicBezTo>
                  <a:cubicBezTo>
                    <a:pt x="2540" y="887"/>
                    <a:pt x="2426" y="868"/>
                    <a:pt x="2251" y="750"/>
                  </a:cubicBezTo>
                  <a:cubicBezTo>
                    <a:pt x="1858" y="476"/>
                    <a:pt x="1049" y="107"/>
                    <a:pt x="1" y="0"/>
                  </a:cubicBezTo>
                  <a:close/>
                </a:path>
              </a:pathLst>
            </a:custGeom>
            <a:solidFill>
              <a:srgbClr val="AF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0" name="Google Shape;10660;p33"/>
          <p:cNvGrpSpPr/>
          <p:nvPr/>
        </p:nvGrpSpPr>
        <p:grpSpPr>
          <a:xfrm>
            <a:off x="0" y="1921968"/>
            <a:ext cx="3633223" cy="2761081"/>
            <a:chOff x="1243900" y="1933575"/>
            <a:chExt cx="2008517" cy="2761081"/>
          </a:xfrm>
        </p:grpSpPr>
        <p:sp>
          <p:nvSpPr>
            <p:cNvPr id="10661" name="Google Shape;10661;p33"/>
            <p:cNvSpPr/>
            <p:nvPr/>
          </p:nvSpPr>
          <p:spPr>
            <a:xfrm>
              <a:off x="1557050" y="2284500"/>
              <a:ext cx="202725" cy="202725"/>
            </a:xfrm>
            <a:custGeom>
              <a:avLst/>
              <a:gdLst/>
              <a:ahLst/>
              <a:cxnLst/>
              <a:rect l="l" t="t" r="r" b="b"/>
              <a:pathLst>
                <a:path w="8109" h="8109" fill="none" extrusionOk="0">
                  <a:moveTo>
                    <a:pt x="0" y="0"/>
                  </a:moveTo>
                  <a:lnTo>
                    <a:pt x="8108" y="8109"/>
                  </a:lnTo>
                </a:path>
              </a:pathLst>
            </a:custGeom>
            <a:noFill/>
            <a:ln w="16075" cap="flat" cmpd="sng">
              <a:solidFill>
                <a:srgbClr val="E0921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33"/>
            <p:cNvSpPr/>
            <p:nvPr/>
          </p:nvSpPr>
          <p:spPr>
            <a:xfrm>
              <a:off x="1515675" y="2124075"/>
              <a:ext cx="25" cy="2136000"/>
            </a:xfrm>
            <a:custGeom>
              <a:avLst/>
              <a:gdLst/>
              <a:ahLst/>
              <a:cxnLst/>
              <a:rect l="l" t="t" r="r" b="b"/>
              <a:pathLst>
                <a:path w="1" h="85440" fill="none" extrusionOk="0">
                  <a:moveTo>
                    <a:pt x="0" y="85439"/>
                  </a:moveTo>
                  <a:lnTo>
                    <a:pt x="0" y="0"/>
                  </a:lnTo>
                </a:path>
              </a:pathLst>
            </a:custGeom>
            <a:noFill/>
            <a:ln w="16075" cap="flat" cmpd="sng">
              <a:solidFill>
                <a:srgbClr val="E0921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33"/>
            <p:cNvSpPr/>
            <p:nvPr/>
          </p:nvSpPr>
          <p:spPr>
            <a:xfrm>
              <a:off x="1252850" y="1941600"/>
              <a:ext cx="525675" cy="508725"/>
            </a:xfrm>
            <a:custGeom>
              <a:avLst/>
              <a:gdLst/>
              <a:ahLst/>
              <a:cxnLst/>
              <a:rect l="l" t="t" r="r" b="b"/>
              <a:pathLst>
                <a:path w="21027" h="20349" extrusionOk="0">
                  <a:moveTo>
                    <a:pt x="10513" y="1"/>
                  </a:moveTo>
                  <a:cubicBezTo>
                    <a:pt x="9573" y="1"/>
                    <a:pt x="8692" y="370"/>
                    <a:pt x="8037" y="1024"/>
                  </a:cubicBezTo>
                  <a:lnTo>
                    <a:pt x="1357" y="7704"/>
                  </a:lnTo>
                  <a:cubicBezTo>
                    <a:pt x="0" y="9073"/>
                    <a:pt x="0" y="11288"/>
                    <a:pt x="1357" y="12645"/>
                  </a:cubicBezTo>
                  <a:lnTo>
                    <a:pt x="8037" y="19324"/>
                  </a:lnTo>
                  <a:cubicBezTo>
                    <a:pt x="8692" y="19991"/>
                    <a:pt x="9573" y="20348"/>
                    <a:pt x="10513" y="20348"/>
                  </a:cubicBezTo>
                  <a:cubicBezTo>
                    <a:pt x="11442" y="20348"/>
                    <a:pt x="12323" y="19991"/>
                    <a:pt x="12978" y="19324"/>
                  </a:cubicBezTo>
                  <a:lnTo>
                    <a:pt x="19657" y="12645"/>
                  </a:lnTo>
                  <a:cubicBezTo>
                    <a:pt x="21026" y="11288"/>
                    <a:pt x="21026" y="9073"/>
                    <a:pt x="19657" y="7704"/>
                  </a:cubicBezTo>
                  <a:lnTo>
                    <a:pt x="12978" y="1024"/>
                  </a:lnTo>
                  <a:cubicBezTo>
                    <a:pt x="12323" y="370"/>
                    <a:pt x="11442" y="1"/>
                    <a:pt x="10513" y="1"/>
                  </a:cubicBezTo>
                  <a:close/>
                </a:path>
              </a:pathLst>
            </a:custGeom>
            <a:solidFill>
              <a:srgbClr val="FDD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33"/>
            <p:cNvSpPr/>
            <p:nvPr/>
          </p:nvSpPr>
          <p:spPr>
            <a:xfrm>
              <a:off x="1243900" y="1933575"/>
              <a:ext cx="543250" cy="524775"/>
            </a:xfrm>
            <a:custGeom>
              <a:avLst/>
              <a:gdLst/>
              <a:ahLst/>
              <a:cxnLst/>
              <a:rect l="l" t="t" r="r" b="b"/>
              <a:pathLst>
                <a:path w="21730" h="20991" extrusionOk="0">
                  <a:moveTo>
                    <a:pt x="10871" y="643"/>
                  </a:moveTo>
                  <a:cubicBezTo>
                    <a:pt x="11717" y="643"/>
                    <a:pt x="12514" y="976"/>
                    <a:pt x="13110" y="1572"/>
                  </a:cubicBezTo>
                  <a:lnTo>
                    <a:pt x="19789" y="8251"/>
                  </a:lnTo>
                  <a:cubicBezTo>
                    <a:pt x="21027" y="9489"/>
                    <a:pt x="21027" y="11501"/>
                    <a:pt x="19789" y="12740"/>
                  </a:cubicBezTo>
                  <a:lnTo>
                    <a:pt x="13110" y="19419"/>
                  </a:lnTo>
                  <a:cubicBezTo>
                    <a:pt x="12514" y="20014"/>
                    <a:pt x="11717" y="20348"/>
                    <a:pt x="10871" y="20348"/>
                  </a:cubicBezTo>
                  <a:cubicBezTo>
                    <a:pt x="10014" y="20348"/>
                    <a:pt x="9216" y="20014"/>
                    <a:pt x="8621" y="19419"/>
                  </a:cubicBezTo>
                  <a:lnTo>
                    <a:pt x="1942" y="12740"/>
                  </a:lnTo>
                  <a:cubicBezTo>
                    <a:pt x="703" y="11501"/>
                    <a:pt x="703" y="9489"/>
                    <a:pt x="1942" y="8251"/>
                  </a:cubicBezTo>
                  <a:lnTo>
                    <a:pt x="8621" y="1572"/>
                  </a:lnTo>
                  <a:cubicBezTo>
                    <a:pt x="9216" y="976"/>
                    <a:pt x="10014" y="643"/>
                    <a:pt x="10871" y="643"/>
                  </a:cubicBezTo>
                  <a:close/>
                  <a:moveTo>
                    <a:pt x="10871" y="0"/>
                  </a:moveTo>
                  <a:cubicBezTo>
                    <a:pt x="9883" y="0"/>
                    <a:pt x="8907" y="381"/>
                    <a:pt x="8169" y="1119"/>
                  </a:cubicBezTo>
                  <a:lnTo>
                    <a:pt x="1489" y="7799"/>
                  </a:lnTo>
                  <a:cubicBezTo>
                    <a:pt x="1" y="9287"/>
                    <a:pt x="1" y="11716"/>
                    <a:pt x="1489" y="13204"/>
                  </a:cubicBezTo>
                  <a:lnTo>
                    <a:pt x="8169" y="19872"/>
                  </a:lnTo>
                  <a:cubicBezTo>
                    <a:pt x="8907" y="20622"/>
                    <a:pt x="9883" y="20991"/>
                    <a:pt x="10871" y="20991"/>
                  </a:cubicBezTo>
                  <a:cubicBezTo>
                    <a:pt x="11848" y="20991"/>
                    <a:pt x="12824" y="20622"/>
                    <a:pt x="13562" y="19872"/>
                  </a:cubicBezTo>
                  <a:lnTo>
                    <a:pt x="20241" y="13204"/>
                  </a:lnTo>
                  <a:cubicBezTo>
                    <a:pt x="21730" y="11704"/>
                    <a:pt x="21730" y="9287"/>
                    <a:pt x="20241" y="7799"/>
                  </a:cubicBezTo>
                  <a:lnTo>
                    <a:pt x="13562" y="1119"/>
                  </a:lnTo>
                  <a:cubicBezTo>
                    <a:pt x="12824" y="381"/>
                    <a:pt x="11848" y="0"/>
                    <a:pt x="10871" y="0"/>
                  </a:cubicBezTo>
                  <a:close/>
                </a:path>
              </a:pathLst>
            </a:custGeom>
            <a:solidFill>
              <a:srgbClr val="E09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33"/>
            <p:cNvSpPr/>
            <p:nvPr/>
          </p:nvSpPr>
          <p:spPr>
            <a:xfrm>
              <a:off x="1302850" y="1987375"/>
              <a:ext cx="425375" cy="417475"/>
            </a:xfrm>
            <a:custGeom>
              <a:avLst/>
              <a:gdLst/>
              <a:ahLst/>
              <a:cxnLst/>
              <a:rect l="l" t="t" r="r" b="b"/>
              <a:pathLst>
                <a:path w="17015" h="16699" extrusionOk="0">
                  <a:moveTo>
                    <a:pt x="8507" y="0"/>
                  </a:moveTo>
                  <a:cubicBezTo>
                    <a:pt x="8079" y="0"/>
                    <a:pt x="7650" y="164"/>
                    <a:pt x="7323" y="491"/>
                  </a:cubicBezTo>
                  <a:lnTo>
                    <a:pt x="655" y="7159"/>
                  </a:lnTo>
                  <a:cubicBezTo>
                    <a:pt x="0" y="7814"/>
                    <a:pt x="0" y="8873"/>
                    <a:pt x="655" y="9528"/>
                  </a:cubicBezTo>
                  <a:lnTo>
                    <a:pt x="7323" y="16207"/>
                  </a:lnTo>
                  <a:cubicBezTo>
                    <a:pt x="7650" y="16535"/>
                    <a:pt x="8079" y="16699"/>
                    <a:pt x="8507" y="16699"/>
                  </a:cubicBezTo>
                  <a:cubicBezTo>
                    <a:pt x="8936" y="16699"/>
                    <a:pt x="9365" y="16535"/>
                    <a:pt x="9692" y="16207"/>
                  </a:cubicBezTo>
                  <a:lnTo>
                    <a:pt x="16371" y="9528"/>
                  </a:lnTo>
                  <a:cubicBezTo>
                    <a:pt x="17014" y="8873"/>
                    <a:pt x="17014" y="7814"/>
                    <a:pt x="16371" y="7159"/>
                  </a:cubicBezTo>
                  <a:lnTo>
                    <a:pt x="9692" y="491"/>
                  </a:lnTo>
                  <a:cubicBezTo>
                    <a:pt x="9365" y="164"/>
                    <a:pt x="8936" y="0"/>
                    <a:pt x="850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33"/>
            <p:cNvSpPr/>
            <p:nvPr/>
          </p:nvSpPr>
          <p:spPr>
            <a:xfrm>
              <a:off x="1639200" y="2488400"/>
              <a:ext cx="1613217" cy="2206256"/>
            </a:xfrm>
            <a:custGeom>
              <a:avLst/>
              <a:gdLst/>
              <a:ahLst/>
              <a:cxnLst/>
              <a:rect l="l" t="t" r="r" b="b"/>
              <a:pathLst>
                <a:path w="50471" h="44816" extrusionOk="0">
                  <a:moveTo>
                    <a:pt x="2596" y="0"/>
                  </a:moveTo>
                  <a:cubicBezTo>
                    <a:pt x="1167" y="0"/>
                    <a:pt x="0" y="1167"/>
                    <a:pt x="0" y="2596"/>
                  </a:cubicBezTo>
                  <a:lnTo>
                    <a:pt x="0" y="42220"/>
                  </a:lnTo>
                  <a:cubicBezTo>
                    <a:pt x="0" y="43648"/>
                    <a:pt x="1167" y="44815"/>
                    <a:pt x="2596" y="44815"/>
                  </a:cubicBezTo>
                  <a:lnTo>
                    <a:pt x="47875" y="44815"/>
                  </a:lnTo>
                  <a:cubicBezTo>
                    <a:pt x="49304" y="44815"/>
                    <a:pt x="50471" y="43648"/>
                    <a:pt x="50471" y="42220"/>
                  </a:cubicBezTo>
                  <a:lnTo>
                    <a:pt x="50471" y="2596"/>
                  </a:lnTo>
                  <a:cubicBezTo>
                    <a:pt x="50471" y="1167"/>
                    <a:pt x="49304" y="0"/>
                    <a:pt x="47875"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latin typeface="Roboto"/>
                <a:ea typeface="Roboto"/>
                <a:cs typeface="Roboto"/>
                <a:sym typeface="Roboto"/>
              </a:endParaRPr>
            </a:p>
          </p:txBody>
        </p:sp>
        <p:sp>
          <p:nvSpPr>
            <p:cNvPr id="10667" name="Google Shape;10667;p33"/>
            <p:cNvSpPr/>
            <p:nvPr/>
          </p:nvSpPr>
          <p:spPr>
            <a:xfrm>
              <a:off x="1631150" y="2480350"/>
              <a:ext cx="1277875" cy="1136475"/>
            </a:xfrm>
            <a:custGeom>
              <a:avLst/>
              <a:gdLst/>
              <a:ahLst/>
              <a:cxnLst/>
              <a:rect l="l" t="t" r="r" b="b"/>
              <a:pathLst>
                <a:path w="51115" h="45459" extrusionOk="0">
                  <a:moveTo>
                    <a:pt x="48197" y="644"/>
                  </a:moveTo>
                  <a:cubicBezTo>
                    <a:pt x="49448" y="644"/>
                    <a:pt x="50471" y="1668"/>
                    <a:pt x="50471" y="2918"/>
                  </a:cubicBezTo>
                  <a:lnTo>
                    <a:pt x="50471" y="42542"/>
                  </a:lnTo>
                  <a:cubicBezTo>
                    <a:pt x="50471" y="43792"/>
                    <a:pt x="49448" y="44816"/>
                    <a:pt x="48197" y="44816"/>
                  </a:cubicBezTo>
                  <a:lnTo>
                    <a:pt x="2918" y="44816"/>
                  </a:lnTo>
                  <a:cubicBezTo>
                    <a:pt x="1668" y="44816"/>
                    <a:pt x="644" y="43792"/>
                    <a:pt x="644" y="42542"/>
                  </a:cubicBezTo>
                  <a:lnTo>
                    <a:pt x="644" y="2918"/>
                  </a:lnTo>
                  <a:cubicBezTo>
                    <a:pt x="644" y="1668"/>
                    <a:pt x="1668" y="644"/>
                    <a:pt x="2918" y="644"/>
                  </a:cubicBezTo>
                  <a:close/>
                  <a:moveTo>
                    <a:pt x="2918" y="1"/>
                  </a:moveTo>
                  <a:cubicBezTo>
                    <a:pt x="1311" y="1"/>
                    <a:pt x="1" y="1310"/>
                    <a:pt x="1" y="2918"/>
                  </a:cubicBezTo>
                  <a:lnTo>
                    <a:pt x="1" y="42542"/>
                  </a:lnTo>
                  <a:cubicBezTo>
                    <a:pt x="1" y="44161"/>
                    <a:pt x="1311" y="45459"/>
                    <a:pt x="2918" y="45459"/>
                  </a:cubicBezTo>
                  <a:lnTo>
                    <a:pt x="48197" y="45459"/>
                  </a:lnTo>
                  <a:cubicBezTo>
                    <a:pt x="49805" y="45459"/>
                    <a:pt x="51114" y="44161"/>
                    <a:pt x="51114" y="42542"/>
                  </a:cubicBezTo>
                  <a:lnTo>
                    <a:pt x="51114" y="2918"/>
                  </a:lnTo>
                  <a:cubicBezTo>
                    <a:pt x="51114" y="1310"/>
                    <a:pt x="49805" y="1"/>
                    <a:pt x="48197" y="1"/>
                  </a:cubicBezTo>
                  <a:close/>
                </a:path>
              </a:pathLst>
            </a:custGeom>
            <a:solidFill>
              <a:srgbClr val="E09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33"/>
            <p:cNvSpPr txBox="1"/>
            <p:nvPr/>
          </p:nvSpPr>
          <p:spPr>
            <a:xfrm>
              <a:off x="1787149" y="1981175"/>
              <a:ext cx="1198609"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AR" sz="1700" dirty="0">
                  <a:solidFill>
                    <a:srgbClr val="434343"/>
                  </a:solidFill>
                  <a:latin typeface="Fira Sans Extra Condensed Medium"/>
                  <a:ea typeface="Fira Sans Extra Condensed Medium"/>
                  <a:cs typeface="Fira Sans Extra Condensed Medium"/>
                  <a:sym typeface="Fira Sans Extra Condensed Medium"/>
                </a:rPr>
                <a:t>Ventaja absoluta</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10669" name="Google Shape;10669;p33"/>
          <p:cNvGrpSpPr/>
          <p:nvPr/>
        </p:nvGrpSpPr>
        <p:grpSpPr>
          <a:xfrm>
            <a:off x="3739450" y="1092801"/>
            <a:ext cx="1930478" cy="3364898"/>
            <a:chOff x="3739450" y="1092801"/>
            <a:chExt cx="1930478" cy="3364898"/>
          </a:xfrm>
        </p:grpSpPr>
        <p:sp>
          <p:nvSpPr>
            <p:cNvPr id="10670" name="Google Shape;10670;p33"/>
            <p:cNvSpPr/>
            <p:nvPr/>
          </p:nvSpPr>
          <p:spPr>
            <a:xfrm>
              <a:off x="4052600" y="1708225"/>
              <a:ext cx="202725" cy="202725"/>
            </a:xfrm>
            <a:custGeom>
              <a:avLst/>
              <a:gdLst/>
              <a:ahLst/>
              <a:cxnLst/>
              <a:rect l="l" t="t" r="r" b="b"/>
              <a:pathLst>
                <a:path w="8109" h="8109" fill="none" extrusionOk="0">
                  <a:moveTo>
                    <a:pt x="0" y="0"/>
                  </a:moveTo>
                  <a:lnTo>
                    <a:pt x="8108" y="8109"/>
                  </a:lnTo>
                </a:path>
              </a:pathLst>
            </a:custGeom>
            <a:solidFill>
              <a:srgbClr val="4685BC"/>
            </a:solidFill>
            <a:ln w="16075" cap="flat" cmpd="sng">
              <a:solidFill>
                <a:srgbClr val="4685B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33"/>
            <p:cNvSpPr/>
            <p:nvPr/>
          </p:nvSpPr>
          <p:spPr>
            <a:xfrm>
              <a:off x="4011225" y="1547800"/>
              <a:ext cx="25" cy="2136000"/>
            </a:xfrm>
            <a:custGeom>
              <a:avLst/>
              <a:gdLst/>
              <a:ahLst/>
              <a:cxnLst/>
              <a:rect l="l" t="t" r="r" b="b"/>
              <a:pathLst>
                <a:path w="1" h="85440" fill="none" extrusionOk="0">
                  <a:moveTo>
                    <a:pt x="0" y="85439"/>
                  </a:moveTo>
                  <a:lnTo>
                    <a:pt x="0" y="0"/>
                  </a:lnTo>
                </a:path>
              </a:pathLst>
            </a:custGeom>
            <a:solidFill>
              <a:srgbClr val="4685BC"/>
            </a:solidFill>
            <a:ln w="16075" cap="flat" cmpd="sng">
              <a:solidFill>
                <a:srgbClr val="4685B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33"/>
            <p:cNvSpPr/>
            <p:nvPr/>
          </p:nvSpPr>
          <p:spPr>
            <a:xfrm>
              <a:off x="3739450" y="1357300"/>
              <a:ext cx="543250" cy="524775"/>
            </a:xfrm>
            <a:custGeom>
              <a:avLst/>
              <a:gdLst/>
              <a:ahLst/>
              <a:cxnLst/>
              <a:rect l="l" t="t" r="r" b="b"/>
              <a:pathLst>
                <a:path w="21730" h="20991" extrusionOk="0">
                  <a:moveTo>
                    <a:pt x="10871" y="643"/>
                  </a:moveTo>
                  <a:cubicBezTo>
                    <a:pt x="11717" y="643"/>
                    <a:pt x="12514" y="976"/>
                    <a:pt x="13110" y="1572"/>
                  </a:cubicBezTo>
                  <a:lnTo>
                    <a:pt x="19789" y="8251"/>
                  </a:lnTo>
                  <a:cubicBezTo>
                    <a:pt x="21027" y="9489"/>
                    <a:pt x="21027" y="11501"/>
                    <a:pt x="19789" y="12740"/>
                  </a:cubicBezTo>
                  <a:lnTo>
                    <a:pt x="13110" y="19419"/>
                  </a:lnTo>
                  <a:cubicBezTo>
                    <a:pt x="12514" y="20014"/>
                    <a:pt x="11717" y="20348"/>
                    <a:pt x="10871" y="20348"/>
                  </a:cubicBezTo>
                  <a:cubicBezTo>
                    <a:pt x="10014" y="20348"/>
                    <a:pt x="9216" y="20014"/>
                    <a:pt x="8621" y="19419"/>
                  </a:cubicBezTo>
                  <a:lnTo>
                    <a:pt x="1942" y="12740"/>
                  </a:lnTo>
                  <a:cubicBezTo>
                    <a:pt x="703" y="11501"/>
                    <a:pt x="703" y="9489"/>
                    <a:pt x="1942" y="8251"/>
                  </a:cubicBezTo>
                  <a:lnTo>
                    <a:pt x="8621" y="1572"/>
                  </a:lnTo>
                  <a:cubicBezTo>
                    <a:pt x="9216" y="976"/>
                    <a:pt x="10014" y="643"/>
                    <a:pt x="10871" y="643"/>
                  </a:cubicBezTo>
                  <a:close/>
                  <a:moveTo>
                    <a:pt x="10871" y="0"/>
                  </a:moveTo>
                  <a:cubicBezTo>
                    <a:pt x="9883" y="0"/>
                    <a:pt x="8907" y="381"/>
                    <a:pt x="8169" y="1119"/>
                  </a:cubicBezTo>
                  <a:lnTo>
                    <a:pt x="1489" y="7799"/>
                  </a:lnTo>
                  <a:cubicBezTo>
                    <a:pt x="1" y="9287"/>
                    <a:pt x="1" y="11716"/>
                    <a:pt x="1489" y="13204"/>
                  </a:cubicBezTo>
                  <a:lnTo>
                    <a:pt x="8169" y="19872"/>
                  </a:lnTo>
                  <a:cubicBezTo>
                    <a:pt x="8907" y="20622"/>
                    <a:pt x="9883" y="20991"/>
                    <a:pt x="10871" y="20991"/>
                  </a:cubicBezTo>
                  <a:cubicBezTo>
                    <a:pt x="11848" y="20991"/>
                    <a:pt x="12824" y="20622"/>
                    <a:pt x="13562" y="19872"/>
                  </a:cubicBezTo>
                  <a:lnTo>
                    <a:pt x="20241" y="13204"/>
                  </a:lnTo>
                  <a:cubicBezTo>
                    <a:pt x="21730" y="11704"/>
                    <a:pt x="21730" y="9287"/>
                    <a:pt x="20241" y="7799"/>
                  </a:cubicBezTo>
                  <a:lnTo>
                    <a:pt x="13562" y="1119"/>
                  </a:lnTo>
                  <a:cubicBezTo>
                    <a:pt x="12824" y="381"/>
                    <a:pt x="11848" y="0"/>
                    <a:pt x="10871" y="0"/>
                  </a:cubicBezTo>
                  <a:close/>
                </a:path>
              </a:pathLst>
            </a:custGeom>
            <a:solidFill>
              <a:srgbClr val="468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33"/>
            <p:cNvSpPr/>
            <p:nvPr/>
          </p:nvSpPr>
          <p:spPr>
            <a:xfrm>
              <a:off x="4134750" y="1912125"/>
              <a:ext cx="1535178" cy="2545574"/>
            </a:xfrm>
            <a:custGeom>
              <a:avLst/>
              <a:gdLst/>
              <a:ahLst/>
              <a:cxnLst/>
              <a:rect l="l" t="t" r="r" b="b"/>
              <a:pathLst>
                <a:path w="50471" h="44816" extrusionOk="0">
                  <a:moveTo>
                    <a:pt x="2596" y="0"/>
                  </a:moveTo>
                  <a:cubicBezTo>
                    <a:pt x="1167" y="0"/>
                    <a:pt x="0" y="1167"/>
                    <a:pt x="0" y="2596"/>
                  </a:cubicBezTo>
                  <a:lnTo>
                    <a:pt x="0" y="42220"/>
                  </a:lnTo>
                  <a:cubicBezTo>
                    <a:pt x="0" y="43648"/>
                    <a:pt x="1167" y="44815"/>
                    <a:pt x="2596" y="44815"/>
                  </a:cubicBezTo>
                  <a:lnTo>
                    <a:pt x="47875" y="44815"/>
                  </a:lnTo>
                  <a:cubicBezTo>
                    <a:pt x="49304" y="44815"/>
                    <a:pt x="50471" y="43648"/>
                    <a:pt x="50471" y="42220"/>
                  </a:cubicBezTo>
                  <a:lnTo>
                    <a:pt x="50471" y="2596"/>
                  </a:lnTo>
                  <a:cubicBezTo>
                    <a:pt x="50471" y="1167"/>
                    <a:pt x="49304" y="0"/>
                    <a:pt x="47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FFFFFF"/>
                </a:solidFill>
                <a:latin typeface="Roboto"/>
                <a:ea typeface="Roboto"/>
                <a:cs typeface="Roboto"/>
                <a:sym typeface="Roboto"/>
              </a:endParaRPr>
            </a:p>
          </p:txBody>
        </p:sp>
        <p:sp>
          <p:nvSpPr>
            <p:cNvPr id="10676" name="Google Shape;10676;p33"/>
            <p:cNvSpPr/>
            <p:nvPr/>
          </p:nvSpPr>
          <p:spPr>
            <a:xfrm>
              <a:off x="4126700" y="1904075"/>
              <a:ext cx="1277875" cy="1136475"/>
            </a:xfrm>
            <a:custGeom>
              <a:avLst/>
              <a:gdLst/>
              <a:ahLst/>
              <a:cxnLst/>
              <a:rect l="l" t="t" r="r" b="b"/>
              <a:pathLst>
                <a:path w="51115" h="45459" extrusionOk="0">
                  <a:moveTo>
                    <a:pt x="48197" y="644"/>
                  </a:moveTo>
                  <a:cubicBezTo>
                    <a:pt x="49448" y="644"/>
                    <a:pt x="50471" y="1668"/>
                    <a:pt x="50471" y="2918"/>
                  </a:cubicBezTo>
                  <a:lnTo>
                    <a:pt x="50471" y="42542"/>
                  </a:lnTo>
                  <a:cubicBezTo>
                    <a:pt x="50471" y="43792"/>
                    <a:pt x="49448" y="44816"/>
                    <a:pt x="48197" y="44816"/>
                  </a:cubicBezTo>
                  <a:lnTo>
                    <a:pt x="2918" y="44816"/>
                  </a:lnTo>
                  <a:cubicBezTo>
                    <a:pt x="1668" y="44816"/>
                    <a:pt x="644" y="43792"/>
                    <a:pt x="644" y="42542"/>
                  </a:cubicBezTo>
                  <a:lnTo>
                    <a:pt x="644" y="2918"/>
                  </a:lnTo>
                  <a:cubicBezTo>
                    <a:pt x="644" y="1668"/>
                    <a:pt x="1668" y="644"/>
                    <a:pt x="2918" y="644"/>
                  </a:cubicBezTo>
                  <a:close/>
                  <a:moveTo>
                    <a:pt x="2918" y="1"/>
                  </a:moveTo>
                  <a:cubicBezTo>
                    <a:pt x="1311" y="1"/>
                    <a:pt x="1" y="1310"/>
                    <a:pt x="1" y="2918"/>
                  </a:cubicBezTo>
                  <a:lnTo>
                    <a:pt x="1" y="42542"/>
                  </a:lnTo>
                  <a:cubicBezTo>
                    <a:pt x="1" y="44161"/>
                    <a:pt x="1311" y="45459"/>
                    <a:pt x="2918" y="45459"/>
                  </a:cubicBezTo>
                  <a:lnTo>
                    <a:pt x="48197" y="45459"/>
                  </a:lnTo>
                  <a:cubicBezTo>
                    <a:pt x="49805" y="45459"/>
                    <a:pt x="51114" y="44161"/>
                    <a:pt x="51114" y="42542"/>
                  </a:cubicBezTo>
                  <a:lnTo>
                    <a:pt x="51114" y="2918"/>
                  </a:lnTo>
                  <a:cubicBezTo>
                    <a:pt x="51114" y="1310"/>
                    <a:pt x="49805" y="1"/>
                    <a:pt x="48197" y="1"/>
                  </a:cubicBezTo>
                  <a:close/>
                </a:path>
              </a:pathLst>
            </a:custGeom>
            <a:solidFill>
              <a:srgbClr val="468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33"/>
            <p:cNvSpPr txBox="1"/>
            <p:nvPr/>
          </p:nvSpPr>
          <p:spPr>
            <a:xfrm>
              <a:off x="4182037" y="1092801"/>
              <a:ext cx="1219496" cy="6567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AR" sz="1700" dirty="0">
                  <a:solidFill>
                    <a:srgbClr val="434343"/>
                  </a:solidFill>
                  <a:latin typeface="Fira Sans Extra Condensed Medium"/>
                  <a:ea typeface="Fira Sans Extra Condensed Medium"/>
                  <a:cs typeface="Fira Sans Extra Condensed Medium"/>
                  <a:sym typeface="Fira Sans Extra Condensed Medium"/>
                </a:rPr>
                <a:t>Ventaja comparativa</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10688" name="Google Shape;10688;p33"/>
          <p:cNvSpPr/>
          <p:nvPr/>
        </p:nvSpPr>
        <p:spPr>
          <a:xfrm>
            <a:off x="1438275" y="4215400"/>
            <a:ext cx="154500" cy="149150"/>
          </a:xfrm>
          <a:custGeom>
            <a:avLst/>
            <a:gdLst/>
            <a:ahLst/>
            <a:cxnLst/>
            <a:rect l="l" t="t" r="r" b="b"/>
            <a:pathLst>
              <a:path w="6180" h="5966" extrusionOk="0">
                <a:moveTo>
                  <a:pt x="3095" y="0"/>
                </a:moveTo>
                <a:cubicBezTo>
                  <a:pt x="2816" y="0"/>
                  <a:pt x="2537" y="107"/>
                  <a:pt x="2322" y="322"/>
                </a:cubicBezTo>
                <a:lnTo>
                  <a:pt x="429" y="2215"/>
                </a:lnTo>
                <a:cubicBezTo>
                  <a:pt x="1" y="2643"/>
                  <a:pt x="1" y="3334"/>
                  <a:pt x="429" y="3751"/>
                </a:cubicBezTo>
                <a:lnTo>
                  <a:pt x="2322" y="5656"/>
                </a:lnTo>
                <a:cubicBezTo>
                  <a:pt x="2537" y="5870"/>
                  <a:pt x="2811" y="5965"/>
                  <a:pt x="3096" y="5965"/>
                </a:cubicBezTo>
                <a:cubicBezTo>
                  <a:pt x="3370" y="5965"/>
                  <a:pt x="3644" y="5870"/>
                  <a:pt x="3858" y="5656"/>
                </a:cubicBezTo>
                <a:lnTo>
                  <a:pt x="5763" y="3751"/>
                </a:lnTo>
                <a:cubicBezTo>
                  <a:pt x="6180" y="3334"/>
                  <a:pt x="6180" y="2643"/>
                  <a:pt x="5763" y="2215"/>
                </a:cubicBezTo>
                <a:lnTo>
                  <a:pt x="3858" y="322"/>
                </a:lnTo>
                <a:cubicBezTo>
                  <a:pt x="3650" y="107"/>
                  <a:pt x="3373" y="0"/>
                  <a:pt x="3095" y="0"/>
                </a:cubicBezTo>
                <a:close/>
              </a:path>
            </a:pathLst>
          </a:custGeom>
          <a:solidFill>
            <a:srgbClr val="E09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33"/>
          <p:cNvSpPr/>
          <p:nvPr/>
        </p:nvSpPr>
        <p:spPr>
          <a:xfrm>
            <a:off x="3933825" y="3639125"/>
            <a:ext cx="154500" cy="149150"/>
          </a:xfrm>
          <a:custGeom>
            <a:avLst/>
            <a:gdLst/>
            <a:ahLst/>
            <a:cxnLst/>
            <a:rect l="l" t="t" r="r" b="b"/>
            <a:pathLst>
              <a:path w="6180" h="5966" extrusionOk="0">
                <a:moveTo>
                  <a:pt x="3095" y="0"/>
                </a:moveTo>
                <a:cubicBezTo>
                  <a:pt x="2816" y="0"/>
                  <a:pt x="2537" y="107"/>
                  <a:pt x="2322" y="322"/>
                </a:cubicBezTo>
                <a:lnTo>
                  <a:pt x="429" y="2215"/>
                </a:lnTo>
                <a:cubicBezTo>
                  <a:pt x="1" y="2643"/>
                  <a:pt x="1" y="3334"/>
                  <a:pt x="429" y="3751"/>
                </a:cubicBezTo>
                <a:lnTo>
                  <a:pt x="2322" y="5656"/>
                </a:lnTo>
                <a:cubicBezTo>
                  <a:pt x="2537" y="5870"/>
                  <a:pt x="2811" y="5965"/>
                  <a:pt x="3096" y="5965"/>
                </a:cubicBezTo>
                <a:cubicBezTo>
                  <a:pt x="3370" y="5965"/>
                  <a:pt x="3644" y="5870"/>
                  <a:pt x="3858" y="5656"/>
                </a:cubicBezTo>
                <a:lnTo>
                  <a:pt x="5763" y="3751"/>
                </a:lnTo>
                <a:cubicBezTo>
                  <a:pt x="6180" y="3334"/>
                  <a:pt x="6180" y="2643"/>
                  <a:pt x="5763" y="2215"/>
                </a:cubicBezTo>
                <a:lnTo>
                  <a:pt x="3858" y="322"/>
                </a:lnTo>
                <a:cubicBezTo>
                  <a:pt x="3650" y="107"/>
                  <a:pt x="3373" y="0"/>
                  <a:pt x="3095" y="0"/>
                </a:cubicBezTo>
                <a:close/>
              </a:path>
            </a:pathLst>
          </a:custGeom>
          <a:solidFill>
            <a:srgbClr val="468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5" name="Google Shape;10695;p33"/>
          <p:cNvGrpSpPr/>
          <p:nvPr/>
        </p:nvGrpSpPr>
        <p:grpSpPr>
          <a:xfrm>
            <a:off x="3900715" y="1521645"/>
            <a:ext cx="221023" cy="224988"/>
            <a:chOff x="-62148800" y="3377700"/>
            <a:chExt cx="311125" cy="316750"/>
          </a:xfrm>
        </p:grpSpPr>
        <p:sp>
          <p:nvSpPr>
            <p:cNvPr id="10696" name="Google Shape;10696;p33"/>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33"/>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8" name="Google Shape;10698;p33"/>
          <p:cNvSpPr/>
          <p:nvPr/>
        </p:nvSpPr>
        <p:spPr>
          <a:xfrm>
            <a:off x="6429375" y="3262900"/>
            <a:ext cx="154500" cy="149150"/>
          </a:xfrm>
          <a:custGeom>
            <a:avLst/>
            <a:gdLst/>
            <a:ahLst/>
            <a:cxnLst/>
            <a:rect l="l" t="t" r="r" b="b"/>
            <a:pathLst>
              <a:path w="6180" h="5966" extrusionOk="0">
                <a:moveTo>
                  <a:pt x="3095" y="0"/>
                </a:moveTo>
                <a:cubicBezTo>
                  <a:pt x="2816" y="0"/>
                  <a:pt x="2537" y="107"/>
                  <a:pt x="2322" y="322"/>
                </a:cubicBezTo>
                <a:lnTo>
                  <a:pt x="429" y="2215"/>
                </a:lnTo>
                <a:cubicBezTo>
                  <a:pt x="1" y="2643"/>
                  <a:pt x="1" y="3334"/>
                  <a:pt x="429" y="3751"/>
                </a:cubicBezTo>
                <a:lnTo>
                  <a:pt x="2322" y="5656"/>
                </a:lnTo>
                <a:cubicBezTo>
                  <a:pt x="2537" y="5870"/>
                  <a:pt x="2811" y="5965"/>
                  <a:pt x="3096" y="5965"/>
                </a:cubicBezTo>
                <a:cubicBezTo>
                  <a:pt x="3370" y="5965"/>
                  <a:pt x="3644" y="5870"/>
                  <a:pt x="3858" y="5656"/>
                </a:cubicBezTo>
                <a:lnTo>
                  <a:pt x="5763" y="3751"/>
                </a:lnTo>
                <a:cubicBezTo>
                  <a:pt x="6180" y="3334"/>
                  <a:pt x="6180" y="2643"/>
                  <a:pt x="5763" y="2215"/>
                </a:cubicBezTo>
                <a:lnTo>
                  <a:pt x="3858" y="322"/>
                </a:lnTo>
                <a:cubicBezTo>
                  <a:pt x="3650" y="107"/>
                  <a:pt x="3373" y="0"/>
                  <a:pt x="3095" y="0"/>
                </a:cubicBezTo>
                <a:close/>
              </a:path>
            </a:pathLst>
          </a:custGeom>
          <a:solidFill>
            <a:srgbClr val="2F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9" name="Google Shape;10699;p33"/>
          <p:cNvGrpSpPr/>
          <p:nvPr/>
        </p:nvGrpSpPr>
        <p:grpSpPr>
          <a:xfrm>
            <a:off x="6393332" y="1130778"/>
            <a:ext cx="226907" cy="225668"/>
            <a:chOff x="3497300" y="3591950"/>
            <a:chExt cx="295375" cy="293800"/>
          </a:xfrm>
        </p:grpSpPr>
        <p:sp>
          <p:nvSpPr>
            <p:cNvPr id="10700" name="Google Shape;10700;p33"/>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33"/>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33"/>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33"/>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33"/>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33"/>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33"/>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33"/>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CuadroTexto 66">
            <a:extLst>
              <a:ext uri="{FF2B5EF4-FFF2-40B4-BE49-F238E27FC236}">
                <a16:creationId xmlns:a16="http://schemas.microsoft.com/office/drawing/2014/main" id="{43B3158C-1521-4343-9116-1AA5FD5B3FBD}"/>
              </a:ext>
            </a:extLst>
          </p:cNvPr>
          <p:cNvSpPr txBox="1"/>
          <p:nvPr/>
        </p:nvSpPr>
        <p:spPr>
          <a:xfrm>
            <a:off x="763436" y="2589555"/>
            <a:ext cx="2736336" cy="2031325"/>
          </a:xfrm>
          <a:prstGeom prst="rect">
            <a:avLst/>
          </a:prstGeom>
          <a:noFill/>
        </p:spPr>
        <p:txBody>
          <a:bodyPr wrap="square">
            <a:spAutoFit/>
          </a:bodyPr>
          <a:lstStyle/>
          <a:p>
            <a:r>
              <a:rPr lang="es-AR" dirty="0">
                <a:solidFill>
                  <a:schemeClr val="bg1"/>
                </a:solidFill>
              </a:rPr>
              <a:t>La capacidad que tiene cada país para producir de una mejor manera ciertos bienes en vez de otros y que los productos con los cuales no tiene una ventaja natural deben importarse de otro país que sí posea condiciones naturales especiales para producirlos.</a:t>
            </a:r>
          </a:p>
        </p:txBody>
      </p:sp>
      <p:sp>
        <p:nvSpPr>
          <p:cNvPr id="69" name="CuadroTexto 68">
            <a:extLst>
              <a:ext uri="{FF2B5EF4-FFF2-40B4-BE49-F238E27FC236}">
                <a16:creationId xmlns:a16="http://schemas.microsoft.com/office/drawing/2014/main" id="{A3121E09-888A-414D-8320-82F640B8AC9A}"/>
              </a:ext>
            </a:extLst>
          </p:cNvPr>
          <p:cNvSpPr txBox="1"/>
          <p:nvPr/>
        </p:nvSpPr>
        <p:spPr>
          <a:xfrm>
            <a:off x="4293049" y="1962296"/>
            <a:ext cx="1264122" cy="1384995"/>
          </a:xfrm>
          <a:prstGeom prst="rect">
            <a:avLst/>
          </a:prstGeom>
          <a:noFill/>
        </p:spPr>
        <p:txBody>
          <a:bodyPr wrap="square">
            <a:spAutoFit/>
          </a:bodyPr>
          <a:lstStyle/>
          <a:p>
            <a:r>
              <a:rPr lang="es-AR" dirty="0">
                <a:solidFill>
                  <a:schemeClr val="bg1"/>
                </a:solidFill>
              </a:rPr>
              <a:t>Producir un bien con un costo de oportunidad más bajo que el otro.</a:t>
            </a:r>
          </a:p>
        </p:txBody>
      </p:sp>
      <p:pic>
        <p:nvPicPr>
          <p:cNvPr id="5" name="Imagen 4">
            <a:extLst>
              <a:ext uri="{FF2B5EF4-FFF2-40B4-BE49-F238E27FC236}">
                <a16:creationId xmlns:a16="http://schemas.microsoft.com/office/drawing/2014/main" id="{AA22779A-6365-41E9-BF34-A75DEA4FF634}"/>
              </a:ext>
            </a:extLst>
          </p:cNvPr>
          <p:cNvPicPr>
            <a:picLocks noChangeAspect="1"/>
          </p:cNvPicPr>
          <p:nvPr/>
        </p:nvPicPr>
        <p:blipFill rotWithShape="1">
          <a:blip r:embed="rId3"/>
          <a:srcRect l="68493" t="33089" r="5243" b="10414"/>
          <a:stretch/>
        </p:blipFill>
        <p:spPr>
          <a:xfrm>
            <a:off x="6263014" y="1702363"/>
            <a:ext cx="2401557" cy="29044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4CEA5-1F58-4C5B-A4F2-975BB1DAD0DB}"/>
              </a:ext>
            </a:extLst>
          </p:cNvPr>
          <p:cNvSpPr>
            <a:spLocks noGrp="1"/>
          </p:cNvSpPr>
          <p:nvPr>
            <p:ph type="title"/>
          </p:nvPr>
        </p:nvSpPr>
        <p:spPr/>
        <p:txBody>
          <a:bodyPr/>
          <a:lstStyle/>
          <a:p>
            <a:r>
              <a:rPr lang="es-AR" dirty="0">
                <a:solidFill>
                  <a:srgbClr val="002060"/>
                </a:solidFill>
              </a:rPr>
              <a:t>VENTAJA ABSOLUTA</a:t>
            </a:r>
          </a:p>
        </p:txBody>
      </p:sp>
      <p:pic>
        <p:nvPicPr>
          <p:cNvPr id="4" name="Imagen 3">
            <a:extLst>
              <a:ext uri="{FF2B5EF4-FFF2-40B4-BE49-F238E27FC236}">
                <a16:creationId xmlns:a16="http://schemas.microsoft.com/office/drawing/2014/main" id="{A96F74F7-5517-410A-A21E-F55C4250FBA3}"/>
              </a:ext>
            </a:extLst>
          </p:cNvPr>
          <p:cNvPicPr>
            <a:picLocks noChangeAspect="1"/>
          </p:cNvPicPr>
          <p:nvPr/>
        </p:nvPicPr>
        <p:blipFill rotWithShape="1">
          <a:blip r:embed="rId2"/>
          <a:srcRect l="48838" t="25846" r="11162" b="50000"/>
          <a:stretch/>
        </p:blipFill>
        <p:spPr>
          <a:xfrm>
            <a:off x="1127050" y="1435395"/>
            <a:ext cx="4635139" cy="1573619"/>
          </a:xfrm>
          <a:prstGeom prst="rect">
            <a:avLst/>
          </a:prstGeom>
        </p:spPr>
      </p:pic>
      <p:sp>
        <p:nvSpPr>
          <p:cNvPr id="5" name="CuadroTexto 4">
            <a:extLst>
              <a:ext uri="{FF2B5EF4-FFF2-40B4-BE49-F238E27FC236}">
                <a16:creationId xmlns:a16="http://schemas.microsoft.com/office/drawing/2014/main" id="{C74BFDFF-ECD0-48CD-BB6D-28141C978ED5}"/>
              </a:ext>
            </a:extLst>
          </p:cNvPr>
          <p:cNvSpPr txBox="1"/>
          <p:nvPr/>
        </p:nvSpPr>
        <p:spPr>
          <a:xfrm>
            <a:off x="1360967" y="3242930"/>
            <a:ext cx="5039833" cy="954107"/>
          </a:xfrm>
          <a:prstGeom prst="rect">
            <a:avLst/>
          </a:prstGeom>
          <a:noFill/>
        </p:spPr>
        <p:txBody>
          <a:bodyPr wrap="square" rtlCol="0">
            <a:spAutoFit/>
          </a:bodyPr>
          <a:lstStyle/>
          <a:p>
            <a:pPr algn="just"/>
            <a:r>
              <a:rPr lang="es-AR" dirty="0"/>
              <a:t>El agricultor necesita 20 horas para producir 1 kg de carne y 10 para producir 1kg de patatas. El ganadero necesita 1 hora para producir 1kg de carne y 8 horas para producir un kg de papa, se puede decir que el ganadero tiene ventaja absoluta</a:t>
            </a:r>
          </a:p>
        </p:txBody>
      </p:sp>
      <p:sp>
        <p:nvSpPr>
          <p:cNvPr id="3" name="CuadroTexto 2">
            <a:extLst>
              <a:ext uri="{FF2B5EF4-FFF2-40B4-BE49-F238E27FC236}">
                <a16:creationId xmlns:a16="http://schemas.microsoft.com/office/drawing/2014/main" id="{6542DF52-52F0-4D75-9716-E225BCB9EC5F}"/>
              </a:ext>
            </a:extLst>
          </p:cNvPr>
          <p:cNvSpPr txBox="1"/>
          <p:nvPr/>
        </p:nvSpPr>
        <p:spPr>
          <a:xfrm>
            <a:off x="276446" y="4710223"/>
            <a:ext cx="4369981" cy="307777"/>
          </a:xfrm>
          <a:prstGeom prst="rect">
            <a:avLst/>
          </a:prstGeom>
          <a:noFill/>
        </p:spPr>
        <p:txBody>
          <a:bodyPr wrap="square" rtlCol="0">
            <a:spAutoFit/>
          </a:bodyPr>
          <a:lstStyle/>
          <a:p>
            <a:r>
              <a:rPr lang="es-AR" dirty="0"/>
              <a:t>Principios de economía. Mankiw N. Gregory</a:t>
            </a:r>
          </a:p>
        </p:txBody>
      </p:sp>
    </p:spTree>
    <p:extLst>
      <p:ext uri="{BB962C8B-B14F-4D97-AF65-F5344CB8AC3E}">
        <p14:creationId xmlns:p14="http://schemas.microsoft.com/office/powerpoint/2010/main" val="427410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60"/>
        <p:cNvGrpSpPr/>
        <p:nvPr/>
      </p:nvGrpSpPr>
      <p:grpSpPr>
        <a:xfrm>
          <a:off x="0" y="0"/>
          <a:ext cx="0" cy="0"/>
          <a:chOff x="0" y="0"/>
          <a:chExt cx="0" cy="0"/>
        </a:xfrm>
      </p:grpSpPr>
      <p:grpSp>
        <p:nvGrpSpPr>
          <p:cNvPr id="14461" name="Google Shape;14461;p45"/>
          <p:cNvGrpSpPr/>
          <p:nvPr/>
        </p:nvGrpSpPr>
        <p:grpSpPr>
          <a:xfrm>
            <a:off x="3341275" y="416649"/>
            <a:ext cx="4838159" cy="3181445"/>
            <a:chOff x="235800" y="830650"/>
            <a:chExt cx="6978450" cy="4588844"/>
          </a:xfrm>
        </p:grpSpPr>
        <p:sp>
          <p:nvSpPr>
            <p:cNvPr id="14462" name="Google Shape;14462;p4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3" name="Google Shape;14463;p4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4" name="Google Shape;14464;p4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5" name="Google Shape;14465;p4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6" name="Google Shape;14466;p4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467" name="Google Shape;14467;p4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4468" name="Google Shape;14468;p45"/>
          <p:cNvGrpSpPr/>
          <p:nvPr/>
        </p:nvGrpSpPr>
        <p:grpSpPr>
          <a:xfrm>
            <a:off x="3866625" y="908088"/>
            <a:ext cx="567600" cy="1426800"/>
            <a:chOff x="4390175" y="898000"/>
            <a:chExt cx="567600" cy="1426800"/>
          </a:xfrm>
        </p:grpSpPr>
        <p:sp>
          <p:nvSpPr>
            <p:cNvPr id="14469" name="Google Shape;14469;p45"/>
            <p:cNvSpPr/>
            <p:nvPr/>
          </p:nvSpPr>
          <p:spPr>
            <a:xfrm>
              <a:off x="4390175" y="898000"/>
              <a:ext cx="567600" cy="5676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cxnSp>
          <p:nvCxnSpPr>
            <p:cNvPr id="14470" name="Google Shape;14470;p45"/>
            <p:cNvCxnSpPr>
              <a:stCxn id="14469" idx="4"/>
            </p:cNvCxnSpPr>
            <p:nvPr/>
          </p:nvCxnSpPr>
          <p:spPr>
            <a:xfrm>
              <a:off x="4673975" y="1465600"/>
              <a:ext cx="0" cy="859200"/>
            </a:xfrm>
            <a:prstGeom prst="straightConnector1">
              <a:avLst/>
            </a:prstGeom>
            <a:noFill/>
            <a:ln w="19050" cap="flat" cmpd="sng">
              <a:solidFill>
                <a:schemeClr val="accent5"/>
              </a:solidFill>
              <a:prstDash val="solid"/>
              <a:round/>
              <a:headEnd type="none" w="med" len="med"/>
              <a:tailEnd type="oval" w="med" len="med"/>
            </a:ln>
          </p:spPr>
        </p:cxnSp>
      </p:grpSp>
      <p:grpSp>
        <p:nvGrpSpPr>
          <p:cNvPr id="14471" name="Google Shape;14471;p45"/>
          <p:cNvGrpSpPr/>
          <p:nvPr/>
        </p:nvGrpSpPr>
        <p:grpSpPr>
          <a:xfrm>
            <a:off x="4889806" y="528438"/>
            <a:ext cx="567600" cy="1563900"/>
            <a:chOff x="4340300" y="898000"/>
            <a:chExt cx="567600" cy="1563900"/>
          </a:xfrm>
        </p:grpSpPr>
        <p:sp>
          <p:nvSpPr>
            <p:cNvPr id="14472" name="Google Shape;14472;p45"/>
            <p:cNvSpPr/>
            <p:nvPr/>
          </p:nvSpPr>
          <p:spPr>
            <a:xfrm>
              <a:off x="4340300" y="898000"/>
              <a:ext cx="567600" cy="5676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cxnSp>
          <p:nvCxnSpPr>
            <p:cNvPr id="14473" name="Google Shape;14473;p45"/>
            <p:cNvCxnSpPr>
              <a:stCxn id="14472" idx="4"/>
            </p:cNvCxnSpPr>
            <p:nvPr/>
          </p:nvCxnSpPr>
          <p:spPr>
            <a:xfrm>
              <a:off x="4624100" y="1465600"/>
              <a:ext cx="0" cy="996300"/>
            </a:xfrm>
            <a:prstGeom prst="straightConnector1">
              <a:avLst/>
            </a:prstGeom>
            <a:noFill/>
            <a:ln w="19050" cap="flat" cmpd="sng">
              <a:solidFill>
                <a:schemeClr val="accent1"/>
              </a:solidFill>
              <a:prstDash val="solid"/>
              <a:round/>
              <a:headEnd type="none" w="med" len="med"/>
              <a:tailEnd type="oval" w="med" len="med"/>
            </a:ln>
          </p:spPr>
        </p:cxnSp>
      </p:grpSp>
      <p:grpSp>
        <p:nvGrpSpPr>
          <p:cNvPr id="14474" name="Google Shape;14474;p45"/>
          <p:cNvGrpSpPr/>
          <p:nvPr/>
        </p:nvGrpSpPr>
        <p:grpSpPr>
          <a:xfrm>
            <a:off x="6083550" y="908088"/>
            <a:ext cx="567600" cy="1800900"/>
            <a:chOff x="4390175" y="898000"/>
            <a:chExt cx="567600" cy="1800900"/>
          </a:xfrm>
        </p:grpSpPr>
        <p:sp>
          <p:nvSpPr>
            <p:cNvPr id="14475" name="Google Shape;14475;p45"/>
            <p:cNvSpPr/>
            <p:nvPr/>
          </p:nvSpPr>
          <p:spPr>
            <a:xfrm>
              <a:off x="4390175" y="898000"/>
              <a:ext cx="567600" cy="5676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cxnSp>
          <p:nvCxnSpPr>
            <p:cNvPr id="14476" name="Google Shape;14476;p45"/>
            <p:cNvCxnSpPr>
              <a:stCxn id="14475" idx="4"/>
            </p:cNvCxnSpPr>
            <p:nvPr/>
          </p:nvCxnSpPr>
          <p:spPr>
            <a:xfrm>
              <a:off x="4673975" y="1465600"/>
              <a:ext cx="0" cy="1233300"/>
            </a:xfrm>
            <a:prstGeom prst="straightConnector1">
              <a:avLst/>
            </a:prstGeom>
            <a:noFill/>
            <a:ln w="19050" cap="flat" cmpd="sng">
              <a:solidFill>
                <a:schemeClr val="accent4"/>
              </a:solidFill>
              <a:prstDash val="solid"/>
              <a:round/>
              <a:headEnd type="none" w="med" len="med"/>
              <a:tailEnd type="oval" w="med" len="med"/>
            </a:ln>
          </p:spPr>
        </p:cxnSp>
      </p:grpSp>
      <p:grpSp>
        <p:nvGrpSpPr>
          <p:cNvPr id="14477" name="Google Shape;14477;p45"/>
          <p:cNvGrpSpPr/>
          <p:nvPr/>
        </p:nvGrpSpPr>
        <p:grpSpPr>
          <a:xfrm>
            <a:off x="7594788" y="1454213"/>
            <a:ext cx="567600" cy="1748700"/>
            <a:chOff x="4390175" y="898000"/>
            <a:chExt cx="567600" cy="1748700"/>
          </a:xfrm>
        </p:grpSpPr>
        <p:sp>
          <p:nvSpPr>
            <p:cNvPr id="14478" name="Google Shape;14478;p45"/>
            <p:cNvSpPr/>
            <p:nvPr/>
          </p:nvSpPr>
          <p:spPr>
            <a:xfrm>
              <a:off x="4390175" y="898000"/>
              <a:ext cx="567600" cy="5676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cxnSp>
          <p:nvCxnSpPr>
            <p:cNvPr id="14479" name="Google Shape;14479;p45"/>
            <p:cNvCxnSpPr>
              <a:stCxn id="14478" idx="4"/>
            </p:cNvCxnSpPr>
            <p:nvPr/>
          </p:nvCxnSpPr>
          <p:spPr>
            <a:xfrm>
              <a:off x="4673975" y="1465600"/>
              <a:ext cx="0" cy="1181100"/>
            </a:xfrm>
            <a:prstGeom prst="straightConnector1">
              <a:avLst/>
            </a:prstGeom>
            <a:noFill/>
            <a:ln w="19050" cap="flat" cmpd="sng">
              <a:solidFill>
                <a:schemeClr val="accent6"/>
              </a:solidFill>
              <a:prstDash val="solid"/>
              <a:round/>
              <a:headEnd type="none" w="med" len="med"/>
              <a:tailEnd type="oval" w="med" len="med"/>
            </a:ln>
          </p:spPr>
        </p:cxnSp>
      </p:grpSp>
      <p:sp>
        <p:nvSpPr>
          <p:cNvPr id="14492" name="Google Shape;14492;p45"/>
          <p:cNvSpPr txBox="1"/>
          <p:nvPr/>
        </p:nvSpPr>
        <p:spPr>
          <a:xfrm>
            <a:off x="710275" y="1370588"/>
            <a:ext cx="2484300" cy="84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AR" sz="2800" dirty="0">
                <a:solidFill>
                  <a:srgbClr val="002060"/>
                </a:solidFill>
                <a:latin typeface="Fira Sans Extra Condensed Medium"/>
                <a:ea typeface="Fira Sans Extra Condensed Medium"/>
                <a:cs typeface="Fira Sans Extra Condensed Medium"/>
                <a:sym typeface="Fira Sans Extra Condensed Medium"/>
              </a:rPr>
              <a:t>Coste de oportunidad</a:t>
            </a:r>
            <a:endParaRPr sz="2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14493" name="Google Shape;14493;p45"/>
          <p:cNvSpPr txBox="1"/>
          <p:nvPr/>
        </p:nvSpPr>
        <p:spPr>
          <a:xfrm>
            <a:off x="710274" y="2327813"/>
            <a:ext cx="3135547" cy="14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b="1" dirty="0">
                <a:solidFill>
                  <a:srgbClr val="434343"/>
                </a:solidFill>
                <a:latin typeface="Roboto"/>
                <a:ea typeface="Roboto"/>
                <a:cs typeface="Roboto"/>
                <a:sym typeface="Roboto"/>
              </a:rPr>
              <a:t>Aquello a lo que debe renunciarse para obtener otra cosa.</a:t>
            </a:r>
            <a:endParaRPr b="1"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73C3E081-2F00-4338-8E7A-B27F34D07E0F}"/>
              </a:ext>
            </a:extLst>
          </p:cNvPr>
          <p:cNvSpPr txBox="1"/>
          <p:nvPr/>
        </p:nvSpPr>
        <p:spPr>
          <a:xfrm>
            <a:off x="383901" y="3598094"/>
            <a:ext cx="2840999" cy="307777"/>
          </a:xfrm>
          <a:prstGeom prst="rect">
            <a:avLst/>
          </a:prstGeom>
          <a:noFill/>
        </p:spPr>
        <p:txBody>
          <a:bodyPr wrap="square" rtlCol="0">
            <a:spAutoFit/>
          </a:bodyPr>
          <a:lstStyle/>
          <a:p>
            <a:r>
              <a:rPr lang="es-AR" dirty="0"/>
              <a:t>Ejemplo:</a:t>
            </a:r>
          </a:p>
        </p:txBody>
      </p:sp>
    </p:spTree>
  </p:cSld>
  <p:clrMapOvr>
    <a:masterClrMapping/>
  </p:clrMapOvr>
</p:sld>
</file>

<file path=ppt/theme/theme1.xml><?xml version="1.0" encoding="utf-8"?>
<a:theme xmlns:a="http://schemas.openxmlformats.org/drawingml/2006/main" name="World Map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TotalTime>
  <Words>1052</Words>
  <Application>Microsoft Office PowerPoint</Application>
  <PresentationFormat>Presentación en pantalla (16:9)</PresentationFormat>
  <Paragraphs>92</Paragraphs>
  <Slides>22</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Fira Sans Extra Condensed Medium</vt:lpstr>
      <vt:lpstr>Arial</vt:lpstr>
      <vt:lpstr>Roboto</vt:lpstr>
      <vt:lpstr>Candara</vt:lpstr>
      <vt:lpstr>Fira Sans Extra Condensed</vt:lpstr>
      <vt:lpstr>World Maps by Slidesgo</vt:lpstr>
      <vt:lpstr>INTRODUCCIÓN A LOS ACUERDOS REGIONALES</vt:lpstr>
      <vt:lpstr>Presentación de PowerPoint</vt:lpstr>
      <vt:lpstr>¿POR QUÉ COMERCIAN LOS PAÍSES?</vt:lpstr>
      <vt:lpstr>Presentación de PowerPoint</vt:lpstr>
      <vt:lpstr>Presentación de PowerPoint</vt:lpstr>
      <vt:lpstr>Presentación de PowerPoint</vt:lpstr>
      <vt:lpstr>Presentación de PowerPoint</vt:lpstr>
      <vt:lpstr>VENTAJA ABSOLUTA</vt:lpstr>
      <vt:lpstr>Presentación de PowerPoint</vt:lpstr>
      <vt:lpstr>VENTAJA COMPARATIVA: COSTE DE OPORTUNIDAD</vt:lpstr>
      <vt:lpstr>¿Qué entienden integración económica?</vt:lpstr>
      <vt:lpstr>Introducción a la integración económica</vt:lpstr>
      <vt:lpstr>Presentación de PowerPoint</vt:lpstr>
      <vt:lpstr>Presentación de PowerPoint</vt:lpstr>
      <vt:lpstr>Presentación de PowerPoint</vt:lpstr>
      <vt:lpstr>El efecto cambiante de los acuerdos en América Latina</vt:lpstr>
      <vt:lpstr>Presentación de PowerPoint</vt:lpstr>
      <vt:lpstr>Presentación de PowerPoint</vt:lpstr>
      <vt:lpstr>Repercusiones de los acuerdos comerciales regionales</vt:lpstr>
      <vt:lpstr>Recomendado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Map Template</dc:title>
  <dc:creator>Administrador</dc:creator>
  <cp:lastModifiedBy>Asus</cp:lastModifiedBy>
  <cp:revision>58</cp:revision>
  <dcterms:modified xsi:type="dcterms:W3CDTF">2026-03-06T22:00:21Z</dcterms:modified>
</cp:coreProperties>
</file>