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374" r:id="rId4"/>
    <p:sldId id="375" r:id="rId5"/>
    <p:sldId id="268" r:id="rId6"/>
    <p:sldId id="266" r:id="rId7"/>
    <p:sldId id="376" r:id="rId8"/>
    <p:sldId id="379" r:id="rId9"/>
    <p:sldId id="339" r:id="rId10"/>
    <p:sldId id="378" r:id="rId11"/>
    <p:sldId id="386" r:id="rId12"/>
    <p:sldId id="387" r:id="rId13"/>
    <p:sldId id="388" r:id="rId14"/>
  </p:sldIdLst>
  <p:sldSz cx="18288000" cy="10287000"/>
  <p:notesSz cx="6858000" cy="9144000"/>
  <p:embeddedFontLst>
    <p:embeddedFont>
      <p:font typeface="Ballpoint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Halley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28" autoAdjust="0"/>
    <p:restoredTop sz="94622" autoAdjust="0"/>
  </p:normalViewPr>
  <p:slideViewPr>
    <p:cSldViewPr>
      <p:cViewPr varScale="1">
        <p:scale>
          <a:sx n="72" d="100"/>
          <a:sy n="72" d="100"/>
        </p:scale>
        <p:origin x="100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7C070-2D2F-4EB6-97FE-B0C4C7546D82}" type="datetimeFigureOut">
              <a:rPr lang="es-CO" smtClean="0"/>
              <a:t>22/09/2025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6D4C3E-7F74-44E9-A24E-2F43390B1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2116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" Type="http://schemas.openxmlformats.org/officeDocument/2006/relationships/image" Target="../media/image1.jpeg"/><Relationship Id="rId16" Type="http://schemas.openxmlformats.org/officeDocument/2006/relationships/image" Target="../media/image2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10" Type="http://schemas.openxmlformats.org/officeDocument/2006/relationships/image" Target="../media/image17.svg"/><Relationship Id="rId4" Type="http://schemas.openxmlformats.org/officeDocument/2006/relationships/image" Target="../media/image19.svg"/><Relationship Id="rId9" Type="http://schemas.openxmlformats.org/officeDocument/2006/relationships/image" Target="../media/image16.png"/><Relationship Id="rId1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03452" y="1330702"/>
            <a:ext cx="13952614" cy="9259462"/>
          </a:xfrm>
          <a:custGeom>
            <a:avLst/>
            <a:gdLst/>
            <a:ahLst/>
            <a:cxnLst/>
            <a:rect l="l" t="t" r="r" b="b"/>
            <a:pathLst>
              <a:path w="13952614" h="9259462">
                <a:moveTo>
                  <a:pt x="0" y="0"/>
                </a:moveTo>
                <a:lnTo>
                  <a:pt x="13952614" y="0"/>
                </a:lnTo>
                <a:lnTo>
                  <a:pt x="13952614" y="9259462"/>
                </a:lnTo>
                <a:lnTo>
                  <a:pt x="0" y="9259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182361" y="3489687"/>
            <a:ext cx="10419897" cy="296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25"/>
              </a:lnSpc>
              <a:spcBef>
                <a:spcPct val="0"/>
              </a:spcBef>
            </a:pPr>
            <a:r>
              <a:rPr lang="en-US" sz="9600" u="none" strike="noStrike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Modelo de Negocios</a:t>
            </a:r>
            <a:endParaRPr lang="en-US" sz="20232" u="none" strike="noStrike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6" name="Freeform 6"/>
          <p:cNvSpPr/>
          <p:nvPr/>
        </p:nvSpPr>
        <p:spPr>
          <a:xfrm rot="-5400000">
            <a:off x="12410782" y="2548917"/>
            <a:ext cx="1906334" cy="2170774"/>
          </a:xfrm>
          <a:custGeom>
            <a:avLst/>
            <a:gdLst/>
            <a:ahLst/>
            <a:cxnLst/>
            <a:rect l="l" t="t" r="r" b="b"/>
            <a:pathLst>
              <a:path w="1906334" h="2170774">
                <a:moveTo>
                  <a:pt x="0" y="0"/>
                </a:moveTo>
                <a:lnTo>
                  <a:pt x="1906335" y="0"/>
                </a:lnTo>
                <a:lnTo>
                  <a:pt x="1906335" y="2170775"/>
                </a:lnTo>
                <a:lnTo>
                  <a:pt x="0" y="21707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995038"/>
            <a:ext cx="3739334" cy="3372199"/>
          </a:xfrm>
          <a:custGeom>
            <a:avLst/>
            <a:gdLst/>
            <a:ahLst/>
            <a:cxnLst/>
            <a:rect l="l" t="t" r="r" b="b"/>
            <a:pathLst>
              <a:path w="3739334" h="3372199">
                <a:moveTo>
                  <a:pt x="0" y="0"/>
                </a:moveTo>
                <a:lnTo>
                  <a:pt x="3739334" y="0"/>
                </a:lnTo>
                <a:lnTo>
                  <a:pt x="3739334" y="3372199"/>
                </a:lnTo>
                <a:lnTo>
                  <a:pt x="0" y="33721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5894042" y="2621883"/>
            <a:ext cx="1276708" cy="1453808"/>
          </a:xfrm>
          <a:custGeom>
            <a:avLst/>
            <a:gdLst/>
            <a:ahLst/>
            <a:cxnLst/>
            <a:rect l="l" t="t" r="r" b="b"/>
            <a:pathLst>
              <a:path w="1276708" h="1453808">
                <a:moveTo>
                  <a:pt x="0" y="0"/>
                </a:moveTo>
                <a:lnTo>
                  <a:pt x="1276708" y="0"/>
                </a:lnTo>
                <a:lnTo>
                  <a:pt x="1276708" y="1453809"/>
                </a:lnTo>
                <a:lnTo>
                  <a:pt x="0" y="145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120307" y="8288964"/>
            <a:ext cx="1525396" cy="1311841"/>
          </a:xfrm>
          <a:custGeom>
            <a:avLst/>
            <a:gdLst/>
            <a:ahLst/>
            <a:cxnLst/>
            <a:rect l="l" t="t" r="r" b="b"/>
            <a:pathLst>
              <a:path w="1525396" h="1311841">
                <a:moveTo>
                  <a:pt x="0" y="0"/>
                </a:moveTo>
                <a:lnTo>
                  <a:pt x="1525396" y="0"/>
                </a:lnTo>
                <a:lnTo>
                  <a:pt x="1525396" y="1311841"/>
                </a:lnTo>
                <a:lnTo>
                  <a:pt x="0" y="13118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396676">
            <a:off x="-1570192" y="6687515"/>
            <a:ext cx="4708706" cy="4995975"/>
          </a:xfrm>
          <a:custGeom>
            <a:avLst/>
            <a:gdLst/>
            <a:ahLst/>
            <a:cxnLst/>
            <a:rect l="l" t="t" r="r" b="b"/>
            <a:pathLst>
              <a:path w="4708706" h="4995975">
                <a:moveTo>
                  <a:pt x="0" y="0"/>
                </a:moveTo>
                <a:lnTo>
                  <a:pt x="4708707" y="0"/>
                </a:lnTo>
                <a:lnTo>
                  <a:pt x="4708707" y="4995975"/>
                </a:lnTo>
                <a:lnTo>
                  <a:pt x="0" y="499597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8569675">
            <a:off x="15250007" y="-2295979"/>
            <a:ext cx="5205058" cy="5619496"/>
          </a:xfrm>
          <a:custGeom>
            <a:avLst/>
            <a:gdLst/>
            <a:ahLst/>
            <a:cxnLst/>
            <a:rect l="l" t="t" r="r" b="b"/>
            <a:pathLst>
              <a:path w="5205058" h="5619496">
                <a:moveTo>
                  <a:pt x="0" y="0"/>
                </a:moveTo>
                <a:lnTo>
                  <a:pt x="5205058" y="0"/>
                </a:lnTo>
                <a:lnTo>
                  <a:pt x="5205058" y="5619496"/>
                </a:lnTo>
                <a:lnTo>
                  <a:pt x="0" y="561949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4">
            <a:extLst>
              <a:ext uri="{FF2B5EF4-FFF2-40B4-BE49-F238E27FC236}">
                <a16:creationId xmlns:a16="http://schemas.microsoft.com/office/drawing/2014/main" id="{80857670-6BF5-4652-BEDF-D67D65595B03}"/>
              </a:ext>
            </a:extLst>
          </p:cNvPr>
          <p:cNvSpPr/>
          <p:nvPr/>
        </p:nvSpPr>
        <p:spPr>
          <a:xfrm>
            <a:off x="5767101" y="7692271"/>
            <a:ext cx="7017230" cy="1908534"/>
          </a:xfrm>
          <a:custGeom>
            <a:avLst/>
            <a:gdLst/>
            <a:ahLst/>
            <a:cxnLst/>
            <a:rect l="l" t="t" r="r" b="b"/>
            <a:pathLst>
              <a:path w="812800" h="178196">
                <a:moveTo>
                  <a:pt x="20069" y="0"/>
                </a:moveTo>
                <a:lnTo>
                  <a:pt x="792731" y="0"/>
                </a:lnTo>
                <a:cubicBezTo>
                  <a:pt x="798054" y="0"/>
                  <a:pt x="803158" y="2114"/>
                  <a:pt x="806922" y="5878"/>
                </a:cubicBezTo>
                <a:cubicBezTo>
                  <a:pt x="810686" y="9642"/>
                  <a:pt x="812800" y="14746"/>
                  <a:pt x="812800" y="20069"/>
                </a:cubicBezTo>
                <a:lnTo>
                  <a:pt x="812800" y="158126"/>
                </a:lnTo>
                <a:cubicBezTo>
                  <a:pt x="812800" y="169210"/>
                  <a:pt x="803815" y="178196"/>
                  <a:pt x="792731" y="178196"/>
                </a:cubicBezTo>
                <a:lnTo>
                  <a:pt x="20069" y="178196"/>
                </a:lnTo>
                <a:cubicBezTo>
                  <a:pt x="14746" y="178196"/>
                  <a:pt x="9642" y="176081"/>
                  <a:pt x="5878" y="172317"/>
                </a:cubicBezTo>
                <a:cubicBezTo>
                  <a:pt x="2114" y="168554"/>
                  <a:pt x="0" y="163449"/>
                  <a:pt x="0" y="158126"/>
                </a:cubicBezTo>
                <a:lnTo>
                  <a:pt x="0" y="20069"/>
                </a:lnTo>
                <a:cubicBezTo>
                  <a:pt x="0" y="14746"/>
                  <a:pt x="2114" y="9642"/>
                  <a:pt x="5878" y="5878"/>
                </a:cubicBezTo>
                <a:cubicBezTo>
                  <a:pt x="9642" y="2114"/>
                  <a:pt x="14746" y="0"/>
                  <a:pt x="20069" y="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</p:spPr>
        <p:txBody>
          <a:bodyPr/>
          <a:lstStyle/>
          <a:p>
            <a:r>
              <a:rPr lang="es-MX" sz="2400" dirty="0">
                <a:solidFill>
                  <a:schemeClr val="bg1"/>
                </a:solidFill>
              </a:rPr>
              <a:t>Erlendy Ibarbo Perlaza</a:t>
            </a:r>
          </a:p>
          <a:p>
            <a:r>
              <a:rPr lang="es-MX" sz="2400" dirty="0">
                <a:solidFill>
                  <a:schemeClr val="bg1"/>
                </a:solidFill>
              </a:rPr>
              <a:t>Profesional en Comercio Exterior</a:t>
            </a:r>
          </a:p>
          <a:p>
            <a:r>
              <a:rPr lang="es-MX" sz="2400" dirty="0">
                <a:solidFill>
                  <a:schemeClr val="bg1"/>
                </a:solidFill>
              </a:rPr>
              <a:t>Especialización en Gerencia de Marketing Estratégica</a:t>
            </a:r>
          </a:p>
          <a:p>
            <a:r>
              <a:rPr lang="es-MX" sz="2400" dirty="0">
                <a:solidFill>
                  <a:schemeClr val="bg1"/>
                </a:solidFill>
              </a:rPr>
              <a:t>Magister en Creación de empresas</a:t>
            </a:r>
            <a:endParaRPr lang="es-CO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838200" y="-28956"/>
            <a:ext cx="16001999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4000" dirty="0">
                <a:latin typeface="Halley" panose="020B0604020202020204" charset="0"/>
              </a:rPr>
              <a:t>Proceso de generar ingresos a partir de un negocio digital.</a:t>
            </a:r>
          </a:p>
          <a:p>
            <a:pPr algn="just"/>
            <a:r>
              <a:rPr lang="es-MX" sz="4000" dirty="0">
                <a:latin typeface="Halley" panose="020B0604020202020204" charset="0"/>
              </a:rPr>
              <a:t>Principales formas de monetización en el entorno digital:</a:t>
            </a:r>
          </a:p>
          <a:p>
            <a:pPr algn="just"/>
            <a:endParaRPr lang="es-MX" sz="4000" dirty="0">
              <a:latin typeface="Halley" panose="020B0604020202020204" charset="0"/>
            </a:endParaRPr>
          </a:p>
          <a:p>
            <a:pPr algn="just"/>
            <a:r>
              <a:rPr lang="es-MX" sz="4000" dirty="0">
                <a:latin typeface="Halley" panose="020B0604020202020204" charset="0"/>
              </a:rPr>
              <a:t>Venta directa de productos/servicios (E-commerce, SaaS).</a:t>
            </a:r>
          </a:p>
          <a:p>
            <a:pPr algn="just"/>
            <a:endParaRPr lang="es-MX" sz="4000" dirty="0">
              <a:latin typeface="Halley" panose="020B0604020202020204" charset="0"/>
            </a:endParaRPr>
          </a:p>
          <a:p>
            <a:pPr algn="just"/>
            <a:r>
              <a:rPr lang="es-MX" sz="4000" i="1" dirty="0">
                <a:latin typeface="Halley" panose="020B0604020202020204" charset="0"/>
              </a:rPr>
              <a:t>Publicidad</a:t>
            </a:r>
            <a:r>
              <a:rPr lang="es-MX" sz="4000" dirty="0">
                <a:latin typeface="Halley" panose="020B0604020202020204" charset="0"/>
              </a:rPr>
              <a:t>: Google AdSense, Facebook </a:t>
            </a:r>
            <a:r>
              <a:rPr lang="es-MX" sz="4000" dirty="0" err="1">
                <a:latin typeface="Halley" panose="020B0604020202020204" charset="0"/>
              </a:rPr>
              <a:t>Ads</a:t>
            </a:r>
            <a:r>
              <a:rPr lang="es-MX" sz="4000" dirty="0">
                <a:latin typeface="Halley" panose="020B0604020202020204" charset="0"/>
              </a:rPr>
              <a:t>, Instagram </a:t>
            </a:r>
            <a:r>
              <a:rPr lang="es-MX" sz="4000" dirty="0" err="1">
                <a:latin typeface="Halley" panose="020B0604020202020204" charset="0"/>
              </a:rPr>
              <a:t>Ads</a:t>
            </a:r>
            <a:r>
              <a:rPr lang="es-MX" sz="4000" dirty="0">
                <a:latin typeface="Halley" panose="020B0604020202020204" charset="0"/>
              </a:rPr>
              <a:t>.</a:t>
            </a:r>
          </a:p>
          <a:p>
            <a:pPr algn="just"/>
            <a:endParaRPr lang="es-MX" sz="4000" dirty="0">
              <a:latin typeface="Halley" panose="020B0604020202020204" charset="0"/>
            </a:endParaRPr>
          </a:p>
          <a:p>
            <a:pPr algn="just"/>
            <a:r>
              <a:rPr lang="es-MX" sz="4000" i="1" dirty="0">
                <a:latin typeface="Halley" panose="020B0604020202020204" charset="0"/>
              </a:rPr>
              <a:t>Marketing de afiliación</a:t>
            </a:r>
            <a:r>
              <a:rPr lang="es-MX" sz="4000" dirty="0">
                <a:latin typeface="Halley" panose="020B0604020202020204" charset="0"/>
              </a:rPr>
              <a:t>: Promoción de productos de terceros a cambio de comisiones.</a:t>
            </a:r>
          </a:p>
          <a:p>
            <a:pPr algn="just"/>
            <a:endParaRPr lang="es-MX" sz="4000" dirty="0">
              <a:latin typeface="Halley" panose="020B0604020202020204" charset="0"/>
            </a:endParaRPr>
          </a:p>
          <a:p>
            <a:pPr algn="just"/>
            <a:r>
              <a:rPr lang="es-MX" sz="4000" i="1" dirty="0">
                <a:latin typeface="Halley" panose="020B0604020202020204" charset="0"/>
              </a:rPr>
              <a:t>Modelos de suscripción</a:t>
            </a:r>
            <a:r>
              <a:rPr lang="es-MX" sz="4000" dirty="0">
                <a:latin typeface="Halley" panose="020B0604020202020204" charset="0"/>
              </a:rPr>
              <a:t>: Plataformas como Netflix o Spotify.</a:t>
            </a:r>
          </a:p>
          <a:p>
            <a:pPr algn="just"/>
            <a:endParaRPr lang="es-MX" sz="4000" dirty="0">
              <a:latin typeface="Halley" panose="020B0604020202020204" charset="0"/>
            </a:endParaRPr>
          </a:p>
          <a:p>
            <a:pPr algn="just"/>
            <a:r>
              <a:rPr lang="es-MX" sz="4000" i="1" dirty="0">
                <a:latin typeface="Halley" panose="020B0604020202020204" charset="0"/>
              </a:rPr>
              <a:t>Freemium</a:t>
            </a:r>
            <a:r>
              <a:rPr lang="es-MX" sz="4000" dirty="0">
                <a:latin typeface="Halley" panose="020B0604020202020204" charset="0"/>
              </a:rPr>
              <a:t>: Ofrecer una versión gratuita con funcionalidades limitadas y una versión premium.</a:t>
            </a:r>
          </a:p>
          <a:p>
            <a:pPr algn="just"/>
            <a:endParaRPr lang="es-MX" sz="4000" dirty="0">
              <a:latin typeface="Halley" panose="020B0604020202020204" charset="0"/>
            </a:endParaRPr>
          </a:p>
          <a:p>
            <a:pPr algn="just"/>
            <a:r>
              <a:rPr lang="es-MX" sz="4000" i="1" dirty="0">
                <a:latin typeface="Halley" panose="020B0604020202020204" charset="0"/>
              </a:rPr>
              <a:t>Ventas de datos o </a:t>
            </a:r>
            <a:r>
              <a:rPr lang="es-MX" sz="4000" i="1" dirty="0" err="1">
                <a:latin typeface="Halley" panose="020B0604020202020204" charset="0"/>
              </a:rPr>
              <a:t>insights</a:t>
            </a:r>
            <a:r>
              <a:rPr lang="es-MX" sz="4000" dirty="0">
                <a:latin typeface="Halley" panose="020B0604020202020204" charset="0"/>
              </a:rPr>
              <a:t>: Uso de los datos generados por los usuarios.</a:t>
            </a:r>
          </a:p>
        </p:txBody>
      </p:sp>
    </p:spTree>
    <p:extLst>
      <p:ext uri="{BB962C8B-B14F-4D97-AF65-F5344CB8AC3E}">
        <p14:creationId xmlns:p14="http://schemas.microsoft.com/office/powerpoint/2010/main" val="741381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3CEBBCF-9980-4658-8017-2B6D8B49F5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59" t="23959" r="28916" b="11458"/>
          <a:stretch/>
        </p:blipFill>
        <p:spPr>
          <a:xfrm>
            <a:off x="3775586" y="1257299"/>
            <a:ext cx="10016613" cy="828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95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4804206" y="820383"/>
            <a:ext cx="8679587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D413F6C-5DAF-42C6-9DE1-EBCF4E6CA349}"/>
              </a:ext>
            </a:extLst>
          </p:cNvPr>
          <p:cNvSpPr txBox="1"/>
          <p:nvPr/>
        </p:nvSpPr>
        <p:spPr>
          <a:xfrm>
            <a:off x="4076700" y="495300"/>
            <a:ext cx="10134600" cy="1752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Modelo de Negocio</a:t>
            </a:r>
          </a:p>
        </p:txBody>
      </p:sp>
      <p:pic>
        <p:nvPicPr>
          <p:cNvPr id="1026" name="Picture 2" descr="Unlocking the Power of the Business Model Canvas for Product Management |  by Reshuka Jain | Medium">
            <a:extLst>
              <a:ext uri="{FF2B5EF4-FFF2-40B4-BE49-F238E27FC236}">
                <a16:creationId xmlns:a16="http://schemas.microsoft.com/office/drawing/2014/main" id="{50520722-943D-4981-B2BA-78496E10E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374" y="495300"/>
            <a:ext cx="13247426" cy="923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91CA322-9413-4387-8144-55FBC3B0D47D}"/>
              </a:ext>
            </a:extLst>
          </p:cNvPr>
          <p:cNvCxnSpPr>
            <a:cxnSpLocks/>
          </p:cNvCxnSpPr>
          <p:nvPr/>
        </p:nvCxnSpPr>
        <p:spPr>
          <a:xfrm flipV="1">
            <a:off x="13716000" y="3771900"/>
            <a:ext cx="2133600" cy="1371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A56533F6-7403-4494-9235-F790DC3C7221}"/>
              </a:ext>
            </a:extLst>
          </p:cNvPr>
          <p:cNvCxnSpPr>
            <a:cxnSpLocks/>
            <a:endCxn id="16" idx="4"/>
          </p:cNvCxnSpPr>
          <p:nvPr/>
        </p:nvCxnSpPr>
        <p:spPr>
          <a:xfrm flipH="1" flipV="1">
            <a:off x="1562100" y="3493348"/>
            <a:ext cx="2438400" cy="1093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2052845C-623E-4583-BA51-E98BFDCE0CCE}"/>
              </a:ext>
            </a:extLst>
          </p:cNvPr>
          <p:cNvCxnSpPr/>
          <p:nvPr/>
        </p:nvCxnSpPr>
        <p:spPr>
          <a:xfrm>
            <a:off x="11049000" y="8343900"/>
            <a:ext cx="41148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Elipse 15">
            <a:extLst>
              <a:ext uri="{FF2B5EF4-FFF2-40B4-BE49-F238E27FC236}">
                <a16:creationId xmlns:a16="http://schemas.microsoft.com/office/drawing/2014/main" id="{66BD1691-15DD-414B-975E-2151A563BD73}"/>
              </a:ext>
            </a:extLst>
          </p:cNvPr>
          <p:cNvSpPr/>
          <p:nvPr/>
        </p:nvSpPr>
        <p:spPr>
          <a:xfrm>
            <a:off x="381000" y="2681397"/>
            <a:ext cx="2362200" cy="8119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/>
              <a:t>Factibilidad</a:t>
            </a:r>
            <a:endParaRPr lang="es-CO" sz="2400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EE2E4E76-A0BE-45D4-8794-B283B48DFB90}"/>
              </a:ext>
            </a:extLst>
          </p:cNvPr>
          <p:cNvSpPr/>
          <p:nvPr/>
        </p:nvSpPr>
        <p:spPr>
          <a:xfrm>
            <a:off x="15087600" y="3087373"/>
            <a:ext cx="2537798" cy="8119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/>
              <a:t>Deseabilidad</a:t>
            </a:r>
            <a:endParaRPr lang="es-CO" sz="2400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78561C09-A1A3-4369-B298-260523CB9703}"/>
              </a:ext>
            </a:extLst>
          </p:cNvPr>
          <p:cNvSpPr/>
          <p:nvPr/>
        </p:nvSpPr>
        <p:spPr>
          <a:xfrm>
            <a:off x="15163800" y="7937924"/>
            <a:ext cx="2156798" cy="8119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/>
              <a:t>Viabilidad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168657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57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3810000" y="3771900"/>
            <a:ext cx="10363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800" dirty="0">
                <a:latin typeface="Halley" panose="020B0604020202020204" charset="0"/>
              </a:rPr>
              <a:t>.</a:t>
            </a:r>
            <a:r>
              <a:rPr lang="es-MX" sz="5400" dirty="0">
                <a:latin typeface="Halley" panose="020B0604020202020204" charset="0"/>
              </a:rPr>
              <a:t>Es la forma como la empresa crea, entrega y captura valor</a:t>
            </a: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4804207" y="1096432"/>
            <a:ext cx="8679587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D413F6C-5DAF-42C6-9DE1-EBCF4E6CA349}"/>
              </a:ext>
            </a:extLst>
          </p:cNvPr>
          <p:cNvSpPr txBox="1"/>
          <p:nvPr/>
        </p:nvSpPr>
        <p:spPr>
          <a:xfrm>
            <a:off x="4038600" y="581025"/>
            <a:ext cx="10134600" cy="1752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Modelo de Negocio</a:t>
            </a:r>
          </a:p>
        </p:txBody>
      </p:sp>
    </p:spTree>
    <p:extLst>
      <p:ext uri="{BB962C8B-B14F-4D97-AF65-F5344CB8AC3E}">
        <p14:creationId xmlns:p14="http://schemas.microsoft.com/office/powerpoint/2010/main" val="1717396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685878" y="3279729"/>
            <a:ext cx="5602122" cy="6518029"/>
          </a:xfrm>
          <a:custGeom>
            <a:avLst/>
            <a:gdLst/>
            <a:ahLst/>
            <a:cxnLst/>
            <a:rect l="l" t="t" r="r" b="b"/>
            <a:pathLst>
              <a:path w="5761981" h="3823860">
                <a:moveTo>
                  <a:pt x="0" y="0"/>
                </a:moveTo>
                <a:lnTo>
                  <a:pt x="5761981" y="0"/>
                </a:lnTo>
                <a:lnTo>
                  <a:pt x="5761981" y="3823860"/>
                </a:lnTo>
                <a:lnTo>
                  <a:pt x="0" y="38238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15532">
            <a:off x="10908814" y="2433949"/>
            <a:ext cx="933714" cy="1031210"/>
          </a:xfrm>
          <a:custGeom>
            <a:avLst/>
            <a:gdLst/>
            <a:ahLst/>
            <a:cxnLst/>
            <a:rect l="l" t="t" r="r" b="b"/>
            <a:pathLst>
              <a:path w="933714" h="1031210">
                <a:moveTo>
                  <a:pt x="0" y="0"/>
                </a:moveTo>
                <a:lnTo>
                  <a:pt x="933714" y="0"/>
                </a:lnTo>
                <a:lnTo>
                  <a:pt x="933714" y="1031211"/>
                </a:lnTo>
                <a:lnTo>
                  <a:pt x="0" y="1031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50888" flipH="1">
            <a:off x="6405984" y="2428262"/>
            <a:ext cx="933714" cy="1031210"/>
          </a:xfrm>
          <a:custGeom>
            <a:avLst/>
            <a:gdLst/>
            <a:ahLst/>
            <a:cxnLst/>
            <a:rect l="l" t="t" r="r" b="b"/>
            <a:pathLst>
              <a:path w="933714" h="1031210">
                <a:moveTo>
                  <a:pt x="933714" y="0"/>
                </a:moveTo>
                <a:lnTo>
                  <a:pt x="0" y="0"/>
                </a:lnTo>
                <a:lnTo>
                  <a:pt x="0" y="1031210"/>
                </a:lnTo>
                <a:lnTo>
                  <a:pt x="933714" y="1031210"/>
                </a:lnTo>
                <a:lnTo>
                  <a:pt x="93371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783214" y="2447487"/>
            <a:ext cx="518859" cy="1339778"/>
          </a:xfrm>
          <a:custGeom>
            <a:avLst/>
            <a:gdLst/>
            <a:ahLst/>
            <a:cxnLst/>
            <a:rect l="l" t="t" r="r" b="b"/>
            <a:pathLst>
              <a:path w="518859" h="1339778">
                <a:moveTo>
                  <a:pt x="0" y="0"/>
                </a:moveTo>
                <a:lnTo>
                  <a:pt x="518860" y="0"/>
                </a:lnTo>
                <a:lnTo>
                  <a:pt x="518860" y="1339778"/>
                </a:lnTo>
                <a:lnTo>
                  <a:pt x="0" y="13397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28135" y="707350"/>
            <a:ext cx="14513063" cy="2031104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069601" y="3668169"/>
            <a:ext cx="6335518" cy="6518029"/>
          </a:xfrm>
          <a:custGeom>
            <a:avLst/>
            <a:gdLst/>
            <a:ahLst/>
            <a:cxnLst/>
            <a:rect l="l" t="t" r="r" b="b"/>
            <a:pathLst>
              <a:path w="5761981" h="3823860">
                <a:moveTo>
                  <a:pt x="0" y="0"/>
                </a:moveTo>
                <a:lnTo>
                  <a:pt x="5761980" y="0"/>
                </a:lnTo>
                <a:lnTo>
                  <a:pt x="5761980" y="3823860"/>
                </a:lnTo>
                <a:lnTo>
                  <a:pt x="0" y="382386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9" name="Freeform 9"/>
          <p:cNvSpPr/>
          <p:nvPr/>
        </p:nvSpPr>
        <p:spPr>
          <a:xfrm>
            <a:off x="406910" y="3195541"/>
            <a:ext cx="5294877" cy="5950530"/>
          </a:xfrm>
          <a:custGeom>
            <a:avLst/>
            <a:gdLst/>
            <a:ahLst/>
            <a:cxnLst/>
            <a:rect l="l" t="t" r="r" b="b"/>
            <a:pathLst>
              <a:path w="5761981" h="3823860">
                <a:moveTo>
                  <a:pt x="0" y="0"/>
                </a:moveTo>
                <a:lnTo>
                  <a:pt x="5761981" y="0"/>
                </a:lnTo>
                <a:lnTo>
                  <a:pt x="5761981" y="3823860"/>
                </a:lnTo>
                <a:lnTo>
                  <a:pt x="0" y="38238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8569675">
            <a:off x="15250007" y="-2295979"/>
            <a:ext cx="5205058" cy="5619496"/>
          </a:xfrm>
          <a:custGeom>
            <a:avLst/>
            <a:gdLst/>
            <a:ahLst/>
            <a:cxnLst/>
            <a:rect l="l" t="t" r="r" b="b"/>
            <a:pathLst>
              <a:path w="5205058" h="5619496">
                <a:moveTo>
                  <a:pt x="0" y="0"/>
                </a:moveTo>
                <a:lnTo>
                  <a:pt x="5205058" y="0"/>
                </a:lnTo>
                <a:lnTo>
                  <a:pt x="5205058" y="5619496"/>
                </a:lnTo>
                <a:lnTo>
                  <a:pt x="0" y="561949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222163">
            <a:off x="-2602529" y="5877421"/>
            <a:ext cx="5205058" cy="5619496"/>
          </a:xfrm>
          <a:custGeom>
            <a:avLst/>
            <a:gdLst/>
            <a:ahLst/>
            <a:cxnLst/>
            <a:rect l="l" t="t" r="r" b="b"/>
            <a:pathLst>
              <a:path w="5205058" h="5619496">
                <a:moveTo>
                  <a:pt x="0" y="0"/>
                </a:moveTo>
                <a:lnTo>
                  <a:pt x="5205058" y="0"/>
                </a:lnTo>
                <a:lnTo>
                  <a:pt x="5205058" y="5619496"/>
                </a:lnTo>
                <a:lnTo>
                  <a:pt x="0" y="561949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089928" y="621846"/>
            <a:ext cx="13589283" cy="18663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11643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Modelo de Negocios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181591" y="4713147"/>
            <a:ext cx="4417205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  <a:spcBef>
                <a:spcPct val="0"/>
              </a:spcBef>
            </a:pPr>
            <a:r>
              <a:rPr lang="es-MX" sz="28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Es cómo la empresa genera ingresos a partir de la oferta que ha creado y entregado</a:t>
            </a:r>
          </a:p>
          <a:p>
            <a:pPr algn="ctr">
              <a:lnSpc>
                <a:spcPts val="3041"/>
              </a:lnSpc>
              <a:spcBef>
                <a:spcPct val="0"/>
              </a:spcBef>
            </a:pPr>
            <a:endParaRPr lang="es-MX" sz="2800" dirty="0">
              <a:solidFill>
                <a:srgbClr val="000000"/>
              </a:solidFill>
              <a:latin typeface="Halley"/>
              <a:ea typeface="Halley"/>
              <a:cs typeface="Halley"/>
              <a:sym typeface="Halley"/>
            </a:endParaRPr>
          </a:p>
          <a:p>
            <a:pPr algn="ctr">
              <a:lnSpc>
                <a:spcPts val="3041"/>
              </a:lnSpc>
              <a:spcBef>
                <a:spcPct val="0"/>
              </a:spcBef>
            </a:pPr>
            <a:r>
              <a:rPr lang="es-MX" sz="28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Ejemplo: La empresa cobra a los usuarios por funciones premium dentro de la aplicación o mediante una suscripción mensual.</a:t>
            </a:r>
            <a:endParaRPr lang="en-US" sz="2800" dirty="0">
              <a:solidFill>
                <a:srgbClr val="000000"/>
              </a:solidFill>
              <a:latin typeface="Halley"/>
              <a:ea typeface="Halley"/>
              <a:cs typeface="Halley"/>
              <a:sym typeface="Halley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260104" y="3774643"/>
            <a:ext cx="3804832" cy="60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98"/>
              </a:lnSpc>
              <a:spcBef>
                <a:spcPct val="0"/>
              </a:spcBef>
            </a:pPr>
            <a:r>
              <a:rPr lang="en-US" sz="3784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Capturar Valor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362958" y="5077638"/>
            <a:ext cx="5609455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  <a:spcBef>
                <a:spcPct val="0"/>
              </a:spcBef>
            </a:pPr>
            <a:r>
              <a:rPr lang="es-MX" sz="217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 </a:t>
            </a:r>
            <a:r>
              <a:rPr lang="es-MX" sz="28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Cómo esa oferta llega a los clientes de forma eficiente. Esto incluye los canales de distribución (físicos o digitales) y cómo se interactúa con los clientes para que accedan al producto o servicio.</a:t>
            </a:r>
          </a:p>
          <a:p>
            <a:pPr algn="ctr">
              <a:lnSpc>
                <a:spcPts val="3041"/>
              </a:lnSpc>
              <a:spcBef>
                <a:spcPct val="0"/>
              </a:spcBef>
            </a:pPr>
            <a:endParaRPr lang="es-MX" sz="2800" dirty="0">
              <a:solidFill>
                <a:srgbClr val="000000"/>
              </a:solidFill>
              <a:latin typeface="Halley"/>
              <a:ea typeface="Halley"/>
              <a:cs typeface="Halley"/>
              <a:sym typeface="Halley"/>
            </a:endParaRPr>
          </a:p>
          <a:p>
            <a:pPr algn="ctr">
              <a:lnSpc>
                <a:spcPts val="3041"/>
              </a:lnSpc>
              <a:spcBef>
                <a:spcPct val="0"/>
              </a:spcBef>
            </a:pPr>
            <a:r>
              <a:rPr lang="es-MX" sz="28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Ejemplo: La empresa distribuye la aplicación a través de tiendas de aplicaciones como Google Play o la App Store y la promociona mediante campañas en redes sociales.</a:t>
            </a:r>
            <a:endParaRPr lang="en-US" sz="2800" dirty="0">
              <a:solidFill>
                <a:srgbClr val="000000"/>
              </a:solidFill>
              <a:latin typeface="Halley"/>
              <a:ea typeface="Halley"/>
              <a:cs typeface="Halley"/>
              <a:sym typeface="Halley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41584" y="4351471"/>
            <a:ext cx="3804832" cy="60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98"/>
              </a:lnSpc>
              <a:spcBef>
                <a:spcPct val="0"/>
              </a:spcBef>
            </a:pPr>
            <a:r>
              <a:rPr lang="en-US" sz="3784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Entregar Valor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5247" y="4351471"/>
            <a:ext cx="4417205" cy="423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  <a:spcBef>
                <a:spcPct val="0"/>
              </a:spcBef>
            </a:pPr>
            <a:r>
              <a:rPr lang="en-US" sz="217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D</a:t>
            </a:r>
            <a:r>
              <a:rPr lang="es-MX" sz="28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esarrollar un producto o servicio que resuelva un problema o satisfaga una necesidad de los clientes</a:t>
            </a:r>
            <a:r>
              <a:rPr lang="en-US" sz="28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 </a:t>
            </a:r>
          </a:p>
          <a:p>
            <a:pPr algn="ctr">
              <a:lnSpc>
                <a:spcPts val="3041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Halley"/>
              <a:ea typeface="Halley"/>
              <a:cs typeface="Halley"/>
              <a:sym typeface="Halley"/>
            </a:endParaRPr>
          </a:p>
          <a:p>
            <a:pPr algn="ctr">
              <a:lnSpc>
                <a:spcPts val="3041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 </a:t>
            </a:r>
            <a:r>
              <a:rPr lang="es-MX" sz="2800" b="1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Ejemplo</a:t>
            </a:r>
            <a:r>
              <a:rPr lang="es-MX" sz="28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: Una empresa de software crea una aplicación móvil que ayuda a las personas a gestionar sus finanzas personales de manera sencilla</a:t>
            </a:r>
            <a:r>
              <a:rPr lang="es-MX" sz="217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.</a:t>
            </a:r>
            <a:endParaRPr lang="en-US" sz="2172" dirty="0">
              <a:solidFill>
                <a:srgbClr val="000000"/>
              </a:solidFill>
              <a:latin typeface="Halley"/>
              <a:ea typeface="Halley"/>
              <a:cs typeface="Halley"/>
              <a:sym typeface="Halley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142653" y="3567367"/>
            <a:ext cx="3804832" cy="60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98"/>
              </a:lnSpc>
              <a:spcBef>
                <a:spcPct val="0"/>
              </a:spcBef>
            </a:pPr>
            <a:r>
              <a:rPr lang="en-US" sz="3784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Crear Valor</a:t>
            </a:r>
          </a:p>
        </p:txBody>
      </p:sp>
    </p:spTree>
    <p:extLst>
      <p:ext uri="{BB962C8B-B14F-4D97-AF65-F5344CB8AC3E}">
        <p14:creationId xmlns:p14="http://schemas.microsoft.com/office/powerpoint/2010/main" val="2115325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4804206" y="820383"/>
            <a:ext cx="8679587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D413F6C-5DAF-42C6-9DE1-EBCF4E6CA349}"/>
              </a:ext>
            </a:extLst>
          </p:cNvPr>
          <p:cNvSpPr txBox="1"/>
          <p:nvPr/>
        </p:nvSpPr>
        <p:spPr>
          <a:xfrm>
            <a:off x="4076700" y="495300"/>
            <a:ext cx="10134600" cy="1752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Modelo de Negocio</a:t>
            </a:r>
          </a:p>
        </p:txBody>
      </p:sp>
      <p:pic>
        <p:nvPicPr>
          <p:cNvPr id="1026" name="Picture 2" descr="Unlocking the Power of the Business Model Canvas for Product Management |  by Reshuka Jain | Medium">
            <a:extLst>
              <a:ext uri="{FF2B5EF4-FFF2-40B4-BE49-F238E27FC236}">
                <a16:creationId xmlns:a16="http://schemas.microsoft.com/office/drawing/2014/main" id="{50520722-943D-4981-B2BA-78496E10E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798" y="2328950"/>
            <a:ext cx="10149502" cy="707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B661B913-3F9B-4003-8F8B-FDE5B858F7E3}"/>
              </a:ext>
            </a:extLst>
          </p:cNvPr>
          <p:cNvSpPr/>
          <p:nvPr/>
        </p:nvSpPr>
        <p:spPr>
          <a:xfrm>
            <a:off x="8763000" y="3771900"/>
            <a:ext cx="5105400" cy="3276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B5B409B-D2BE-48CC-AAD2-01E90EA0783B}"/>
              </a:ext>
            </a:extLst>
          </p:cNvPr>
          <p:cNvSpPr/>
          <p:nvPr/>
        </p:nvSpPr>
        <p:spPr>
          <a:xfrm>
            <a:off x="4267200" y="4050451"/>
            <a:ext cx="3619500" cy="3276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96446B8-E4C5-4430-8681-C3826221D325}"/>
              </a:ext>
            </a:extLst>
          </p:cNvPr>
          <p:cNvSpPr/>
          <p:nvPr/>
        </p:nvSpPr>
        <p:spPr>
          <a:xfrm>
            <a:off x="7124700" y="7505700"/>
            <a:ext cx="4267200" cy="190014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91CA322-9413-4387-8144-55FBC3B0D47D}"/>
              </a:ext>
            </a:extLst>
          </p:cNvPr>
          <p:cNvCxnSpPr>
            <a:cxnSpLocks/>
          </p:cNvCxnSpPr>
          <p:nvPr/>
        </p:nvCxnSpPr>
        <p:spPr>
          <a:xfrm flipV="1">
            <a:off x="13716000" y="3771900"/>
            <a:ext cx="2133600" cy="13716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A56533F6-7403-4494-9235-F790DC3C7221}"/>
              </a:ext>
            </a:extLst>
          </p:cNvPr>
          <p:cNvCxnSpPr>
            <a:cxnSpLocks/>
            <a:endCxn id="16" idx="4"/>
          </p:cNvCxnSpPr>
          <p:nvPr/>
        </p:nvCxnSpPr>
        <p:spPr>
          <a:xfrm flipH="1" flipV="1">
            <a:off x="2209800" y="4050451"/>
            <a:ext cx="2438400" cy="1093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2052845C-623E-4583-BA51-E98BFDCE0CCE}"/>
              </a:ext>
            </a:extLst>
          </p:cNvPr>
          <p:cNvCxnSpPr/>
          <p:nvPr/>
        </p:nvCxnSpPr>
        <p:spPr>
          <a:xfrm>
            <a:off x="11049000" y="8343900"/>
            <a:ext cx="41148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Elipse 15">
            <a:extLst>
              <a:ext uri="{FF2B5EF4-FFF2-40B4-BE49-F238E27FC236}">
                <a16:creationId xmlns:a16="http://schemas.microsoft.com/office/drawing/2014/main" id="{66BD1691-15DD-414B-975E-2151A563BD73}"/>
              </a:ext>
            </a:extLst>
          </p:cNvPr>
          <p:cNvSpPr/>
          <p:nvPr/>
        </p:nvSpPr>
        <p:spPr>
          <a:xfrm>
            <a:off x="1028700" y="3238500"/>
            <a:ext cx="2362200" cy="8119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/>
              <a:t>Factibilidad</a:t>
            </a:r>
            <a:endParaRPr lang="es-CO" sz="2400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EE2E4E76-A0BE-45D4-8794-B283B48DFB90}"/>
              </a:ext>
            </a:extLst>
          </p:cNvPr>
          <p:cNvSpPr/>
          <p:nvPr/>
        </p:nvSpPr>
        <p:spPr>
          <a:xfrm>
            <a:off x="15087600" y="3087373"/>
            <a:ext cx="2537798" cy="8119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/>
              <a:t>Deseabilidad</a:t>
            </a:r>
            <a:endParaRPr lang="es-CO" sz="2400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78561C09-A1A3-4369-B298-260523CB9703}"/>
              </a:ext>
            </a:extLst>
          </p:cNvPr>
          <p:cNvSpPr/>
          <p:nvPr/>
        </p:nvSpPr>
        <p:spPr>
          <a:xfrm>
            <a:off x="15163800" y="7937924"/>
            <a:ext cx="2156798" cy="8119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/>
              <a:t>Viabilidad</a:t>
            </a:r>
            <a:endParaRPr lang="es-CO" sz="24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1B15726-9C9F-4844-9D3B-F86E8798334D}"/>
              </a:ext>
            </a:extLst>
          </p:cNvPr>
          <p:cNvSpPr txBox="1"/>
          <p:nvPr/>
        </p:nvSpPr>
        <p:spPr>
          <a:xfrm>
            <a:off x="465880" y="4596976"/>
            <a:ext cx="338014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Propuesta de valor</a:t>
            </a:r>
            <a:r>
              <a:rPr lang="es-MX" sz="2000" dirty="0"/>
              <a:t>: Qué ofrece la empresa y qué problema resuelve.</a:t>
            </a:r>
          </a:p>
          <a:p>
            <a:endParaRPr lang="es-MX" sz="2000" dirty="0"/>
          </a:p>
          <a:p>
            <a:r>
              <a:rPr lang="es-MX" sz="2000" b="1" dirty="0"/>
              <a:t>Segmento de clientes</a:t>
            </a:r>
            <a:r>
              <a:rPr lang="es-MX" sz="2000" dirty="0"/>
              <a:t>: A quién va dirigido el producto o servicio</a:t>
            </a:r>
            <a:r>
              <a:rPr lang="es-MX" sz="2000" b="1" dirty="0"/>
              <a:t>. </a:t>
            </a:r>
          </a:p>
          <a:p>
            <a:endParaRPr lang="es-MX" sz="2000" b="1" dirty="0"/>
          </a:p>
          <a:p>
            <a:r>
              <a:rPr lang="es-MX" sz="2000" b="1" dirty="0"/>
              <a:t>Canales de distribución</a:t>
            </a:r>
            <a:r>
              <a:rPr lang="es-MX" sz="2000" dirty="0"/>
              <a:t>: Cómo llega el producto al cliente. </a:t>
            </a:r>
          </a:p>
          <a:p>
            <a:endParaRPr lang="es-MX" sz="2000" dirty="0"/>
          </a:p>
          <a:p>
            <a:r>
              <a:rPr lang="es-MX" sz="2000" b="1" dirty="0"/>
              <a:t>Estructura de costos:</a:t>
            </a:r>
            <a:r>
              <a:rPr lang="es-MX" sz="2000" dirty="0"/>
              <a:t> Qué gastos son necesarios para operar.</a:t>
            </a:r>
          </a:p>
          <a:p>
            <a:endParaRPr lang="es-MX" sz="2000" dirty="0"/>
          </a:p>
          <a:p>
            <a:r>
              <a:rPr lang="es-MX" sz="2000" b="1" dirty="0"/>
              <a:t>Flujo de ingresos</a:t>
            </a:r>
            <a:r>
              <a:rPr lang="es-MX" sz="2000" dirty="0"/>
              <a:t>: Cómo se generan los ingresos.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313459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3467099" y="3866227"/>
            <a:ext cx="1173480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4000" dirty="0">
                <a:latin typeface="Halley" panose="020B0604020202020204" charset="0"/>
              </a:rPr>
              <a:t>B2C (Business to Consumer): Venta directa a los consumidores.</a:t>
            </a:r>
          </a:p>
          <a:p>
            <a:pPr algn="just"/>
            <a:endParaRPr lang="es-MX" sz="4000" dirty="0">
              <a:latin typeface="Halley" panose="020B0604020202020204" charset="0"/>
            </a:endParaRPr>
          </a:p>
          <a:p>
            <a:pPr algn="just"/>
            <a:r>
              <a:rPr lang="es-MX" sz="4000" dirty="0">
                <a:latin typeface="Halley" panose="020B0604020202020204" charset="0"/>
              </a:rPr>
              <a:t>B2B (Business to Business): Venta entre empresas.</a:t>
            </a: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1905000" y="1096432"/>
            <a:ext cx="14554199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D413F6C-5DAF-42C6-9DE1-EBCF4E6CA349}"/>
              </a:ext>
            </a:extLst>
          </p:cNvPr>
          <p:cNvSpPr txBox="1"/>
          <p:nvPr/>
        </p:nvSpPr>
        <p:spPr>
          <a:xfrm>
            <a:off x="1524000" y="581025"/>
            <a:ext cx="15621000" cy="1752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Modelos de Negocios Tradicionales</a:t>
            </a:r>
          </a:p>
        </p:txBody>
      </p:sp>
    </p:spTree>
    <p:extLst>
      <p:ext uri="{BB962C8B-B14F-4D97-AF65-F5344CB8AC3E}">
        <p14:creationId xmlns:p14="http://schemas.microsoft.com/office/powerpoint/2010/main" val="1452755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08123" y="407873"/>
            <a:ext cx="14271754" cy="9471255"/>
          </a:xfrm>
          <a:custGeom>
            <a:avLst/>
            <a:gdLst/>
            <a:ahLst/>
            <a:cxnLst/>
            <a:rect l="l" t="t" r="r" b="b"/>
            <a:pathLst>
              <a:path w="14271754" h="9471255">
                <a:moveTo>
                  <a:pt x="0" y="0"/>
                </a:moveTo>
                <a:lnTo>
                  <a:pt x="14271754" y="0"/>
                </a:lnTo>
                <a:lnTo>
                  <a:pt x="14271754" y="9471254"/>
                </a:lnTo>
                <a:lnTo>
                  <a:pt x="0" y="94712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278442" y="1575250"/>
            <a:ext cx="12590732" cy="5800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852"/>
              </a:lnSpc>
              <a:spcBef>
                <a:spcPct val="0"/>
              </a:spcBef>
            </a:pPr>
            <a:r>
              <a:rPr lang="en-US" sz="17037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Modelos de Negocios Digitales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367622" y="2603410"/>
            <a:ext cx="5131941" cy="2668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19"/>
              </a:lnSpc>
            </a:pPr>
            <a:endParaRPr lang="en-US" sz="16656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3519966" y="583663"/>
            <a:ext cx="3739334" cy="3372199"/>
          </a:xfrm>
          <a:custGeom>
            <a:avLst/>
            <a:gdLst/>
            <a:ahLst/>
            <a:cxnLst/>
            <a:rect l="l" t="t" r="r" b="b"/>
            <a:pathLst>
              <a:path w="3739334" h="3372199">
                <a:moveTo>
                  <a:pt x="0" y="0"/>
                </a:moveTo>
                <a:lnTo>
                  <a:pt x="3739334" y="0"/>
                </a:lnTo>
                <a:lnTo>
                  <a:pt x="3739334" y="3372200"/>
                </a:lnTo>
                <a:lnTo>
                  <a:pt x="0" y="33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3708744" y="7178009"/>
            <a:ext cx="2829439" cy="2140085"/>
          </a:xfrm>
          <a:custGeom>
            <a:avLst/>
            <a:gdLst/>
            <a:ahLst/>
            <a:cxnLst/>
            <a:rect l="l" t="t" r="r" b="b"/>
            <a:pathLst>
              <a:path w="2829439" h="2140085">
                <a:moveTo>
                  <a:pt x="2829439" y="0"/>
                </a:moveTo>
                <a:lnTo>
                  <a:pt x="0" y="0"/>
                </a:lnTo>
                <a:lnTo>
                  <a:pt x="0" y="2140085"/>
                </a:lnTo>
                <a:lnTo>
                  <a:pt x="2829439" y="2140085"/>
                </a:lnTo>
                <a:lnTo>
                  <a:pt x="2829439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708744" y="2048312"/>
            <a:ext cx="5658879" cy="3137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420"/>
              </a:lnSpc>
              <a:spcBef>
                <a:spcPct val="0"/>
              </a:spcBef>
            </a:pPr>
            <a:endParaRPr lang="en-US" sz="19586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2848634" y="1008683"/>
            <a:ext cx="1270319" cy="1261081"/>
          </a:xfrm>
          <a:custGeom>
            <a:avLst/>
            <a:gdLst/>
            <a:ahLst/>
            <a:cxnLst/>
            <a:rect l="l" t="t" r="r" b="b"/>
            <a:pathLst>
              <a:path w="1270319" h="1261081">
                <a:moveTo>
                  <a:pt x="0" y="0"/>
                </a:moveTo>
                <a:lnTo>
                  <a:pt x="1270319" y="0"/>
                </a:lnTo>
                <a:lnTo>
                  <a:pt x="1270319" y="1261080"/>
                </a:lnTo>
                <a:lnTo>
                  <a:pt x="0" y="12610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892323" y="6994059"/>
            <a:ext cx="6503355" cy="1408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20"/>
              </a:lnSpc>
              <a:spcBef>
                <a:spcPct val="0"/>
              </a:spcBef>
            </a:pPr>
            <a:endParaRPr lang="en-US" sz="8800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750166" y="2420069"/>
            <a:ext cx="1270319" cy="1261081"/>
          </a:xfrm>
          <a:custGeom>
            <a:avLst/>
            <a:gdLst/>
            <a:ahLst/>
            <a:cxnLst/>
            <a:rect l="l" t="t" r="r" b="b"/>
            <a:pathLst>
              <a:path w="1270319" h="1261081">
                <a:moveTo>
                  <a:pt x="0" y="0"/>
                </a:moveTo>
                <a:lnTo>
                  <a:pt x="1270319" y="0"/>
                </a:lnTo>
                <a:lnTo>
                  <a:pt x="1270319" y="1261080"/>
                </a:lnTo>
                <a:lnTo>
                  <a:pt x="0" y="12610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" y="1008683"/>
            <a:ext cx="1270319" cy="1261081"/>
          </a:xfrm>
          <a:custGeom>
            <a:avLst/>
            <a:gdLst/>
            <a:ahLst/>
            <a:cxnLst/>
            <a:rect l="l" t="t" r="r" b="b"/>
            <a:pathLst>
              <a:path w="1270319" h="1261081">
                <a:moveTo>
                  <a:pt x="0" y="0"/>
                </a:moveTo>
                <a:lnTo>
                  <a:pt x="1270319" y="0"/>
                </a:lnTo>
                <a:lnTo>
                  <a:pt x="1270319" y="1261080"/>
                </a:lnTo>
                <a:lnTo>
                  <a:pt x="0" y="12610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3467099" y="3866227"/>
            <a:ext cx="1173480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4000" dirty="0">
                <a:latin typeface="Halley" panose="020B0604020202020204" charset="0"/>
              </a:rPr>
              <a:t>Los modelos de negocios digitales son estructuras diseñadas para aprovechar la tecnología y el entorno en línea con el fin de crear, entregar y capturar valor de manera eficiente. Estos modelos permiten a las empresas monetizar sus productos o servicios a través de plataformas y tecnologías digitales</a:t>
            </a:r>
          </a:p>
          <a:p>
            <a:pPr algn="just"/>
            <a:endParaRPr lang="es-MX" sz="4000" dirty="0">
              <a:latin typeface="Halley" panose="020B0604020202020204" charset="0"/>
            </a:endParaRPr>
          </a:p>
          <a:p>
            <a:pPr algn="just"/>
            <a:endParaRPr lang="es-MX" sz="4000" dirty="0">
              <a:latin typeface="Halley" panose="020B0604020202020204" charset="0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1905000" y="1096432"/>
            <a:ext cx="14554199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548933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3467099" y="3866227"/>
            <a:ext cx="1173480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4000" dirty="0">
                <a:latin typeface="Halley" panose="020B0604020202020204" charset="0"/>
              </a:rPr>
              <a:t>Los modelos de negocios digitales son estructuras diseñadas para aprovechar la tecnología y el entorno en línea con el fin de crear, entregar y capturar valor de manera eficiente. Estos modelos permiten a las empresas monetizar sus productos o servicios a través de plataformas y tecnologías digitales</a:t>
            </a:r>
          </a:p>
          <a:p>
            <a:pPr algn="just"/>
            <a:endParaRPr lang="es-MX" sz="4000" dirty="0">
              <a:latin typeface="Halley" panose="020B0604020202020204" charset="0"/>
            </a:endParaRPr>
          </a:p>
          <a:p>
            <a:pPr algn="just"/>
            <a:endParaRPr lang="es-MX" sz="4000" dirty="0">
              <a:latin typeface="Halley" panose="020B0604020202020204" charset="0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1905000" y="1096432"/>
            <a:ext cx="14554199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061776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67693" y="513769"/>
            <a:ext cx="13952614" cy="9259462"/>
          </a:xfrm>
          <a:custGeom>
            <a:avLst/>
            <a:gdLst/>
            <a:ahLst/>
            <a:cxnLst/>
            <a:rect l="l" t="t" r="r" b="b"/>
            <a:pathLst>
              <a:path w="13952614" h="9259462">
                <a:moveTo>
                  <a:pt x="0" y="0"/>
                </a:moveTo>
                <a:lnTo>
                  <a:pt x="13952614" y="0"/>
                </a:lnTo>
                <a:lnTo>
                  <a:pt x="13952614" y="9259462"/>
                </a:lnTo>
                <a:lnTo>
                  <a:pt x="0" y="9259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934051" y="1121999"/>
            <a:ext cx="10419897" cy="6870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25"/>
              </a:lnSpc>
              <a:spcBef>
                <a:spcPct val="0"/>
              </a:spcBef>
            </a:pPr>
            <a:r>
              <a:rPr lang="en-US" sz="20232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Modelos de </a:t>
            </a:r>
            <a:r>
              <a:rPr lang="en-US" sz="20232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Monetización</a:t>
            </a:r>
            <a:endParaRPr lang="en-US" sz="20232" u="none" strike="noStrike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6" name="Freeform 6"/>
          <p:cNvSpPr/>
          <p:nvPr/>
        </p:nvSpPr>
        <p:spPr>
          <a:xfrm rot="-5400000">
            <a:off x="12410782" y="2548917"/>
            <a:ext cx="1906334" cy="2170774"/>
          </a:xfrm>
          <a:custGeom>
            <a:avLst/>
            <a:gdLst/>
            <a:ahLst/>
            <a:cxnLst/>
            <a:rect l="l" t="t" r="r" b="b"/>
            <a:pathLst>
              <a:path w="1906334" h="2170774">
                <a:moveTo>
                  <a:pt x="0" y="0"/>
                </a:moveTo>
                <a:lnTo>
                  <a:pt x="1906335" y="0"/>
                </a:lnTo>
                <a:lnTo>
                  <a:pt x="1906335" y="2170775"/>
                </a:lnTo>
                <a:lnTo>
                  <a:pt x="0" y="21707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995038"/>
            <a:ext cx="3739334" cy="3372199"/>
          </a:xfrm>
          <a:custGeom>
            <a:avLst/>
            <a:gdLst/>
            <a:ahLst/>
            <a:cxnLst/>
            <a:rect l="l" t="t" r="r" b="b"/>
            <a:pathLst>
              <a:path w="3739334" h="3372199">
                <a:moveTo>
                  <a:pt x="0" y="0"/>
                </a:moveTo>
                <a:lnTo>
                  <a:pt x="3739334" y="0"/>
                </a:lnTo>
                <a:lnTo>
                  <a:pt x="3739334" y="3372199"/>
                </a:lnTo>
                <a:lnTo>
                  <a:pt x="0" y="33721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5894042" y="2621883"/>
            <a:ext cx="1276708" cy="1453808"/>
          </a:xfrm>
          <a:custGeom>
            <a:avLst/>
            <a:gdLst/>
            <a:ahLst/>
            <a:cxnLst/>
            <a:rect l="l" t="t" r="r" b="b"/>
            <a:pathLst>
              <a:path w="1276708" h="1453808">
                <a:moveTo>
                  <a:pt x="0" y="0"/>
                </a:moveTo>
                <a:lnTo>
                  <a:pt x="1276708" y="0"/>
                </a:lnTo>
                <a:lnTo>
                  <a:pt x="1276708" y="1453809"/>
                </a:lnTo>
                <a:lnTo>
                  <a:pt x="0" y="145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120307" y="8288964"/>
            <a:ext cx="1525396" cy="1311841"/>
          </a:xfrm>
          <a:custGeom>
            <a:avLst/>
            <a:gdLst/>
            <a:ahLst/>
            <a:cxnLst/>
            <a:rect l="l" t="t" r="r" b="b"/>
            <a:pathLst>
              <a:path w="1525396" h="1311841">
                <a:moveTo>
                  <a:pt x="0" y="0"/>
                </a:moveTo>
                <a:lnTo>
                  <a:pt x="1525396" y="0"/>
                </a:lnTo>
                <a:lnTo>
                  <a:pt x="1525396" y="1311841"/>
                </a:lnTo>
                <a:lnTo>
                  <a:pt x="0" y="13118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396676">
            <a:off x="-1570192" y="6687515"/>
            <a:ext cx="4708706" cy="4995975"/>
          </a:xfrm>
          <a:custGeom>
            <a:avLst/>
            <a:gdLst/>
            <a:ahLst/>
            <a:cxnLst/>
            <a:rect l="l" t="t" r="r" b="b"/>
            <a:pathLst>
              <a:path w="4708706" h="4995975">
                <a:moveTo>
                  <a:pt x="0" y="0"/>
                </a:moveTo>
                <a:lnTo>
                  <a:pt x="4708707" y="0"/>
                </a:lnTo>
                <a:lnTo>
                  <a:pt x="4708707" y="4995975"/>
                </a:lnTo>
                <a:lnTo>
                  <a:pt x="0" y="499597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8569675">
            <a:off x="15250007" y="-2295979"/>
            <a:ext cx="5205058" cy="5619496"/>
          </a:xfrm>
          <a:custGeom>
            <a:avLst/>
            <a:gdLst/>
            <a:ahLst/>
            <a:cxnLst/>
            <a:rect l="l" t="t" r="r" b="b"/>
            <a:pathLst>
              <a:path w="5205058" h="5619496">
                <a:moveTo>
                  <a:pt x="0" y="0"/>
                </a:moveTo>
                <a:lnTo>
                  <a:pt x="5205058" y="0"/>
                </a:lnTo>
                <a:lnTo>
                  <a:pt x="5205058" y="5619496"/>
                </a:lnTo>
                <a:lnTo>
                  <a:pt x="0" y="561949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730262" y="7469959"/>
            <a:ext cx="6924668" cy="801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76"/>
              </a:lnSpc>
            </a:pPr>
            <a:r>
              <a:rPr lang="en-US" sz="498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Erlendy Ibarbo Perlaza</a:t>
            </a:r>
          </a:p>
        </p:txBody>
      </p:sp>
    </p:spTree>
    <p:extLst>
      <p:ext uri="{BB962C8B-B14F-4D97-AF65-F5344CB8AC3E}">
        <p14:creationId xmlns:p14="http://schemas.microsoft.com/office/powerpoint/2010/main" val="935615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491</Words>
  <Application>Microsoft Office PowerPoint</Application>
  <PresentationFormat>Personalizado</PresentationFormat>
  <Paragraphs>60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Calibri</vt:lpstr>
      <vt:lpstr>Arial</vt:lpstr>
      <vt:lpstr>Ballpoint</vt:lpstr>
      <vt:lpstr>Halley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Proyecto Creativo Organico Creativo Multicolor</dc:title>
  <cp:lastModifiedBy>ALUMNOS #</cp:lastModifiedBy>
  <cp:revision>56</cp:revision>
  <dcterms:created xsi:type="dcterms:W3CDTF">2006-08-16T00:00:00Z</dcterms:created>
  <dcterms:modified xsi:type="dcterms:W3CDTF">2025-09-22T17:46:24Z</dcterms:modified>
  <dc:identifier>DAGPkDeiyqk</dc:identifier>
</cp:coreProperties>
</file>