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374" r:id="rId4"/>
    <p:sldId id="375" r:id="rId5"/>
    <p:sldId id="268" r:id="rId6"/>
    <p:sldId id="266" r:id="rId7"/>
    <p:sldId id="376" r:id="rId8"/>
    <p:sldId id="379" r:id="rId9"/>
    <p:sldId id="339" r:id="rId10"/>
    <p:sldId id="378" r:id="rId11"/>
    <p:sldId id="386" r:id="rId12"/>
    <p:sldId id="387" r:id="rId13"/>
    <p:sldId id="388" r:id="rId14"/>
  </p:sldIdLst>
  <p:sldSz cx="18288000" cy="10287000"/>
  <p:notesSz cx="6858000" cy="9144000"/>
  <p:embeddedFontLst>
    <p:embeddedFont>
      <p:font typeface="Ballpoin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alley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4622" autoAdjust="0"/>
  </p:normalViewPr>
  <p:slideViewPr>
    <p:cSldViewPr>
      <p:cViewPr varScale="1">
        <p:scale>
          <a:sx n="72" d="100"/>
          <a:sy n="72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C070-2D2F-4EB6-97FE-B0C4C7546D82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4C3E-7F74-44E9-A24E-2F43390B1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1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17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03452" y="1330702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82361" y="3489687"/>
            <a:ext cx="10419897" cy="296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9600" u="none" strike="noStrike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Modelo de Negocios</a:t>
            </a:r>
            <a:endParaRPr lang="en-US" sz="20232" u="none" strike="noStrike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80857670-6BF5-4652-BEDF-D67D65595B03}"/>
              </a:ext>
            </a:extLst>
          </p:cNvPr>
          <p:cNvSpPr/>
          <p:nvPr/>
        </p:nvSpPr>
        <p:spPr>
          <a:xfrm>
            <a:off x="5767101" y="7692271"/>
            <a:ext cx="7017230" cy="1908534"/>
          </a:xfrm>
          <a:custGeom>
            <a:avLst/>
            <a:gdLst/>
            <a:ahLst/>
            <a:cxnLst/>
            <a:rect l="l" t="t" r="r" b="b"/>
            <a:pathLst>
              <a:path w="812800" h="178196">
                <a:moveTo>
                  <a:pt x="20069" y="0"/>
                </a:moveTo>
                <a:lnTo>
                  <a:pt x="792731" y="0"/>
                </a:lnTo>
                <a:cubicBezTo>
                  <a:pt x="798054" y="0"/>
                  <a:pt x="803158" y="2114"/>
                  <a:pt x="806922" y="5878"/>
                </a:cubicBezTo>
                <a:cubicBezTo>
                  <a:pt x="810686" y="9642"/>
                  <a:pt x="812800" y="14746"/>
                  <a:pt x="812800" y="20069"/>
                </a:cubicBezTo>
                <a:lnTo>
                  <a:pt x="812800" y="158126"/>
                </a:lnTo>
                <a:cubicBezTo>
                  <a:pt x="812800" y="169210"/>
                  <a:pt x="803815" y="178196"/>
                  <a:pt x="792731" y="178196"/>
                </a:cubicBezTo>
                <a:lnTo>
                  <a:pt x="20069" y="178196"/>
                </a:lnTo>
                <a:cubicBezTo>
                  <a:pt x="14746" y="178196"/>
                  <a:pt x="9642" y="176081"/>
                  <a:pt x="5878" y="172317"/>
                </a:cubicBezTo>
                <a:cubicBezTo>
                  <a:pt x="2114" y="168554"/>
                  <a:pt x="0" y="163449"/>
                  <a:pt x="0" y="158126"/>
                </a:cubicBezTo>
                <a:lnTo>
                  <a:pt x="0" y="20069"/>
                </a:lnTo>
                <a:cubicBezTo>
                  <a:pt x="0" y="14746"/>
                  <a:pt x="2114" y="9642"/>
                  <a:pt x="5878" y="5878"/>
                </a:cubicBezTo>
                <a:cubicBezTo>
                  <a:pt x="9642" y="2114"/>
                  <a:pt x="14746" y="0"/>
                  <a:pt x="20069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MX" sz="2400" dirty="0">
                <a:solidFill>
                  <a:schemeClr val="bg1"/>
                </a:solidFill>
              </a:rPr>
              <a:t>Erlendy Ibarbo Perlaza</a:t>
            </a:r>
          </a:p>
          <a:p>
            <a:r>
              <a:rPr lang="es-MX" sz="2400" dirty="0">
                <a:solidFill>
                  <a:schemeClr val="bg1"/>
                </a:solidFill>
              </a:rPr>
              <a:t>Profesional en Comercio Exterior</a:t>
            </a:r>
          </a:p>
          <a:p>
            <a:r>
              <a:rPr lang="es-MX" sz="2400" dirty="0">
                <a:solidFill>
                  <a:schemeClr val="bg1"/>
                </a:solidFill>
              </a:rPr>
              <a:t>Especialización en Gerencia de Marketing Estratégica</a:t>
            </a:r>
          </a:p>
          <a:p>
            <a:r>
              <a:rPr lang="es-MX" sz="2400" dirty="0">
                <a:solidFill>
                  <a:schemeClr val="bg1"/>
                </a:solidFill>
              </a:rPr>
              <a:t>Magister en Creación de empresas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838200" y="-28956"/>
            <a:ext cx="16001999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latin typeface="Halley" panose="020B0604020202020204" charset="0"/>
              </a:rPr>
              <a:t>Proceso de generar ingresos a partir de un negocio digital.</a:t>
            </a:r>
          </a:p>
          <a:p>
            <a:pPr algn="just"/>
            <a:r>
              <a:rPr lang="es-MX" sz="4000" dirty="0">
                <a:latin typeface="Halley" panose="020B0604020202020204" charset="0"/>
              </a:rPr>
              <a:t>Principales formas de monetización en el entorno digital: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dirty="0">
                <a:latin typeface="Halley" panose="020B0604020202020204" charset="0"/>
              </a:rPr>
              <a:t>Venta directa de productos/servicios (E-commerce, SaaS).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i="1" dirty="0">
                <a:latin typeface="Halley" panose="020B0604020202020204" charset="0"/>
              </a:rPr>
              <a:t>Publicidad</a:t>
            </a:r>
            <a:r>
              <a:rPr lang="es-MX" sz="4000" dirty="0">
                <a:latin typeface="Halley" panose="020B0604020202020204" charset="0"/>
              </a:rPr>
              <a:t>: Google AdSense, Facebook </a:t>
            </a:r>
            <a:r>
              <a:rPr lang="es-MX" sz="4000" dirty="0" err="1">
                <a:latin typeface="Halley" panose="020B0604020202020204" charset="0"/>
              </a:rPr>
              <a:t>Ads</a:t>
            </a:r>
            <a:r>
              <a:rPr lang="es-MX" sz="4000" dirty="0">
                <a:latin typeface="Halley" panose="020B0604020202020204" charset="0"/>
              </a:rPr>
              <a:t>, Instagram </a:t>
            </a:r>
            <a:r>
              <a:rPr lang="es-MX" sz="4000" dirty="0" err="1">
                <a:latin typeface="Halley" panose="020B0604020202020204" charset="0"/>
              </a:rPr>
              <a:t>Ads</a:t>
            </a:r>
            <a:r>
              <a:rPr lang="es-MX" sz="4000" dirty="0">
                <a:latin typeface="Halley" panose="020B0604020202020204" charset="0"/>
              </a:rPr>
              <a:t>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i="1" dirty="0">
                <a:latin typeface="Halley" panose="020B0604020202020204" charset="0"/>
              </a:rPr>
              <a:t>Marketing de afiliación</a:t>
            </a:r>
            <a:r>
              <a:rPr lang="es-MX" sz="4000" dirty="0">
                <a:latin typeface="Halley" panose="020B0604020202020204" charset="0"/>
              </a:rPr>
              <a:t>: Promoción de productos de terceros a cambio de comisiones.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i="1" dirty="0">
                <a:latin typeface="Halley" panose="020B0604020202020204" charset="0"/>
              </a:rPr>
              <a:t>Modelos de suscripción</a:t>
            </a:r>
            <a:r>
              <a:rPr lang="es-MX" sz="4000" dirty="0">
                <a:latin typeface="Halley" panose="020B0604020202020204" charset="0"/>
              </a:rPr>
              <a:t>: Plataformas como Netflix o Spotify.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i="1" dirty="0">
                <a:latin typeface="Halley" panose="020B0604020202020204" charset="0"/>
              </a:rPr>
              <a:t>Freemium</a:t>
            </a:r>
            <a:r>
              <a:rPr lang="es-MX" sz="4000" dirty="0">
                <a:latin typeface="Halley" panose="020B0604020202020204" charset="0"/>
              </a:rPr>
              <a:t>: Ofrecer una versión gratuita con funcionalidades limitadas y una versión premium.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i="1" dirty="0">
                <a:latin typeface="Halley" panose="020B0604020202020204" charset="0"/>
              </a:rPr>
              <a:t>Ventas de datos o </a:t>
            </a:r>
            <a:r>
              <a:rPr lang="es-MX" sz="4000" i="1" dirty="0" err="1">
                <a:latin typeface="Halley" panose="020B0604020202020204" charset="0"/>
              </a:rPr>
              <a:t>insights</a:t>
            </a:r>
            <a:r>
              <a:rPr lang="es-MX" sz="4000" dirty="0">
                <a:latin typeface="Halley" panose="020B0604020202020204" charset="0"/>
              </a:rPr>
              <a:t>: Uso de los datos generados por los usuarios.</a:t>
            </a:r>
          </a:p>
        </p:txBody>
      </p:sp>
    </p:spTree>
    <p:extLst>
      <p:ext uri="{BB962C8B-B14F-4D97-AF65-F5344CB8AC3E}">
        <p14:creationId xmlns:p14="http://schemas.microsoft.com/office/powerpoint/2010/main" val="74138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CEBBCF-9980-4658-8017-2B6D8B49F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9" t="23959" r="28916" b="11458"/>
          <a:stretch/>
        </p:blipFill>
        <p:spPr>
          <a:xfrm>
            <a:off x="3775586" y="1257299"/>
            <a:ext cx="10016613" cy="82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9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6" y="820383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76700" y="495300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Modelo de Negocio</a:t>
            </a:r>
          </a:p>
        </p:txBody>
      </p:sp>
      <p:pic>
        <p:nvPicPr>
          <p:cNvPr id="1026" name="Picture 2" descr="Unlocking the Power of the Business Model Canvas for Product Management |  by Reshuka Jain | Medium">
            <a:extLst>
              <a:ext uri="{FF2B5EF4-FFF2-40B4-BE49-F238E27FC236}">
                <a16:creationId xmlns:a16="http://schemas.microsoft.com/office/drawing/2014/main" id="{50520722-943D-4981-B2BA-78496E10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74" y="495300"/>
            <a:ext cx="13247426" cy="92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91CA322-9413-4387-8144-55FBC3B0D47D}"/>
              </a:ext>
            </a:extLst>
          </p:cNvPr>
          <p:cNvCxnSpPr>
            <a:cxnSpLocks/>
          </p:cNvCxnSpPr>
          <p:nvPr/>
        </p:nvCxnSpPr>
        <p:spPr>
          <a:xfrm flipV="1">
            <a:off x="13716000" y="3771900"/>
            <a:ext cx="21336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56533F6-7403-4494-9235-F790DC3C7221}"/>
              </a:ext>
            </a:extLst>
          </p:cNvPr>
          <p:cNvCxnSpPr>
            <a:cxnSpLocks/>
            <a:endCxn id="16" idx="4"/>
          </p:cNvCxnSpPr>
          <p:nvPr/>
        </p:nvCxnSpPr>
        <p:spPr>
          <a:xfrm flipH="1" flipV="1">
            <a:off x="1562100" y="3493348"/>
            <a:ext cx="2438400" cy="1093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052845C-623E-4583-BA51-E98BFDCE0CCE}"/>
              </a:ext>
            </a:extLst>
          </p:cNvPr>
          <p:cNvCxnSpPr/>
          <p:nvPr/>
        </p:nvCxnSpPr>
        <p:spPr>
          <a:xfrm>
            <a:off x="11049000" y="8343900"/>
            <a:ext cx="411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66BD1691-15DD-414B-975E-2151A563BD73}"/>
              </a:ext>
            </a:extLst>
          </p:cNvPr>
          <p:cNvSpPr/>
          <p:nvPr/>
        </p:nvSpPr>
        <p:spPr>
          <a:xfrm>
            <a:off x="381000" y="2681397"/>
            <a:ext cx="2362200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Factibilidad</a:t>
            </a:r>
            <a:endParaRPr lang="es-CO" sz="240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2E4E76-A0BE-45D4-8794-B283B48DFB90}"/>
              </a:ext>
            </a:extLst>
          </p:cNvPr>
          <p:cNvSpPr/>
          <p:nvPr/>
        </p:nvSpPr>
        <p:spPr>
          <a:xfrm>
            <a:off x="15087600" y="3087373"/>
            <a:ext cx="2537798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Deseabilidad</a:t>
            </a:r>
            <a:endParaRPr lang="es-CO" sz="2400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8561C09-A1A3-4369-B298-260523CB9703}"/>
              </a:ext>
            </a:extLst>
          </p:cNvPr>
          <p:cNvSpPr/>
          <p:nvPr/>
        </p:nvSpPr>
        <p:spPr>
          <a:xfrm>
            <a:off x="15163800" y="7937924"/>
            <a:ext cx="2156798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Viabilidad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865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3810000" y="3771900"/>
            <a:ext cx="10363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Halley" panose="020B0604020202020204" charset="0"/>
              </a:rPr>
              <a:t>.</a:t>
            </a:r>
            <a:r>
              <a:rPr lang="es-MX" sz="5400" dirty="0">
                <a:latin typeface="Halley" panose="020B0604020202020204" charset="0"/>
              </a:rPr>
              <a:t>Es la forma como la empresa crea, entrega y captura valor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38600" y="581025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Modelo de Negocio</a:t>
            </a:r>
          </a:p>
        </p:txBody>
      </p:sp>
    </p:spTree>
    <p:extLst>
      <p:ext uri="{BB962C8B-B14F-4D97-AF65-F5344CB8AC3E}">
        <p14:creationId xmlns:p14="http://schemas.microsoft.com/office/powerpoint/2010/main" val="17173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85878" y="3279729"/>
            <a:ext cx="5602122" cy="6518029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1" y="0"/>
                </a:lnTo>
                <a:lnTo>
                  <a:pt x="5761981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15532">
            <a:off x="10908814" y="2433949"/>
            <a:ext cx="933714" cy="1031210"/>
          </a:xfrm>
          <a:custGeom>
            <a:avLst/>
            <a:gdLst/>
            <a:ahLst/>
            <a:cxnLst/>
            <a:rect l="l" t="t" r="r" b="b"/>
            <a:pathLst>
              <a:path w="933714" h="1031210">
                <a:moveTo>
                  <a:pt x="0" y="0"/>
                </a:moveTo>
                <a:lnTo>
                  <a:pt x="933714" y="0"/>
                </a:lnTo>
                <a:lnTo>
                  <a:pt x="933714" y="1031211"/>
                </a:lnTo>
                <a:lnTo>
                  <a:pt x="0" y="103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50888" flipH="1">
            <a:off x="6405984" y="2428262"/>
            <a:ext cx="933714" cy="1031210"/>
          </a:xfrm>
          <a:custGeom>
            <a:avLst/>
            <a:gdLst/>
            <a:ahLst/>
            <a:cxnLst/>
            <a:rect l="l" t="t" r="r" b="b"/>
            <a:pathLst>
              <a:path w="933714" h="1031210">
                <a:moveTo>
                  <a:pt x="933714" y="0"/>
                </a:moveTo>
                <a:lnTo>
                  <a:pt x="0" y="0"/>
                </a:lnTo>
                <a:lnTo>
                  <a:pt x="0" y="1031210"/>
                </a:lnTo>
                <a:lnTo>
                  <a:pt x="933714" y="1031210"/>
                </a:lnTo>
                <a:lnTo>
                  <a:pt x="93371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83214" y="2447487"/>
            <a:ext cx="518859" cy="1339778"/>
          </a:xfrm>
          <a:custGeom>
            <a:avLst/>
            <a:gdLst/>
            <a:ahLst/>
            <a:cxnLst/>
            <a:rect l="l" t="t" r="r" b="b"/>
            <a:pathLst>
              <a:path w="518859" h="1339778">
                <a:moveTo>
                  <a:pt x="0" y="0"/>
                </a:moveTo>
                <a:lnTo>
                  <a:pt x="518860" y="0"/>
                </a:lnTo>
                <a:lnTo>
                  <a:pt x="518860" y="1339778"/>
                </a:lnTo>
                <a:lnTo>
                  <a:pt x="0" y="13397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8135" y="707350"/>
            <a:ext cx="14513063" cy="2031104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69601" y="3668169"/>
            <a:ext cx="6335518" cy="6518029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0" y="0"/>
                </a:lnTo>
                <a:lnTo>
                  <a:pt x="5761980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9" name="Freeform 9"/>
          <p:cNvSpPr/>
          <p:nvPr/>
        </p:nvSpPr>
        <p:spPr>
          <a:xfrm>
            <a:off x="406910" y="3195541"/>
            <a:ext cx="5294877" cy="5950530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1" y="0"/>
                </a:lnTo>
                <a:lnTo>
                  <a:pt x="5761981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22163">
            <a:off x="-2602529" y="5877421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89928" y="621846"/>
            <a:ext cx="13589283" cy="18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11643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Modelo de Negocios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81591" y="4713147"/>
            <a:ext cx="4417205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Es cómo la empresa genera ingresos a partir de la oferta que ha creado y entregado</a:t>
            </a:r>
          </a:p>
          <a:p>
            <a:pPr algn="ctr">
              <a:lnSpc>
                <a:spcPts val="3041"/>
              </a:lnSpc>
              <a:spcBef>
                <a:spcPct val="0"/>
              </a:spcBef>
            </a:pPr>
            <a:endParaRPr lang="es-MX" sz="28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Ejemplo: La empresa cobra a los usuarios por funciones premium dentro de la aplicación o mediante una suscripción mensual.</a:t>
            </a:r>
            <a:endParaRPr lang="en-US" sz="28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60104" y="3774643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Capturar Valor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62958" y="5077638"/>
            <a:ext cx="560945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s-MX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 </a:t>
            </a: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Cómo esa oferta llega a los clientes de forma eficiente. Esto incluye los canales de distribución (físicos o digitales) y cómo se interactúa con los clientes para que accedan al producto o servicio.</a:t>
            </a:r>
          </a:p>
          <a:p>
            <a:pPr algn="ctr">
              <a:lnSpc>
                <a:spcPts val="3041"/>
              </a:lnSpc>
              <a:spcBef>
                <a:spcPct val="0"/>
              </a:spcBef>
            </a:pPr>
            <a:endParaRPr lang="es-MX" sz="28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Ejemplo: La empresa distribuye la aplicación a través de tiendas de aplicaciones como Google Play o la App Store y la promociona mediante campañas en redes sociales.</a:t>
            </a:r>
            <a:endParaRPr lang="en-US" sz="28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41584" y="4351471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Entregar Valor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5247" y="4351471"/>
            <a:ext cx="4417205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n-US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D</a:t>
            </a: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esarrollar un producto o servicio que resuelva un problema o satisfaga una necesidad de los clientes</a:t>
            </a:r>
            <a:r>
              <a:rPr lang="en-US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 </a:t>
            </a:r>
          </a:p>
          <a:p>
            <a:pPr algn="ctr">
              <a:lnSpc>
                <a:spcPts val="3041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 </a:t>
            </a:r>
            <a:r>
              <a:rPr lang="es-MX" sz="2800" b="1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Ejemplo</a:t>
            </a:r>
            <a:r>
              <a:rPr lang="es-MX" sz="28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: Una empresa de software crea una aplicación móvil que ayuda a las personas a gestionar sus finanzas personales de manera sencilla</a:t>
            </a:r>
            <a:r>
              <a:rPr lang="es-MX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.</a:t>
            </a:r>
            <a:endParaRPr lang="en-US" sz="2172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42653" y="3567367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Crear Valor</a:t>
            </a:r>
          </a:p>
        </p:txBody>
      </p:sp>
    </p:spTree>
    <p:extLst>
      <p:ext uri="{BB962C8B-B14F-4D97-AF65-F5344CB8AC3E}">
        <p14:creationId xmlns:p14="http://schemas.microsoft.com/office/powerpoint/2010/main" val="211532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6" y="820383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76700" y="495300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Modelo de Negocio</a:t>
            </a:r>
          </a:p>
        </p:txBody>
      </p:sp>
      <p:pic>
        <p:nvPicPr>
          <p:cNvPr id="1026" name="Picture 2" descr="Unlocking the Power of the Business Model Canvas for Product Management |  by Reshuka Jain | Medium">
            <a:extLst>
              <a:ext uri="{FF2B5EF4-FFF2-40B4-BE49-F238E27FC236}">
                <a16:creationId xmlns:a16="http://schemas.microsoft.com/office/drawing/2014/main" id="{50520722-943D-4981-B2BA-78496E10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98" y="2328950"/>
            <a:ext cx="10149502" cy="70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661B913-3F9B-4003-8F8B-FDE5B858F7E3}"/>
              </a:ext>
            </a:extLst>
          </p:cNvPr>
          <p:cNvSpPr/>
          <p:nvPr/>
        </p:nvSpPr>
        <p:spPr>
          <a:xfrm>
            <a:off x="8763000" y="3771900"/>
            <a:ext cx="51054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B5B409B-D2BE-48CC-AAD2-01E90EA0783B}"/>
              </a:ext>
            </a:extLst>
          </p:cNvPr>
          <p:cNvSpPr/>
          <p:nvPr/>
        </p:nvSpPr>
        <p:spPr>
          <a:xfrm>
            <a:off x="4267200" y="4050451"/>
            <a:ext cx="36195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6446B8-E4C5-4430-8681-C3826221D325}"/>
              </a:ext>
            </a:extLst>
          </p:cNvPr>
          <p:cNvSpPr/>
          <p:nvPr/>
        </p:nvSpPr>
        <p:spPr>
          <a:xfrm>
            <a:off x="7124700" y="7505700"/>
            <a:ext cx="4267200" cy="1900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91CA322-9413-4387-8144-55FBC3B0D47D}"/>
              </a:ext>
            </a:extLst>
          </p:cNvPr>
          <p:cNvCxnSpPr>
            <a:cxnSpLocks/>
          </p:cNvCxnSpPr>
          <p:nvPr/>
        </p:nvCxnSpPr>
        <p:spPr>
          <a:xfrm flipV="1">
            <a:off x="13716000" y="3771900"/>
            <a:ext cx="21336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56533F6-7403-4494-9235-F790DC3C7221}"/>
              </a:ext>
            </a:extLst>
          </p:cNvPr>
          <p:cNvCxnSpPr>
            <a:cxnSpLocks/>
            <a:endCxn id="16" idx="4"/>
          </p:cNvCxnSpPr>
          <p:nvPr/>
        </p:nvCxnSpPr>
        <p:spPr>
          <a:xfrm flipH="1" flipV="1">
            <a:off x="2209800" y="4050451"/>
            <a:ext cx="2438400" cy="1093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052845C-623E-4583-BA51-E98BFDCE0CCE}"/>
              </a:ext>
            </a:extLst>
          </p:cNvPr>
          <p:cNvCxnSpPr/>
          <p:nvPr/>
        </p:nvCxnSpPr>
        <p:spPr>
          <a:xfrm>
            <a:off x="11049000" y="8343900"/>
            <a:ext cx="411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66BD1691-15DD-414B-975E-2151A563BD73}"/>
              </a:ext>
            </a:extLst>
          </p:cNvPr>
          <p:cNvSpPr/>
          <p:nvPr/>
        </p:nvSpPr>
        <p:spPr>
          <a:xfrm>
            <a:off x="1028700" y="3238500"/>
            <a:ext cx="2362200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Factibilidad</a:t>
            </a:r>
            <a:endParaRPr lang="es-CO" sz="240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2E4E76-A0BE-45D4-8794-B283B48DFB90}"/>
              </a:ext>
            </a:extLst>
          </p:cNvPr>
          <p:cNvSpPr/>
          <p:nvPr/>
        </p:nvSpPr>
        <p:spPr>
          <a:xfrm>
            <a:off x="15087600" y="3087373"/>
            <a:ext cx="2537798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Deseabilidad</a:t>
            </a:r>
            <a:endParaRPr lang="es-CO" sz="2400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8561C09-A1A3-4369-B298-260523CB9703}"/>
              </a:ext>
            </a:extLst>
          </p:cNvPr>
          <p:cNvSpPr/>
          <p:nvPr/>
        </p:nvSpPr>
        <p:spPr>
          <a:xfrm>
            <a:off x="15163800" y="7937924"/>
            <a:ext cx="2156798" cy="81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Viabilidad</a:t>
            </a:r>
            <a:endParaRPr lang="es-CO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B15726-9C9F-4844-9D3B-F86E8798334D}"/>
              </a:ext>
            </a:extLst>
          </p:cNvPr>
          <p:cNvSpPr txBox="1"/>
          <p:nvPr/>
        </p:nvSpPr>
        <p:spPr>
          <a:xfrm>
            <a:off x="465880" y="4596976"/>
            <a:ext cx="3380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Propuesta de valor</a:t>
            </a:r>
            <a:r>
              <a:rPr lang="es-MX" sz="2000" dirty="0"/>
              <a:t>: Qué ofrece la empresa y qué problema resuelve.</a:t>
            </a:r>
          </a:p>
          <a:p>
            <a:endParaRPr lang="es-MX" sz="2000" dirty="0"/>
          </a:p>
          <a:p>
            <a:r>
              <a:rPr lang="es-MX" sz="2000" b="1" dirty="0"/>
              <a:t>Segmento de clientes</a:t>
            </a:r>
            <a:r>
              <a:rPr lang="es-MX" sz="2000" dirty="0"/>
              <a:t>: A quién va dirigido el producto o servicio</a:t>
            </a:r>
            <a:r>
              <a:rPr lang="es-MX" sz="2000" b="1" dirty="0"/>
              <a:t>. </a:t>
            </a:r>
          </a:p>
          <a:p>
            <a:endParaRPr lang="es-MX" sz="2000" b="1" dirty="0"/>
          </a:p>
          <a:p>
            <a:r>
              <a:rPr lang="es-MX" sz="2000" b="1" dirty="0"/>
              <a:t>Canales de distribución</a:t>
            </a:r>
            <a:r>
              <a:rPr lang="es-MX" sz="2000" dirty="0"/>
              <a:t>: Cómo llega el producto al cliente. </a:t>
            </a:r>
          </a:p>
          <a:p>
            <a:endParaRPr lang="es-MX" sz="2000" dirty="0"/>
          </a:p>
          <a:p>
            <a:r>
              <a:rPr lang="es-MX" sz="2000" b="1" dirty="0"/>
              <a:t>Estructura de costos:</a:t>
            </a:r>
            <a:r>
              <a:rPr lang="es-MX" sz="2000" dirty="0"/>
              <a:t> Qué gastos son necesarios para operar.</a:t>
            </a:r>
          </a:p>
          <a:p>
            <a:endParaRPr lang="es-MX" sz="2000" dirty="0"/>
          </a:p>
          <a:p>
            <a:r>
              <a:rPr lang="es-MX" sz="2000" b="1" dirty="0"/>
              <a:t>Flujo de ingresos</a:t>
            </a:r>
            <a:r>
              <a:rPr lang="es-MX" sz="2000" dirty="0"/>
              <a:t>: Cómo se generan los ingresos.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345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3467099" y="3866227"/>
            <a:ext cx="117348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latin typeface="Halley" panose="020B0604020202020204" charset="0"/>
              </a:rPr>
              <a:t>B2C (Business to Consumer): Venta directa a los consumidores.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r>
              <a:rPr lang="es-MX" sz="4000" dirty="0">
                <a:latin typeface="Halley" panose="020B0604020202020204" charset="0"/>
              </a:rPr>
              <a:t>B2B (Business to Business): Venta entre empresas.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1905000" y="1096432"/>
            <a:ext cx="14554199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1524000" y="581025"/>
            <a:ext cx="156210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Modelos de Negocios Tradicionales</a:t>
            </a:r>
          </a:p>
        </p:txBody>
      </p:sp>
    </p:spTree>
    <p:extLst>
      <p:ext uri="{BB962C8B-B14F-4D97-AF65-F5344CB8AC3E}">
        <p14:creationId xmlns:p14="http://schemas.microsoft.com/office/powerpoint/2010/main" val="14527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8123" y="407873"/>
            <a:ext cx="14271754" cy="9471255"/>
          </a:xfrm>
          <a:custGeom>
            <a:avLst/>
            <a:gdLst/>
            <a:ahLst/>
            <a:cxnLst/>
            <a:rect l="l" t="t" r="r" b="b"/>
            <a:pathLst>
              <a:path w="14271754" h="9471255">
                <a:moveTo>
                  <a:pt x="0" y="0"/>
                </a:moveTo>
                <a:lnTo>
                  <a:pt x="14271754" y="0"/>
                </a:lnTo>
                <a:lnTo>
                  <a:pt x="14271754" y="9471254"/>
                </a:lnTo>
                <a:lnTo>
                  <a:pt x="0" y="9471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78442" y="1575250"/>
            <a:ext cx="12590732" cy="580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52"/>
              </a:lnSpc>
              <a:spcBef>
                <a:spcPct val="0"/>
              </a:spcBef>
            </a:pPr>
            <a:r>
              <a:rPr lang="en-US" sz="17037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Modelos de Negocios Digitales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67622" y="2603410"/>
            <a:ext cx="5131941" cy="266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19"/>
              </a:lnSpc>
            </a:pPr>
            <a:endParaRPr lang="en-US" sz="16656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519966" y="583663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200"/>
                </a:lnTo>
                <a:lnTo>
                  <a:pt x="0" y="33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708744" y="7178009"/>
            <a:ext cx="2829439" cy="2140085"/>
          </a:xfrm>
          <a:custGeom>
            <a:avLst/>
            <a:gdLst/>
            <a:ahLst/>
            <a:cxnLst/>
            <a:rect l="l" t="t" r="r" b="b"/>
            <a:pathLst>
              <a:path w="2829439" h="2140085">
                <a:moveTo>
                  <a:pt x="2829439" y="0"/>
                </a:moveTo>
                <a:lnTo>
                  <a:pt x="0" y="0"/>
                </a:lnTo>
                <a:lnTo>
                  <a:pt x="0" y="2140085"/>
                </a:lnTo>
                <a:lnTo>
                  <a:pt x="2829439" y="2140085"/>
                </a:lnTo>
                <a:lnTo>
                  <a:pt x="282943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08744" y="2048312"/>
            <a:ext cx="5658879" cy="313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20"/>
              </a:lnSpc>
              <a:spcBef>
                <a:spcPct val="0"/>
              </a:spcBef>
            </a:pPr>
            <a:endParaRPr lang="en-US" sz="19586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48634" y="1008683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92323" y="6994059"/>
            <a:ext cx="6503355" cy="140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endParaRPr lang="en-US" sz="8800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50166" y="2420069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1008683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3467099" y="3866227"/>
            <a:ext cx="117348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latin typeface="Halley" panose="020B0604020202020204" charset="0"/>
              </a:rPr>
              <a:t>Los modelos de negocios digitales son estructuras diseñadas para aprovechar la tecnología y el entorno en línea con el fin de crear, entregar y capturar valor de manera eficiente. Estos modelos permiten a las empresas monetizar sus productos o servicios a través de plataformas y tecnologías digitales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endParaRPr lang="es-MX" sz="4000" dirty="0">
              <a:latin typeface="Halley" panose="020B060402020202020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1905000" y="1096432"/>
            <a:ext cx="14554199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893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3467099" y="3866227"/>
            <a:ext cx="117348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latin typeface="Halley" panose="020B0604020202020204" charset="0"/>
              </a:rPr>
              <a:t>Los modelos de negocios digitales son estructuras diseñadas para aprovechar la tecnología y el entorno en línea con el fin de crear, entregar y capturar valor de manera eficiente. Estos modelos permiten a las empresas monetizar sus productos o servicios a través de plataformas y tecnologías digitales</a:t>
            </a:r>
          </a:p>
          <a:p>
            <a:pPr algn="just"/>
            <a:endParaRPr lang="es-MX" sz="4000" dirty="0">
              <a:latin typeface="Halley" panose="020B0604020202020204" charset="0"/>
            </a:endParaRPr>
          </a:p>
          <a:p>
            <a:pPr algn="just"/>
            <a:endParaRPr lang="es-MX" sz="4000" dirty="0">
              <a:latin typeface="Halley" panose="020B060402020202020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1905000" y="1096432"/>
            <a:ext cx="14554199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617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7693" y="513769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34051" y="1121999"/>
            <a:ext cx="10419897" cy="687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20232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Modelos de </a:t>
            </a:r>
            <a:r>
              <a:rPr lang="en-US" sz="20232" dirty="0" err="1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Monetización</a:t>
            </a:r>
            <a:endParaRPr lang="en-US" sz="20232" u="none" strike="noStrike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30262" y="7469959"/>
            <a:ext cx="6924668" cy="80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Erlendy Ibarbo Perlaza</a:t>
            </a:r>
          </a:p>
        </p:txBody>
      </p:sp>
    </p:spTree>
    <p:extLst>
      <p:ext uri="{BB962C8B-B14F-4D97-AF65-F5344CB8AC3E}">
        <p14:creationId xmlns:p14="http://schemas.microsoft.com/office/powerpoint/2010/main" val="93561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491</Words>
  <Application>Microsoft Office PowerPoint</Application>
  <PresentationFormat>Personalizado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Arial</vt:lpstr>
      <vt:lpstr>Ballpoint</vt:lpstr>
      <vt:lpstr>Halley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Proyecto Creativo Organico Creativo Multicolor</dc:title>
  <cp:lastModifiedBy>ALUMNOS #</cp:lastModifiedBy>
  <cp:revision>56</cp:revision>
  <dcterms:created xsi:type="dcterms:W3CDTF">2006-08-16T00:00:00Z</dcterms:created>
  <dcterms:modified xsi:type="dcterms:W3CDTF">2025-09-22T17:46:24Z</dcterms:modified>
  <dc:identifier>DAGPkDeiyqk</dc:identifier>
</cp:coreProperties>
</file>