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347" r:id="rId2"/>
    <p:sldId id="356" r:id="rId3"/>
    <p:sldId id="357" r:id="rId4"/>
    <p:sldId id="352" r:id="rId5"/>
    <p:sldId id="359" r:id="rId6"/>
    <p:sldId id="360" r:id="rId7"/>
    <p:sldId id="361" r:id="rId8"/>
    <p:sldId id="363" r:id="rId9"/>
    <p:sldId id="364" r:id="rId10"/>
    <p:sldId id="366" r:id="rId11"/>
    <p:sldId id="367" r:id="rId12"/>
    <p:sldId id="368" r:id="rId13"/>
    <p:sldId id="369"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Fira Sans" panose="020B0503050000020004" pitchFamily="34" charset="0"/>
      <p:regular r:id="rId20"/>
      <p:bold r:id="rId21"/>
      <p:italic r:id="rId22"/>
      <p:boldItalic r:id="rId23"/>
    </p:embeddedFont>
    <p:embeddedFont>
      <p:font typeface="Inconsolata" pitchFamily="1" charset="0"/>
      <p:regular r:id="rId24"/>
    </p:embeddedFont>
    <p:embeddedFont>
      <p:font typeface="Modern Love" panose="04090805081005020601" pitchFamily="82" charset="0"/>
      <p:regular r:id="rId25"/>
    </p:embeddedFont>
    <p:embeddedFont>
      <p:font typeface="Oswald" panose="00000500000000000000"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1E9CD-2AA0-40BB-B197-3F064E9D128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CO"/>
        </a:p>
      </dgm:t>
    </dgm:pt>
    <dgm:pt modelId="{8962A766-8308-4199-9BF3-3E1BD367224E}">
      <dgm:prSet phldrT="[Texto]"/>
      <dgm:spPr/>
      <dgm:t>
        <a:bodyPr/>
        <a:lstStyle/>
        <a:p>
          <a:r>
            <a:rPr lang="es-MX" dirty="0"/>
            <a:t>Dirección de mejora</a:t>
          </a:r>
        </a:p>
        <a:p>
          <a:r>
            <a:rPr lang="es-MX" dirty="0"/>
            <a:t>Unidad de medida</a:t>
          </a:r>
        </a:p>
        <a:p>
          <a:r>
            <a:rPr lang="es-MX" dirty="0"/>
            <a:t>Objeto de control</a:t>
          </a:r>
        </a:p>
        <a:p>
          <a:endParaRPr lang="es-MX" dirty="0"/>
        </a:p>
        <a:p>
          <a:r>
            <a:rPr lang="es-MX" dirty="0"/>
            <a:t>Contexto</a:t>
          </a:r>
          <a:endParaRPr lang="es-CO" dirty="0"/>
        </a:p>
      </dgm:t>
    </dgm:pt>
    <dgm:pt modelId="{143A0E0A-29AB-4A1B-AD2A-A6A0981BED0F}" type="parTrans" cxnId="{95F04072-5550-4033-A0D1-2D43A4EC02EF}">
      <dgm:prSet/>
      <dgm:spPr/>
      <dgm:t>
        <a:bodyPr/>
        <a:lstStyle/>
        <a:p>
          <a:endParaRPr lang="es-CO"/>
        </a:p>
      </dgm:t>
    </dgm:pt>
    <dgm:pt modelId="{1E195CA7-8AA2-461F-8BE2-B6A1BD291C99}" type="sibTrans" cxnId="{95F04072-5550-4033-A0D1-2D43A4EC02EF}">
      <dgm:prSet/>
      <dgm:spPr/>
      <dgm:t>
        <a:bodyPr/>
        <a:lstStyle/>
        <a:p>
          <a:endParaRPr lang="es-CO"/>
        </a:p>
      </dgm:t>
    </dgm:pt>
    <dgm:pt modelId="{73437AD5-1D80-474D-AA47-231AC80591C0}">
      <dgm:prSet phldrT="[Texto]"/>
      <dgm:spPr/>
      <dgm:t>
        <a:bodyPr/>
        <a:lstStyle/>
        <a:p>
          <a:r>
            <a:rPr lang="es-MX" dirty="0"/>
            <a:t>Aumentar</a:t>
          </a:r>
        </a:p>
        <a:p>
          <a:r>
            <a:rPr lang="es-MX" dirty="0"/>
            <a:t>El consumo de hamburguesas de camarones </a:t>
          </a:r>
        </a:p>
        <a:p>
          <a:r>
            <a:rPr lang="es-MX" dirty="0"/>
            <a:t>en restaurantes de comidas rápidas</a:t>
          </a:r>
        </a:p>
        <a:p>
          <a:r>
            <a:rPr lang="es-MX" dirty="0"/>
            <a:t> en Colombia</a:t>
          </a:r>
        </a:p>
      </dgm:t>
    </dgm:pt>
    <dgm:pt modelId="{12454DC1-731D-4A8E-B918-65F762B76AF4}" type="parTrans" cxnId="{C8B1313E-A9CD-41B3-BC07-3C9E639F72F5}">
      <dgm:prSet/>
      <dgm:spPr/>
      <dgm:t>
        <a:bodyPr/>
        <a:lstStyle/>
        <a:p>
          <a:endParaRPr lang="es-CO"/>
        </a:p>
      </dgm:t>
    </dgm:pt>
    <dgm:pt modelId="{03C315F4-3531-445C-8554-0CD065AB6AD0}" type="sibTrans" cxnId="{C8B1313E-A9CD-41B3-BC07-3C9E639F72F5}">
      <dgm:prSet/>
      <dgm:spPr/>
      <dgm:t>
        <a:bodyPr/>
        <a:lstStyle/>
        <a:p>
          <a:endParaRPr lang="es-CO"/>
        </a:p>
      </dgm:t>
    </dgm:pt>
    <dgm:pt modelId="{8287658D-5E81-471F-A9EC-B8E04423F0A9}" type="pres">
      <dgm:prSet presAssocID="{FEB1E9CD-2AA0-40BB-B197-3F064E9D128C}" presName="Name0" presStyleCnt="0">
        <dgm:presLayoutVars>
          <dgm:chMax val="2"/>
          <dgm:chPref val="2"/>
          <dgm:animLvl val="lvl"/>
        </dgm:presLayoutVars>
      </dgm:prSet>
      <dgm:spPr/>
    </dgm:pt>
    <dgm:pt modelId="{B73492A4-7C98-4E7E-9215-C31D40CC7482}" type="pres">
      <dgm:prSet presAssocID="{FEB1E9CD-2AA0-40BB-B197-3F064E9D128C}" presName="LeftText" presStyleLbl="revTx" presStyleIdx="0" presStyleCnt="0">
        <dgm:presLayoutVars>
          <dgm:bulletEnabled val="1"/>
        </dgm:presLayoutVars>
      </dgm:prSet>
      <dgm:spPr/>
    </dgm:pt>
    <dgm:pt modelId="{99004FCD-F7AC-4CF3-A0B9-627A665469B2}" type="pres">
      <dgm:prSet presAssocID="{FEB1E9CD-2AA0-40BB-B197-3F064E9D128C}" presName="LeftNode" presStyleLbl="bgImgPlace1" presStyleIdx="0" presStyleCnt="2" custLinFactNeighborX="4164" custLinFactNeighborY="-271">
        <dgm:presLayoutVars>
          <dgm:chMax val="2"/>
          <dgm:chPref val="2"/>
        </dgm:presLayoutVars>
      </dgm:prSet>
      <dgm:spPr/>
    </dgm:pt>
    <dgm:pt modelId="{BC974A85-64D9-4A3A-A306-A46B22375645}" type="pres">
      <dgm:prSet presAssocID="{FEB1E9CD-2AA0-40BB-B197-3F064E9D128C}" presName="RightText" presStyleLbl="revTx" presStyleIdx="0" presStyleCnt="0">
        <dgm:presLayoutVars>
          <dgm:bulletEnabled val="1"/>
        </dgm:presLayoutVars>
      </dgm:prSet>
      <dgm:spPr/>
    </dgm:pt>
    <dgm:pt modelId="{185EC96F-03C3-480E-BDDD-2A8BE9898635}" type="pres">
      <dgm:prSet presAssocID="{FEB1E9CD-2AA0-40BB-B197-3F064E9D128C}" presName="RightNode" presStyleLbl="bgImgPlace1" presStyleIdx="1" presStyleCnt="2" custLinFactNeighborX="39380" custLinFactNeighborY="1850">
        <dgm:presLayoutVars>
          <dgm:chMax val="0"/>
          <dgm:chPref val="0"/>
        </dgm:presLayoutVars>
      </dgm:prSet>
      <dgm:spPr/>
    </dgm:pt>
    <dgm:pt modelId="{44471137-62E0-41A0-B3FB-B7EF9068B831}" type="pres">
      <dgm:prSet presAssocID="{FEB1E9CD-2AA0-40BB-B197-3F064E9D128C}" presName="TopArrow" presStyleLbl="node1" presStyleIdx="0" presStyleCnt="2" custLinFactNeighborX="12988" custLinFactNeighborY="162"/>
      <dgm:spPr/>
    </dgm:pt>
    <dgm:pt modelId="{9BAFAE4C-224C-4A47-B94B-124CB6D93B89}" type="pres">
      <dgm:prSet presAssocID="{FEB1E9CD-2AA0-40BB-B197-3F064E9D128C}" presName="BottomArrow" presStyleLbl="node1" presStyleIdx="1" presStyleCnt="2" custLinFactNeighborX="5076" custLinFactNeighborY="-6052"/>
      <dgm:spPr/>
    </dgm:pt>
  </dgm:ptLst>
  <dgm:cxnLst>
    <dgm:cxn modelId="{5CA37D04-7C5A-48CA-AB4D-974E7E5CD4E5}" type="presOf" srcId="{73437AD5-1D80-474D-AA47-231AC80591C0}" destId="{BC974A85-64D9-4A3A-A306-A46B22375645}" srcOrd="0" destOrd="0" presId="urn:microsoft.com/office/officeart/2009/layout/ReverseList"/>
    <dgm:cxn modelId="{A8B8A906-6199-433A-8F06-E5BF94C29A72}" type="presOf" srcId="{8962A766-8308-4199-9BF3-3E1BD367224E}" destId="{B73492A4-7C98-4E7E-9215-C31D40CC7482}" srcOrd="0" destOrd="0" presId="urn:microsoft.com/office/officeart/2009/layout/ReverseList"/>
    <dgm:cxn modelId="{C8B1313E-A9CD-41B3-BC07-3C9E639F72F5}" srcId="{FEB1E9CD-2AA0-40BB-B197-3F064E9D128C}" destId="{73437AD5-1D80-474D-AA47-231AC80591C0}" srcOrd="1" destOrd="0" parTransId="{12454DC1-731D-4A8E-B918-65F762B76AF4}" sibTransId="{03C315F4-3531-445C-8554-0CD065AB6AD0}"/>
    <dgm:cxn modelId="{95F04072-5550-4033-A0D1-2D43A4EC02EF}" srcId="{FEB1E9CD-2AA0-40BB-B197-3F064E9D128C}" destId="{8962A766-8308-4199-9BF3-3E1BD367224E}" srcOrd="0" destOrd="0" parTransId="{143A0E0A-29AB-4A1B-AD2A-A6A0981BED0F}" sibTransId="{1E195CA7-8AA2-461F-8BE2-B6A1BD291C99}"/>
    <dgm:cxn modelId="{B92F897E-A450-4187-A17A-025AEE559B31}" type="presOf" srcId="{8962A766-8308-4199-9BF3-3E1BD367224E}" destId="{99004FCD-F7AC-4CF3-A0B9-627A665469B2}" srcOrd="1" destOrd="0" presId="urn:microsoft.com/office/officeart/2009/layout/ReverseList"/>
    <dgm:cxn modelId="{7E5E44A7-D67B-4B98-9411-0A2C3860ACA4}" type="presOf" srcId="{73437AD5-1D80-474D-AA47-231AC80591C0}" destId="{185EC96F-03C3-480E-BDDD-2A8BE9898635}" srcOrd="1" destOrd="0" presId="urn:microsoft.com/office/officeart/2009/layout/ReverseList"/>
    <dgm:cxn modelId="{EC8C7AF9-8C63-43C6-8D03-2580581E2BE4}" type="presOf" srcId="{FEB1E9CD-2AA0-40BB-B197-3F064E9D128C}" destId="{8287658D-5E81-471F-A9EC-B8E04423F0A9}" srcOrd="0" destOrd="0" presId="urn:microsoft.com/office/officeart/2009/layout/ReverseList"/>
    <dgm:cxn modelId="{02585F3D-89F8-4CAF-A074-E57431AB1734}" type="presParOf" srcId="{8287658D-5E81-471F-A9EC-B8E04423F0A9}" destId="{B73492A4-7C98-4E7E-9215-C31D40CC7482}" srcOrd="0" destOrd="0" presId="urn:microsoft.com/office/officeart/2009/layout/ReverseList"/>
    <dgm:cxn modelId="{6FF01747-09B3-4586-8B20-604960821814}" type="presParOf" srcId="{8287658D-5E81-471F-A9EC-B8E04423F0A9}" destId="{99004FCD-F7AC-4CF3-A0B9-627A665469B2}" srcOrd="1" destOrd="0" presId="urn:microsoft.com/office/officeart/2009/layout/ReverseList"/>
    <dgm:cxn modelId="{C6D45054-A025-4D71-8FCD-8E9E5B30906F}" type="presParOf" srcId="{8287658D-5E81-471F-A9EC-B8E04423F0A9}" destId="{BC974A85-64D9-4A3A-A306-A46B22375645}" srcOrd="2" destOrd="0" presId="urn:microsoft.com/office/officeart/2009/layout/ReverseList"/>
    <dgm:cxn modelId="{7F779334-D12D-4DB5-8C77-CB36BF2C55DE}" type="presParOf" srcId="{8287658D-5E81-471F-A9EC-B8E04423F0A9}" destId="{185EC96F-03C3-480E-BDDD-2A8BE9898635}" srcOrd="3" destOrd="0" presId="urn:microsoft.com/office/officeart/2009/layout/ReverseList"/>
    <dgm:cxn modelId="{94260317-91FD-4E6C-8A82-0E35A0618C26}" type="presParOf" srcId="{8287658D-5E81-471F-A9EC-B8E04423F0A9}" destId="{44471137-62E0-41A0-B3FB-B7EF9068B831}" srcOrd="4" destOrd="0" presId="urn:microsoft.com/office/officeart/2009/layout/ReverseList"/>
    <dgm:cxn modelId="{2C2EFDB4-B727-43D6-9EE2-849B87ECB9A1}" type="presParOf" srcId="{8287658D-5E81-471F-A9EC-B8E04423F0A9}" destId="{9BAFAE4C-224C-4A47-B94B-124CB6D93B89}"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4FCD-F7AC-4CF3-A0B9-627A665469B2}">
      <dsp:nvSpPr>
        <dsp:cNvPr id="0" name=""/>
        <dsp:cNvSpPr/>
      </dsp:nvSpPr>
      <dsp:spPr>
        <a:xfrm rot="16200000">
          <a:off x="957602" y="1686836"/>
          <a:ext cx="3592525" cy="219541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146050" rIns="131445" bIns="146050" numCol="1" spcCol="1270" anchor="t" anchorCtr="0">
          <a:noAutofit/>
        </a:bodyPr>
        <a:lstStyle/>
        <a:p>
          <a:pPr marL="0" lvl="0" indent="0" algn="l" defTabSz="1022350">
            <a:lnSpc>
              <a:spcPct val="90000"/>
            </a:lnSpc>
            <a:spcBef>
              <a:spcPct val="0"/>
            </a:spcBef>
            <a:spcAft>
              <a:spcPct val="35000"/>
            </a:spcAft>
            <a:buNone/>
          </a:pPr>
          <a:r>
            <a:rPr lang="es-MX" sz="2300" kern="1200" dirty="0"/>
            <a:t>Dirección de mejora</a:t>
          </a:r>
        </a:p>
        <a:p>
          <a:pPr marL="0" lvl="0" indent="0" algn="l" defTabSz="1022350">
            <a:lnSpc>
              <a:spcPct val="90000"/>
            </a:lnSpc>
            <a:spcBef>
              <a:spcPct val="0"/>
            </a:spcBef>
            <a:spcAft>
              <a:spcPct val="35000"/>
            </a:spcAft>
            <a:buNone/>
          </a:pPr>
          <a:r>
            <a:rPr lang="es-MX" sz="2300" kern="1200" dirty="0"/>
            <a:t>Unidad de medida</a:t>
          </a:r>
        </a:p>
        <a:p>
          <a:pPr marL="0" lvl="0" indent="0" algn="l" defTabSz="1022350">
            <a:lnSpc>
              <a:spcPct val="90000"/>
            </a:lnSpc>
            <a:spcBef>
              <a:spcPct val="0"/>
            </a:spcBef>
            <a:spcAft>
              <a:spcPct val="35000"/>
            </a:spcAft>
            <a:buNone/>
          </a:pPr>
          <a:r>
            <a:rPr lang="es-MX" sz="2300" kern="1200" dirty="0"/>
            <a:t>Objeto de control</a:t>
          </a:r>
        </a:p>
        <a:p>
          <a:pPr marL="0" lvl="0" indent="0" algn="l" defTabSz="1022350">
            <a:lnSpc>
              <a:spcPct val="90000"/>
            </a:lnSpc>
            <a:spcBef>
              <a:spcPct val="0"/>
            </a:spcBef>
            <a:spcAft>
              <a:spcPct val="35000"/>
            </a:spcAft>
            <a:buNone/>
          </a:pPr>
          <a:endParaRPr lang="es-MX" sz="2300" kern="1200" dirty="0"/>
        </a:p>
        <a:p>
          <a:pPr marL="0" lvl="0" indent="0" algn="l" defTabSz="1022350">
            <a:lnSpc>
              <a:spcPct val="90000"/>
            </a:lnSpc>
            <a:spcBef>
              <a:spcPct val="0"/>
            </a:spcBef>
            <a:spcAft>
              <a:spcPct val="35000"/>
            </a:spcAft>
            <a:buNone/>
          </a:pPr>
          <a:r>
            <a:rPr lang="es-MX" sz="2300" kern="1200" dirty="0"/>
            <a:t>Contexto</a:t>
          </a:r>
          <a:endParaRPr lang="es-CO" sz="2300" kern="1200" dirty="0"/>
        </a:p>
      </dsp:txBody>
      <dsp:txXfrm rot="5400000">
        <a:off x="1763349" y="1095472"/>
        <a:ext cx="2088222" cy="3378143"/>
      </dsp:txXfrm>
    </dsp:sp>
    <dsp:sp modelId="{185EC96F-03C3-480E-BDDD-2A8BE9898635}">
      <dsp:nvSpPr>
        <dsp:cNvPr id="0" name=""/>
        <dsp:cNvSpPr/>
      </dsp:nvSpPr>
      <dsp:spPr>
        <a:xfrm rot="5400000">
          <a:off x="4025842" y="1763034"/>
          <a:ext cx="3592525" cy="219541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445" tIns="146050" rIns="87630" bIns="146050" numCol="1" spcCol="1270" anchor="t" anchorCtr="0">
          <a:noAutofit/>
        </a:bodyPr>
        <a:lstStyle/>
        <a:p>
          <a:pPr marL="0" lvl="0" indent="0" algn="l" defTabSz="1022350">
            <a:lnSpc>
              <a:spcPct val="90000"/>
            </a:lnSpc>
            <a:spcBef>
              <a:spcPct val="0"/>
            </a:spcBef>
            <a:spcAft>
              <a:spcPct val="35000"/>
            </a:spcAft>
            <a:buNone/>
          </a:pPr>
          <a:r>
            <a:rPr lang="es-MX" sz="2300" kern="1200" dirty="0"/>
            <a:t>Aumentar</a:t>
          </a:r>
        </a:p>
        <a:p>
          <a:pPr marL="0" lvl="0" indent="0" algn="l" defTabSz="1022350">
            <a:lnSpc>
              <a:spcPct val="90000"/>
            </a:lnSpc>
            <a:spcBef>
              <a:spcPct val="0"/>
            </a:spcBef>
            <a:spcAft>
              <a:spcPct val="35000"/>
            </a:spcAft>
            <a:buNone/>
          </a:pPr>
          <a:r>
            <a:rPr lang="es-MX" sz="2300" kern="1200" dirty="0"/>
            <a:t>El consumo de hamburguesas de camarones </a:t>
          </a:r>
        </a:p>
        <a:p>
          <a:pPr marL="0" lvl="0" indent="0" algn="l" defTabSz="1022350">
            <a:lnSpc>
              <a:spcPct val="90000"/>
            </a:lnSpc>
            <a:spcBef>
              <a:spcPct val="0"/>
            </a:spcBef>
            <a:spcAft>
              <a:spcPct val="35000"/>
            </a:spcAft>
            <a:buNone/>
          </a:pPr>
          <a:r>
            <a:rPr lang="es-MX" sz="2300" kern="1200" dirty="0"/>
            <a:t>en restaurantes de comidas rápidas</a:t>
          </a:r>
        </a:p>
        <a:p>
          <a:pPr marL="0" lvl="0" indent="0" algn="l" defTabSz="1022350">
            <a:lnSpc>
              <a:spcPct val="90000"/>
            </a:lnSpc>
            <a:spcBef>
              <a:spcPct val="0"/>
            </a:spcBef>
            <a:spcAft>
              <a:spcPct val="35000"/>
            </a:spcAft>
            <a:buNone/>
          </a:pPr>
          <a:r>
            <a:rPr lang="es-MX" sz="2300" kern="1200" dirty="0"/>
            <a:t> en Colombia</a:t>
          </a:r>
        </a:p>
      </dsp:txBody>
      <dsp:txXfrm rot="-5400000">
        <a:off x="4724398" y="1171670"/>
        <a:ext cx="2088222" cy="3378143"/>
      </dsp:txXfrm>
    </dsp:sp>
    <dsp:sp modelId="{44471137-62E0-41A0-B3FB-B7EF9068B831}">
      <dsp:nvSpPr>
        <dsp:cNvPr id="0" name=""/>
        <dsp:cNvSpPr/>
      </dsp:nvSpPr>
      <dsp:spPr>
        <a:xfrm>
          <a:off x="2960311" y="3717"/>
          <a:ext cx="2295103" cy="229499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FAE4C-224C-4A47-B94B-124CB6D93B89}">
      <dsp:nvSpPr>
        <dsp:cNvPr id="0" name=""/>
        <dsp:cNvSpPr/>
      </dsp:nvSpPr>
      <dsp:spPr>
        <a:xfrm rot="10800000">
          <a:off x="2778723" y="3154115"/>
          <a:ext cx="2295103" cy="229499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92CB5-6F25-4304-BF85-2513E9BD0976}" type="datetimeFigureOut">
              <a:rPr lang="es-CO" smtClean="0"/>
              <a:t>28/02/2024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E13E4-66FA-4248-BC51-B0CF1E5B09CE}" type="slidenum">
              <a:rPr lang="es-CO" smtClean="0"/>
              <a:t>‹Nº›</a:t>
            </a:fld>
            <a:endParaRPr lang="es-CO"/>
          </a:p>
        </p:txBody>
      </p:sp>
    </p:spTree>
    <p:extLst>
      <p:ext uri="{BB962C8B-B14F-4D97-AF65-F5344CB8AC3E}">
        <p14:creationId xmlns:p14="http://schemas.microsoft.com/office/powerpoint/2010/main" val="34617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p:nvPr/>
        </p:nvSpPr>
        <p:spPr>
          <a:xfrm>
            <a:off x="1080000" y="1080000"/>
            <a:ext cx="17208600" cy="8127000"/>
          </a:xfrm>
          <a:prstGeom prst="rect">
            <a:avLst/>
          </a:prstGeom>
          <a:noFill/>
          <a:ln w="9525" cap="flat" cmpd="sng">
            <a:solidFill>
              <a:schemeClr val="dk1"/>
            </a:solidFill>
            <a:prstDash val="solid"/>
            <a:round/>
            <a:headEnd type="none" w="sm" len="sm"/>
            <a:tailEnd type="none" w="sm" len="sm"/>
          </a:ln>
        </p:spPr>
        <p:txBody>
          <a:bodyPr spcFirstLastPara="1" wrap="square" lIns="174138" tIns="174138" rIns="174138" bIns="174138" anchor="ctr" anchorCtr="0">
            <a:noAutofit/>
          </a:bodyPr>
          <a:lstStyle/>
          <a:p>
            <a:pPr marL="0" lvl="0" indent="0" algn="l" rtl="0">
              <a:spcBef>
                <a:spcPts val="0"/>
              </a:spcBef>
              <a:spcAft>
                <a:spcPts val="0"/>
              </a:spcAft>
              <a:buNone/>
            </a:pPr>
            <a:endParaRPr sz="2667"/>
          </a:p>
        </p:txBody>
      </p:sp>
      <p:sp>
        <p:nvSpPr>
          <p:cNvPr id="19" name="Google Shape;19;p4"/>
          <p:cNvSpPr txBox="1">
            <a:spLocks noGrp="1"/>
          </p:cNvSpPr>
          <p:nvPr>
            <p:ph type="title"/>
          </p:nvPr>
        </p:nvSpPr>
        <p:spPr>
          <a:xfrm>
            <a:off x="1440000" y="3360974"/>
            <a:ext cx="6589801" cy="1186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6667">
                <a:solidFill>
                  <a:srgbClr val="514138"/>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1440000" y="4706650"/>
            <a:ext cx="6180001" cy="2219400"/>
          </a:xfrm>
          <a:prstGeom prst="rect">
            <a:avLst/>
          </a:prstGeom>
        </p:spPr>
        <p:txBody>
          <a:bodyPr spcFirstLastPara="1" wrap="square" lIns="91425" tIns="91425" rIns="91425" bIns="91425" anchor="t" anchorCtr="0">
            <a:noAutofit/>
          </a:bodyPr>
          <a:lstStyle>
            <a:lvl1pPr marL="870836" lvl="0" indent="-653126">
              <a:lnSpc>
                <a:spcPct val="100000"/>
              </a:lnSpc>
              <a:spcBef>
                <a:spcPts val="0"/>
              </a:spcBef>
              <a:spcAft>
                <a:spcPts val="0"/>
              </a:spcAft>
              <a:buSzPts val="1800"/>
              <a:buChar char="●"/>
              <a:defRPr sz="3048">
                <a:latin typeface="Inconsolata"/>
                <a:ea typeface="Inconsolata"/>
                <a:cs typeface="Inconsolata"/>
                <a:sym typeface="Inconsolata"/>
              </a:defRPr>
            </a:lvl1pPr>
            <a:lvl2pPr marL="1741672" lvl="1" indent="-604747">
              <a:spcBef>
                <a:spcPts val="3048"/>
              </a:spcBef>
              <a:spcAft>
                <a:spcPts val="0"/>
              </a:spcAft>
              <a:buSzPts val="1400"/>
              <a:buChar char="○"/>
              <a:defRPr/>
            </a:lvl2pPr>
            <a:lvl3pPr marL="2612507" lvl="2" indent="-604747">
              <a:spcBef>
                <a:spcPts val="3048"/>
              </a:spcBef>
              <a:spcAft>
                <a:spcPts val="0"/>
              </a:spcAft>
              <a:buSzPts val="1400"/>
              <a:buChar char="■"/>
              <a:defRPr/>
            </a:lvl3pPr>
            <a:lvl4pPr marL="3483343" lvl="3" indent="-604747">
              <a:spcBef>
                <a:spcPts val="3048"/>
              </a:spcBef>
              <a:spcAft>
                <a:spcPts val="0"/>
              </a:spcAft>
              <a:buSzPts val="1400"/>
              <a:buChar char="●"/>
              <a:defRPr/>
            </a:lvl4pPr>
            <a:lvl5pPr marL="4354179" lvl="4" indent="-604747">
              <a:spcBef>
                <a:spcPts val="3048"/>
              </a:spcBef>
              <a:spcAft>
                <a:spcPts val="0"/>
              </a:spcAft>
              <a:buSzPts val="1400"/>
              <a:buChar char="○"/>
              <a:defRPr/>
            </a:lvl5pPr>
            <a:lvl6pPr marL="5225015" lvl="5" indent="-604747">
              <a:spcBef>
                <a:spcPts val="3048"/>
              </a:spcBef>
              <a:spcAft>
                <a:spcPts val="0"/>
              </a:spcAft>
              <a:buSzPts val="1400"/>
              <a:buChar char="■"/>
              <a:defRPr/>
            </a:lvl6pPr>
            <a:lvl7pPr marL="6095849" lvl="6" indent="-604747">
              <a:spcBef>
                <a:spcPts val="3048"/>
              </a:spcBef>
              <a:spcAft>
                <a:spcPts val="0"/>
              </a:spcAft>
              <a:buSzPts val="1400"/>
              <a:buChar char="●"/>
              <a:defRPr/>
            </a:lvl7pPr>
            <a:lvl8pPr marL="6966684" lvl="7" indent="-604747">
              <a:spcBef>
                <a:spcPts val="3048"/>
              </a:spcBef>
              <a:spcAft>
                <a:spcPts val="0"/>
              </a:spcAft>
              <a:buSzPts val="1400"/>
              <a:buChar char="○"/>
              <a:defRPr/>
            </a:lvl8pPr>
            <a:lvl9pPr marL="7837520" lvl="8" indent="-604747">
              <a:spcBef>
                <a:spcPts val="3048"/>
              </a:spcBef>
              <a:spcAft>
                <a:spcPts val="3048"/>
              </a:spcAft>
              <a:buSzPts val="1400"/>
              <a:buChar char="■"/>
              <a:defRPr/>
            </a:lvl9pPr>
          </a:lstStyle>
          <a:p>
            <a:endParaRPr/>
          </a:p>
        </p:txBody>
      </p:sp>
      <p:sp>
        <p:nvSpPr>
          <p:cNvPr id="21" name="Google Shape;21;p4"/>
          <p:cNvSpPr/>
          <p:nvPr/>
        </p:nvSpPr>
        <p:spPr>
          <a:xfrm>
            <a:off x="0" y="9207000"/>
            <a:ext cx="1079999" cy="1080000"/>
          </a:xfrm>
          <a:prstGeom prst="rect">
            <a:avLst/>
          </a:prstGeom>
          <a:solidFill>
            <a:schemeClr val="dk1"/>
          </a:solidFill>
          <a:ln>
            <a:noFill/>
          </a:ln>
        </p:spPr>
        <p:txBody>
          <a:bodyPr spcFirstLastPara="1" wrap="square" lIns="174138" tIns="174138" rIns="174138" bIns="174138" anchor="ctr" anchorCtr="0">
            <a:noAutofit/>
          </a:bodyPr>
          <a:lstStyle/>
          <a:p>
            <a:pPr marL="0" lvl="0" indent="0" algn="l" rtl="0">
              <a:spcBef>
                <a:spcPts val="0"/>
              </a:spcBef>
              <a:spcAft>
                <a:spcPts val="0"/>
              </a:spcAft>
              <a:buNone/>
            </a:pPr>
            <a:endParaRPr sz="2667"/>
          </a:p>
        </p:txBody>
      </p:sp>
    </p:spTree>
    <p:extLst>
      <p:ext uri="{BB962C8B-B14F-4D97-AF65-F5344CB8AC3E}">
        <p14:creationId xmlns:p14="http://schemas.microsoft.com/office/powerpoint/2010/main" val="26294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746901" y="3210000"/>
            <a:ext cx="8794199" cy="386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13333">
                <a:solidFill>
                  <a:schemeClr val="dk2"/>
                </a:solidFill>
              </a:defRPr>
            </a:lvl1pPr>
            <a:lvl2pPr lvl="1">
              <a:spcBef>
                <a:spcPts val="0"/>
              </a:spcBef>
              <a:spcAft>
                <a:spcPts val="0"/>
              </a:spcAft>
              <a:buSzPts val="4800"/>
              <a:buNone/>
              <a:defRPr sz="9142"/>
            </a:lvl2pPr>
            <a:lvl3pPr lvl="2">
              <a:spcBef>
                <a:spcPts val="0"/>
              </a:spcBef>
              <a:spcAft>
                <a:spcPts val="0"/>
              </a:spcAft>
              <a:buSzPts val="4800"/>
              <a:buNone/>
              <a:defRPr sz="9142"/>
            </a:lvl3pPr>
            <a:lvl4pPr lvl="3">
              <a:spcBef>
                <a:spcPts val="0"/>
              </a:spcBef>
              <a:spcAft>
                <a:spcPts val="0"/>
              </a:spcAft>
              <a:buSzPts val="4800"/>
              <a:buNone/>
              <a:defRPr sz="9142"/>
            </a:lvl4pPr>
            <a:lvl5pPr lvl="4">
              <a:spcBef>
                <a:spcPts val="0"/>
              </a:spcBef>
              <a:spcAft>
                <a:spcPts val="0"/>
              </a:spcAft>
              <a:buSzPts val="4800"/>
              <a:buNone/>
              <a:defRPr sz="9142"/>
            </a:lvl5pPr>
            <a:lvl6pPr lvl="5">
              <a:spcBef>
                <a:spcPts val="0"/>
              </a:spcBef>
              <a:spcAft>
                <a:spcPts val="0"/>
              </a:spcAft>
              <a:buSzPts val="4800"/>
              <a:buNone/>
              <a:defRPr sz="9142"/>
            </a:lvl6pPr>
            <a:lvl7pPr lvl="6">
              <a:spcBef>
                <a:spcPts val="0"/>
              </a:spcBef>
              <a:spcAft>
                <a:spcPts val="0"/>
              </a:spcAft>
              <a:buSzPts val="4800"/>
              <a:buNone/>
              <a:defRPr sz="9142"/>
            </a:lvl7pPr>
            <a:lvl8pPr lvl="7">
              <a:spcBef>
                <a:spcPts val="0"/>
              </a:spcBef>
              <a:spcAft>
                <a:spcPts val="0"/>
              </a:spcAft>
              <a:buSzPts val="4800"/>
              <a:buNone/>
              <a:defRPr sz="9142"/>
            </a:lvl8pPr>
            <a:lvl9pPr lvl="8">
              <a:spcBef>
                <a:spcPts val="0"/>
              </a:spcBef>
              <a:spcAft>
                <a:spcPts val="0"/>
              </a:spcAft>
              <a:buSzPts val="4800"/>
              <a:buNone/>
              <a:defRPr sz="9142"/>
            </a:lvl9pPr>
          </a:lstStyle>
          <a:p>
            <a:endParaRPr/>
          </a:p>
        </p:txBody>
      </p:sp>
    </p:spTree>
    <p:extLst>
      <p:ext uri="{BB962C8B-B14F-4D97-AF65-F5344CB8AC3E}">
        <p14:creationId xmlns:p14="http://schemas.microsoft.com/office/powerpoint/2010/main" val="27519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4E4"/>
        </a:solidFill>
        <a:effectLst/>
      </p:bgPr>
    </p:bg>
    <p:spTree>
      <p:nvGrpSpPr>
        <p:cNvPr id="1" name=""/>
        <p:cNvGrpSpPr/>
        <p:nvPr/>
      </p:nvGrpSpPr>
      <p:grpSpPr>
        <a:xfrm>
          <a:off x="0" y="0"/>
          <a:ext cx="0" cy="0"/>
          <a:chOff x="0" y="0"/>
          <a:chExt cx="0" cy="0"/>
        </a:xfrm>
      </p:grpSpPr>
      <p:sp>
        <p:nvSpPr>
          <p:cNvPr id="6" name="Freeform 6"/>
          <p:cNvSpPr/>
          <p:nvPr/>
        </p:nvSpPr>
        <p:spPr>
          <a:xfrm>
            <a:off x="13974878" y="7697242"/>
            <a:ext cx="6211019" cy="4114800"/>
          </a:xfrm>
          <a:custGeom>
            <a:avLst/>
            <a:gdLst/>
            <a:ahLst/>
            <a:cxnLst/>
            <a:rect l="l" t="t" r="r" b="b"/>
            <a:pathLst>
              <a:path w="6211019" h="4114800">
                <a:moveTo>
                  <a:pt x="0" y="0"/>
                </a:moveTo>
                <a:lnTo>
                  <a:pt x="6211019" y="0"/>
                </a:lnTo>
                <a:lnTo>
                  <a:pt x="62110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3101306" y="-1713454"/>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 name="Imagen 1">
            <a:extLst>
              <a:ext uri="{FF2B5EF4-FFF2-40B4-BE49-F238E27FC236}">
                <a16:creationId xmlns:a16="http://schemas.microsoft.com/office/drawing/2014/main" id="{DABB64FB-C3A3-4CA1-A15D-6E7AB9178DCE}"/>
              </a:ext>
            </a:extLst>
          </p:cNvPr>
          <p:cNvPicPr>
            <a:picLocks noChangeAspect="1"/>
          </p:cNvPicPr>
          <p:nvPr/>
        </p:nvPicPr>
        <p:blipFill rotWithShape="1">
          <a:blip r:embed="rId4"/>
          <a:srcRect t="17301" b="3689"/>
          <a:stretch/>
        </p:blipFill>
        <p:spPr>
          <a:xfrm>
            <a:off x="2584258" y="3004226"/>
            <a:ext cx="13729084" cy="6781589"/>
          </a:xfrm>
          <a:prstGeom prst="rect">
            <a:avLst/>
          </a:prstGeom>
        </p:spPr>
      </p:pic>
    </p:spTree>
    <p:extLst>
      <p:ext uri="{BB962C8B-B14F-4D97-AF65-F5344CB8AC3E}">
        <p14:creationId xmlns:p14="http://schemas.microsoft.com/office/powerpoint/2010/main" val="335705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F8E82-F578-478D-12E8-C6BA7CF92D93}"/>
              </a:ext>
            </a:extLst>
          </p:cNvPr>
          <p:cNvSpPr>
            <a:spLocks noGrp="1"/>
          </p:cNvSpPr>
          <p:nvPr>
            <p:ph type="title"/>
          </p:nvPr>
        </p:nvSpPr>
        <p:spPr>
          <a:xfrm>
            <a:off x="1378507" y="726590"/>
            <a:ext cx="15135295" cy="1950264"/>
          </a:xfrm>
        </p:spPr>
        <p:txBody>
          <a:bodyPr/>
          <a:lstStyle/>
          <a:p>
            <a:r>
              <a:rPr lang="es-MX" sz="6600" b="1" dirty="0">
                <a:solidFill>
                  <a:schemeClr val="tx1"/>
                </a:solidFill>
                <a:latin typeface="Times New Roman" panose="02020603050405020304" pitchFamily="18" charset="0"/>
                <a:cs typeface="Times New Roman" panose="02020603050405020304" pitchFamily="18" charset="0"/>
              </a:rPr>
              <a:t>La oportunidad empresarial</a:t>
            </a:r>
            <a:endParaRPr lang="es-CO" sz="6600" b="1" dirty="0">
              <a:solidFill>
                <a:schemeClr val="tx1"/>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476C41B-E62F-BDF3-FC42-0E12E44724F9}"/>
              </a:ext>
            </a:extLst>
          </p:cNvPr>
          <p:cNvSpPr txBox="1"/>
          <p:nvPr/>
        </p:nvSpPr>
        <p:spPr>
          <a:xfrm>
            <a:off x="2377633" y="2491946"/>
            <a:ext cx="13532734" cy="1123128"/>
          </a:xfrm>
          <a:prstGeom prst="rect">
            <a:avLst/>
          </a:prstGeom>
          <a:noFill/>
        </p:spPr>
        <p:txBody>
          <a:bodyPr wrap="square" rtlCol="0">
            <a:spAutoFit/>
          </a:bodyPr>
          <a:lstStyle/>
          <a:p>
            <a:r>
              <a:rPr lang="es-MX" sz="3349" dirty="0"/>
              <a:t>Una vez convertido el problema en necesidades, es necesario definir ¿donde enfocarse?</a:t>
            </a:r>
            <a:endParaRPr lang="es-CO" sz="3349" dirty="0"/>
          </a:p>
        </p:txBody>
      </p:sp>
      <p:pic>
        <p:nvPicPr>
          <p:cNvPr id="6146" name="Picture 2" descr="Página 50 | Imágenes de Oportunidad Mercado - Descarga gratuita en Freepik">
            <a:extLst>
              <a:ext uri="{FF2B5EF4-FFF2-40B4-BE49-F238E27FC236}">
                <a16:creationId xmlns:a16="http://schemas.microsoft.com/office/drawing/2014/main" id="{EE2352ED-E110-4538-8809-A68911FAA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289" y="4149711"/>
            <a:ext cx="9213293" cy="613728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5EA0F52-9637-4634-9CA3-3297AF4D8109}"/>
              </a:ext>
            </a:extLst>
          </p:cNvPr>
          <p:cNvSpPr txBox="1"/>
          <p:nvPr/>
        </p:nvSpPr>
        <p:spPr>
          <a:xfrm>
            <a:off x="11125200" y="5397748"/>
            <a:ext cx="4572000" cy="2246769"/>
          </a:xfrm>
          <a:prstGeom prst="rect">
            <a:avLst/>
          </a:prstGeom>
          <a:noFill/>
        </p:spPr>
        <p:txBody>
          <a:bodyPr wrap="square" rtlCol="0">
            <a:spAutoFit/>
          </a:bodyPr>
          <a:lstStyle/>
          <a:p>
            <a:pPr algn="ctr"/>
            <a:r>
              <a:rPr lang="es-MX" sz="2800" dirty="0">
                <a:highlight>
                  <a:srgbClr val="00FFFF"/>
                </a:highlight>
                <a:latin typeface="Times New Roman" panose="02020603050405020304" pitchFamily="18" charset="0"/>
                <a:cs typeface="Times New Roman" panose="02020603050405020304" pitchFamily="18" charset="0"/>
              </a:rPr>
              <a:t>La oportunidad es algo que el usuario o posible consumidor  considera importante y siente que  no encuentra como satisfacer</a:t>
            </a:r>
            <a:endParaRPr lang="es-CO" sz="2800" dirty="0">
              <a:highlight>
                <a:srgbClr val="00FFFF"/>
              </a:highlight>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7218C4F9-AD03-483C-8DFE-553AA948AF1F}"/>
              </a:ext>
            </a:extLst>
          </p:cNvPr>
          <p:cNvSpPr/>
          <p:nvPr/>
        </p:nvSpPr>
        <p:spPr>
          <a:xfrm>
            <a:off x="-3247708" y="-1104900"/>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7">
            <a:extLst>
              <a:ext uri="{FF2B5EF4-FFF2-40B4-BE49-F238E27FC236}">
                <a16:creationId xmlns:a16="http://schemas.microsoft.com/office/drawing/2014/main" id="{67B04E69-366B-4BDD-9008-03CF6A71B11A}"/>
              </a:ext>
            </a:extLst>
          </p:cNvPr>
          <p:cNvSpPr/>
          <p:nvPr/>
        </p:nvSpPr>
        <p:spPr>
          <a:xfrm>
            <a:off x="13641003" y="6286500"/>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72393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F8E82-F578-478D-12E8-C6BA7CF92D93}"/>
              </a:ext>
            </a:extLst>
          </p:cNvPr>
          <p:cNvSpPr>
            <a:spLocks noGrp="1"/>
          </p:cNvSpPr>
          <p:nvPr>
            <p:ph type="title"/>
          </p:nvPr>
        </p:nvSpPr>
        <p:spPr>
          <a:xfrm>
            <a:off x="1378507" y="726590"/>
            <a:ext cx="15135295" cy="3597790"/>
          </a:xfrm>
        </p:spPr>
        <p:txBody>
          <a:bodyPr/>
          <a:lstStyle/>
          <a:p>
            <a:r>
              <a:rPr lang="es-MX" sz="3200" dirty="0">
                <a:solidFill>
                  <a:schemeClr val="tx1"/>
                </a:solidFill>
                <a:latin typeface="Times New Roman" panose="02020603050405020304" pitchFamily="18" charset="0"/>
                <a:cs typeface="Times New Roman" panose="02020603050405020304" pitchFamily="18" charset="0"/>
              </a:rPr>
              <a:t>Bases para la </a:t>
            </a:r>
            <a:r>
              <a:rPr lang="es-MX" sz="9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IDEACIÓN</a:t>
            </a:r>
            <a:br>
              <a:rPr lang="es-MX" sz="7443" dirty="0"/>
            </a:br>
            <a:r>
              <a:rPr lang="es-MX" sz="7443" dirty="0"/>
              <a:t>¿</a:t>
            </a:r>
            <a:r>
              <a:rPr lang="es-MX" sz="5400" b="1" dirty="0">
                <a:solidFill>
                  <a:schemeClr val="tx1"/>
                </a:solidFill>
                <a:latin typeface="Times New Roman" panose="02020603050405020304" pitchFamily="18" charset="0"/>
                <a:cs typeface="Times New Roman" panose="02020603050405020304" pitchFamily="18" charset="0"/>
              </a:rPr>
              <a:t>Cómo transformo la oportunidad empresarial en un desafío?</a:t>
            </a:r>
            <a:endParaRPr lang="es-CO" sz="5400" b="1" dirty="0">
              <a:solidFill>
                <a:schemeClr val="tx1"/>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FE60CD9A-DC9A-D8FC-514E-29427C4AA26B}"/>
              </a:ext>
            </a:extLst>
          </p:cNvPr>
          <p:cNvSpPr txBox="1"/>
          <p:nvPr/>
        </p:nvSpPr>
        <p:spPr>
          <a:xfrm>
            <a:off x="9144000" y="4610100"/>
            <a:ext cx="8229600" cy="5262979"/>
          </a:xfrm>
          <a:prstGeom prst="rect">
            <a:avLst/>
          </a:prstGeom>
          <a:noFill/>
        </p:spPr>
        <p:txBody>
          <a:bodyPr wrap="square" rtlCol="0">
            <a:spAutoFit/>
          </a:bodyPr>
          <a:lstStyle/>
          <a:p>
            <a:r>
              <a:rPr lang="es-MX" sz="2800" dirty="0">
                <a:latin typeface="Times New Roman" panose="02020603050405020304" pitchFamily="18" charset="0"/>
                <a:cs typeface="Times New Roman" panose="02020603050405020304" pitchFamily="18" charset="0"/>
              </a:rPr>
              <a:t>Ejemplo: </a:t>
            </a:r>
          </a:p>
          <a:p>
            <a:endParaRPr lang="es-MX" sz="2800" dirty="0">
              <a:latin typeface="Times New Roman" panose="02020603050405020304" pitchFamily="18" charset="0"/>
              <a:cs typeface="Times New Roman" panose="02020603050405020304" pitchFamily="18" charset="0"/>
            </a:endParaRPr>
          </a:p>
          <a:p>
            <a:r>
              <a:rPr lang="es-MX" sz="2800" b="1" i="1" dirty="0">
                <a:latin typeface="Times New Roman" panose="02020603050405020304" pitchFamily="18" charset="0"/>
                <a:cs typeface="Times New Roman" panose="02020603050405020304" pitchFamily="18" charset="0"/>
              </a:rPr>
              <a:t>Oportunidad:</a:t>
            </a:r>
            <a:r>
              <a:rPr lang="es-MX" sz="2800" dirty="0">
                <a:latin typeface="Times New Roman" panose="02020603050405020304" pitchFamily="18" charset="0"/>
                <a:cs typeface="Times New Roman" panose="02020603050405020304" pitchFamily="18" charset="0"/>
              </a:rPr>
              <a:t> Reducir el tiempo de entrega de la solicitudes en el restaurante</a:t>
            </a:r>
          </a:p>
          <a:p>
            <a:endParaRPr lang="es-MX" sz="2800" dirty="0">
              <a:latin typeface="Times New Roman" panose="02020603050405020304" pitchFamily="18" charset="0"/>
              <a:cs typeface="Times New Roman" panose="02020603050405020304" pitchFamily="18" charset="0"/>
            </a:endParaRPr>
          </a:p>
          <a:p>
            <a:endParaRPr lang="es-MX" sz="2800" dirty="0">
              <a:latin typeface="Times New Roman" panose="02020603050405020304" pitchFamily="18" charset="0"/>
              <a:cs typeface="Times New Roman" panose="02020603050405020304" pitchFamily="18" charset="0"/>
            </a:endParaRPr>
          </a:p>
          <a:p>
            <a:r>
              <a:rPr lang="es-MX" sz="2800" b="1" dirty="0">
                <a:latin typeface="Times New Roman" panose="02020603050405020304" pitchFamily="18" charset="0"/>
                <a:cs typeface="Times New Roman" panose="02020603050405020304" pitchFamily="18" charset="0"/>
              </a:rPr>
              <a:t>Pregunta reto(Desafío) o pregunta problema</a:t>
            </a:r>
            <a:r>
              <a:rPr lang="es-MX" sz="2800" dirty="0">
                <a:latin typeface="Times New Roman" panose="02020603050405020304" pitchFamily="18" charset="0"/>
                <a:cs typeface="Times New Roman" panose="02020603050405020304" pitchFamily="18" charset="0"/>
              </a:rPr>
              <a:t>: ¿Cómo hago para reducir el tiempo de entrega de las solicitudes en el restaurante?</a:t>
            </a:r>
          </a:p>
          <a:p>
            <a:endParaRPr lang="es-MX" sz="2800" dirty="0">
              <a:latin typeface="Times New Roman" panose="02020603050405020304" pitchFamily="18" charset="0"/>
              <a:cs typeface="Times New Roman" panose="02020603050405020304" pitchFamily="18" charset="0"/>
            </a:endParaRPr>
          </a:p>
          <a:p>
            <a:r>
              <a:rPr lang="es-MX" sz="2800" dirty="0">
                <a:latin typeface="Times New Roman" panose="02020603050405020304" pitchFamily="18" charset="0"/>
                <a:cs typeface="Times New Roman" panose="02020603050405020304" pitchFamily="18" charset="0"/>
              </a:rPr>
              <a:t>¿De qué manera podría reducir el tiempo de entrega en el restaurante?</a:t>
            </a:r>
            <a:endParaRPr lang="es-CO" sz="2800" dirty="0">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E041D646-2FFF-435D-8C03-1EED50DC0CA1}"/>
              </a:ext>
            </a:extLst>
          </p:cNvPr>
          <p:cNvSpPr txBox="1"/>
          <p:nvPr/>
        </p:nvSpPr>
        <p:spPr>
          <a:xfrm>
            <a:off x="1339601" y="5753100"/>
            <a:ext cx="7571917" cy="2554545"/>
          </a:xfrm>
          <a:prstGeom prst="rect">
            <a:avLst/>
          </a:prstGeom>
          <a:noFill/>
        </p:spPr>
        <p:txBody>
          <a:bodyPr wrap="square" rtlCol="0">
            <a:spAutoFit/>
          </a:bodyPr>
          <a:lstStyle/>
          <a:p>
            <a:r>
              <a:rPr lang="es-MX" sz="3200" dirty="0">
                <a:ln w="22225">
                  <a:solidFill>
                    <a:sysClr val="windowText" lastClr="000000"/>
                  </a:solidFill>
                  <a:prstDash val="solid"/>
                </a:ln>
                <a:latin typeface="Modern Love" panose="04090805081005020601" pitchFamily="82" charset="0"/>
                <a:cs typeface="Times New Roman" panose="02020603050405020304" pitchFamily="18" charset="0"/>
              </a:rPr>
              <a:t>Construcción de la pregunta reto</a:t>
            </a:r>
          </a:p>
          <a:p>
            <a:endParaRPr lang="es-MX" sz="3200" dirty="0">
              <a:ln w="22225">
                <a:solidFill>
                  <a:sysClr val="windowText" lastClr="000000"/>
                </a:solidFill>
                <a:prstDash val="solid"/>
              </a:ln>
              <a:latin typeface="Modern Love" panose="04090805081005020601" pitchFamily="82" charset="0"/>
              <a:cs typeface="Times New Roman" panose="02020603050405020304" pitchFamily="18" charset="0"/>
            </a:endParaRPr>
          </a:p>
          <a:p>
            <a:r>
              <a:rPr lang="es-MX" sz="3200" dirty="0">
                <a:ln w="22225">
                  <a:solidFill>
                    <a:sysClr val="windowText" lastClr="000000"/>
                  </a:solidFill>
                  <a:prstDash val="solid"/>
                </a:ln>
                <a:latin typeface="Times New Roman" panose="02020603050405020304" pitchFamily="18" charset="0"/>
                <a:cs typeface="Times New Roman" panose="02020603050405020304" pitchFamily="18" charset="0"/>
              </a:rPr>
              <a:t>¿De qué manera podría?</a:t>
            </a:r>
          </a:p>
          <a:p>
            <a:r>
              <a:rPr lang="es-MX" sz="3200" dirty="0">
                <a:ln w="22225">
                  <a:solidFill>
                    <a:sysClr val="windowText" lastClr="000000"/>
                  </a:solidFill>
                  <a:prstDash val="solid"/>
                </a:ln>
                <a:latin typeface="Times New Roman" panose="02020603050405020304" pitchFamily="18" charset="0"/>
                <a:cs typeface="Times New Roman" panose="02020603050405020304" pitchFamily="18" charset="0"/>
              </a:rPr>
              <a:t>¿Cuáles son todas las formas de..?</a:t>
            </a:r>
          </a:p>
          <a:p>
            <a:r>
              <a:rPr lang="es-MX" sz="3200" dirty="0">
                <a:ln w="22225">
                  <a:solidFill>
                    <a:sysClr val="windowText" lastClr="000000"/>
                  </a:solidFill>
                  <a:prstDash val="solid"/>
                </a:ln>
                <a:latin typeface="Times New Roman" panose="02020603050405020304" pitchFamily="18" charset="0"/>
                <a:cs typeface="Times New Roman" panose="02020603050405020304" pitchFamily="18" charset="0"/>
              </a:rPr>
              <a:t>¿Cómo puedo?</a:t>
            </a:r>
            <a:endParaRPr lang="es-CO" sz="3200" dirty="0">
              <a:ln>
                <a:solidFill>
                  <a:sysClr val="windowText" lastClr="000000"/>
                </a:solidFill>
              </a:ln>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22319C19-D6D1-4D31-8123-C3743D911BBE}"/>
              </a:ext>
            </a:extLst>
          </p:cNvPr>
          <p:cNvSpPr/>
          <p:nvPr/>
        </p:nvSpPr>
        <p:spPr>
          <a:xfrm>
            <a:off x="-2576354" y="-426691"/>
            <a:ext cx="5152707" cy="31983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7">
            <a:extLst>
              <a:ext uri="{FF2B5EF4-FFF2-40B4-BE49-F238E27FC236}">
                <a16:creationId xmlns:a16="http://schemas.microsoft.com/office/drawing/2014/main" id="{9A11B701-C38A-4419-AECC-7304DACA1142}"/>
              </a:ext>
            </a:extLst>
          </p:cNvPr>
          <p:cNvSpPr/>
          <p:nvPr/>
        </p:nvSpPr>
        <p:spPr>
          <a:xfrm>
            <a:off x="15711646" y="8559642"/>
            <a:ext cx="5152707" cy="31983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4853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4252D2-BC79-4060-8D56-0A23308AD164}"/>
              </a:ext>
            </a:extLst>
          </p:cNvPr>
          <p:cNvSpPr>
            <a:spLocks noGrp="1"/>
          </p:cNvSpPr>
          <p:nvPr>
            <p:ph type="title"/>
          </p:nvPr>
        </p:nvSpPr>
        <p:spPr/>
        <p:txBody>
          <a:bodyPr/>
          <a:lstStyle/>
          <a:p>
            <a:endParaRPr lang="es-CO"/>
          </a:p>
        </p:txBody>
      </p:sp>
      <p:pic>
        <p:nvPicPr>
          <p:cNvPr id="8194" name="Picture 2" descr="Premium Vector | Brainstorming to gather new idea, effective meeting  discussion, people invent and discover solution, scrum concept, business  people brainstorm with sticky notes combined to be bright lightbulb idea.">
            <a:extLst>
              <a:ext uri="{FF2B5EF4-FFF2-40B4-BE49-F238E27FC236}">
                <a16:creationId xmlns:a16="http://schemas.microsoft.com/office/drawing/2014/main" id="{7F826DDA-4C9B-4EC6-8E34-DA252039C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18298886"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F715CDDA-1D61-4617-B3BC-5DE232BBAC4C}"/>
              </a:ext>
            </a:extLst>
          </p:cNvPr>
          <p:cNvSpPr txBox="1">
            <a:spLocks/>
          </p:cNvSpPr>
          <p:nvPr/>
        </p:nvSpPr>
        <p:spPr>
          <a:xfrm>
            <a:off x="1981200" y="342900"/>
            <a:ext cx="15135295" cy="1950264"/>
          </a:xfrm>
          <a:prstGeom prst="rect">
            <a:avLst/>
          </a:prstGeom>
        </p:spPr>
        <p:txBody>
          <a:bodyPr spcFirstLastPara="1" vert="horz" wrap="square" lIns="91425" tIns="91425" rIns="91425" bIns="91425" rtlCol="0" anchor="ctr" anchorCtr="0">
            <a:noAutofit/>
          </a:bodyPr>
          <a:lstStyle>
            <a:lvl1pPr lvl="0" algn="ctr" defTabSz="914400" rtl="0" eaLnBrk="1" latinLnBrk="0" hangingPunct="1">
              <a:spcBef>
                <a:spcPts val="0"/>
              </a:spcBef>
              <a:spcAft>
                <a:spcPts val="0"/>
              </a:spcAft>
              <a:buClr>
                <a:schemeClr val="dk2"/>
              </a:buClr>
              <a:buSzPts val="4800"/>
              <a:buNone/>
              <a:defRPr sz="13333" kern="1200">
                <a:solidFill>
                  <a:schemeClr val="dk2"/>
                </a:solidFill>
                <a:latin typeface="+mj-lt"/>
                <a:ea typeface="+mj-ea"/>
                <a:cs typeface="+mj-cs"/>
              </a:defRPr>
            </a:lvl1pPr>
            <a:lvl2pPr lvl="1">
              <a:spcBef>
                <a:spcPts val="0"/>
              </a:spcBef>
              <a:spcAft>
                <a:spcPts val="0"/>
              </a:spcAft>
              <a:buSzPts val="4800"/>
              <a:buNone/>
              <a:defRPr sz="9142"/>
            </a:lvl2pPr>
            <a:lvl3pPr lvl="2">
              <a:spcBef>
                <a:spcPts val="0"/>
              </a:spcBef>
              <a:spcAft>
                <a:spcPts val="0"/>
              </a:spcAft>
              <a:buSzPts val="4800"/>
              <a:buNone/>
              <a:defRPr sz="9142"/>
            </a:lvl3pPr>
            <a:lvl4pPr lvl="3">
              <a:spcBef>
                <a:spcPts val="0"/>
              </a:spcBef>
              <a:spcAft>
                <a:spcPts val="0"/>
              </a:spcAft>
              <a:buSzPts val="4800"/>
              <a:buNone/>
              <a:defRPr sz="9142"/>
            </a:lvl4pPr>
            <a:lvl5pPr lvl="4">
              <a:spcBef>
                <a:spcPts val="0"/>
              </a:spcBef>
              <a:spcAft>
                <a:spcPts val="0"/>
              </a:spcAft>
              <a:buSzPts val="4800"/>
              <a:buNone/>
              <a:defRPr sz="9142"/>
            </a:lvl5pPr>
            <a:lvl6pPr lvl="5">
              <a:spcBef>
                <a:spcPts val="0"/>
              </a:spcBef>
              <a:spcAft>
                <a:spcPts val="0"/>
              </a:spcAft>
              <a:buSzPts val="4800"/>
              <a:buNone/>
              <a:defRPr sz="9142"/>
            </a:lvl6pPr>
            <a:lvl7pPr lvl="6">
              <a:spcBef>
                <a:spcPts val="0"/>
              </a:spcBef>
              <a:spcAft>
                <a:spcPts val="0"/>
              </a:spcAft>
              <a:buSzPts val="4800"/>
              <a:buNone/>
              <a:defRPr sz="9142"/>
            </a:lvl7pPr>
            <a:lvl8pPr lvl="7">
              <a:spcBef>
                <a:spcPts val="0"/>
              </a:spcBef>
              <a:spcAft>
                <a:spcPts val="0"/>
              </a:spcAft>
              <a:buSzPts val="4800"/>
              <a:buNone/>
              <a:defRPr sz="9142"/>
            </a:lvl8pPr>
            <a:lvl9pPr lvl="8">
              <a:spcBef>
                <a:spcPts val="0"/>
              </a:spcBef>
              <a:spcAft>
                <a:spcPts val="0"/>
              </a:spcAft>
              <a:buSzPts val="4800"/>
              <a:buNone/>
              <a:defRPr sz="9142"/>
            </a:lvl9pPr>
          </a:lstStyle>
          <a:p>
            <a:r>
              <a:rPr lang="es-MX" sz="6600" b="1" dirty="0">
                <a:solidFill>
                  <a:schemeClr val="tx1"/>
                </a:solidFill>
                <a:latin typeface="Times New Roman" panose="02020603050405020304" pitchFamily="18" charset="0"/>
                <a:cs typeface="Times New Roman" panose="02020603050405020304" pitchFamily="18" charset="0"/>
              </a:rPr>
              <a:t>Lluvia de ideas</a:t>
            </a:r>
            <a:endParaRPr lang="es-CO" sz="6600" b="1" dirty="0">
              <a:solidFill>
                <a:schemeClr val="tx1"/>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5486F12D-E445-4D13-BB64-544B50D827B9}"/>
              </a:ext>
            </a:extLst>
          </p:cNvPr>
          <p:cNvSpPr txBox="1"/>
          <p:nvPr/>
        </p:nvSpPr>
        <p:spPr>
          <a:xfrm>
            <a:off x="2362200" y="9029700"/>
            <a:ext cx="14754295" cy="607730"/>
          </a:xfrm>
          <a:prstGeom prst="rect">
            <a:avLst/>
          </a:prstGeom>
          <a:noFill/>
        </p:spPr>
        <p:txBody>
          <a:bodyPr wrap="square" rtlCol="0">
            <a:spAutoFit/>
          </a:bodyPr>
          <a:lstStyle/>
          <a:p>
            <a:r>
              <a:rPr lang="es-MX" sz="3349" dirty="0">
                <a:latin typeface="Times New Roman" panose="02020603050405020304" pitchFamily="18" charset="0"/>
                <a:cs typeface="Times New Roman" panose="02020603050405020304" pitchFamily="18" charset="0"/>
              </a:rPr>
              <a:t>Después de construir la pregunta reto, generemos ideas de posibles soluciones</a:t>
            </a:r>
            <a:endParaRPr lang="es-CO" sz="334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38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ágina 15 | Vectores e ilustraciones de Habilidades investigacion para  descargar gratis | Freepik">
            <a:extLst>
              <a:ext uri="{FF2B5EF4-FFF2-40B4-BE49-F238E27FC236}">
                <a16:creationId xmlns:a16="http://schemas.microsoft.com/office/drawing/2014/main" id="{08E02AB9-29C0-4850-8757-12B8D3265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97300"/>
            <a:ext cx="15287695" cy="86924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F715CDDA-1D61-4617-B3BC-5DE232BBAC4C}"/>
              </a:ext>
            </a:extLst>
          </p:cNvPr>
          <p:cNvSpPr txBox="1">
            <a:spLocks/>
          </p:cNvSpPr>
          <p:nvPr/>
        </p:nvSpPr>
        <p:spPr>
          <a:xfrm>
            <a:off x="1752600" y="-589370"/>
            <a:ext cx="15135295" cy="1950264"/>
          </a:xfrm>
          <a:prstGeom prst="rect">
            <a:avLst/>
          </a:prstGeom>
        </p:spPr>
        <p:txBody>
          <a:bodyPr spcFirstLastPara="1" vert="horz" wrap="square" lIns="91425" tIns="91425" rIns="91425" bIns="91425" rtlCol="0" anchor="ctr" anchorCtr="0">
            <a:noAutofit/>
          </a:bodyPr>
          <a:lstStyle>
            <a:lvl1pPr lvl="0" algn="ctr" defTabSz="914400" rtl="0" eaLnBrk="1" latinLnBrk="0" hangingPunct="1">
              <a:spcBef>
                <a:spcPts val="0"/>
              </a:spcBef>
              <a:spcAft>
                <a:spcPts val="0"/>
              </a:spcAft>
              <a:buClr>
                <a:schemeClr val="dk2"/>
              </a:buClr>
              <a:buSzPts val="4800"/>
              <a:buNone/>
              <a:defRPr sz="13333" kern="1200">
                <a:solidFill>
                  <a:schemeClr val="dk2"/>
                </a:solidFill>
                <a:latin typeface="+mj-lt"/>
                <a:ea typeface="+mj-ea"/>
                <a:cs typeface="+mj-cs"/>
              </a:defRPr>
            </a:lvl1pPr>
            <a:lvl2pPr lvl="1">
              <a:spcBef>
                <a:spcPts val="0"/>
              </a:spcBef>
              <a:spcAft>
                <a:spcPts val="0"/>
              </a:spcAft>
              <a:buSzPts val="4800"/>
              <a:buNone/>
              <a:defRPr sz="9142"/>
            </a:lvl2pPr>
            <a:lvl3pPr lvl="2">
              <a:spcBef>
                <a:spcPts val="0"/>
              </a:spcBef>
              <a:spcAft>
                <a:spcPts val="0"/>
              </a:spcAft>
              <a:buSzPts val="4800"/>
              <a:buNone/>
              <a:defRPr sz="9142"/>
            </a:lvl3pPr>
            <a:lvl4pPr lvl="3">
              <a:spcBef>
                <a:spcPts val="0"/>
              </a:spcBef>
              <a:spcAft>
                <a:spcPts val="0"/>
              </a:spcAft>
              <a:buSzPts val="4800"/>
              <a:buNone/>
              <a:defRPr sz="9142"/>
            </a:lvl4pPr>
            <a:lvl5pPr lvl="4">
              <a:spcBef>
                <a:spcPts val="0"/>
              </a:spcBef>
              <a:spcAft>
                <a:spcPts val="0"/>
              </a:spcAft>
              <a:buSzPts val="4800"/>
              <a:buNone/>
              <a:defRPr sz="9142"/>
            </a:lvl5pPr>
            <a:lvl6pPr lvl="5">
              <a:spcBef>
                <a:spcPts val="0"/>
              </a:spcBef>
              <a:spcAft>
                <a:spcPts val="0"/>
              </a:spcAft>
              <a:buSzPts val="4800"/>
              <a:buNone/>
              <a:defRPr sz="9142"/>
            </a:lvl6pPr>
            <a:lvl7pPr lvl="6">
              <a:spcBef>
                <a:spcPts val="0"/>
              </a:spcBef>
              <a:spcAft>
                <a:spcPts val="0"/>
              </a:spcAft>
              <a:buSzPts val="4800"/>
              <a:buNone/>
              <a:defRPr sz="9142"/>
            </a:lvl7pPr>
            <a:lvl8pPr lvl="7">
              <a:spcBef>
                <a:spcPts val="0"/>
              </a:spcBef>
              <a:spcAft>
                <a:spcPts val="0"/>
              </a:spcAft>
              <a:buSzPts val="4800"/>
              <a:buNone/>
              <a:defRPr sz="9142"/>
            </a:lvl8pPr>
            <a:lvl9pPr lvl="8">
              <a:spcBef>
                <a:spcPts val="0"/>
              </a:spcBef>
              <a:spcAft>
                <a:spcPts val="0"/>
              </a:spcAft>
              <a:buSzPts val="4800"/>
              <a:buNone/>
              <a:defRPr sz="9142"/>
            </a:lvl9pPr>
          </a:lstStyle>
          <a:p>
            <a:r>
              <a:rPr lang="es-MX" sz="6600" b="1" dirty="0">
                <a:solidFill>
                  <a:schemeClr val="tx1"/>
                </a:solidFill>
                <a:latin typeface="Times New Roman" panose="02020603050405020304" pitchFamily="18" charset="0"/>
                <a:cs typeface="Times New Roman" panose="02020603050405020304" pitchFamily="18" charset="0"/>
              </a:rPr>
              <a:t>Selección de  idea INNOVADORA</a:t>
            </a:r>
            <a:endParaRPr lang="es-CO" sz="6600" b="1" dirty="0">
              <a:solidFill>
                <a:schemeClr val="tx1"/>
              </a:solidFill>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5486F12D-E445-4D13-BB64-544B50D827B9}"/>
              </a:ext>
            </a:extLst>
          </p:cNvPr>
          <p:cNvSpPr txBox="1"/>
          <p:nvPr/>
        </p:nvSpPr>
        <p:spPr>
          <a:xfrm>
            <a:off x="2895600" y="9163872"/>
            <a:ext cx="14754295" cy="1123128"/>
          </a:xfrm>
          <a:prstGeom prst="rect">
            <a:avLst/>
          </a:prstGeom>
          <a:noFill/>
        </p:spPr>
        <p:txBody>
          <a:bodyPr wrap="square" rtlCol="0">
            <a:spAutoFit/>
          </a:bodyPr>
          <a:lstStyle/>
          <a:p>
            <a:r>
              <a:rPr lang="es-MX" sz="3349" dirty="0">
                <a:latin typeface="Times New Roman" panose="02020603050405020304" pitchFamily="18" charset="0"/>
                <a:cs typeface="Times New Roman" panose="02020603050405020304" pitchFamily="18" charset="0"/>
              </a:rPr>
              <a:t>Vamos seleccionar nuestra Idea, evaluando las que surgieron en el ejercicio de lluvia de ideas  a través de la matriz  selección de ideas Innovadoras.</a:t>
            </a:r>
            <a:endParaRPr lang="es-CO" sz="334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33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4E4"/>
        </a:solidFill>
        <a:effectLst/>
      </p:bgPr>
    </p:bg>
    <p:spTree>
      <p:nvGrpSpPr>
        <p:cNvPr id="1" name=""/>
        <p:cNvGrpSpPr/>
        <p:nvPr/>
      </p:nvGrpSpPr>
      <p:grpSpPr>
        <a:xfrm>
          <a:off x="0" y="0"/>
          <a:ext cx="0" cy="0"/>
          <a:chOff x="0" y="0"/>
          <a:chExt cx="0" cy="0"/>
        </a:xfrm>
      </p:grpSpPr>
      <p:sp>
        <p:nvSpPr>
          <p:cNvPr id="2" name="Freeform 2"/>
          <p:cNvSpPr/>
          <p:nvPr/>
        </p:nvSpPr>
        <p:spPr>
          <a:xfrm>
            <a:off x="7724735" y="438152"/>
            <a:ext cx="9534565" cy="9534565"/>
          </a:xfrm>
          <a:custGeom>
            <a:avLst/>
            <a:gdLst/>
            <a:ahLst/>
            <a:cxnLst/>
            <a:rect l="l" t="t" r="r" b="b"/>
            <a:pathLst>
              <a:path w="9534565" h="9534565">
                <a:moveTo>
                  <a:pt x="0" y="0"/>
                </a:moveTo>
                <a:lnTo>
                  <a:pt x="9534565" y="0"/>
                </a:lnTo>
                <a:lnTo>
                  <a:pt x="9534565" y="9534565"/>
                </a:lnTo>
                <a:lnTo>
                  <a:pt x="0" y="9534565"/>
                </a:lnTo>
                <a:lnTo>
                  <a:pt x="0" y="0"/>
                </a:lnTo>
                <a:close/>
              </a:path>
            </a:pathLst>
          </a:custGeom>
          <a:blipFill>
            <a:blip r:embed="rId2">
              <a:alphaModFix amt="72000"/>
            </a:blip>
            <a:stretch>
              <a:fillRect/>
            </a:stretch>
          </a:blipFill>
        </p:spPr>
      </p:sp>
      <p:grpSp>
        <p:nvGrpSpPr>
          <p:cNvPr id="3" name="Group 3"/>
          <p:cNvGrpSpPr/>
          <p:nvPr/>
        </p:nvGrpSpPr>
        <p:grpSpPr>
          <a:xfrm>
            <a:off x="0" y="2589758"/>
            <a:ext cx="12109629" cy="5107483"/>
            <a:chOff x="0" y="0"/>
            <a:chExt cx="11952671" cy="5687345"/>
          </a:xfrm>
        </p:grpSpPr>
        <p:sp>
          <p:nvSpPr>
            <p:cNvPr id="4" name="Freeform 4"/>
            <p:cNvSpPr/>
            <p:nvPr/>
          </p:nvSpPr>
          <p:spPr>
            <a:xfrm>
              <a:off x="0" y="0"/>
              <a:ext cx="11952671" cy="5687345"/>
            </a:xfrm>
            <a:custGeom>
              <a:avLst/>
              <a:gdLst/>
              <a:ahLst/>
              <a:cxnLst/>
              <a:rect l="l" t="t" r="r" b="b"/>
              <a:pathLst>
                <a:path w="11952671" h="5687345">
                  <a:moveTo>
                    <a:pt x="11727881" y="342900"/>
                  </a:moveTo>
                  <a:lnTo>
                    <a:pt x="11727881" y="251460"/>
                  </a:lnTo>
                  <a:lnTo>
                    <a:pt x="11952671" y="251460"/>
                  </a:lnTo>
                  <a:lnTo>
                    <a:pt x="11952671" y="226060"/>
                  </a:lnTo>
                  <a:lnTo>
                    <a:pt x="11727881" y="226060"/>
                  </a:lnTo>
                  <a:lnTo>
                    <a:pt x="11727881" y="0"/>
                  </a:lnTo>
                  <a:lnTo>
                    <a:pt x="11702481" y="0"/>
                  </a:lnTo>
                  <a:lnTo>
                    <a:pt x="11702481" y="226060"/>
                  </a:lnTo>
                  <a:lnTo>
                    <a:pt x="251460" y="226060"/>
                  </a:lnTo>
                  <a:lnTo>
                    <a:pt x="251460" y="0"/>
                  </a:lnTo>
                  <a:lnTo>
                    <a:pt x="226060" y="0"/>
                  </a:lnTo>
                  <a:lnTo>
                    <a:pt x="226060" y="226060"/>
                  </a:lnTo>
                  <a:lnTo>
                    <a:pt x="0" y="226060"/>
                  </a:lnTo>
                  <a:lnTo>
                    <a:pt x="0" y="251460"/>
                  </a:lnTo>
                  <a:lnTo>
                    <a:pt x="226060" y="251460"/>
                  </a:lnTo>
                  <a:lnTo>
                    <a:pt x="226060" y="5435885"/>
                  </a:lnTo>
                  <a:lnTo>
                    <a:pt x="0" y="5435885"/>
                  </a:lnTo>
                  <a:lnTo>
                    <a:pt x="0" y="5461285"/>
                  </a:lnTo>
                  <a:lnTo>
                    <a:pt x="226060" y="5461285"/>
                  </a:lnTo>
                  <a:lnTo>
                    <a:pt x="226060" y="5687345"/>
                  </a:lnTo>
                  <a:lnTo>
                    <a:pt x="251460" y="5687345"/>
                  </a:lnTo>
                  <a:lnTo>
                    <a:pt x="251460" y="5461285"/>
                  </a:lnTo>
                  <a:lnTo>
                    <a:pt x="11702481" y="5461285"/>
                  </a:lnTo>
                  <a:lnTo>
                    <a:pt x="11702481" y="5687345"/>
                  </a:lnTo>
                  <a:lnTo>
                    <a:pt x="11727881" y="5687345"/>
                  </a:lnTo>
                  <a:lnTo>
                    <a:pt x="11727881" y="5461285"/>
                  </a:lnTo>
                  <a:lnTo>
                    <a:pt x="11952671" y="5461285"/>
                  </a:lnTo>
                  <a:lnTo>
                    <a:pt x="11952671" y="5435885"/>
                  </a:lnTo>
                  <a:lnTo>
                    <a:pt x="11727881" y="5435885"/>
                  </a:lnTo>
                  <a:lnTo>
                    <a:pt x="11727881" y="342900"/>
                  </a:lnTo>
                  <a:close/>
                  <a:moveTo>
                    <a:pt x="11702481" y="342900"/>
                  </a:moveTo>
                  <a:lnTo>
                    <a:pt x="11702481" y="5435885"/>
                  </a:lnTo>
                  <a:lnTo>
                    <a:pt x="251460" y="5435885"/>
                  </a:lnTo>
                  <a:lnTo>
                    <a:pt x="251460" y="251460"/>
                  </a:lnTo>
                  <a:lnTo>
                    <a:pt x="11702481" y="251460"/>
                  </a:lnTo>
                  <a:lnTo>
                    <a:pt x="11702481" y="342900"/>
                  </a:lnTo>
                  <a:close/>
                </a:path>
              </a:pathLst>
            </a:custGeom>
            <a:solidFill>
              <a:srgbClr val="FEC64F"/>
            </a:solidFill>
          </p:spPr>
        </p:sp>
      </p:grpSp>
      <p:sp>
        <p:nvSpPr>
          <p:cNvPr id="6" name="Freeform 6"/>
          <p:cNvSpPr/>
          <p:nvPr/>
        </p:nvSpPr>
        <p:spPr>
          <a:xfrm>
            <a:off x="13974878" y="7697242"/>
            <a:ext cx="6211019" cy="4114800"/>
          </a:xfrm>
          <a:custGeom>
            <a:avLst/>
            <a:gdLst/>
            <a:ahLst/>
            <a:cxnLst/>
            <a:rect l="l" t="t" r="r" b="b"/>
            <a:pathLst>
              <a:path w="6211019" h="4114800">
                <a:moveTo>
                  <a:pt x="0" y="0"/>
                </a:moveTo>
                <a:lnTo>
                  <a:pt x="6211019" y="0"/>
                </a:lnTo>
                <a:lnTo>
                  <a:pt x="621101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3101306" y="-1713454"/>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47332" y="5011530"/>
            <a:ext cx="11504812" cy="846386"/>
          </a:xfrm>
          <a:prstGeom prst="rect">
            <a:avLst/>
          </a:prstGeom>
        </p:spPr>
        <p:txBody>
          <a:bodyPr wrap="square" lIns="0" tIns="0" rIns="0" bIns="0" rtlCol="0" anchor="t">
            <a:spAutoFit/>
          </a:bodyPr>
          <a:lstStyle/>
          <a:p>
            <a:pPr>
              <a:lnSpc>
                <a:spcPts val="6627"/>
              </a:lnSpc>
            </a:pPr>
            <a:r>
              <a:rPr lang="en-US" sz="6372" dirty="0">
                <a:solidFill>
                  <a:srgbClr val="231F20"/>
                </a:solidFill>
                <a:latin typeface="Times New Roman" panose="02020603050405020304" pitchFamily="18" charset="0"/>
                <a:cs typeface="Times New Roman" panose="02020603050405020304" pitchFamily="18" charset="0"/>
              </a:rPr>
              <a:t>CREATIVIDAD E INNOVACIÓN</a:t>
            </a:r>
          </a:p>
        </p:txBody>
      </p:sp>
      <p:sp>
        <p:nvSpPr>
          <p:cNvPr id="11" name="CuadroTexto 10">
            <a:extLst>
              <a:ext uri="{FF2B5EF4-FFF2-40B4-BE49-F238E27FC236}">
                <a16:creationId xmlns:a16="http://schemas.microsoft.com/office/drawing/2014/main" id="{D367E79C-B815-4CB7-B478-E9CD0AB33E27}"/>
              </a:ext>
            </a:extLst>
          </p:cNvPr>
          <p:cNvSpPr txBox="1"/>
          <p:nvPr/>
        </p:nvSpPr>
        <p:spPr>
          <a:xfrm>
            <a:off x="838200" y="8115300"/>
            <a:ext cx="7162800" cy="1200329"/>
          </a:xfrm>
          <a:prstGeom prst="rect">
            <a:avLst/>
          </a:prstGeom>
          <a:noFill/>
        </p:spPr>
        <p:txBody>
          <a:bodyPr wrap="square" rtlCol="0">
            <a:spAutoFit/>
          </a:bodyPr>
          <a:lstStyle/>
          <a:p>
            <a:r>
              <a:rPr lang="es-MX" dirty="0"/>
              <a:t>Erlendy Ibarbo Perlaza</a:t>
            </a:r>
          </a:p>
          <a:p>
            <a:r>
              <a:rPr lang="es-MX" dirty="0"/>
              <a:t>Profesional en Comercio Exterior</a:t>
            </a:r>
          </a:p>
          <a:p>
            <a:r>
              <a:rPr lang="es-MX" dirty="0"/>
              <a:t>Especialista en Gerencia de Marketing Estratégico</a:t>
            </a:r>
          </a:p>
          <a:p>
            <a:r>
              <a:rPr lang="es-MX" dirty="0"/>
              <a:t>Magister en Creación de Empresas</a:t>
            </a:r>
            <a:endParaRPr lang="es-CO" dirty="0"/>
          </a:p>
        </p:txBody>
      </p:sp>
      <p:sp>
        <p:nvSpPr>
          <p:cNvPr id="5" name="CuadroTexto 4">
            <a:extLst>
              <a:ext uri="{FF2B5EF4-FFF2-40B4-BE49-F238E27FC236}">
                <a16:creationId xmlns:a16="http://schemas.microsoft.com/office/drawing/2014/main" id="{AFC03FAA-C20C-44DE-94AF-1D30D8A140F9}"/>
              </a:ext>
            </a:extLst>
          </p:cNvPr>
          <p:cNvSpPr txBox="1"/>
          <p:nvPr/>
        </p:nvSpPr>
        <p:spPr>
          <a:xfrm>
            <a:off x="380715" y="6275975"/>
            <a:ext cx="11271429" cy="707886"/>
          </a:xfrm>
          <a:prstGeom prst="rect">
            <a:avLst/>
          </a:prstGeom>
          <a:noFill/>
        </p:spPr>
        <p:txBody>
          <a:bodyPr wrap="square" rtlCol="0">
            <a:spAutoFit/>
          </a:bodyPr>
          <a:lstStyle/>
          <a:p>
            <a:r>
              <a:rPr lang="es-MX" sz="4000" dirty="0">
                <a:latin typeface="Times New Roman" panose="02020603050405020304" pitchFamily="18" charset="0"/>
                <a:cs typeface="Times New Roman" panose="02020603050405020304" pitchFamily="18" charset="0"/>
              </a:rPr>
              <a:t>¿Cuál es la diferencia entre creatividad e Innovación?</a:t>
            </a:r>
            <a:endParaRPr lang="es-CO" sz="40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9CECE4E1-BD1F-4BDB-A7E2-6BB33CEE214A}"/>
              </a:ext>
            </a:extLst>
          </p:cNvPr>
          <p:cNvPicPr>
            <a:picLocks noChangeAspect="1"/>
          </p:cNvPicPr>
          <p:nvPr/>
        </p:nvPicPr>
        <p:blipFill>
          <a:blip r:embed="rId5"/>
          <a:stretch>
            <a:fillRect/>
          </a:stretch>
        </p:blipFill>
        <p:spPr>
          <a:xfrm>
            <a:off x="11652144" y="-10678"/>
            <a:ext cx="6705315" cy="10066012"/>
          </a:xfrm>
          <a:prstGeom prst="rect">
            <a:avLst/>
          </a:prstGeom>
        </p:spPr>
      </p:pic>
    </p:spTree>
    <p:extLst>
      <p:ext uri="{BB962C8B-B14F-4D97-AF65-F5344CB8AC3E}">
        <p14:creationId xmlns:p14="http://schemas.microsoft.com/office/powerpoint/2010/main" val="155705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4E4"/>
        </a:solidFill>
        <a:effectLst/>
      </p:bgPr>
    </p:bg>
    <p:spTree>
      <p:nvGrpSpPr>
        <p:cNvPr id="1" name=""/>
        <p:cNvGrpSpPr/>
        <p:nvPr/>
      </p:nvGrpSpPr>
      <p:grpSpPr>
        <a:xfrm>
          <a:off x="0" y="0"/>
          <a:ext cx="0" cy="0"/>
          <a:chOff x="0" y="0"/>
          <a:chExt cx="0" cy="0"/>
        </a:xfrm>
      </p:grpSpPr>
      <p:sp>
        <p:nvSpPr>
          <p:cNvPr id="2" name="Freeform 2"/>
          <p:cNvSpPr/>
          <p:nvPr/>
        </p:nvSpPr>
        <p:spPr>
          <a:xfrm>
            <a:off x="674107" y="606730"/>
            <a:ext cx="9680270" cy="9680270"/>
          </a:xfrm>
          <a:custGeom>
            <a:avLst/>
            <a:gdLst/>
            <a:ahLst/>
            <a:cxnLst/>
            <a:rect l="l" t="t" r="r" b="b"/>
            <a:pathLst>
              <a:path w="9680270" h="9680270">
                <a:moveTo>
                  <a:pt x="0" y="0"/>
                </a:moveTo>
                <a:lnTo>
                  <a:pt x="9680271" y="0"/>
                </a:lnTo>
                <a:lnTo>
                  <a:pt x="9680271" y="9680270"/>
                </a:lnTo>
                <a:lnTo>
                  <a:pt x="0" y="9680270"/>
                </a:lnTo>
                <a:lnTo>
                  <a:pt x="0" y="0"/>
                </a:lnTo>
                <a:close/>
              </a:path>
            </a:pathLst>
          </a:custGeom>
          <a:blipFill>
            <a:blip r:embed="rId2">
              <a:alphaModFix amt="80000"/>
            </a:blip>
            <a:stretch>
              <a:fillRect/>
            </a:stretch>
          </a:blipFill>
        </p:spPr>
      </p:sp>
      <p:sp>
        <p:nvSpPr>
          <p:cNvPr id="11" name="Freeform 11"/>
          <p:cNvSpPr/>
          <p:nvPr/>
        </p:nvSpPr>
        <p:spPr>
          <a:xfrm rot="4178542">
            <a:off x="14791791" y="-1941339"/>
            <a:ext cx="6211019" cy="4114800"/>
          </a:xfrm>
          <a:custGeom>
            <a:avLst/>
            <a:gdLst/>
            <a:ahLst/>
            <a:cxnLst/>
            <a:rect l="l" t="t" r="r" b="b"/>
            <a:pathLst>
              <a:path w="6211019" h="4114800">
                <a:moveTo>
                  <a:pt x="0" y="0"/>
                </a:moveTo>
                <a:lnTo>
                  <a:pt x="6211019" y="0"/>
                </a:lnTo>
                <a:lnTo>
                  <a:pt x="621101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5313370">
            <a:off x="-3635001" y="7896687"/>
            <a:ext cx="7270003" cy="4816377"/>
          </a:xfrm>
          <a:custGeom>
            <a:avLst/>
            <a:gdLst/>
            <a:ahLst/>
            <a:cxnLst/>
            <a:rect l="l" t="t" r="r" b="b"/>
            <a:pathLst>
              <a:path w="7270003" h="4816377">
                <a:moveTo>
                  <a:pt x="0" y="0"/>
                </a:moveTo>
                <a:lnTo>
                  <a:pt x="7270002" y="0"/>
                </a:lnTo>
                <a:lnTo>
                  <a:pt x="7270002" y="4816377"/>
                </a:lnTo>
                <a:lnTo>
                  <a:pt x="0" y="48163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Diagrama de flujo: almacenamiento de acceso secuencial 12">
            <a:extLst>
              <a:ext uri="{FF2B5EF4-FFF2-40B4-BE49-F238E27FC236}">
                <a16:creationId xmlns:a16="http://schemas.microsoft.com/office/drawing/2014/main" id="{E4E12E09-5E47-4480-874E-8D58055E08A2}"/>
              </a:ext>
            </a:extLst>
          </p:cNvPr>
          <p:cNvSpPr/>
          <p:nvPr/>
        </p:nvSpPr>
        <p:spPr>
          <a:xfrm>
            <a:off x="1635829" y="1821265"/>
            <a:ext cx="5984171" cy="4789084"/>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3200" b="1" dirty="0">
                <a:latin typeface="Times New Roman" panose="02020603050405020304" pitchFamily="18" charset="0"/>
                <a:cs typeface="Times New Roman" panose="02020603050405020304" pitchFamily="18" charset="0"/>
              </a:rPr>
              <a:t>Creatividad</a:t>
            </a:r>
          </a:p>
          <a:p>
            <a:pPr algn="ctr"/>
            <a:endParaRPr lang="es-MX" sz="3200" dirty="0">
              <a:latin typeface="Times New Roman" panose="02020603050405020304" pitchFamily="18" charset="0"/>
              <a:cs typeface="Times New Roman" panose="02020603050405020304" pitchFamily="18" charset="0"/>
            </a:endParaRPr>
          </a:p>
          <a:p>
            <a:pPr algn="ctr"/>
            <a:r>
              <a:rPr lang="es-MX" sz="3200" dirty="0">
                <a:latin typeface="Times New Roman" panose="02020603050405020304" pitchFamily="18" charset="0"/>
                <a:cs typeface="Times New Roman" panose="02020603050405020304" pitchFamily="18" charset="0"/>
              </a:rPr>
              <a:t>Generación de nuevas ideas, combinación de elementos existentes. Habitualmente se dan soluciones originales los problemas</a:t>
            </a:r>
            <a:endParaRPr lang="es-CO" sz="3200" dirty="0">
              <a:latin typeface="Times New Roman" panose="02020603050405020304" pitchFamily="18" charset="0"/>
              <a:cs typeface="Times New Roman" panose="02020603050405020304" pitchFamily="18" charset="0"/>
            </a:endParaRPr>
          </a:p>
        </p:txBody>
      </p:sp>
      <p:sp>
        <p:nvSpPr>
          <p:cNvPr id="14" name="Diagrama de flujo: almacenamiento de acceso secuencial 13">
            <a:extLst>
              <a:ext uri="{FF2B5EF4-FFF2-40B4-BE49-F238E27FC236}">
                <a16:creationId xmlns:a16="http://schemas.microsoft.com/office/drawing/2014/main" id="{75B632A1-09E2-45FB-947A-C5EB81872F95}"/>
              </a:ext>
            </a:extLst>
          </p:cNvPr>
          <p:cNvSpPr/>
          <p:nvPr/>
        </p:nvSpPr>
        <p:spPr>
          <a:xfrm>
            <a:off x="9038922" y="3799868"/>
            <a:ext cx="6653370" cy="4948572"/>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latin typeface="Times New Roman" panose="02020603050405020304" pitchFamily="18" charset="0"/>
                <a:cs typeface="Times New Roman" panose="02020603050405020304" pitchFamily="18" charset="0"/>
              </a:rPr>
              <a:t>Innovación</a:t>
            </a:r>
          </a:p>
          <a:p>
            <a:pPr algn="ctr"/>
            <a:endParaRPr lang="es-MX" sz="3200" b="1" dirty="0">
              <a:solidFill>
                <a:schemeClr val="bg1"/>
              </a:solidFill>
              <a:latin typeface="Times New Roman" panose="02020603050405020304" pitchFamily="18" charset="0"/>
              <a:cs typeface="Times New Roman" panose="02020603050405020304" pitchFamily="18" charset="0"/>
            </a:endParaRPr>
          </a:p>
          <a:p>
            <a:pPr algn="ctr"/>
            <a:r>
              <a:rPr lang="es-CO" sz="3200" dirty="0">
                <a:solidFill>
                  <a:schemeClr val="bg1"/>
                </a:solidFill>
                <a:latin typeface="Times New Roman" panose="02020603050405020304" pitchFamily="18" charset="0"/>
                <a:cs typeface="Times New Roman" panose="02020603050405020304" pitchFamily="18" charset="0"/>
              </a:rPr>
              <a:t>Proceso empresarial, en el cual una idea se convierte en producto servicio o estrategia y es valorado exitosamente por un publico determinado</a:t>
            </a:r>
          </a:p>
        </p:txBody>
      </p:sp>
    </p:spTree>
    <p:extLst>
      <p:ext uri="{BB962C8B-B14F-4D97-AF65-F5344CB8AC3E}">
        <p14:creationId xmlns:p14="http://schemas.microsoft.com/office/powerpoint/2010/main" val="28672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A1AAA65-401B-6345-9302-1A1F383E1335}"/>
              </a:ext>
            </a:extLst>
          </p:cNvPr>
          <p:cNvSpPr>
            <a:spLocks noGrp="1"/>
          </p:cNvSpPr>
          <p:nvPr>
            <p:ph type="body" idx="1"/>
          </p:nvPr>
        </p:nvSpPr>
        <p:spPr>
          <a:xfrm>
            <a:off x="2364452" y="1889236"/>
            <a:ext cx="13008257" cy="2188363"/>
          </a:xfrm>
        </p:spPr>
        <p:txBody>
          <a:bodyPr/>
          <a:lstStyle/>
          <a:p>
            <a:pPr marL="283586" indent="0">
              <a:buNone/>
            </a:pPr>
            <a:endParaRPr lang="es-MX" sz="2977" dirty="0"/>
          </a:p>
          <a:p>
            <a:pPr marL="283586" indent="0" algn="ctr">
              <a:buNone/>
            </a:pPr>
            <a:r>
              <a:rPr lang="es-MX" sz="5210" b="1" dirty="0">
                <a:latin typeface="Times New Roman" panose="02020603050405020304" pitchFamily="18" charset="0"/>
                <a:cs typeface="Times New Roman" panose="02020603050405020304" pitchFamily="18" charset="0"/>
              </a:rPr>
              <a:t>Creatividad  + Valor= Innovación</a:t>
            </a:r>
          </a:p>
          <a:p>
            <a:pPr marL="283586" indent="0" algn="ctr">
              <a:buNone/>
            </a:pPr>
            <a:endParaRPr lang="es-CO" sz="2977" b="1" dirty="0"/>
          </a:p>
        </p:txBody>
      </p:sp>
      <p:sp>
        <p:nvSpPr>
          <p:cNvPr id="6" name="Elipse 5">
            <a:extLst>
              <a:ext uri="{FF2B5EF4-FFF2-40B4-BE49-F238E27FC236}">
                <a16:creationId xmlns:a16="http://schemas.microsoft.com/office/drawing/2014/main" id="{A7F46C9E-587F-D55F-287A-02FB179B83A2}"/>
              </a:ext>
            </a:extLst>
          </p:cNvPr>
          <p:cNvSpPr/>
          <p:nvPr/>
        </p:nvSpPr>
        <p:spPr>
          <a:xfrm>
            <a:off x="3106200" y="4394155"/>
            <a:ext cx="4787897" cy="4609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349"/>
          </a:p>
        </p:txBody>
      </p:sp>
      <p:sp>
        <p:nvSpPr>
          <p:cNvPr id="7" name="Elipse 6">
            <a:extLst>
              <a:ext uri="{FF2B5EF4-FFF2-40B4-BE49-F238E27FC236}">
                <a16:creationId xmlns:a16="http://schemas.microsoft.com/office/drawing/2014/main" id="{9D3BCF6E-4B0A-C479-FF18-7F7755A6BA76}"/>
              </a:ext>
            </a:extLst>
          </p:cNvPr>
          <p:cNvSpPr/>
          <p:nvPr/>
        </p:nvSpPr>
        <p:spPr>
          <a:xfrm>
            <a:off x="3452431" y="5982931"/>
            <a:ext cx="2295024" cy="18498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3349" dirty="0"/>
              <a:t>Persona</a:t>
            </a:r>
            <a:endParaRPr lang="es-CO" sz="3349" dirty="0"/>
          </a:p>
        </p:txBody>
      </p:sp>
      <p:sp>
        <p:nvSpPr>
          <p:cNvPr id="8" name="Elipse 7">
            <a:extLst>
              <a:ext uri="{FF2B5EF4-FFF2-40B4-BE49-F238E27FC236}">
                <a16:creationId xmlns:a16="http://schemas.microsoft.com/office/drawing/2014/main" id="{6CCE7F34-8950-86E8-407A-72311567EE76}"/>
              </a:ext>
            </a:extLst>
          </p:cNvPr>
          <p:cNvSpPr/>
          <p:nvPr/>
        </p:nvSpPr>
        <p:spPr>
          <a:xfrm>
            <a:off x="5262729" y="5865644"/>
            <a:ext cx="2295024" cy="20081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3349" dirty="0"/>
              <a:t>Proceso</a:t>
            </a:r>
            <a:endParaRPr lang="es-CO" sz="3349" dirty="0"/>
          </a:p>
        </p:txBody>
      </p:sp>
      <p:sp>
        <p:nvSpPr>
          <p:cNvPr id="9" name="CuadroTexto 8">
            <a:extLst>
              <a:ext uri="{FF2B5EF4-FFF2-40B4-BE49-F238E27FC236}">
                <a16:creationId xmlns:a16="http://schemas.microsoft.com/office/drawing/2014/main" id="{F15EE7E8-833F-701E-0D39-E38142CACD72}"/>
              </a:ext>
            </a:extLst>
          </p:cNvPr>
          <p:cNvSpPr txBox="1"/>
          <p:nvPr/>
        </p:nvSpPr>
        <p:spPr>
          <a:xfrm>
            <a:off x="4599943" y="4976385"/>
            <a:ext cx="2295024" cy="607730"/>
          </a:xfrm>
          <a:prstGeom prst="rect">
            <a:avLst/>
          </a:prstGeom>
          <a:noFill/>
        </p:spPr>
        <p:txBody>
          <a:bodyPr wrap="square" rtlCol="0">
            <a:spAutoFit/>
          </a:bodyPr>
          <a:lstStyle/>
          <a:p>
            <a:r>
              <a:rPr lang="es-MX" sz="3349" dirty="0">
                <a:latin typeface="Fira Sans" panose="020B0503050000020004" pitchFamily="34" charset="0"/>
              </a:rPr>
              <a:t>CONTEXTO</a:t>
            </a:r>
            <a:endParaRPr lang="es-CO" sz="3349" dirty="0">
              <a:latin typeface="Fira Sans" panose="020B0503050000020004" pitchFamily="34" charset="0"/>
            </a:endParaRPr>
          </a:p>
        </p:txBody>
      </p:sp>
      <p:sp>
        <p:nvSpPr>
          <p:cNvPr id="10" name="Rectángulo 9">
            <a:extLst>
              <a:ext uri="{FF2B5EF4-FFF2-40B4-BE49-F238E27FC236}">
                <a16:creationId xmlns:a16="http://schemas.microsoft.com/office/drawing/2014/main" id="{55EDD8B2-54F3-64E5-CC0C-5C361D3885A5}"/>
              </a:ext>
            </a:extLst>
          </p:cNvPr>
          <p:cNvSpPr/>
          <p:nvPr/>
        </p:nvSpPr>
        <p:spPr>
          <a:xfrm>
            <a:off x="8497528" y="6009769"/>
            <a:ext cx="3017161" cy="21883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3349" dirty="0">
                <a:latin typeface="Times New Roman" panose="02020603050405020304" pitchFamily="18" charset="0"/>
                <a:cs typeface="Times New Roman" panose="02020603050405020304" pitchFamily="18" charset="0"/>
              </a:rPr>
              <a:t>Producto: </a:t>
            </a:r>
            <a:r>
              <a:rPr lang="es-MX" sz="3200" dirty="0">
                <a:latin typeface="Times New Roman" panose="02020603050405020304" pitchFamily="18" charset="0"/>
                <a:cs typeface="Times New Roman" panose="02020603050405020304" pitchFamily="18" charset="0"/>
              </a:rPr>
              <a:t>Soluciones</a:t>
            </a:r>
            <a:r>
              <a:rPr lang="es-MX" sz="3349" dirty="0">
                <a:latin typeface="Times New Roman" panose="02020603050405020304" pitchFamily="18" charset="0"/>
                <a:cs typeface="Times New Roman" panose="02020603050405020304" pitchFamily="18" charset="0"/>
              </a:rPr>
              <a:t> a problemas; ideas y servicios</a:t>
            </a:r>
            <a:endParaRPr lang="es-CO" sz="3349" dirty="0">
              <a:latin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id="{D3CA5527-A952-44D3-F021-D528D57C70F0}"/>
              </a:ext>
            </a:extLst>
          </p:cNvPr>
          <p:cNvSpPr/>
          <p:nvPr/>
        </p:nvSpPr>
        <p:spPr>
          <a:xfrm>
            <a:off x="12427773" y="5982931"/>
            <a:ext cx="3693765" cy="221520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3200" dirty="0">
                <a:latin typeface="Times New Roman" panose="02020603050405020304" pitchFamily="18" charset="0"/>
                <a:cs typeface="Times New Roman" panose="02020603050405020304" pitchFamily="18" charset="0"/>
              </a:rPr>
              <a:t>Cambio </a:t>
            </a:r>
          </a:p>
          <a:p>
            <a:pPr algn="ctr"/>
            <a:r>
              <a:rPr lang="es-MX" sz="3200" dirty="0">
                <a:latin typeface="Times New Roman" panose="02020603050405020304" pitchFamily="18" charset="0"/>
                <a:cs typeface="Times New Roman" panose="02020603050405020304" pitchFamily="18" charset="0"/>
              </a:rPr>
              <a:t>Cambios sociales, personales Innovación</a:t>
            </a:r>
            <a:endParaRPr lang="es-CO" sz="3200" dirty="0">
              <a:latin typeface="Times New Roman" panose="02020603050405020304" pitchFamily="18" charset="0"/>
              <a:cs typeface="Times New Roman" panose="02020603050405020304" pitchFamily="18" charset="0"/>
            </a:endParaRPr>
          </a:p>
        </p:txBody>
      </p:sp>
      <p:sp>
        <p:nvSpPr>
          <p:cNvPr id="12" name="Diagrama de flujo: almacenamiento de acceso secuencial 11">
            <a:extLst>
              <a:ext uri="{FF2B5EF4-FFF2-40B4-BE49-F238E27FC236}">
                <a16:creationId xmlns:a16="http://schemas.microsoft.com/office/drawing/2014/main" id="{28C34825-16A9-C180-2DF1-F9029F452BE8}"/>
              </a:ext>
            </a:extLst>
          </p:cNvPr>
          <p:cNvSpPr/>
          <p:nvPr/>
        </p:nvSpPr>
        <p:spPr>
          <a:xfrm>
            <a:off x="12124030" y="3333888"/>
            <a:ext cx="5424997" cy="2215199"/>
          </a:xfrm>
          <a:prstGeom prst="flowChartMagneticTap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latin typeface="Times New Roman" panose="02020603050405020304" pitchFamily="18" charset="0"/>
                <a:cs typeface="Times New Roman" panose="02020603050405020304" pitchFamily="18" charset="0"/>
              </a:rPr>
              <a:t>Las empresas logran innovar cuando el producto es aceptado en el mercado</a:t>
            </a:r>
            <a:endParaRPr lang="es-CO" sz="3200" dirty="0">
              <a:latin typeface="Times New Roman" panose="02020603050405020304" pitchFamily="18" charset="0"/>
              <a:cs typeface="Times New Roman" panose="02020603050405020304" pitchFamily="18" charset="0"/>
            </a:endParaRPr>
          </a:p>
        </p:txBody>
      </p:sp>
      <p:sp>
        <p:nvSpPr>
          <p:cNvPr id="13" name="Flecha: a la derecha 12">
            <a:extLst>
              <a:ext uri="{FF2B5EF4-FFF2-40B4-BE49-F238E27FC236}">
                <a16:creationId xmlns:a16="http://schemas.microsoft.com/office/drawing/2014/main" id="{C2933BDC-1C86-9002-FCB8-E001C02FE15A}"/>
              </a:ext>
            </a:extLst>
          </p:cNvPr>
          <p:cNvSpPr/>
          <p:nvPr/>
        </p:nvSpPr>
        <p:spPr>
          <a:xfrm>
            <a:off x="7894096" y="6907864"/>
            <a:ext cx="593540" cy="216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349"/>
          </a:p>
        </p:txBody>
      </p:sp>
      <p:sp>
        <p:nvSpPr>
          <p:cNvPr id="14" name="Flecha: a la derecha 13">
            <a:extLst>
              <a:ext uri="{FF2B5EF4-FFF2-40B4-BE49-F238E27FC236}">
                <a16:creationId xmlns:a16="http://schemas.microsoft.com/office/drawing/2014/main" id="{5F0C4F29-21FC-F79B-3F89-7675FB64ADCB}"/>
              </a:ext>
            </a:extLst>
          </p:cNvPr>
          <p:cNvSpPr/>
          <p:nvPr/>
        </p:nvSpPr>
        <p:spPr>
          <a:xfrm>
            <a:off x="11674461" y="6982241"/>
            <a:ext cx="593540" cy="216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349"/>
          </a:p>
        </p:txBody>
      </p:sp>
      <p:sp>
        <p:nvSpPr>
          <p:cNvPr id="15" name="Diagrama de flujo: almacenamiento de acceso secuencial 14">
            <a:extLst>
              <a:ext uri="{FF2B5EF4-FFF2-40B4-BE49-F238E27FC236}">
                <a16:creationId xmlns:a16="http://schemas.microsoft.com/office/drawing/2014/main" id="{FF8DAC7A-5FF9-E09A-5BCB-59906895A796}"/>
              </a:ext>
            </a:extLst>
          </p:cNvPr>
          <p:cNvSpPr/>
          <p:nvPr/>
        </p:nvSpPr>
        <p:spPr>
          <a:xfrm>
            <a:off x="385982" y="1889234"/>
            <a:ext cx="3373112" cy="2922502"/>
          </a:xfrm>
          <a:prstGeom prst="flowChartMagneticTap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349" dirty="0"/>
              <a:t>Ser creativos para hacer las cosas mas fáciles</a:t>
            </a:r>
            <a:endParaRPr lang="es-CO" sz="3349" dirty="0"/>
          </a:p>
        </p:txBody>
      </p:sp>
      <p:sp>
        <p:nvSpPr>
          <p:cNvPr id="16" name="Freeform 12">
            <a:extLst>
              <a:ext uri="{FF2B5EF4-FFF2-40B4-BE49-F238E27FC236}">
                <a16:creationId xmlns:a16="http://schemas.microsoft.com/office/drawing/2014/main" id="{3448633F-A17E-4B7A-BAD4-6178DC0BBA16}"/>
              </a:ext>
            </a:extLst>
          </p:cNvPr>
          <p:cNvSpPr/>
          <p:nvPr/>
        </p:nvSpPr>
        <p:spPr>
          <a:xfrm rot="-5313370">
            <a:off x="-2717405" y="6262723"/>
            <a:ext cx="7270003" cy="4816377"/>
          </a:xfrm>
          <a:custGeom>
            <a:avLst/>
            <a:gdLst/>
            <a:ahLst/>
            <a:cxnLst/>
            <a:rect l="l" t="t" r="r" b="b"/>
            <a:pathLst>
              <a:path w="7270003" h="4816377">
                <a:moveTo>
                  <a:pt x="0" y="0"/>
                </a:moveTo>
                <a:lnTo>
                  <a:pt x="7270002" y="0"/>
                </a:lnTo>
                <a:lnTo>
                  <a:pt x="7270002" y="4816377"/>
                </a:lnTo>
                <a:lnTo>
                  <a:pt x="0" y="48163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38242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7257A-055C-40B1-8D3E-4B3477B8841D}"/>
              </a:ext>
            </a:extLst>
          </p:cNvPr>
          <p:cNvSpPr>
            <a:spLocks noGrp="1"/>
          </p:cNvSpPr>
          <p:nvPr>
            <p:ph type="title"/>
          </p:nvPr>
        </p:nvSpPr>
        <p:spPr>
          <a:xfrm>
            <a:off x="1235099" y="1181100"/>
            <a:ext cx="6842101" cy="1186200"/>
          </a:xfrm>
        </p:spPr>
        <p:txBody>
          <a:bodyPr/>
          <a:lstStyle/>
          <a:p>
            <a:r>
              <a:rPr lang="es-MX" sz="4000" b="1" dirty="0">
                <a:latin typeface="Times New Roman" panose="02020603050405020304" pitchFamily="18" charset="0"/>
                <a:cs typeface="Times New Roman" panose="02020603050405020304" pitchFamily="18" charset="0"/>
              </a:rPr>
              <a:t>Ejemplo de creatividad </a:t>
            </a:r>
            <a:endParaRPr lang="es-CO" sz="4000" b="1"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0182BD1-646A-472A-B13C-32725799FBB0}"/>
              </a:ext>
            </a:extLst>
          </p:cNvPr>
          <p:cNvPicPr>
            <a:picLocks noChangeAspect="1"/>
          </p:cNvPicPr>
          <p:nvPr/>
        </p:nvPicPr>
        <p:blipFill rotWithShape="1">
          <a:blip r:embed="rId2"/>
          <a:srcRect l="16970" r="18788"/>
          <a:stretch/>
        </p:blipFill>
        <p:spPr>
          <a:xfrm>
            <a:off x="1221244" y="2171700"/>
            <a:ext cx="8698133" cy="6769773"/>
          </a:xfrm>
          <a:prstGeom prst="rect">
            <a:avLst/>
          </a:prstGeom>
        </p:spPr>
      </p:pic>
      <p:sp>
        <p:nvSpPr>
          <p:cNvPr id="5" name="CuadroTexto 4">
            <a:extLst>
              <a:ext uri="{FF2B5EF4-FFF2-40B4-BE49-F238E27FC236}">
                <a16:creationId xmlns:a16="http://schemas.microsoft.com/office/drawing/2014/main" id="{71C5D1D7-2382-4953-A1A4-BE3E9CAC1252}"/>
              </a:ext>
            </a:extLst>
          </p:cNvPr>
          <p:cNvSpPr txBox="1"/>
          <p:nvPr/>
        </p:nvSpPr>
        <p:spPr>
          <a:xfrm>
            <a:off x="10668000" y="1181100"/>
            <a:ext cx="6629400" cy="6124754"/>
          </a:xfrm>
          <a:prstGeom prst="rect">
            <a:avLst/>
          </a:prstGeom>
          <a:noFill/>
        </p:spPr>
        <p:txBody>
          <a:bodyPr wrap="square" rtlCol="0">
            <a:spAutoFit/>
          </a:bodyPr>
          <a:lstStyle/>
          <a:p>
            <a:pPr algn="ctr"/>
            <a:r>
              <a:rPr lang="es-MX" sz="2800" b="0" i="0" dirty="0">
                <a:effectLst/>
                <a:latin typeface="Times New Roman" panose="02020603050405020304" pitchFamily="18" charset="0"/>
                <a:cs typeface="Times New Roman" panose="02020603050405020304" pitchFamily="18" charset="0"/>
              </a:rPr>
              <a:t>Los Nuggets de cebolla eran un cruce entre aros de cebolla y McNuggets. McDonald's intentó vender Nuggets de cebolla para complacer a los vegetarianos en 1975, antes de vender los McNuggets de pollo. Los Nuggets de cebolla no tuvieron éxito, ya que los clientes no se dejaron convencer por la variedad más tradicional de aros de cebolla. Además, McDonald's comenzó a vender McNuggets de pollo semanas después. Se introdujo en 1975 y se suspendió en 1984.</a:t>
            </a:r>
          </a:p>
          <a:p>
            <a:pPr algn="ctr"/>
            <a:endParaRPr lang="es-MX" sz="2800" dirty="0">
              <a:latin typeface="Times New Roman" panose="02020603050405020304" pitchFamily="18" charset="0"/>
              <a:cs typeface="Times New Roman" panose="02020603050405020304" pitchFamily="18" charset="0"/>
            </a:endParaRPr>
          </a:p>
          <a:p>
            <a:pPr algn="ctr"/>
            <a:r>
              <a:rPr lang="es-MX" sz="2800" dirty="0">
                <a:latin typeface="Times New Roman" panose="02020603050405020304" pitchFamily="18" charset="0"/>
                <a:cs typeface="Times New Roman" panose="02020603050405020304" pitchFamily="18" charset="0"/>
              </a:rPr>
              <a:t>Fuente: Wiki McDonald's</a:t>
            </a:r>
            <a:endParaRPr lang="es-CO" sz="28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07B9736E-4FF4-41E5-8C7A-EAF787F4B89F}"/>
              </a:ext>
            </a:extLst>
          </p:cNvPr>
          <p:cNvSpPr txBox="1"/>
          <p:nvPr/>
        </p:nvSpPr>
        <p:spPr>
          <a:xfrm>
            <a:off x="11353800" y="7767914"/>
            <a:ext cx="5334000" cy="1384995"/>
          </a:xfrm>
          <a:prstGeom prst="rect">
            <a:avLst/>
          </a:prstGeom>
          <a:noFill/>
        </p:spPr>
        <p:txBody>
          <a:bodyPr wrap="square" rtlCol="0">
            <a:spAutoFit/>
          </a:bodyPr>
          <a:lstStyle/>
          <a:p>
            <a:r>
              <a:rPr lang="es-MX" sz="2800" b="1" dirty="0">
                <a:highlight>
                  <a:srgbClr val="00FFFF"/>
                </a:highlight>
                <a:latin typeface="Times New Roman" panose="02020603050405020304" pitchFamily="18" charset="0"/>
                <a:cs typeface="Times New Roman" panose="02020603050405020304" pitchFamily="18" charset="0"/>
              </a:rPr>
              <a:t>El producto no fue aceptado por el mercado por los tanto no puede considerarse una innovación.</a:t>
            </a:r>
            <a:endParaRPr lang="es-CO" sz="2800" b="1"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58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7257A-055C-40B1-8D3E-4B3477B8841D}"/>
              </a:ext>
            </a:extLst>
          </p:cNvPr>
          <p:cNvSpPr>
            <a:spLocks noGrp="1"/>
          </p:cNvSpPr>
          <p:nvPr>
            <p:ph type="title"/>
          </p:nvPr>
        </p:nvSpPr>
        <p:spPr>
          <a:xfrm>
            <a:off x="1235099" y="1181100"/>
            <a:ext cx="6842101" cy="1186200"/>
          </a:xfrm>
        </p:spPr>
        <p:txBody>
          <a:bodyPr/>
          <a:lstStyle/>
          <a:p>
            <a:r>
              <a:rPr lang="es-MX" sz="4000" b="1" dirty="0">
                <a:latin typeface="Times New Roman" panose="02020603050405020304" pitchFamily="18" charset="0"/>
                <a:cs typeface="Times New Roman" panose="02020603050405020304" pitchFamily="18" charset="0"/>
              </a:rPr>
              <a:t>Ejemplo de innovación</a:t>
            </a:r>
            <a:endParaRPr lang="es-CO" sz="4000" b="1"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71C5D1D7-2382-4953-A1A4-BE3E9CAC1252}"/>
              </a:ext>
            </a:extLst>
          </p:cNvPr>
          <p:cNvSpPr txBox="1"/>
          <p:nvPr/>
        </p:nvSpPr>
        <p:spPr>
          <a:xfrm>
            <a:off x="10058400" y="2695293"/>
            <a:ext cx="6172200" cy="3539430"/>
          </a:xfrm>
          <a:prstGeom prst="rect">
            <a:avLst/>
          </a:prstGeom>
          <a:noFill/>
        </p:spPr>
        <p:txBody>
          <a:bodyPr wrap="square" rtlCol="0">
            <a:spAutoFit/>
          </a:bodyPr>
          <a:lstStyle/>
          <a:p>
            <a:pPr algn="ctr"/>
            <a:r>
              <a:rPr lang="es-MX" sz="2800" b="0" i="0" dirty="0">
                <a:effectLst/>
                <a:latin typeface="Times New Roman" panose="02020603050405020304" pitchFamily="18" charset="0"/>
                <a:cs typeface="Times New Roman" panose="02020603050405020304" pitchFamily="18" charset="0"/>
              </a:rPr>
              <a:t>Café Matiz- Maquinas</a:t>
            </a:r>
          </a:p>
          <a:p>
            <a:pPr algn="ctr"/>
            <a:endParaRPr lang="es-MX" sz="2800" dirty="0">
              <a:latin typeface="Times New Roman" panose="02020603050405020304" pitchFamily="18" charset="0"/>
              <a:cs typeface="Times New Roman" panose="02020603050405020304" pitchFamily="18" charset="0"/>
            </a:endParaRPr>
          </a:p>
          <a:p>
            <a:pPr algn="ctr"/>
            <a:r>
              <a:rPr lang="es-MX" sz="2800" b="0" i="0" dirty="0">
                <a:effectLst/>
                <a:latin typeface="Times New Roman" panose="02020603050405020304" pitchFamily="18" charset="0"/>
                <a:cs typeface="Times New Roman" panose="02020603050405020304" pitchFamily="18" charset="0"/>
              </a:rPr>
              <a:t>Café Matiz es una marca  colombiana de café premium, que se comercializa a través  Maquinas </a:t>
            </a:r>
            <a:r>
              <a:rPr lang="es-MX" sz="2800" dirty="0">
                <a:latin typeface="Times New Roman" panose="02020603050405020304" pitchFamily="18" charset="0"/>
                <a:cs typeface="Times New Roman" panose="02020603050405020304" pitchFamily="18" charset="0"/>
              </a:rPr>
              <a:t>N</a:t>
            </a:r>
            <a:r>
              <a:rPr lang="es-MX" sz="2800" b="0" i="0" dirty="0">
                <a:effectLst/>
                <a:latin typeface="Times New Roman" panose="02020603050405020304" pitchFamily="18" charset="0"/>
                <a:cs typeface="Times New Roman" panose="02020603050405020304" pitchFamily="18" charset="0"/>
              </a:rPr>
              <a:t>ovaventa en la vía, en espacios públicos, universidades y colegios </a:t>
            </a:r>
          </a:p>
          <a:p>
            <a:pPr algn="ctr"/>
            <a:endParaRPr lang="es-MX" sz="28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07B9736E-4FF4-41E5-8C7A-EAF787F4B89F}"/>
              </a:ext>
            </a:extLst>
          </p:cNvPr>
          <p:cNvSpPr txBox="1"/>
          <p:nvPr/>
        </p:nvSpPr>
        <p:spPr>
          <a:xfrm>
            <a:off x="10058400" y="6438900"/>
            <a:ext cx="6553200" cy="2246769"/>
          </a:xfrm>
          <a:prstGeom prst="rect">
            <a:avLst/>
          </a:prstGeom>
          <a:noFill/>
        </p:spPr>
        <p:txBody>
          <a:bodyPr wrap="square" rtlCol="0">
            <a:spAutoFit/>
          </a:bodyPr>
          <a:lstStyle/>
          <a:p>
            <a:r>
              <a:rPr lang="es-MX" sz="2800" b="1" dirty="0">
                <a:highlight>
                  <a:srgbClr val="00FFFF"/>
                </a:highlight>
                <a:latin typeface="Times New Roman" panose="02020603050405020304" pitchFamily="18" charset="0"/>
                <a:cs typeface="Times New Roman" panose="02020603050405020304" pitchFamily="18" charset="0"/>
              </a:rPr>
              <a:t>La implementación de este nuevo canal de distribución para la venta de Café Matiz, le ha permitido posicionarse en el publico joven, por lo tanto  puede considerarse una innovación.</a:t>
            </a:r>
            <a:endParaRPr lang="es-CO" sz="2800" b="1" dirty="0">
              <a:highlight>
                <a:srgbClr val="00FFFF"/>
              </a:highlight>
              <a:latin typeface="Times New Roman" panose="02020603050405020304" pitchFamily="18" charset="0"/>
              <a:cs typeface="Times New Roman" panose="02020603050405020304" pitchFamily="18" charset="0"/>
            </a:endParaRPr>
          </a:p>
        </p:txBody>
      </p:sp>
      <p:pic>
        <p:nvPicPr>
          <p:cNvPr id="2050" name="Picture 2" descr="Novaventa en la Vía en LinkedIn: #uncaféconproposito #novaventaenlavia  #maquinaexpendedora #vending…">
            <a:extLst>
              <a:ext uri="{FF2B5EF4-FFF2-40B4-BE49-F238E27FC236}">
                <a16:creationId xmlns:a16="http://schemas.microsoft.com/office/drawing/2014/main" id="{EC788B49-1CFC-4F69-9E9F-C57B27D00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72" y="2019300"/>
            <a:ext cx="762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1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4E4"/>
        </a:solidFill>
        <a:effectLst/>
      </p:bgPr>
    </p:bg>
    <p:spTree>
      <p:nvGrpSpPr>
        <p:cNvPr id="1" name=""/>
        <p:cNvGrpSpPr/>
        <p:nvPr/>
      </p:nvGrpSpPr>
      <p:grpSpPr>
        <a:xfrm>
          <a:off x="0" y="0"/>
          <a:ext cx="0" cy="0"/>
          <a:chOff x="0" y="0"/>
          <a:chExt cx="0" cy="0"/>
        </a:xfrm>
      </p:grpSpPr>
      <p:grpSp>
        <p:nvGrpSpPr>
          <p:cNvPr id="3" name="Group 3"/>
          <p:cNvGrpSpPr/>
          <p:nvPr/>
        </p:nvGrpSpPr>
        <p:grpSpPr>
          <a:xfrm>
            <a:off x="0" y="3323737"/>
            <a:ext cx="12109629" cy="5107483"/>
            <a:chOff x="0" y="0"/>
            <a:chExt cx="11952671" cy="5687345"/>
          </a:xfrm>
        </p:grpSpPr>
        <p:sp>
          <p:nvSpPr>
            <p:cNvPr id="4" name="Freeform 4"/>
            <p:cNvSpPr/>
            <p:nvPr/>
          </p:nvSpPr>
          <p:spPr>
            <a:xfrm>
              <a:off x="0" y="0"/>
              <a:ext cx="11952671" cy="5687345"/>
            </a:xfrm>
            <a:custGeom>
              <a:avLst/>
              <a:gdLst/>
              <a:ahLst/>
              <a:cxnLst/>
              <a:rect l="l" t="t" r="r" b="b"/>
              <a:pathLst>
                <a:path w="11952671" h="5687345">
                  <a:moveTo>
                    <a:pt x="11727881" y="342900"/>
                  </a:moveTo>
                  <a:lnTo>
                    <a:pt x="11727881" y="251460"/>
                  </a:lnTo>
                  <a:lnTo>
                    <a:pt x="11952671" y="251460"/>
                  </a:lnTo>
                  <a:lnTo>
                    <a:pt x="11952671" y="226060"/>
                  </a:lnTo>
                  <a:lnTo>
                    <a:pt x="11727881" y="226060"/>
                  </a:lnTo>
                  <a:lnTo>
                    <a:pt x="11727881" y="0"/>
                  </a:lnTo>
                  <a:lnTo>
                    <a:pt x="11702481" y="0"/>
                  </a:lnTo>
                  <a:lnTo>
                    <a:pt x="11702481" y="226060"/>
                  </a:lnTo>
                  <a:lnTo>
                    <a:pt x="251460" y="226060"/>
                  </a:lnTo>
                  <a:lnTo>
                    <a:pt x="251460" y="0"/>
                  </a:lnTo>
                  <a:lnTo>
                    <a:pt x="226060" y="0"/>
                  </a:lnTo>
                  <a:lnTo>
                    <a:pt x="226060" y="226060"/>
                  </a:lnTo>
                  <a:lnTo>
                    <a:pt x="0" y="226060"/>
                  </a:lnTo>
                  <a:lnTo>
                    <a:pt x="0" y="251460"/>
                  </a:lnTo>
                  <a:lnTo>
                    <a:pt x="226060" y="251460"/>
                  </a:lnTo>
                  <a:lnTo>
                    <a:pt x="226060" y="5435885"/>
                  </a:lnTo>
                  <a:lnTo>
                    <a:pt x="0" y="5435885"/>
                  </a:lnTo>
                  <a:lnTo>
                    <a:pt x="0" y="5461285"/>
                  </a:lnTo>
                  <a:lnTo>
                    <a:pt x="226060" y="5461285"/>
                  </a:lnTo>
                  <a:lnTo>
                    <a:pt x="226060" y="5687345"/>
                  </a:lnTo>
                  <a:lnTo>
                    <a:pt x="251460" y="5687345"/>
                  </a:lnTo>
                  <a:lnTo>
                    <a:pt x="251460" y="5461285"/>
                  </a:lnTo>
                  <a:lnTo>
                    <a:pt x="11702481" y="5461285"/>
                  </a:lnTo>
                  <a:lnTo>
                    <a:pt x="11702481" y="5687345"/>
                  </a:lnTo>
                  <a:lnTo>
                    <a:pt x="11727881" y="5687345"/>
                  </a:lnTo>
                  <a:lnTo>
                    <a:pt x="11727881" y="5461285"/>
                  </a:lnTo>
                  <a:lnTo>
                    <a:pt x="11952671" y="5461285"/>
                  </a:lnTo>
                  <a:lnTo>
                    <a:pt x="11952671" y="5435885"/>
                  </a:lnTo>
                  <a:lnTo>
                    <a:pt x="11727881" y="5435885"/>
                  </a:lnTo>
                  <a:lnTo>
                    <a:pt x="11727881" y="342900"/>
                  </a:lnTo>
                  <a:close/>
                  <a:moveTo>
                    <a:pt x="11702481" y="342900"/>
                  </a:moveTo>
                  <a:lnTo>
                    <a:pt x="11702481" y="5435885"/>
                  </a:lnTo>
                  <a:lnTo>
                    <a:pt x="251460" y="5435885"/>
                  </a:lnTo>
                  <a:lnTo>
                    <a:pt x="251460" y="251460"/>
                  </a:lnTo>
                  <a:lnTo>
                    <a:pt x="11702481" y="251460"/>
                  </a:lnTo>
                  <a:lnTo>
                    <a:pt x="11702481" y="342900"/>
                  </a:lnTo>
                  <a:close/>
                </a:path>
              </a:pathLst>
            </a:custGeom>
            <a:solidFill>
              <a:srgbClr val="FEC64F"/>
            </a:solidFill>
          </p:spPr>
        </p:sp>
      </p:grpSp>
      <p:sp>
        <p:nvSpPr>
          <p:cNvPr id="6" name="Freeform 6"/>
          <p:cNvSpPr/>
          <p:nvPr/>
        </p:nvSpPr>
        <p:spPr>
          <a:xfrm>
            <a:off x="13974878" y="7697242"/>
            <a:ext cx="6211019" cy="4114800"/>
          </a:xfrm>
          <a:custGeom>
            <a:avLst/>
            <a:gdLst/>
            <a:ahLst/>
            <a:cxnLst/>
            <a:rect l="l" t="t" r="r" b="b"/>
            <a:pathLst>
              <a:path w="6211019" h="4114800">
                <a:moveTo>
                  <a:pt x="0" y="0"/>
                </a:moveTo>
                <a:lnTo>
                  <a:pt x="6211019" y="0"/>
                </a:lnTo>
                <a:lnTo>
                  <a:pt x="62110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3101306" y="-1713454"/>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CuadroTexto 10">
            <a:extLst>
              <a:ext uri="{FF2B5EF4-FFF2-40B4-BE49-F238E27FC236}">
                <a16:creationId xmlns:a16="http://schemas.microsoft.com/office/drawing/2014/main" id="{D367E79C-B815-4CB7-B478-E9CD0AB33E27}"/>
              </a:ext>
            </a:extLst>
          </p:cNvPr>
          <p:cNvSpPr txBox="1"/>
          <p:nvPr/>
        </p:nvSpPr>
        <p:spPr>
          <a:xfrm>
            <a:off x="762000" y="8600264"/>
            <a:ext cx="7162800" cy="1200329"/>
          </a:xfrm>
          <a:prstGeom prst="rect">
            <a:avLst/>
          </a:prstGeom>
          <a:noFill/>
        </p:spPr>
        <p:txBody>
          <a:bodyPr wrap="square" rtlCol="0">
            <a:spAutoFit/>
          </a:bodyPr>
          <a:lstStyle/>
          <a:p>
            <a:r>
              <a:rPr lang="es-MX" dirty="0"/>
              <a:t>Erlendy Ibarbo Perlaza</a:t>
            </a:r>
          </a:p>
          <a:p>
            <a:r>
              <a:rPr lang="es-MX" dirty="0"/>
              <a:t>Profesional en Comercio Exterior</a:t>
            </a:r>
          </a:p>
          <a:p>
            <a:r>
              <a:rPr lang="es-MX" dirty="0"/>
              <a:t>Especialista en Gerencia de Marketing Estratégico</a:t>
            </a:r>
          </a:p>
          <a:p>
            <a:r>
              <a:rPr lang="es-MX" dirty="0"/>
              <a:t>Magister en Creación de Empresas</a:t>
            </a:r>
            <a:endParaRPr lang="es-CO" dirty="0"/>
          </a:p>
        </p:txBody>
      </p:sp>
      <p:sp>
        <p:nvSpPr>
          <p:cNvPr id="13" name="CuadroTexto 12">
            <a:extLst>
              <a:ext uri="{FF2B5EF4-FFF2-40B4-BE49-F238E27FC236}">
                <a16:creationId xmlns:a16="http://schemas.microsoft.com/office/drawing/2014/main" id="{80289B19-93E4-4A6E-80C3-D2C799C235B1}"/>
              </a:ext>
            </a:extLst>
          </p:cNvPr>
          <p:cNvSpPr txBox="1"/>
          <p:nvPr/>
        </p:nvSpPr>
        <p:spPr>
          <a:xfrm>
            <a:off x="471811" y="6156020"/>
            <a:ext cx="11637818" cy="769441"/>
          </a:xfrm>
          <a:prstGeom prst="rect">
            <a:avLst/>
          </a:prstGeom>
          <a:noFill/>
        </p:spPr>
        <p:txBody>
          <a:bodyPr wrap="square">
            <a:spAutoFit/>
          </a:bodyPr>
          <a:lstStyle/>
          <a:p>
            <a:r>
              <a:rPr kumimoji="0" lang="es-MX" sz="4000" b="1" i="0" u="none" strike="noStrike" kern="0" cap="none" spc="0" normalizeH="0" baseline="0" noProof="0" dirty="0">
                <a:ln>
                  <a:noFill/>
                </a:ln>
                <a:solidFill>
                  <a:srgbClr val="514138"/>
                </a:solidFill>
                <a:effectLst/>
                <a:uLnTx/>
                <a:uFillTx/>
                <a:latin typeface="Oswald"/>
                <a:sym typeface="Oswald"/>
              </a:rPr>
              <a:t>¡</a:t>
            </a:r>
            <a:r>
              <a:rPr kumimoji="0" lang="es-MX" sz="4400" b="1" i="0" u="none" strike="noStrike" kern="0" cap="none" spc="0" normalizeH="0" baseline="0" noProof="0" dirty="0">
                <a:ln>
                  <a:noFill/>
                </a:ln>
                <a:solidFill>
                  <a:srgbClr val="514138"/>
                </a:solidFill>
                <a:effectLst/>
                <a:uLnTx/>
                <a:uFillTx/>
                <a:latin typeface="Times New Roman" panose="02020603050405020304" pitchFamily="18" charset="0"/>
                <a:cs typeface="Times New Roman" panose="02020603050405020304" pitchFamily="18" charset="0"/>
                <a:sym typeface="Oswald"/>
              </a:rPr>
              <a:t>Enamórate del problema no de la solución!</a:t>
            </a:r>
            <a:endParaRPr lang="es-CO" sz="4400" dirty="0">
              <a:latin typeface="Times New Roman" panose="02020603050405020304" pitchFamily="18" charset="0"/>
              <a:cs typeface="Times New Roman" panose="02020603050405020304" pitchFamily="18" charset="0"/>
            </a:endParaRPr>
          </a:p>
        </p:txBody>
      </p:sp>
      <p:pic>
        <p:nvPicPr>
          <p:cNvPr id="3076" name="Picture 4" descr="La ONU declara la guerra a los plásticos que contaminan el mar">
            <a:extLst>
              <a:ext uri="{FF2B5EF4-FFF2-40B4-BE49-F238E27FC236}">
                <a16:creationId xmlns:a16="http://schemas.microsoft.com/office/drawing/2014/main" id="{938B17BC-F784-4D32-9965-FE04904B7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762" y="314324"/>
            <a:ext cx="9287906" cy="4550867"/>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708B5258-C896-420C-88CD-FEBC0B955B3B}"/>
              </a:ext>
            </a:extLst>
          </p:cNvPr>
          <p:cNvSpPr txBox="1"/>
          <p:nvPr/>
        </p:nvSpPr>
        <p:spPr>
          <a:xfrm>
            <a:off x="8156464" y="4999287"/>
            <a:ext cx="11636828" cy="646331"/>
          </a:xfrm>
          <a:prstGeom prst="rect">
            <a:avLst/>
          </a:prstGeom>
          <a:noFill/>
        </p:spPr>
        <p:txBody>
          <a:bodyPr wrap="square">
            <a:spAutoFit/>
          </a:bodyPr>
          <a:lstStyle/>
          <a:p>
            <a:pPr algn="l"/>
            <a:r>
              <a:rPr lang="es-MX" b="0" i="0" dirty="0">
                <a:solidFill>
                  <a:srgbClr val="666666"/>
                </a:solidFill>
                <a:effectLst/>
                <a:latin typeface="Arial" panose="020B0604020202020204" pitchFamily="34" charset="0"/>
              </a:rPr>
              <a:t>Los residuos de envases y plásticos diversos alcanzan a las zonas más recónditas del planeta</a:t>
            </a:r>
          </a:p>
          <a:p>
            <a:r>
              <a:rPr lang="es-MX" b="0" i="0" dirty="0">
                <a:solidFill>
                  <a:srgbClr val="666666"/>
                </a:solidFill>
                <a:effectLst/>
                <a:latin typeface="Arial" panose="020B0604020202020204" pitchFamily="34" charset="0"/>
              </a:rPr>
              <a:t> </a:t>
            </a:r>
            <a:endParaRPr lang="es-CO" dirty="0"/>
          </a:p>
        </p:txBody>
      </p:sp>
    </p:spTree>
    <p:extLst>
      <p:ext uri="{BB962C8B-B14F-4D97-AF65-F5344CB8AC3E}">
        <p14:creationId xmlns:p14="http://schemas.microsoft.com/office/powerpoint/2010/main" val="398075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4E4"/>
        </a:solidFill>
        <a:effectLst/>
      </p:bgPr>
    </p:bg>
    <p:spTree>
      <p:nvGrpSpPr>
        <p:cNvPr id="1" name=""/>
        <p:cNvGrpSpPr/>
        <p:nvPr/>
      </p:nvGrpSpPr>
      <p:grpSpPr>
        <a:xfrm>
          <a:off x="0" y="0"/>
          <a:ext cx="0" cy="0"/>
          <a:chOff x="0" y="0"/>
          <a:chExt cx="0" cy="0"/>
        </a:xfrm>
      </p:grpSpPr>
      <p:grpSp>
        <p:nvGrpSpPr>
          <p:cNvPr id="3" name="Group 3"/>
          <p:cNvGrpSpPr/>
          <p:nvPr/>
        </p:nvGrpSpPr>
        <p:grpSpPr>
          <a:xfrm>
            <a:off x="0" y="3323737"/>
            <a:ext cx="12109629" cy="5107483"/>
            <a:chOff x="0" y="0"/>
            <a:chExt cx="11952671" cy="5687345"/>
          </a:xfrm>
        </p:grpSpPr>
        <p:sp>
          <p:nvSpPr>
            <p:cNvPr id="4" name="Freeform 4"/>
            <p:cNvSpPr/>
            <p:nvPr/>
          </p:nvSpPr>
          <p:spPr>
            <a:xfrm>
              <a:off x="0" y="0"/>
              <a:ext cx="11952671" cy="5687345"/>
            </a:xfrm>
            <a:custGeom>
              <a:avLst/>
              <a:gdLst/>
              <a:ahLst/>
              <a:cxnLst/>
              <a:rect l="l" t="t" r="r" b="b"/>
              <a:pathLst>
                <a:path w="11952671" h="5687345">
                  <a:moveTo>
                    <a:pt x="11727881" y="342900"/>
                  </a:moveTo>
                  <a:lnTo>
                    <a:pt x="11727881" y="251460"/>
                  </a:lnTo>
                  <a:lnTo>
                    <a:pt x="11952671" y="251460"/>
                  </a:lnTo>
                  <a:lnTo>
                    <a:pt x="11952671" y="226060"/>
                  </a:lnTo>
                  <a:lnTo>
                    <a:pt x="11727881" y="226060"/>
                  </a:lnTo>
                  <a:lnTo>
                    <a:pt x="11727881" y="0"/>
                  </a:lnTo>
                  <a:lnTo>
                    <a:pt x="11702481" y="0"/>
                  </a:lnTo>
                  <a:lnTo>
                    <a:pt x="11702481" y="226060"/>
                  </a:lnTo>
                  <a:lnTo>
                    <a:pt x="251460" y="226060"/>
                  </a:lnTo>
                  <a:lnTo>
                    <a:pt x="251460" y="0"/>
                  </a:lnTo>
                  <a:lnTo>
                    <a:pt x="226060" y="0"/>
                  </a:lnTo>
                  <a:lnTo>
                    <a:pt x="226060" y="226060"/>
                  </a:lnTo>
                  <a:lnTo>
                    <a:pt x="0" y="226060"/>
                  </a:lnTo>
                  <a:lnTo>
                    <a:pt x="0" y="251460"/>
                  </a:lnTo>
                  <a:lnTo>
                    <a:pt x="226060" y="251460"/>
                  </a:lnTo>
                  <a:lnTo>
                    <a:pt x="226060" y="5435885"/>
                  </a:lnTo>
                  <a:lnTo>
                    <a:pt x="0" y="5435885"/>
                  </a:lnTo>
                  <a:lnTo>
                    <a:pt x="0" y="5461285"/>
                  </a:lnTo>
                  <a:lnTo>
                    <a:pt x="226060" y="5461285"/>
                  </a:lnTo>
                  <a:lnTo>
                    <a:pt x="226060" y="5687345"/>
                  </a:lnTo>
                  <a:lnTo>
                    <a:pt x="251460" y="5687345"/>
                  </a:lnTo>
                  <a:lnTo>
                    <a:pt x="251460" y="5461285"/>
                  </a:lnTo>
                  <a:lnTo>
                    <a:pt x="11702481" y="5461285"/>
                  </a:lnTo>
                  <a:lnTo>
                    <a:pt x="11702481" y="5687345"/>
                  </a:lnTo>
                  <a:lnTo>
                    <a:pt x="11727881" y="5687345"/>
                  </a:lnTo>
                  <a:lnTo>
                    <a:pt x="11727881" y="5461285"/>
                  </a:lnTo>
                  <a:lnTo>
                    <a:pt x="11952671" y="5461285"/>
                  </a:lnTo>
                  <a:lnTo>
                    <a:pt x="11952671" y="5435885"/>
                  </a:lnTo>
                  <a:lnTo>
                    <a:pt x="11727881" y="5435885"/>
                  </a:lnTo>
                  <a:lnTo>
                    <a:pt x="11727881" y="342900"/>
                  </a:lnTo>
                  <a:close/>
                  <a:moveTo>
                    <a:pt x="11702481" y="342900"/>
                  </a:moveTo>
                  <a:lnTo>
                    <a:pt x="11702481" y="5435885"/>
                  </a:lnTo>
                  <a:lnTo>
                    <a:pt x="251460" y="5435885"/>
                  </a:lnTo>
                  <a:lnTo>
                    <a:pt x="251460" y="251460"/>
                  </a:lnTo>
                  <a:lnTo>
                    <a:pt x="11702481" y="251460"/>
                  </a:lnTo>
                  <a:lnTo>
                    <a:pt x="11702481" y="342900"/>
                  </a:lnTo>
                  <a:close/>
                </a:path>
              </a:pathLst>
            </a:custGeom>
            <a:solidFill>
              <a:srgbClr val="FEC64F"/>
            </a:solidFill>
          </p:spPr>
        </p:sp>
      </p:grpSp>
      <p:sp>
        <p:nvSpPr>
          <p:cNvPr id="6" name="Freeform 6"/>
          <p:cNvSpPr/>
          <p:nvPr/>
        </p:nvSpPr>
        <p:spPr>
          <a:xfrm>
            <a:off x="13974878" y="7697242"/>
            <a:ext cx="6211019" cy="4114800"/>
          </a:xfrm>
          <a:custGeom>
            <a:avLst/>
            <a:gdLst/>
            <a:ahLst/>
            <a:cxnLst/>
            <a:rect l="l" t="t" r="r" b="b"/>
            <a:pathLst>
              <a:path w="6211019" h="4114800">
                <a:moveTo>
                  <a:pt x="0" y="0"/>
                </a:moveTo>
                <a:lnTo>
                  <a:pt x="6211019" y="0"/>
                </a:lnTo>
                <a:lnTo>
                  <a:pt x="62110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3101306" y="-1713454"/>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CuadroTexto 10">
            <a:extLst>
              <a:ext uri="{FF2B5EF4-FFF2-40B4-BE49-F238E27FC236}">
                <a16:creationId xmlns:a16="http://schemas.microsoft.com/office/drawing/2014/main" id="{D367E79C-B815-4CB7-B478-E9CD0AB33E27}"/>
              </a:ext>
            </a:extLst>
          </p:cNvPr>
          <p:cNvSpPr txBox="1"/>
          <p:nvPr/>
        </p:nvSpPr>
        <p:spPr>
          <a:xfrm>
            <a:off x="762000" y="8600264"/>
            <a:ext cx="7162800" cy="1200329"/>
          </a:xfrm>
          <a:prstGeom prst="rect">
            <a:avLst/>
          </a:prstGeom>
          <a:noFill/>
        </p:spPr>
        <p:txBody>
          <a:bodyPr wrap="square" rtlCol="0">
            <a:spAutoFit/>
          </a:bodyPr>
          <a:lstStyle/>
          <a:p>
            <a:r>
              <a:rPr lang="es-MX" dirty="0"/>
              <a:t>Erlendy Ibarbo Perlaza</a:t>
            </a:r>
          </a:p>
          <a:p>
            <a:r>
              <a:rPr lang="es-MX" dirty="0"/>
              <a:t>Profesional en Comercio Exterior</a:t>
            </a:r>
          </a:p>
          <a:p>
            <a:r>
              <a:rPr lang="es-MX" dirty="0"/>
              <a:t>Especialista en Gerencia de Marketing Estratégico</a:t>
            </a:r>
          </a:p>
          <a:p>
            <a:r>
              <a:rPr lang="es-MX" dirty="0"/>
              <a:t>Magister en Creación de Empresas</a:t>
            </a:r>
            <a:endParaRPr lang="es-CO" dirty="0"/>
          </a:p>
        </p:txBody>
      </p:sp>
      <p:sp>
        <p:nvSpPr>
          <p:cNvPr id="13" name="CuadroTexto 12">
            <a:extLst>
              <a:ext uri="{FF2B5EF4-FFF2-40B4-BE49-F238E27FC236}">
                <a16:creationId xmlns:a16="http://schemas.microsoft.com/office/drawing/2014/main" id="{80289B19-93E4-4A6E-80C3-D2C799C235B1}"/>
              </a:ext>
            </a:extLst>
          </p:cNvPr>
          <p:cNvSpPr txBox="1"/>
          <p:nvPr/>
        </p:nvSpPr>
        <p:spPr>
          <a:xfrm>
            <a:off x="3325091" y="887392"/>
            <a:ext cx="11637818" cy="769441"/>
          </a:xfrm>
          <a:prstGeom prst="rect">
            <a:avLst/>
          </a:prstGeom>
          <a:noFill/>
        </p:spPr>
        <p:txBody>
          <a:bodyPr wrap="square">
            <a:spAutoFit/>
          </a:bodyPr>
          <a:lstStyle/>
          <a:p>
            <a:r>
              <a:rPr kumimoji="0" lang="es-MX" sz="4000" b="1" i="0" u="none" strike="noStrike" kern="0" cap="none" spc="0" normalizeH="0" baseline="0" noProof="0" dirty="0">
                <a:ln>
                  <a:noFill/>
                </a:ln>
                <a:solidFill>
                  <a:srgbClr val="514138"/>
                </a:solidFill>
                <a:effectLst/>
                <a:uLnTx/>
                <a:uFillTx/>
                <a:latin typeface="Oswald"/>
                <a:sym typeface="Oswald"/>
              </a:rPr>
              <a:t>¡</a:t>
            </a:r>
            <a:r>
              <a:rPr kumimoji="0" lang="es-MX" sz="4400" b="1" i="0" u="none" strike="noStrike" kern="0" cap="none" spc="0" normalizeH="0" baseline="0" noProof="0" dirty="0">
                <a:ln>
                  <a:noFill/>
                </a:ln>
                <a:solidFill>
                  <a:srgbClr val="514138"/>
                </a:solidFill>
                <a:effectLst/>
                <a:uLnTx/>
                <a:uFillTx/>
                <a:latin typeface="Times New Roman" panose="02020603050405020304" pitchFamily="18" charset="0"/>
                <a:cs typeface="Times New Roman" panose="02020603050405020304" pitchFamily="18" charset="0"/>
                <a:sym typeface="Oswald"/>
              </a:rPr>
              <a:t>Enamórate del problema no de la solución!</a:t>
            </a:r>
            <a:endParaRPr lang="es-CO" sz="4400" dirty="0">
              <a:latin typeface="Times New Roman" panose="02020603050405020304" pitchFamily="18" charset="0"/>
              <a:cs typeface="Times New Roman" panose="02020603050405020304" pitchFamily="18" charset="0"/>
            </a:endParaRPr>
          </a:p>
        </p:txBody>
      </p:sp>
      <p:pic>
        <p:nvPicPr>
          <p:cNvPr id="5122" name="Picture 2" descr="¿Qué es y cómo hacer un mapa de empatía? Plantilla y ejemplos">
            <a:extLst>
              <a:ext uri="{FF2B5EF4-FFF2-40B4-BE49-F238E27FC236}">
                <a16:creationId xmlns:a16="http://schemas.microsoft.com/office/drawing/2014/main" id="{34E74198-D91D-4D9C-AB19-D2A32CC936B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18" b="98964" l="25455" r="73506">
                        <a14:foregroundMark x1="60260" y1="8031" x2="44935" y2="10881"/>
                        <a14:foregroundMark x1="44935" y1="10881" x2="43896" y2="6477"/>
                        <a14:foregroundMark x1="27662" y1="27202" x2="26104" y2="44041"/>
                        <a14:foregroundMark x1="26104" y1="44041" x2="25455" y2="45078"/>
                        <a14:foregroundMark x1="54545" y1="2332" x2="47273" y2="1813"/>
                        <a14:foregroundMark x1="68442" y1="24093" x2="71688" y2="68653"/>
                        <a14:foregroundMark x1="71688" y1="68653" x2="71688" y2="68653"/>
                        <a14:foregroundMark x1="28052" y1="59845" x2="44286" y2="88342"/>
                        <a14:foregroundMark x1="44286" y1="88342" x2="54545" y2="93264"/>
                        <a14:foregroundMark x1="54545" y1="93264" x2="54805" y2="93005"/>
                        <a14:foregroundMark x1="55065" y1="72021" x2="32597" y2="72280"/>
                        <a14:foregroundMark x1="32597" y1="72280" x2="31039" y2="69948"/>
                        <a14:foregroundMark x1="38831" y1="53627" x2="27532" y2="73575"/>
                        <a14:foregroundMark x1="27532" y1="73575" x2="27532" y2="72798"/>
                        <a14:foregroundMark x1="28571" y1="74870" x2="33896" y2="83679"/>
                        <a14:foregroundMark x1="33896" y1="83679" x2="46623" y2="93523"/>
                        <a14:foregroundMark x1="52468" y1="97150" x2="48052" y2="97668"/>
                        <a14:foregroundMark x1="48052" y1="97668" x2="46623" y2="98964"/>
                        <a14:foregroundMark x1="73377" y1="42228" x2="73506" y2="54922"/>
                        <a14:foregroundMark x1="73506" y1="54922" x2="73377" y2="55181"/>
                        <a14:foregroundMark x1="48182" y1="36528" x2="47662" y2="54145"/>
                      </a14:backgroundRemoval>
                    </a14:imgEffect>
                  </a14:imgLayer>
                </a14:imgProps>
              </a:ext>
              <a:ext uri="{28A0092B-C50C-407E-A947-70E740481C1C}">
                <a14:useLocalDpi xmlns:a14="http://schemas.microsoft.com/office/drawing/2010/main" val="0"/>
              </a:ext>
            </a:extLst>
          </a:blip>
          <a:srcRect l="22987" r="22987"/>
          <a:stretch/>
        </p:blipFill>
        <p:spPr bwMode="auto">
          <a:xfrm>
            <a:off x="7467600" y="1691295"/>
            <a:ext cx="8382000" cy="777752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62CDB77-FC30-4B63-94F4-65E0A42EBDB6}"/>
              </a:ext>
            </a:extLst>
          </p:cNvPr>
          <p:cNvSpPr txBox="1"/>
          <p:nvPr/>
        </p:nvSpPr>
        <p:spPr>
          <a:xfrm>
            <a:off x="1524000" y="2589758"/>
            <a:ext cx="5257800" cy="646331"/>
          </a:xfrm>
          <a:prstGeom prst="rect">
            <a:avLst/>
          </a:prstGeom>
          <a:noFill/>
        </p:spPr>
        <p:txBody>
          <a:bodyPr wrap="square" rtlCol="0">
            <a:spAutoFit/>
          </a:bodyPr>
          <a:lstStyle/>
          <a:p>
            <a:r>
              <a:rPr lang="es-MX" sz="3600" b="1" dirty="0">
                <a:latin typeface="Times New Roman" panose="02020603050405020304" pitchFamily="18" charset="0"/>
                <a:cs typeface="Times New Roman" panose="02020603050405020304" pitchFamily="18" charset="0"/>
              </a:rPr>
              <a:t>El mapa de Empatía</a:t>
            </a:r>
            <a:endParaRPr lang="es-CO" sz="3600" b="1"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D7431CE2-8DC9-4E48-9625-8F751F680E4A}"/>
              </a:ext>
            </a:extLst>
          </p:cNvPr>
          <p:cNvSpPr txBox="1"/>
          <p:nvPr/>
        </p:nvSpPr>
        <p:spPr>
          <a:xfrm>
            <a:off x="838200" y="4697335"/>
            <a:ext cx="6629400" cy="1384995"/>
          </a:xfrm>
          <a:prstGeom prst="rect">
            <a:avLst/>
          </a:prstGeom>
          <a:noFill/>
        </p:spPr>
        <p:txBody>
          <a:bodyPr wrap="square" rtlCol="0">
            <a:spAutoFit/>
          </a:bodyPr>
          <a:lstStyle/>
          <a:p>
            <a:pPr algn="ctr"/>
            <a:r>
              <a:rPr lang="es-MX" sz="2800" dirty="0">
                <a:latin typeface="Times New Roman" panose="02020603050405020304" pitchFamily="18" charset="0"/>
                <a:cs typeface="Times New Roman" panose="02020603050405020304" pitchFamily="18" charset="0"/>
              </a:rPr>
              <a:t>Es una herramienta visual que permite identificar los dolores o problemas del usuario, cliente o posible consumidor</a:t>
            </a:r>
            <a:endParaRPr lang="es-C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77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F8E82-F578-478D-12E8-C6BA7CF92D93}"/>
              </a:ext>
            </a:extLst>
          </p:cNvPr>
          <p:cNvSpPr>
            <a:spLocks noGrp="1"/>
          </p:cNvSpPr>
          <p:nvPr>
            <p:ph type="title"/>
          </p:nvPr>
        </p:nvSpPr>
        <p:spPr>
          <a:xfrm>
            <a:off x="1295400" y="495300"/>
            <a:ext cx="15135295" cy="3597790"/>
          </a:xfrm>
        </p:spPr>
        <p:txBody>
          <a:bodyPr/>
          <a:lstStyle/>
          <a:p>
            <a:r>
              <a:rPr lang="es-MX" sz="5400" b="1" dirty="0">
                <a:solidFill>
                  <a:schemeClr val="tx1"/>
                </a:solidFill>
                <a:latin typeface="Times New Roman" panose="02020603050405020304" pitchFamily="18" charset="0"/>
                <a:cs typeface="Times New Roman" panose="02020603050405020304" pitchFamily="18" charset="0"/>
              </a:rPr>
              <a:t>¿Como estructurar el problema en términos de necesidad? </a:t>
            </a:r>
            <a:endParaRPr lang="es-CO" sz="5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480E731B-CE3A-4FC6-9868-3E39C7FEC160}"/>
              </a:ext>
            </a:extLst>
          </p:cNvPr>
          <p:cNvGraphicFramePr/>
          <p:nvPr>
            <p:extLst>
              <p:ext uri="{D42A27DB-BD31-4B8C-83A1-F6EECF244321}">
                <p14:modId xmlns:p14="http://schemas.microsoft.com/office/powerpoint/2010/main" val="3673489227"/>
              </p:ext>
            </p:extLst>
          </p:nvPr>
        </p:nvGraphicFramePr>
        <p:xfrm>
          <a:off x="3886200" y="4025900"/>
          <a:ext cx="762000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de flecha 6">
            <a:extLst>
              <a:ext uri="{FF2B5EF4-FFF2-40B4-BE49-F238E27FC236}">
                <a16:creationId xmlns:a16="http://schemas.microsoft.com/office/drawing/2014/main" id="{EB6D44D7-4BA5-49EF-9D3D-8C37411E50BC}"/>
              </a:ext>
            </a:extLst>
          </p:cNvPr>
          <p:cNvCxnSpPr/>
          <p:nvPr/>
        </p:nvCxnSpPr>
        <p:spPr>
          <a:xfrm>
            <a:off x="7315200" y="5524500"/>
            <a:ext cx="13716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Conector recto de flecha 7">
            <a:extLst>
              <a:ext uri="{FF2B5EF4-FFF2-40B4-BE49-F238E27FC236}">
                <a16:creationId xmlns:a16="http://schemas.microsoft.com/office/drawing/2014/main" id="{0D7D96ED-1E36-4589-8151-7230EB7371EF}"/>
              </a:ext>
            </a:extLst>
          </p:cNvPr>
          <p:cNvCxnSpPr/>
          <p:nvPr/>
        </p:nvCxnSpPr>
        <p:spPr>
          <a:xfrm>
            <a:off x="7308273" y="6210300"/>
            <a:ext cx="13716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Conector recto de flecha 8">
            <a:extLst>
              <a:ext uri="{FF2B5EF4-FFF2-40B4-BE49-F238E27FC236}">
                <a16:creationId xmlns:a16="http://schemas.microsoft.com/office/drawing/2014/main" id="{797DA23D-5F6A-497E-80E5-28C212A955D8}"/>
              </a:ext>
            </a:extLst>
          </p:cNvPr>
          <p:cNvCxnSpPr/>
          <p:nvPr/>
        </p:nvCxnSpPr>
        <p:spPr>
          <a:xfrm>
            <a:off x="7315200" y="7124700"/>
            <a:ext cx="13716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ector recto de flecha 9">
            <a:extLst>
              <a:ext uri="{FF2B5EF4-FFF2-40B4-BE49-F238E27FC236}">
                <a16:creationId xmlns:a16="http://schemas.microsoft.com/office/drawing/2014/main" id="{7F691579-8657-4FBF-B321-940678BA829E}"/>
              </a:ext>
            </a:extLst>
          </p:cNvPr>
          <p:cNvCxnSpPr/>
          <p:nvPr/>
        </p:nvCxnSpPr>
        <p:spPr>
          <a:xfrm>
            <a:off x="7308273" y="8115300"/>
            <a:ext cx="13716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Freeform 7">
            <a:extLst>
              <a:ext uri="{FF2B5EF4-FFF2-40B4-BE49-F238E27FC236}">
                <a16:creationId xmlns:a16="http://schemas.microsoft.com/office/drawing/2014/main" id="{3188AD55-F425-4AA6-BF18-A4965BDEEE43}"/>
              </a:ext>
            </a:extLst>
          </p:cNvPr>
          <p:cNvSpPr/>
          <p:nvPr/>
        </p:nvSpPr>
        <p:spPr>
          <a:xfrm>
            <a:off x="-3247708" y="-1104900"/>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7">
            <a:extLst>
              <a:ext uri="{FF2B5EF4-FFF2-40B4-BE49-F238E27FC236}">
                <a16:creationId xmlns:a16="http://schemas.microsoft.com/office/drawing/2014/main" id="{B001FB1C-D97C-439A-8657-0C1CD2F2A602}"/>
              </a:ext>
            </a:extLst>
          </p:cNvPr>
          <p:cNvSpPr/>
          <p:nvPr/>
        </p:nvSpPr>
        <p:spPr>
          <a:xfrm>
            <a:off x="13411200" y="6819900"/>
            <a:ext cx="6495415" cy="4303213"/>
          </a:xfrm>
          <a:custGeom>
            <a:avLst/>
            <a:gdLst/>
            <a:ahLst/>
            <a:cxnLst/>
            <a:rect l="l" t="t" r="r" b="b"/>
            <a:pathLst>
              <a:path w="6495415" h="4303213">
                <a:moveTo>
                  <a:pt x="0" y="0"/>
                </a:moveTo>
                <a:lnTo>
                  <a:pt x="6495416" y="0"/>
                </a:lnTo>
                <a:lnTo>
                  <a:pt x="6495416" y="4303212"/>
                </a:lnTo>
                <a:lnTo>
                  <a:pt x="0" y="43032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450584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591</Words>
  <Application>Microsoft Office PowerPoint</Application>
  <PresentationFormat>Personalizado</PresentationFormat>
  <Paragraphs>77</Paragraphs>
  <Slides>13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Calibri</vt:lpstr>
      <vt:lpstr>Inconsolata</vt:lpstr>
      <vt:lpstr>Arial</vt:lpstr>
      <vt:lpstr>Fira Sans</vt:lpstr>
      <vt:lpstr>Times New Roman</vt:lpstr>
      <vt:lpstr>Oswald</vt:lpstr>
      <vt:lpstr>Modern Love</vt:lpstr>
      <vt:lpstr>Office Theme</vt:lpstr>
      <vt:lpstr>Presentación de PowerPoint</vt:lpstr>
      <vt:lpstr>Presentación de PowerPoint</vt:lpstr>
      <vt:lpstr>Presentación de PowerPoint</vt:lpstr>
      <vt:lpstr>Presentación de PowerPoint</vt:lpstr>
      <vt:lpstr>Ejemplo de creatividad </vt:lpstr>
      <vt:lpstr>Ejemplo de innovación</vt:lpstr>
      <vt:lpstr>Presentación de PowerPoint</vt:lpstr>
      <vt:lpstr>Presentación de PowerPoint</vt:lpstr>
      <vt:lpstr>¿Como estructurar el problema en términos de necesidad? </vt:lpstr>
      <vt:lpstr>La oportunidad empresarial</vt:lpstr>
      <vt:lpstr>Bases para la IDEACIÓN ¿Cómo transformo la oportunidad empresarial en un desafío?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Erlendy Ibarbo Perlaza</cp:lastModifiedBy>
  <cp:revision>23</cp:revision>
  <dcterms:created xsi:type="dcterms:W3CDTF">2006-08-16T00:00:00Z</dcterms:created>
  <dcterms:modified xsi:type="dcterms:W3CDTF">2024-02-29T00:38:52Z</dcterms:modified>
  <dc:identifier>DAF6_OARxNA</dc:identifier>
</cp:coreProperties>
</file>