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3/9/2026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31128" y="193965"/>
            <a:ext cx="6137564" cy="1773380"/>
          </a:xfrm>
        </p:spPr>
        <p:txBody>
          <a:bodyPr/>
          <a:lstStyle/>
          <a:p>
            <a:pPr>
              <a:lnSpc>
                <a:spcPct val="80000"/>
              </a:lnSpc>
              <a:spcBef>
                <a:spcPct val="20000"/>
              </a:spcBef>
              <a:defRPr/>
            </a:pPr>
            <a:r>
              <a:rPr lang="es-MX" sz="3600" b="1" dirty="0">
                <a:solidFill>
                  <a:schemeClr val="bg2">
                    <a:lumMod val="25000"/>
                  </a:schemeClr>
                </a:solidFill>
                <a:latin typeface="Tahoma" pitchFamily="34" charset="0"/>
                <a:cs typeface="Arial" charset="0"/>
              </a:rPr>
              <a:t>Universidad  del Pacífico</a:t>
            </a:r>
            <a:br>
              <a:rPr lang="es-MX" sz="3600" b="1" dirty="0">
                <a:solidFill>
                  <a:schemeClr val="bg2">
                    <a:lumMod val="25000"/>
                  </a:schemeClr>
                </a:solidFill>
                <a:latin typeface="Tahoma" pitchFamily="34" charset="0"/>
                <a:cs typeface="Arial" charset="0"/>
              </a:rPr>
            </a:br>
            <a:r>
              <a:rPr lang="es-MX" sz="3600" b="1" dirty="0">
                <a:solidFill>
                  <a:schemeClr val="bg2">
                    <a:lumMod val="25000"/>
                  </a:schemeClr>
                </a:solidFill>
                <a:latin typeface="Tahoma" pitchFamily="34" charset="0"/>
                <a:cs typeface="Arial" charset="0"/>
              </a:rPr>
              <a:t>Programa de Sociología</a:t>
            </a:r>
            <a:br>
              <a:rPr lang="es-MX" b="1" dirty="0">
                <a:solidFill>
                  <a:schemeClr val="bg2">
                    <a:lumMod val="25000"/>
                  </a:schemeClr>
                </a:solidFill>
                <a:latin typeface="Tahoma" pitchFamily="34" charset="0"/>
                <a:cs typeface="Arial" charset="0"/>
              </a:rPr>
            </a:br>
            <a:endParaRPr lang="es-CO" dirty="0"/>
          </a:p>
        </p:txBody>
      </p:sp>
      <p:sp>
        <p:nvSpPr>
          <p:cNvPr id="3" name="Subtítulo 2"/>
          <p:cNvSpPr>
            <a:spLocks noGrp="1"/>
          </p:cNvSpPr>
          <p:nvPr>
            <p:ph type="subTitle" idx="1"/>
          </p:nvPr>
        </p:nvSpPr>
        <p:spPr>
          <a:xfrm>
            <a:off x="2589213" y="2216727"/>
            <a:ext cx="8915399" cy="4383365"/>
          </a:xfrm>
        </p:spPr>
        <p:txBody>
          <a:bodyPr>
            <a:normAutofit/>
          </a:bodyPr>
          <a:lstStyle/>
          <a:p>
            <a:pPr algn="ctr"/>
            <a:r>
              <a:rPr lang="es-CO" sz="4000" b="1" dirty="0"/>
              <a:t>TEORIA SOCIOLOGÍCA II – K. MARX – G SIMMEL</a:t>
            </a:r>
          </a:p>
          <a:p>
            <a:pPr algn="ctr">
              <a:lnSpc>
                <a:spcPct val="80000"/>
              </a:lnSpc>
              <a:defRPr/>
            </a:pPr>
            <a:r>
              <a:rPr lang="es-CO" sz="2200" b="1" dirty="0">
                <a:solidFill>
                  <a:schemeClr val="bg2">
                    <a:lumMod val="25000"/>
                  </a:schemeClr>
                </a:solidFill>
              </a:rPr>
              <a:t>CONCEPTOS BÁSICOS DE RELACIONES SOCIALES DE PRODUCCION </a:t>
            </a:r>
          </a:p>
          <a:p>
            <a:pPr algn="r">
              <a:lnSpc>
                <a:spcPct val="80000"/>
              </a:lnSpc>
              <a:defRPr/>
            </a:pPr>
            <a:r>
              <a:rPr lang="es-CO" sz="2200" dirty="0">
                <a:solidFill>
                  <a:srgbClr val="FF6600"/>
                </a:solidFill>
              </a:rPr>
              <a:t>Profesora : PhD Gloria Inés Montoya D</a:t>
            </a:r>
          </a:p>
          <a:p>
            <a:pPr algn="r">
              <a:lnSpc>
                <a:spcPct val="80000"/>
              </a:lnSpc>
              <a:defRPr/>
            </a:pPr>
            <a:endParaRPr lang="es-CO" sz="2200" dirty="0">
              <a:solidFill>
                <a:srgbClr val="FF6600"/>
              </a:solidFill>
            </a:endParaRPr>
          </a:p>
          <a:p>
            <a:pPr algn="r">
              <a:lnSpc>
                <a:spcPct val="80000"/>
              </a:lnSpc>
              <a:defRPr/>
            </a:pPr>
            <a:r>
              <a:rPr lang="es-CO" sz="2200" dirty="0">
                <a:solidFill>
                  <a:srgbClr val="FF6600"/>
                </a:solidFill>
              </a:rPr>
              <a:t>No reproducir sin autorización de la autora</a:t>
            </a:r>
          </a:p>
          <a:p>
            <a:pPr algn="r">
              <a:lnSpc>
                <a:spcPct val="80000"/>
              </a:lnSpc>
              <a:defRPr/>
            </a:pPr>
            <a:r>
              <a:rPr lang="es-CO" sz="2200" dirty="0">
                <a:solidFill>
                  <a:srgbClr val="FF6600"/>
                </a:solidFill>
              </a:rPr>
              <a:t>Febrero</a:t>
            </a:r>
            <a:r>
              <a:rPr lang="es-CO" sz="2200">
                <a:solidFill>
                  <a:srgbClr val="FF6600"/>
                </a:solidFill>
              </a:rPr>
              <a:t>– junio de 2026</a:t>
            </a:r>
            <a:endParaRPr lang="es-CO" sz="2200" dirty="0">
              <a:solidFill>
                <a:srgbClr val="FF6600"/>
              </a:solidFill>
            </a:endParaRPr>
          </a:p>
          <a:p>
            <a:pPr algn="ctr"/>
            <a:endParaRPr lang="es-CO" sz="2200" b="1" dirty="0"/>
          </a:p>
        </p:txBody>
      </p:sp>
      <p:pic>
        <p:nvPicPr>
          <p:cNvPr id="4" name="Imagen 2" descr="log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0350"/>
            <a:ext cx="13239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84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EN LA MANUFACTURA:</a:t>
            </a:r>
          </a:p>
        </p:txBody>
      </p:sp>
      <p:sp>
        <p:nvSpPr>
          <p:cNvPr id="3" name="Marcador de contenido 2"/>
          <p:cNvSpPr>
            <a:spLocks noGrp="1"/>
          </p:cNvSpPr>
          <p:nvPr>
            <p:ph sz="half" idx="1"/>
          </p:nvPr>
        </p:nvSpPr>
        <p:spPr>
          <a:xfrm>
            <a:off x="2559879" y="1371600"/>
            <a:ext cx="4313864" cy="2250831"/>
          </a:xfrm>
        </p:spPr>
        <p:txBody>
          <a:bodyPr>
            <a:normAutofit fontScale="85000" lnSpcReduction="10000"/>
          </a:bodyPr>
          <a:lstStyle/>
          <a:p>
            <a:r>
              <a:rPr lang="es-CO" sz="2800" dirty="0"/>
              <a:t>La función de control, vigilancia y dirección se convierte en una función del capital cuando el trabajo toma  la forma de un trabajo colectivo</a:t>
            </a:r>
          </a:p>
        </p:txBody>
      </p:sp>
      <p:sp>
        <p:nvSpPr>
          <p:cNvPr id="4" name="Marcador de contenido 3"/>
          <p:cNvSpPr>
            <a:spLocks noGrp="1"/>
          </p:cNvSpPr>
          <p:nvPr>
            <p:ph sz="half" idx="2"/>
          </p:nvPr>
        </p:nvSpPr>
        <p:spPr>
          <a:xfrm>
            <a:off x="7190747" y="1289538"/>
            <a:ext cx="4313864" cy="4614306"/>
          </a:xfrm>
        </p:spPr>
        <p:txBody>
          <a:bodyPr>
            <a:noAutofit/>
          </a:bodyPr>
          <a:lstStyle/>
          <a:p>
            <a:r>
              <a:rPr lang="es-CO" dirty="0"/>
              <a:t>En la manufactura hay  una combinación de relaciones técnicas y sociales: el capitalista es al mismo tiempo el propietario y el que controla (personalmente o a través de un representante suyo) el proceso de producción en su conjunto.</a:t>
            </a:r>
          </a:p>
          <a:p>
            <a:r>
              <a:rPr lang="es-CO" dirty="0"/>
              <a:t>El trabajador no es propietario de los medios de producción pero controla todavía el manejo de los medios con los cuales trabaja. En la manufactura es la unidad que existe entre el trabajador y su medio de trabajo, que se pierda con el desarrollo del gran industria</a:t>
            </a:r>
          </a:p>
        </p:txBody>
      </p:sp>
      <p:pic>
        <p:nvPicPr>
          <p:cNvPr id="5" name="Imagen 4"/>
          <p:cNvPicPr>
            <a:picLocks noChangeAspect="1"/>
          </p:cNvPicPr>
          <p:nvPr/>
        </p:nvPicPr>
        <p:blipFill>
          <a:blip r:embed="rId2"/>
          <a:stretch>
            <a:fillRect/>
          </a:stretch>
        </p:blipFill>
        <p:spPr>
          <a:xfrm>
            <a:off x="2592925" y="3622431"/>
            <a:ext cx="3714090" cy="2625969"/>
          </a:xfrm>
          <a:prstGeom prst="rect">
            <a:avLst/>
          </a:prstGeom>
        </p:spPr>
      </p:pic>
    </p:spTree>
    <p:extLst>
      <p:ext uri="{BB962C8B-B14F-4D97-AF65-F5344CB8AC3E}">
        <p14:creationId xmlns:p14="http://schemas.microsoft.com/office/powerpoint/2010/main" val="88222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EN LA MANUFACTURA</a:t>
            </a:r>
          </a:p>
        </p:txBody>
      </p:sp>
      <p:sp>
        <p:nvSpPr>
          <p:cNvPr id="3" name="Marcador de contenido 2"/>
          <p:cNvSpPr>
            <a:spLocks noGrp="1"/>
          </p:cNvSpPr>
          <p:nvPr>
            <p:ph sz="half" idx="1"/>
          </p:nvPr>
        </p:nvSpPr>
        <p:spPr>
          <a:xfrm>
            <a:off x="2589212" y="1571626"/>
            <a:ext cx="4313864" cy="3752850"/>
          </a:xfrm>
        </p:spPr>
        <p:txBody>
          <a:bodyPr>
            <a:normAutofit/>
          </a:bodyPr>
          <a:lstStyle/>
          <a:p>
            <a:r>
              <a:rPr lang="es-CO" dirty="0"/>
              <a:t>“el mecanismo total de la manufactura se funda en el supuesto de que en un tiempo de trabajo dado se alcanzará un resultado dado. Sólo en este supuesto pueden seguir su curso ininterrumpida y simultáneamente y yuxtapuestos en el espacio los diversos procesos de trabajo que se complementan entre sí.” (MARX: 298)</a:t>
            </a:r>
          </a:p>
        </p:txBody>
      </p:sp>
      <p:sp>
        <p:nvSpPr>
          <p:cNvPr id="4" name="Marcador de contenido 3"/>
          <p:cNvSpPr>
            <a:spLocks noGrp="1"/>
          </p:cNvSpPr>
          <p:nvPr>
            <p:ph sz="half" idx="2"/>
          </p:nvPr>
        </p:nvSpPr>
        <p:spPr>
          <a:xfrm>
            <a:off x="7190747" y="1390650"/>
            <a:ext cx="4313864" cy="4513194"/>
          </a:xfrm>
        </p:spPr>
        <p:txBody>
          <a:bodyPr>
            <a:normAutofit/>
          </a:bodyPr>
          <a:lstStyle/>
          <a:p>
            <a:r>
              <a:rPr lang="es-CO" dirty="0"/>
              <a:t>Con el desarrollo del modo de producción capitalista, la base técnica de la manufactura: la unidad trabajador  implica que el rendimiento del trabajo con  límites en la capacidad física del trabajador,  en contradicción con la necesidad de la acumulación capitalista. De esta manera se busca remplazar el trabajo manual por el trabajo mecánico realizado por la máquina llevando a desarrollo industrial.</a:t>
            </a:r>
          </a:p>
          <a:p>
            <a:endParaRPr lang="es-CO" dirty="0"/>
          </a:p>
        </p:txBody>
      </p:sp>
    </p:spTree>
    <p:extLst>
      <p:ext uri="{BB962C8B-B14F-4D97-AF65-F5344CB8AC3E}">
        <p14:creationId xmlns:p14="http://schemas.microsoft.com/office/powerpoint/2010/main" val="183294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799655" y="1120141"/>
            <a:ext cx="6630095" cy="4309110"/>
          </a:xfrm>
          <a:prstGeom prst="rect">
            <a:avLst/>
          </a:prstGeom>
        </p:spPr>
      </p:pic>
    </p:spTree>
    <p:extLst>
      <p:ext uri="{BB962C8B-B14F-4D97-AF65-F5344CB8AC3E}">
        <p14:creationId xmlns:p14="http://schemas.microsoft.com/office/powerpoint/2010/main" val="326024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O" b="1" dirty="0"/>
              <a:t>EL CAPITALISMO</a:t>
            </a:r>
            <a:br>
              <a:rPr lang="es-CO" b="1" dirty="0"/>
            </a:br>
            <a:r>
              <a:rPr lang="es-CO" b="1" dirty="0"/>
              <a:t>RELACIONES SOCIALES DE PRODUCCIÓN</a:t>
            </a:r>
            <a:br>
              <a:rPr lang="es-CO" b="1" dirty="0"/>
            </a:br>
            <a:endParaRPr lang="es-CO" b="1" dirty="0"/>
          </a:p>
        </p:txBody>
      </p:sp>
      <p:sp>
        <p:nvSpPr>
          <p:cNvPr id="4" name="Marcador de contenido 3"/>
          <p:cNvSpPr>
            <a:spLocks noGrp="1"/>
          </p:cNvSpPr>
          <p:nvPr>
            <p:ph idx="1"/>
          </p:nvPr>
        </p:nvSpPr>
        <p:spPr/>
        <p:txBody>
          <a:bodyPr>
            <a:normAutofit/>
          </a:bodyPr>
          <a:lstStyle/>
          <a:p>
            <a:r>
              <a:rPr lang="es-CO" sz="2000" b="1" dirty="0"/>
              <a:t>RELACIONES SOCIALES DE PRODUCCIÓN </a:t>
            </a:r>
            <a:r>
              <a:rPr lang="es-CO" sz="2000" dirty="0"/>
              <a:t>SON  LAS RELACIONES QUE SE ESTABLECEN ENTRE LOS PROPIETARIOS DE LOS MEDIOS DE PRODUCCIÓN Y LOS PRODUCTORES DIRECTOS EN UN PROCESO DE PRODUCCIÓN.</a:t>
            </a:r>
          </a:p>
          <a:p>
            <a:r>
              <a:rPr lang="es-CO" sz="2000" dirty="0"/>
              <a:t>DETERMINADA RELACIÓN DEPENDE DEL TIPO DE RELACIÓN DE PROPIEDAD, POSESIÓN, DISPOSICIÓN O USUFRUCTO QUE ELLOS ESTABLEZCAN CON LOS MEDIOS DE PRODUCCIÓN. ( HARNECKER, MARTA: 18)</a:t>
            </a:r>
          </a:p>
        </p:txBody>
      </p:sp>
      <p:pic>
        <p:nvPicPr>
          <p:cNvPr id="7" name="Imagen 6"/>
          <p:cNvPicPr>
            <a:picLocks noChangeAspect="1"/>
          </p:cNvPicPr>
          <p:nvPr/>
        </p:nvPicPr>
        <p:blipFill>
          <a:blip r:embed="rId2"/>
          <a:stretch>
            <a:fillRect/>
          </a:stretch>
        </p:blipFill>
        <p:spPr>
          <a:xfrm>
            <a:off x="1687797" y="1389246"/>
            <a:ext cx="4635215" cy="3528646"/>
          </a:xfrm>
          <a:prstGeom prst="rect">
            <a:avLst/>
          </a:prstGeom>
        </p:spPr>
      </p:pic>
    </p:spTree>
    <p:extLst>
      <p:ext uri="{BB962C8B-B14F-4D97-AF65-F5344CB8AC3E}">
        <p14:creationId xmlns:p14="http://schemas.microsoft.com/office/powerpoint/2010/main" val="413623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2246" y="446088"/>
            <a:ext cx="4242165" cy="976312"/>
          </a:xfrm>
        </p:spPr>
        <p:txBody>
          <a:bodyPr>
            <a:noAutofit/>
          </a:bodyPr>
          <a:lstStyle/>
          <a:p>
            <a:pPr algn="ctr"/>
            <a:r>
              <a:rPr lang="es-CO" sz="2800" b="1" dirty="0"/>
              <a:t>RELACIONES SOCIALES DE PRODUCCIÓN</a:t>
            </a:r>
          </a:p>
        </p:txBody>
      </p:sp>
      <p:sp>
        <p:nvSpPr>
          <p:cNvPr id="3" name="Marcador de contenido 2"/>
          <p:cNvSpPr>
            <a:spLocks noGrp="1"/>
          </p:cNvSpPr>
          <p:nvPr>
            <p:ph idx="1"/>
          </p:nvPr>
        </p:nvSpPr>
        <p:spPr/>
        <p:txBody>
          <a:bodyPr>
            <a:noAutofit/>
          </a:bodyPr>
          <a:lstStyle/>
          <a:p>
            <a:r>
              <a:rPr lang="es-CO" sz="2000" b="1" dirty="0"/>
              <a:t>EL PROCESO DE PRODUCCIÓN </a:t>
            </a:r>
            <a:r>
              <a:rPr lang="es-CO" sz="2000" dirty="0"/>
              <a:t>es el trabajo que se da bajo determinadas relaciones de producción. En el capitalismo se desarrollo la industria – fase previa con la manufactura y luego la gran Industria.</a:t>
            </a:r>
          </a:p>
          <a:p>
            <a:r>
              <a:rPr lang="es-CO" sz="2000" b="1" dirty="0"/>
              <a:t>LAS RELACIONES DE PRODUCCIÓN </a:t>
            </a:r>
            <a:r>
              <a:rPr lang="es-CO" sz="2000" dirty="0"/>
              <a:t>se constituyen POR LAS RELACIONES TECNICAS Y RELACIONES SOCIALES DE PRODUCCIÓN </a:t>
            </a:r>
          </a:p>
          <a:p>
            <a:r>
              <a:rPr lang="es-CO" sz="2000" b="1" dirty="0"/>
              <a:t>DIVISIÓN DE  LA PROUCCIÓN SOCIAL</a:t>
            </a:r>
            <a:r>
              <a:rPr lang="es-CO" sz="2000" dirty="0"/>
              <a:t>, ES LA DIVISION SOCIAL EN DIFERENTES ESFEFERES, RAMAS – ÁREAS  Y SECTORES.</a:t>
            </a:r>
          </a:p>
          <a:p>
            <a:r>
              <a:rPr lang="es-CO" sz="2000" b="1" dirty="0"/>
              <a:t>DIVISIÓN  TÉCNICA DEL TRABAJO</a:t>
            </a:r>
            <a:r>
              <a:rPr lang="es-CO" sz="2000" dirty="0"/>
              <a:t>: A LA DIVSION DEL TRABAJO EN UN MISMO PROCESO DE TRABAJO.</a:t>
            </a:r>
          </a:p>
          <a:p>
            <a:endParaRPr lang="es-CO" sz="2000" dirty="0"/>
          </a:p>
        </p:txBody>
      </p:sp>
      <p:pic>
        <p:nvPicPr>
          <p:cNvPr id="5" name="Imagen 4"/>
          <p:cNvPicPr>
            <a:picLocks noChangeAspect="1"/>
          </p:cNvPicPr>
          <p:nvPr/>
        </p:nvPicPr>
        <p:blipFill>
          <a:blip r:embed="rId2"/>
          <a:stretch>
            <a:fillRect/>
          </a:stretch>
        </p:blipFill>
        <p:spPr>
          <a:xfrm>
            <a:off x="2105025" y="1963614"/>
            <a:ext cx="3767321" cy="3253155"/>
          </a:xfrm>
          <a:prstGeom prst="rect">
            <a:avLst/>
          </a:prstGeom>
        </p:spPr>
      </p:pic>
    </p:spTree>
    <p:extLst>
      <p:ext uri="{BB962C8B-B14F-4D97-AF65-F5344CB8AC3E}">
        <p14:creationId xmlns:p14="http://schemas.microsoft.com/office/powerpoint/2010/main" val="88347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0492" y="94396"/>
            <a:ext cx="3883329" cy="976312"/>
          </a:xfrm>
        </p:spPr>
        <p:txBody>
          <a:bodyPr>
            <a:normAutofit/>
          </a:bodyPr>
          <a:lstStyle/>
          <a:p>
            <a:pPr algn="ctr"/>
            <a:r>
              <a:rPr lang="es-CO" sz="2400" b="1" dirty="0"/>
              <a:t>RELACIONES SOCIALES DE PRODUCCIÓN</a:t>
            </a:r>
          </a:p>
        </p:txBody>
      </p:sp>
      <p:sp>
        <p:nvSpPr>
          <p:cNvPr id="4" name="Marcador de contenido 3"/>
          <p:cNvSpPr>
            <a:spLocks noGrp="1"/>
          </p:cNvSpPr>
          <p:nvPr>
            <p:ph idx="1"/>
          </p:nvPr>
        </p:nvSpPr>
        <p:spPr/>
        <p:txBody>
          <a:bodyPr>
            <a:noAutofit/>
          </a:bodyPr>
          <a:lstStyle/>
          <a:p>
            <a:r>
              <a:rPr lang="es-CO" sz="2800" dirty="0"/>
              <a:t>FUERZAS PRODUCTIVAS SE REFIEREN AL FUERZAS RESULTANTES DE LA COMBINACIÍON DE LOS ELEMENTOS DEL PROCESO DEL TRABAJO EN LAS RELACIONES DE PRODUCCIÓN DETERMINADO. </a:t>
            </a:r>
          </a:p>
          <a:p>
            <a:r>
              <a:rPr lang="es-CO" sz="2800" dirty="0"/>
              <a:t>EL RESULTADO DE ESTAS ES UNA DETERMINADA PRODUCTIVIDAD DEL TRABAJO.</a:t>
            </a:r>
          </a:p>
        </p:txBody>
      </p:sp>
      <p:pic>
        <p:nvPicPr>
          <p:cNvPr id="6" name="Imagen 5"/>
          <p:cNvPicPr>
            <a:picLocks noChangeAspect="1"/>
          </p:cNvPicPr>
          <p:nvPr/>
        </p:nvPicPr>
        <p:blipFill>
          <a:blip r:embed="rId2"/>
          <a:stretch>
            <a:fillRect/>
          </a:stretch>
        </p:blipFill>
        <p:spPr>
          <a:xfrm>
            <a:off x="2606355" y="1207478"/>
            <a:ext cx="3345913" cy="1946092"/>
          </a:xfrm>
          <a:prstGeom prst="rect">
            <a:avLst/>
          </a:prstGeom>
        </p:spPr>
      </p:pic>
      <p:pic>
        <p:nvPicPr>
          <p:cNvPr id="7" name="Imagen 6"/>
          <p:cNvPicPr>
            <a:picLocks noChangeAspect="1"/>
          </p:cNvPicPr>
          <p:nvPr/>
        </p:nvPicPr>
        <p:blipFill>
          <a:blip r:embed="rId3"/>
          <a:stretch>
            <a:fillRect/>
          </a:stretch>
        </p:blipFill>
        <p:spPr>
          <a:xfrm>
            <a:off x="2558623" y="3692644"/>
            <a:ext cx="3257732" cy="2075110"/>
          </a:xfrm>
          <a:prstGeom prst="rect">
            <a:avLst/>
          </a:prstGeom>
        </p:spPr>
      </p:pic>
    </p:spTree>
    <p:extLst>
      <p:ext uri="{BB962C8B-B14F-4D97-AF65-F5344CB8AC3E}">
        <p14:creationId xmlns:p14="http://schemas.microsoft.com/office/powerpoint/2010/main" val="3630660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sz="half" idx="1"/>
          </p:nvPr>
        </p:nvPicPr>
        <p:blipFill>
          <a:blip r:embed="rId2"/>
          <a:stretch>
            <a:fillRect/>
          </a:stretch>
        </p:blipFill>
        <p:spPr>
          <a:xfrm>
            <a:off x="1559169" y="586153"/>
            <a:ext cx="5210007" cy="3962401"/>
          </a:xfrm>
          <a:prstGeom prst="rect">
            <a:avLst/>
          </a:prstGeom>
        </p:spPr>
      </p:pic>
      <p:pic>
        <p:nvPicPr>
          <p:cNvPr id="9" name="Marcador de contenido 8"/>
          <p:cNvPicPr>
            <a:picLocks noGrp="1" noChangeAspect="1"/>
          </p:cNvPicPr>
          <p:nvPr>
            <p:ph sz="half" idx="2"/>
          </p:nvPr>
        </p:nvPicPr>
        <p:blipFill>
          <a:blip r:embed="rId3"/>
          <a:stretch>
            <a:fillRect/>
          </a:stretch>
        </p:blipFill>
        <p:spPr>
          <a:xfrm>
            <a:off x="7127631" y="1242646"/>
            <a:ext cx="4232031" cy="3868615"/>
          </a:xfrm>
          <a:prstGeom prst="rect">
            <a:avLst/>
          </a:prstGeom>
        </p:spPr>
      </p:pic>
    </p:spTree>
    <p:extLst>
      <p:ext uri="{BB962C8B-B14F-4D97-AF65-F5344CB8AC3E}">
        <p14:creationId xmlns:p14="http://schemas.microsoft.com/office/powerpoint/2010/main" val="77484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CO" sz="2800" b="1" dirty="0"/>
              <a:t>PROPIEDAD REAL</a:t>
            </a:r>
          </a:p>
        </p:txBody>
      </p:sp>
      <p:sp>
        <p:nvSpPr>
          <p:cNvPr id="7" name="Marcador de texto 6"/>
          <p:cNvSpPr>
            <a:spLocks noGrp="1"/>
          </p:cNvSpPr>
          <p:nvPr>
            <p:ph type="body" sz="half" idx="2"/>
          </p:nvPr>
        </p:nvSpPr>
        <p:spPr/>
        <p:txBody>
          <a:bodyPr>
            <a:normAutofit/>
          </a:bodyPr>
          <a:lstStyle/>
          <a:p>
            <a:r>
              <a:rPr lang="es-CO" sz="2000" dirty="0"/>
              <a:t>HAY PROPIEDAD REALI DE LOS MEDIOS DE PRODUCCION CUANDO HAY POSESIIÓN EFECTIVA SOBRES ESTOS Y PODER DE DISPOSICIÓN Y DE LOS PROUDUCTOS QUE SE PRODUCEN.</a:t>
            </a:r>
          </a:p>
        </p:txBody>
      </p:sp>
      <p:pic>
        <p:nvPicPr>
          <p:cNvPr id="3074" name="Picture 2" descr="http://www.viarural.cl/servicios/consultores/software-agropecuario/datasul/manufactura.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23538" y="715108"/>
            <a:ext cx="4618893" cy="423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CO" sz="3200" b="1" dirty="0"/>
              <a:t>RELACIONES DE PRODUCCIÓN</a:t>
            </a:r>
          </a:p>
        </p:txBody>
      </p:sp>
      <p:sp>
        <p:nvSpPr>
          <p:cNvPr id="3" name="Marcador de contenido 2"/>
          <p:cNvSpPr>
            <a:spLocks noGrp="1"/>
          </p:cNvSpPr>
          <p:nvPr>
            <p:ph idx="1"/>
          </p:nvPr>
        </p:nvSpPr>
        <p:spPr/>
        <p:txBody>
          <a:bodyPr/>
          <a:lstStyle/>
          <a:p>
            <a:r>
              <a:rPr lang="es-CO" dirty="0"/>
              <a:t>TODO PROCESO DE PRODUCCIÓN NO SÓLO PRODUCE PRODUCTOS MATERIALES, SINO QUE TAMBIÉN PRODUCE Y REPRODUCE SUS CONDICIONES SOCIALES DE PRODUCCIÓN, ES DECIR, REPRODUCE CONSTANTEMENTE LAS RELACIONES DE PRODUCCIÓN DENTRO DE LAS CUALES OPERA EL PROCESO DE PRODUCCIÓN CAPITALISTA. </a:t>
            </a:r>
          </a:p>
          <a:p>
            <a:r>
              <a:rPr lang="es-CO" dirty="0"/>
              <a:t>ASÍ, AL MISMO TIEMPO QUE PRODUCE MERCANCÍAS, REPRODUCE LAS RELACIONES CAPITALISTAS DE PRODUCCIÓN: EL CAPITAL Y EL TRABAJO ASALARIADO. (HARNECKER:33)</a:t>
            </a:r>
          </a:p>
          <a:p>
            <a:endParaRPr lang="es-CO" dirty="0"/>
          </a:p>
        </p:txBody>
      </p:sp>
      <p:pic>
        <p:nvPicPr>
          <p:cNvPr id="6" name="Imagen 5"/>
          <p:cNvPicPr>
            <a:picLocks noChangeAspect="1"/>
          </p:cNvPicPr>
          <p:nvPr/>
        </p:nvPicPr>
        <p:blipFill>
          <a:blip r:embed="rId2"/>
          <a:stretch>
            <a:fillRect/>
          </a:stretch>
        </p:blipFill>
        <p:spPr>
          <a:xfrm>
            <a:off x="1395046" y="1547446"/>
            <a:ext cx="4443046" cy="3552091"/>
          </a:xfrm>
          <a:prstGeom prst="rect">
            <a:avLst/>
          </a:prstGeom>
        </p:spPr>
      </p:pic>
    </p:spTree>
    <p:extLst>
      <p:ext uri="{BB962C8B-B14F-4D97-AF65-F5344CB8AC3E}">
        <p14:creationId xmlns:p14="http://schemas.microsoft.com/office/powerpoint/2010/main" val="271704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400" b="1" dirty="0"/>
              <a:t>LA PRODUCCIÓN EN LA MANUFACTURA</a:t>
            </a:r>
          </a:p>
        </p:txBody>
      </p:sp>
      <p:sp>
        <p:nvSpPr>
          <p:cNvPr id="3" name="Marcador de contenido 2"/>
          <p:cNvSpPr>
            <a:spLocks noGrp="1"/>
          </p:cNvSpPr>
          <p:nvPr>
            <p:ph idx="1"/>
          </p:nvPr>
        </p:nvSpPr>
        <p:spPr>
          <a:xfrm>
            <a:off x="6094411" y="446088"/>
            <a:ext cx="5410201" cy="6259512"/>
          </a:xfrm>
        </p:spPr>
        <p:txBody>
          <a:bodyPr>
            <a:normAutofit/>
          </a:bodyPr>
          <a:lstStyle/>
          <a:p>
            <a:r>
              <a:rPr lang="es-CO" sz="2400" dirty="0"/>
              <a:t>Según MARX, en  el </a:t>
            </a:r>
            <a:r>
              <a:rPr lang="es-CO" sz="2400" dirty="0" err="1"/>
              <a:t>capitalimo</a:t>
            </a:r>
            <a:r>
              <a:rPr lang="es-CO" sz="2400" dirty="0"/>
              <a:t> se necesita una cierta cantidad de dinero acumulada por un sector de la población: los capitalistas,  y el trabajador libre, desposeído de todo medio de producción, que para poder subsistir debe vender su fuerza de trabajo al capitalista que es quien posee estos medios. </a:t>
            </a:r>
          </a:p>
          <a:p>
            <a:r>
              <a:rPr lang="es-CO" sz="2400" dirty="0"/>
              <a:t>En la manufactura el trabajo toma, primeramente, la forma de una cooperación simple</a:t>
            </a:r>
          </a:p>
        </p:txBody>
      </p:sp>
      <p:sp>
        <p:nvSpPr>
          <p:cNvPr id="4" name="Marcador de texto 3"/>
          <p:cNvSpPr>
            <a:spLocks noGrp="1"/>
          </p:cNvSpPr>
          <p:nvPr>
            <p:ph type="body" sz="half" idx="2"/>
          </p:nvPr>
        </p:nvSpPr>
        <p:spPr/>
        <p:txBody>
          <a:bodyPr>
            <a:normAutofit/>
          </a:bodyPr>
          <a:lstStyle/>
          <a:p>
            <a:r>
              <a:rPr lang="es-CO" sz="1800" dirty="0"/>
              <a:t>TIENE 2 CARACTERÍSTICAS</a:t>
            </a:r>
          </a:p>
          <a:p>
            <a:pPr marL="285750" indent="-285750">
              <a:buFontTx/>
              <a:buChar char="-"/>
            </a:pPr>
            <a:r>
              <a:rPr lang="es-CO" sz="1800" dirty="0"/>
              <a:t>TRABAJO MANUAL</a:t>
            </a:r>
          </a:p>
          <a:p>
            <a:pPr marL="285750" indent="-285750">
              <a:buFontTx/>
              <a:buChar char="-"/>
            </a:pPr>
            <a:r>
              <a:rPr lang="es-CO" sz="1800" dirty="0"/>
              <a:t>EL DESARROLLO DE UNA TECNICA, Y ESPECIALIZADO, SE REALIZA UNA PARTE PARA EL OBJETO FINAL</a:t>
            </a:r>
          </a:p>
          <a:p>
            <a:pPr marL="285750" indent="-285750">
              <a:buFontTx/>
              <a:buChar char="-"/>
            </a:pPr>
            <a:r>
              <a:rPr lang="es-CO" sz="1800" dirty="0"/>
              <a:t>SE CREA UNA UNIDAD DE TRABAJO </a:t>
            </a:r>
          </a:p>
          <a:p>
            <a:pPr marL="285750" indent="-285750">
              <a:buFontTx/>
              <a:buChar char="-"/>
            </a:pPr>
            <a:r>
              <a:rPr lang="es-CO" sz="1800" dirty="0"/>
              <a:t>HAY UN SOLO LUGAR DE ELABORACIÓN QUE ES TALLER</a:t>
            </a:r>
          </a:p>
          <a:p>
            <a:endParaRPr lang="es-CO" sz="1800" dirty="0"/>
          </a:p>
        </p:txBody>
      </p:sp>
    </p:spTree>
    <p:extLst>
      <p:ext uri="{BB962C8B-B14F-4D97-AF65-F5344CB8AC3E}">
        <p14:creationId xmlns:p14="http://schemas.microsoft.com/office/powerpoint/2010/main" val="75449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324707" y="1703143"/>
            <a:ext cx="4876800" cy="3724641"/>
          </a:xfrm>
          <a:prstGeom prst="rect">
            <a:avLst/>
          </a:prstGeom>
        </p:spPr>
      </p:pic>
      <p:pic>
        <p:nvPicPr>
          <p:cNvPr id="6" name="Imagen 5"/>
          <p:cNvPicPr>
            <a:picLocks noChangeAspect="1"/>
          </p:cNvPicPr>
          <p:nvPr/>
        </p:nvPicPr>
        <p:blipFill>
          <a:blip r:embed="rId3"/>
          <a:stretch>
            <a:fillRect/>
          </a:stretch>
        </p:blipFill>
        <p:spPr>
          <a:xfrm>
            <a:off x="6740770" y="257908"/>
            <a:ext cx="5076092" cy="4114799"/>
          </a:xfrm>
          <a:prstGeom prst="rect">
            <a:avLst/>
          </a:prstGeom>
        </p:spPr>
      </p:pic>
    </p:spTree>
    <p:extLst>
      <p:ext uri="{BB962C8B-B14F-4D97-AF65-F5344CB8AC3E}">
        <p14:creationId xmlns:p14="http://schemas.microsoft.com/office/powerpoint/2010/main" val="1529175828"/>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351</TotalTime>
  <Words>701</Words>
  <Application>Microsoft Office PowerPoint</Application>
  <PresentationFormat>Panorámica</PresentationFormat>
  <Paragraphs>38</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Century Gothic</vt:lpstr>
      <vt:lpstr>Tahoma</vt:lpstr>
      <vt:lpstr>Wingdings 3</vt:lpstr>
      <vt:lpstr>Espiral</vt:lpstr>
      <vt:lpstr>Universidad  del Pacífico Programa de Sociología </vt:lpstr>
      <vt:lpstr>EL CAPITALISMO RELACIONES SOCIALES DE PRODUCCIÓN </vt:lpstr>
      <vt:lpstr>RELACIONES SOCIALES DE PRODUCCIÓN</vt:lpstr>
      <vt:lpstr>RELACIONES SOCIALES DE PRODUCCIÓN</vt:lpstr>
      <vt:lpstr>Presentación de PowerPoint</vt:lpstr>
      <vt:lpstr>PROPIEDAD REAL</vt:lpstr>
      <vt:lpstr>RELACIONES DE PRODUCCIÓN</vt:lpstr>
      <vt:lpstr>LA PRODUCCIÓN EN LA MANUFACTURA</vt:lpstr>
      <vt:lpstr>Presentación de PowerPoint</vt:lpstr>
      <vt:lpstr>EN LA MANUFACTURA:</vt:lpstr>
      <vt:lpstr>EN LA MANUFACTURA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del Pacífico Programa de Sociología</dc:title>
  <dc:creator>Gloria</dc:creator>
  <cp:lastModifiedBy>hp</cp:lastModifiedBy>
  <cp:revision>24</cp:revision>
  <dcterms:created xsi:type="dcterms:W3CDTF">2014-03-09T15:02:11Z</dcterms:created>
  <dcterms:modified xsi:type="dcterms:W3CDTF">2026-03-09T16:20:37Z</dcterms:modified>
</cp:coreProperties>
</file>