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8" r:id="rId11"/>
    <p:sldId id="277" r:id="rId12"/>
    <p:sldId id="279" r:id="rId13"/>
    <p:sldId id="269" r:id="rId14"/>
    <p:sldId id="280" r:id="rId15"/>
    <p:sldId id="258" r:id="rId16"/>
    <p:sldId id="262" r:id="rId17"/>
    <p:sldId id="267" r:id="rId18"/>
    <p:sldId id="268" r:id="rId19"/>
    <p:sldId id="265" r:id="rId20"/>
  </p:sldIdLst>
  <p:sldSz cx="18288000" cy="10287000"/>
  <p:notesSz cx="6858000" cy="9144000"/>
  <p:embeddedFontLst>
    <p:embeddedFont>
      <p:font typeface="Agrandir Narrow" panose="020B0604020202020204" charset="0"/>
      <p:regular r:id="rId21"/>
    </p:embeddedFont>
    <p:embeddedFont>
      <p:font typeface="Agrandir Narrow Ultra-Bold" panose="020B0604020202020204" charset="0"/>
      <p:regular r:id="rId22"/>
    </p:embeddedFont>
    <p:embeddedFont>
      <p:font typeface="Poppins" panose="00000500000000000000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47" b="-1674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0" y="-28910"/>
            <a:ext cx="10315910" cy="10315910"/>
          </a:xfrm>
          <a:custGeom>
            <a:avLst/>
            <a:gdLst/>
            <a:ahLst/>
            <a:cxnLst/>
            <a:rect l="l" t="t" r="r" b="b"/>
            <a:pathLst>
              <a:path w="10315910" h="10315910">
                <a:moveTo>
                  <a:pt x="0" y="0"/>
                </a:moveTo>
                <a:lnTo>
                  <a:pt x="10315910" y="0"/>
                </a:lnTo>
                <a:lnTo>
                  <a:pt x="10315910" y="10315910"/>
                </a:lnTo>
                <a:lnTo>
                  <a:pt x="0" y="103159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AutoShape 5"/>
          <p:cNvSpPr/>
          <p:nvPr/>
        </p:nvSpPr>
        <p:spPr>
          <a:xfrm>
            <a:off x="1076325" y="3284291"/>
            <a:ext cx="2269780" cy="0"/>
          </a:xfrm>
          <a:prstGeom prst="line">
            <a:avLst/>
          </a:prstGeom>
          <a:ln w="114300" cap="flat">
            <a:solidFill>
              <a:srgbClr val="FFFD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1028700" y="7048571"/>
            <a:ext cx="811530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Erlendy Ibarbo Perlaza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503366"/>
            <a:ext cx="11660155" cy="181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69"/>
              </a:lnSpc>
            </a:pPr>
            <a:r>
              <a:rPr lang="en-US" sz="14591" b="1" dirty="0">
                <a:solidFill>
                  <a:srgbClr val="FFFD66"/>
                </a:solidFill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Regimen 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265491"/>
            <a:ext cx="10598798" cy="149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60"/>
              </a:lnSpc>
            </a:pPr>
            <a:r>
              <a:rPr lang="en-US" sz="12000" dirty="0">
                <a:solidFill>
                  <a:srgbClr val="FFFFFF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Exportaciones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256FADA-8430-32F1-AE18-FAE00D91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18"/>
          <a:stretch>
            <a:fillRect/>
          </a:stretch>
        </p:blipFill>
        <p:spPr>
          <a:xfrm>
            <a:off x="838200" y="23812"/>
            <a:ext cx="16002000" cy="101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00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3DA1FE-E36A-E886-8590-3360ECD0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958" t="67188" b="3125"/>
          <a:stretch>
            <a:fillRect/>
          </a:stretch>
        </p:blipFill>
        <p:spPr>
          <a:xfrm>
            <a:off x="1676399" y="952500"/>
            <a:ext cx="1552474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02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ECE7A-587B-7926-183E-E02F916B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1FEA5F2-B0E3-1918-88BC-A5120BE47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5977"/>
            <a:ext cx="17068800" cy="95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05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B421F-B0CE-7B29-DB3F-46BFF31CE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046DDDB-468B-22C3-6682-52FBBF04420D}"/>
              </a:ext>
            </a:extLst>
          </p:cNvPr>
          <p:cNvGrpSpPr/>
          <p:nvPr/>
        </p:nvGrpSpPr>
        <p:grpSpPr>
          <a:xfrm>
            <a:off x="0" y="5657850"/>
            <a:ext cx="9144000" cy="4629150"/>
            <a:chOff x="0" y="0"/>
            <a:chExt cx="1416645" cy="71717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521882C-7F90-9BD1-8035-A36BF0FDB449}"/>
                </a:ext>
              </a:extLst>
            </p:cNvPr>
            <p:cNvSpPr/>
            <p:nvPr/>
          </p:nvSpPr>
          <p:spPr>
            <a:xfrm>
              <a:off x="0" y="0"/>
              <a:ext cx="1416645" cy="717176"/>
            </a:xfrm>
            <a:custGeom>
              <a:avLst/>
              <a:gdLst/>
              <a:ahLst/>
              <a:cxnLst/>
              <a:rect l="l" t="t" r="r" b="b"/>
              <a:pathLst>
                <a:path w="1416645" h="717176">
                  <a:moveTo>
                    <a:pt x="0" y="0"/>
                  </a:moveTo>
                  <a:lnTo>
                    <a:pt x="1416645" y="0"/>
                  </a:lnTo>
                  <a:lnTo>
                    <a:pt x="1416645" y="717176"/>
                  </a:lnTo>
                  <a:lnTo>
                    <a:pt x="0" y="717176"/>
                  </a:lnTo>
                  <a:close/>
                </a:path>
              </a:pathLst>
            </a:custGeom>
            <a:blipFill>
              <a:blip r:embed="rId2"/>
              <a:stretch>
                <a:fillRect t="-38888" r="-65137" b="-3888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0B841B9-4F83-E51D-99CC-EEA4AD6E4CAE}"/>
              </a:ext>
            </a:extLst>
          </p:cNvPr>
          <p:cNvGrpSpPr/>
          <p:nvPr/>
        </p:nvGrpSpPr>
        <p:grpSpPr>
          <a:xfrm>
            <a:off x="0" y="1028700"/>
            <a:ext cx="9144000" cy="4629150"/>
            <a:chOff x="0" y="0"/>
            <a:chExt cx="1416645" cy="71717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11B5FA3-896F-1659-850B-B91491CBE610}"/>
                </a:ext>
              </a:extLst>
            </p:cNvPr>
            <p:cNvSpPr/>
            <p:nvPr/>
          </p:nvSpPr>
          <p:spPr>
            <a:xfrm>
              <a:off x="0" y="0"/>
              <a:ext cx="1416645" cy="717176"/>
            </a:xfrm>
            <a:custGeom>
              <a:avLst/>
              <a:gdLst/>
              <a:ahLst/>
              <a:cxnLst/>
              <a:rect l="l" t="t" r="r" b="b"/>
              <a:pathLst>
                <a:path w="1416645" h="717176">
                  <a:moveTo>
                    <a:pt x="0" y="0"/>
                  </a:moveTo>
                  <a:lnTo>
                    <a:pt x="1416645" y="0"/>
                  </a:lnTo>
                  <a:lnTo>
                    <a:pt x="1416645" y="717176"/>
                  </a:lnTo>
                  <a:lnTo>
                    <a:pt x="0" y="717176"/>
                  </a:lnTo>
                  <a:close/>
                </a:path>
              </a:pathLst>
            </a:custGeom>
            <a:blipFill>
              <a:blip r:embed="rId3"/>
              <a:stretch>
                <a:fillRect t="-3827" b="-382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548160C-6D79-6658-C940-4803C395BCDA}"/>
              </a:ext>
            </a:extLst>
          </p:cNvPr>
          <p:cNvGrpSpPr/>
          <p:nvPr/>
        </p:nvGrpSpPr>
        <p:grpSpPr>
          <a:xfrm>
            <a:off x="9144000" y="266700"/>
            <a:ext cx="9144000" cy="10020300"/>
            <a:chOff x="0" y="0"/>
            <a:chExt cx="2408296" cy="2709333"/>
          </a:xfrm>
          <a:solidFill>
            <a:schemeClr val="bg1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91CE0DE-F41D-DE03-C295-648DC283F686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2206194-FAC6-DA6F-227D-F1DA665D9054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E02E1EFF-369E-A614-82AC-64AD3A485D34}"/>
              </a:ext>
            </a:extLst>
          </p:cNvPr>
          <p:cNvSpPr txBox="1"/>
          <p:nvPr/>
        </p:nvSpPr>
        <p:spPr>
          <a:xfrm>
            <a:off x="9153525" y="3053966"/>
            <a:ext cx="8356062" cy="6517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Un depósito aduanero es un lugar autorizado y controlado por la autoridad aduanera donde las mercancías importadas o exportadas pueden almacenarse temporalmente bajo control de aduana, sin pagar inmediatamente tributos aduaneros. En Colombia, los depósitos aduaneros son supervisados por la Dirección de Impuestos y Aduanas Nacionales.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endParaRPr lang="es-MX" sz="2400" dirty="0">
              <a:latin typeface="Poppins"/>
              <a:ea typeface="Poppins"/>
              <a:cs typeface="Poppins"/>
              <a:sym typeface="Poppins"/>
            </a:endParaRPr>
          </a:p>
          <a:p>
            <a:pPr marL="259080" lvl="1" algn="l">
              <a:lnSpc>
                <a:spcPts val="3359"/>
              </a:lnSpc>
            </a:pPr>
            <a:r>
              <a:rPr lang="es-MX" sz="2400" b="1" dirty="0">
                <a:latin typeface="Poppins"/>
                <a:ea typeface="Poppins"/>
                <a:cs typeface="Poppins"/>
                <a:sym typeface="Poppins"/>
              </a:rPr>
              <a:t>Funciones de un Depósito Aduanero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Almacenamiento de mercancías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Custodia bajo control aduanero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Consolidación y desconsolidación de carga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Inspección de mercancías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Facilitar procesos de importación y exportación</a:t>
            </a:r>
            <a:endParaRPr lang="en-US" sz="24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7D70D4A8-CEF7-FDF9-E4BC-6C48E48153E0}"/>
              </a:ext>
            </a:extLst>
          </p:cNvPr>
          <p:cNvSpPr txBox="1"/>
          <p:nvPr/>
        </p:nvSpPr>
        <p:spPr>
          <a:xfrm>
            <a:off x="9808113" y="871009"/>
            <a:ext cx="6005428" cy="1936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0"/>
              </a:lnSpc>
            </a:pPr>
            <a:r>
              <a:rPr lang="en-US" sz="80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Depositos Aduaneros</a:t>
            </a:r>
          </a:p>
        </p:txBody>
      </p:sp>
    </p:spTree>
    <p:extLst>
      <p:ext uri="{BB962C8B-B14F-4D97-AF65-F5344CB8AC3E}">
        <p14:creationId xmlns:p14="http://schemas.microsoft.com/office/powerpoint/2010/main" val="1168818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09CB7-2D58-3321-4EFC-53432524D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F627B4E-3401-04AB-F407-F33961CAFB00}"/>
              </a:ext>
            </a:extLst>
          </p:cNvPr>
          <p:cNvGrpSpPr/>
          <p:nvPr/>
        </p:nvGrpSpPr>
        <p:grpSpPr>
          <a:xfrm>
            <a:off x="0" y="5657850"/>
            <a:ext cx="9144000" cy="4629150"/>
            <a:chOff x="0" y="0"/>
            <a:chExt cx="1416645" cy="71717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0FBF090-7ED6-EC3B-3E19-5D9104A3DC28}"/>
                </a:ext>
              </a:extLst>
            </p:cNvPr>
            <p:cNvSpPr/>
            <p:nvPr/>
          </p:nvSpPr>
          <p:spPr>
            <a:xfrm>
              <a:off x="0" y="0"/>
              <a:ext cx="1416645" cy="717176"/>
            </a:xfrm>
            <a:custGeom>
              <a:avLst/>
              <a:gdLst/>
              <a:ahLst/>
              <a:cxnLst/>
              <a:rect l="l" t="t" r="r" b="b"/>
              <a:pathLst>
                <a:path w="1416645" h="717176">
                  <a:moveTo>
                    <a:pt x="0" y="0"/>
                  </a:moveTo>
                  <a:lnTo>
                    <a:pt x="1416645" y="0"/>
                  </a:lnTo>
                  <a:lnTo>
                    <a:pt x="1416645" y="717176"/>
                  </a:lnTo>
                  <a:lnTo>
                    <a:pt x="0" y="717176"/>
                  </a:lnTo>
                  <a:close/>
                </a:path>
              </a:pathLst>
            </a:custGeom>
            <a:blipFill>
              <a:blip r:embed="rId2"/>
              <a:stretch>
                <a:fillRect t="-38888" r="-65137" b="-3888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2C9EF0AB-47FF-1C18-CA2D-9EE6FF8A3921}"/>
              </a:ext>
            </a:extLst>
          </p:cNvPr>
          <p:cNvGrpSpPr/>
          <p:nvPr/>
        </p:nvGrpSpPr>
        <p:grpSpPr>
          <a:xfrm>
            <a:off x="0" y="1028700"/>
            <a:ext cx="9144000" cy="4629150"/>
            <a:chOff x="0" y="0"/>
            <a:chExt cx="1416645" cy="71717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9F297E8-3180-EFC4-6DB2-9DFE039C99A1}"/>
                </a:ext>
              </a:extLst>
            </p:cNvPr>
            <p:cNvSpPr/>
            <p:nvPr/>
          </p:nvSpPr>
          <p:spPr>
            <a:xfrm>
              <a:off x="0" y="0"/>
              <a:ext cx="1416645" cy="717176"/>
            </a:xfrm>
            <a:custGeom>
              <a:avLst/>
              <a:gdLst/>
              <a:ahLst/>
              <a:cxnLst/>
              <a:rect l="l" t="t" r="r" b="b"/>
              <a:pathLst>
                <a:path w="1416645" h="717176">
                  <a:moveTo>
                    <a:pt x="0" y="0"/>
                  </a:moveTo>
                  <a:lnTo>
                    <a:pt x="1416645" y="0"/>
                  </a:lnTo>
                  <a:lnTo>
                    <a:pt x="1416645" y="717176"/>
                  </a:lnTo>
                  <a:lnTo>
                    <a:pt x="0" y="717176"/>
                  </a:lnTo>
                  <a:close/>
                </a:path>
              </a:pathLst>
            </a:custGeom>
            <a:blipFill>
              <a:blip r:embed="rId3"/>
              <a:stretch>
                <a:fillRect t="-3827" b="-382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C18F94A-51D4-5164-371A-40E5621D359B}"/>
              </a:ext>
            </a:extLst>
          </p:cNvPr>
          <p:cNvGrpSpPr/>
          <p:nvPr/>
        </p:nvGrpSpPr>
        <p:grpSpPr>
          <a:xfrm>
            <a:off x="9144000" y="266700"/>
            <a:ext cx="9144000" cy="10020300"/>
            <a:chOff x="0" y="0"/>
            <a:chExt cx="2408296" cy="2709333"/>
          </a:xfrm>
          <a:solidFill>
            <a:schemeClr val="bg1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C2A1D67-5E02-651D-A25A-AAA8A1474EF7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B35F87C-EE1C-ECE9-1F84-D926E1D62459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9E1892F8-4BBB-FCEE-548A-CFDED30E9788}"/>
              </a:ext>
            </a:extLst>
          </p:cNvPr>
          <p:cNvSpPr txBox="1"/>
          <p:nvPr/>
        </p:nvSpPr>
        <p:spPr>
          <a:xfrm>
            <a:off x="9153525" y="3053966"/>
            <a:ext cx="8356062" cy="5209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0" lvl="1" algn="just">
              <a:lnSpc>
                <a:spcPts val="3359"/>
              </a:lnSpc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1. </a:t>
            </a:r>
            <a:r>
              <a:rPr lang="es-MX" sz="2400" b="1" dirty="0">
                <a:latin typeface="Poppins"/>
                <a:ea typeface="Poppins"/>
                <a:cs typeface="Poppins"/>
                <a:sym typeface="Poppins"/>
              </a:rPr>
              <a:t>Depósito Público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Puede almacenar mercancías de diferentes empresas o usuarios.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Características Servicio abierto al público Operado por empresas autorizadas Uso común en comercio exterior (Almagrario, Almaviva, Alpopular)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endParaRPr lang="es-MX" sz="2400" dirty="0">
              <a:latin typeface="Poppins"/>
              <a:ea typeface="Poppins"/>
              <a:cs typeface="Poppins"/>
              <a:sym typeface="Poppins"/>
            </a:endParaRPr>
          </a:p>
          <a:p>
            <a:pPr marL="259080" lvl="1" algn="just">
              <a:lnSpc>
                <a:spcPts val="3359"/>
              </a:lnSpc>
            </a:pPr>
            <a:r>
              <a:rPr lang="es-MX" sz="2400" b="1" dirty="0">
                <a:latin typeface="Poppins"/>
                <a:ea typeface="Poppins"/>
                <a:cs typeface="Poppins"/>
                <a:sym typeface="Poppins"/>
              </a:rPr>
              <a:t>2. Depósito Privado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Almacena mercancías exclusivamente de </a:t>
            </a:r>
            <a:r>
              <a:rPr lang="es-MX" sz="2400" b="1" dirty="0">
                <a:latin typeface="Poppins"/>
                <a:ea typeface="Poppins"/>
                <a:cs typeface="Poppins"/>
                <a:sym typeface="Poppins"/>
              </a:rPr>
              <a:t>una empresa autorizada</a:t>
            </a: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. Características Uso exclusivo. Facilita operaciones frecuentes de importación (CIAMSA)</a:t>
            </a:r>
            <a:endParaRPr lang="en-US" sz="24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4A09046D-7EB4-53FC-1F07-1CA9BF93FB88}"/>
              </a:ext>
            </a:extLst>
          </p:cNvPr>
          <p:cNvSpPr txBox="1"/>
          <p:nvPr/>
        </p:nvSpPr>
        <p:spPr>
          <a:xfrm>
            <a:off x="9808113" y="871009"/>
            <a:ext cx="6005428" cy="1936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0"/>
              </a:lnSpc>
            </a:pPr>
            <a:r>
              <a:rPr lang="en-US" sz="80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Depositos Aduaneros</a:t>
            </a:r>
          </a:p>
        </p:txBody>
      </p:sp>
    </p:spTree>
    <p:extLst>
      <p:ext uri="{BB962C8B-B14F-4D97-AF65-F5344CB8AC3E}">
        <p14:creationId xmlns:p14="http://schemas.microsoft.com/office/powerpoint/2010/main" val="3045680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657850"/>
            <a:ext cx="9144000" cy="4629150"/>
            <a:chOff x="0" y="0"/>
            <a:chExt cx="1416645" cy="7171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645" cy="717176"/>
            </a:xfrm>
            <a:custGeom>
              <a:avLst/>
              <a:gdLst/>
              <a:ahLst/>
              <a:cxnLst/>
              <a:rect l="l" t="t" r="r" b="b"/>
              <a:pathLst>
                <a:path w="1416645" h="717176">
                  <a:moveTo>
                    <a:pt x="0" y="0"/>
                  </a:moveTo>
                  <a:lnTo>
                    <a:pt x="1416645" y="0"/>
                  </a:lnTo>
                  <a:lnTo>
                    <a:pt x="1416645" y="717176"/>
                  </a:lnTo>
                  <a:lnTo>
                    <a:pt x="0" y="717176"/>
                  </a:lnTo>
                  <a:close/>
                </a:path>
              </a:pathLst>
            </a:custGeom>
            <a:blipFill>
              <a:blip r:embed="rId2"/>
              <a:stretch>
                <a:fillRect t="-38888" r="-65137" b="-3888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296400" y="2067526"/>
            <a:ext cx="7474999" cy="128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toda unidad de embalaje independiente y no agrupada de mercancías, acondicionada para transporte</a:t>
            </a:r>
            <a:endParaRPr lang="en-US" sz="24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601200" y="876300"/>
            <a:ext cx="6005428" cy="98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0"/>
              </a:lnSpc>
            </a:pPr>
            <a:r>
              <a:rPr lang="en-US" sz="8000" b="1" dirty="0" err="1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Bulto</a:t>
            </a:r>
            <a:endParaRPr lang="en-US" sz="8000" b="1" dirty="0">
              <a:latin typeface="Agrandir Narrow Ultra-Bold"/>
              <a:ea typeface="Agrandir Narrow Ultra-Bold"/>
              <a:cs typeface="Agrandir Narrow Ultra-Bold"/>
              <a:sym typeface="Agrandir Narrow Ultra-Bold"/>
            </a:endParaRP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4480247-BD17-F991-E1DB-A59EC58BDCF1}"/>
              </a:ext>
            </a:extLst>
          </p:cNvPr>
          <p:cNvCxnSpPr>
            <a:cxnSpLocks/>
          </p:cNvCxnSpPr>
          <p:nvPr/>
        </p:nvCxnSpPr>
        <p:spPr>
          <a:xfrm flipH="1">
            <a:off x="8396287" y="4406483"/>
            <a:ext cx="2590800" cy="16580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FDAE2A9F-493F-4328-B032-2B1AEECDA6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77"/>
          <a:stretch>
            <a:fillRect/>
          </a:stretch>
        </p:blipFill>
        <p:spPr>
          <a:xfrm>
            <a:off x="1" y="57150"/>
            <a:ext cx="8254208" cy="54551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9E89766-7BE6-D47B-A66B-8304702FD2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10" t="52329" b="4949"/>
          <a:stretch>
            <a:fillRect/>
          </a:stretch>
        </p:blipFill>
        <p:spPr>
          <a:xfrm>
            <a:off x="7010400" y="3641980"/>
            <a:ext cx="10235409" cy="300303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2408296" h="2709333">
                <a:moveTo>
                  <a:pt x="0" y="0"/>
                </a:moveTo>
                <a:lnTo>
                  <a:pt x="2408296" y="0"/>
                </a:lnTo>
                <a:lnTo>
                  <a:pt x="2408296" y="2709333"/>
                </a:lnTo>
                <a:lnTo>
                  <a:pt x="0" y="2709333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s-CO" dirty="0"/>
          </a:p>
        </p:txBody>
      </p:sp>
      <p:grpSp>
        <p:nvGrpSpPr>
          <p:cNvPr id="6" name="Group 6"/>
          <p:cNvGrpSpPr/>
          <p:nvPr/>
        </p:nvGrpSpPr>
        <p:grpSpPr>
          <a:xfrm>
            <a:off x="9144000" y="9258300"/>
            <a:ext cx="9144000" cy="1028700"/>
            <a:chOff x="0" y="0"/>
            <a:chExt cx="2408296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08296" cy="270933"/>
            </a:xfrm>
            <a:custGeom>
              <a:avLst/>
              <a:gdLst/>
              <a:ahLst/>
              <a:cxnLst/>
              <a:rect l="l" t="t" r="r" b="b"/>
              <a:pathLst>
                <a:path w="2408296" h="270933">
                  <a:moveTo>
                    <a:pt x="0" y="0"/>
                  </a:moveTo>
                  <a:lnTo>
                    <a:pt x="2408296" y="0"/>
                  </a:lnTo>
                  <a:lnTo>
                    <a:pt x="2408296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408296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0"/>
            <a:ext cx="9144000" cy="10287000"/>
            <a:chOff x="0" y="0"/>
            <a:chExt cx="1416645" cy="1593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6645" cy="1593725"/>
            </a:xfrm>
            <a:custGeom>
              <a:avLst/>
              <a:gdLst/>
              <a:ahLst/>
              <a:cxnLst/>
              <a:rect l="l" t="t" r="r" b="b"/>
              <a:pathLst>
                <a:path w="1416645" h="1593725">
                  <a:moveTo>
                    <a:pt x="0" y="0"/>
                  </a:moveTo>
                  <a:lnTo>
                    <a:pt x="1416645" y="0"/>
                  </a:lnTo>
                  <a:lnTo>
                    <a:pt x="141664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123714" y="1434117"/>
            <a:ext cx="6930714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6000" b="1" dirty="0" err="1">
                <a:solidFill>
                  <a:sysClr val="windowText" lastClr="000000"/>
                </a:solidFill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Agencias</a:t>
            </a:r>
            <a:r>
              <a:rPr lang="en-US" sz="6000" b="1" dirty="0">
                <a:solidFill>
                  <a:sysClr val="windowText" lastClr="000000"/>
                </a:solidFill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 de Aduana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18842" y="3178184"/>
            <a:ext cx="7302358" cy="5645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MX" sz="2400" dirty="0">
                <a:solidFill>
                  <a:sysClr val="windowText" lastClr="000000"/>
                </a:solidFill>
                <a:latin typeface="Poppins"/>
                <a:ea typeface="Poppins"/>
                <a:cs typeface="Poppins"/>
                <a:sym typeface="Poppins"/>
              </a:rPr>
              <a:t> Las agencias de aduanas son las personas</a:t>
            </a:r>
          </a:p>
          <a:p>
            <a:pPr algn="just">
              <a:lnSpc>
                <a:spcPts val="3359"/>
              </a:lnSpc>
            </a:pPr>
            <a:r>
              <a:rPr lang="es-MX" sz="2400" dirty="0">
                <a:solidFill>
                  <a:sysClr val="windowText" lastClr="000000"/>
                </a:solidFill>
                <a:latin typeface="Poppins"/>
                <a:ea typeface="Poppins"/>
                <a:cs typeface="Poppins"/>
                <a:sym typeface="Poppins"/>
              </a:rPr>
              <a:t>jurídicas autorizadas por la Unidad Administrativa Especial Dirección de Impuestos y Aduanas Nacionales (DIAN) para ejercer el agenciamiento aduanero, actividad auxiliar de la función pública aduanera de naturaleza mercantil y de servicio, orientada a garantizar que los usuarios de comercio exterior que utilicen sus servicios cumplan con las normas legales existentes en materia de importación, exportación y tránsito aduanero y cualquier operación o procedimiento aduanero inherente a dichas actividades.</a:t>
            </a:r>
            <a:endParaRPr lang="en-US" sz="2400" dirty="0">
              <a:solidFill>
                <a:sysClr val="windowText" lastClr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676FF-A456-93F4-6919-D55B6CEC5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D89067FA-3AF5-8701-F7E7-12A47F986843}"/>
              </a:ext>
            </a:extLst>
          </p:cNvPr>
          <p:cNvGrpSpPr/>
          <p:nvPr/>
        </p:nvGrpSpPr>
        <p:grpSpPr>
          <a:xfrm>
            <a:off x="9144000" y="266700"/>
            <a:ext cx="9144000" cy="10020300"/>
            <a:chOff x="0" y="0"/>
            <a:chExt cx="2408296" cy="2709333"/>
          </a:xfrm>
          <a:solidFill>
            <a:schemeClr val="bg1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0115B10-CA7F-514E-58D1-FAC317336ABF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3F7C7BC-1FAD-4DD4-CC7C-BB6AC1C91B82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D496D913-2B03-36F1-13E4-2D51B0B00013}"/>
              </a:ext>
            </a:extLst>
          </p:cNvPr>
          <p:cNvSpPr txBox="1"/>
          <p:nvPr/>
        </p:nvSpPr>
        <p:spPr>
          <a:xfrm>
            <a:off x="9552979" y="2550226"/>
            <a:ext cx="8582621" cy="2157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El DEX es la Declaración de Exportación utilizada en Colombia para informar ante la Dirección de Impuestos y Aduanas Nacionales la salida legal de mercancías hacia el exterior. Es uno de los principales documentos del régimen de  exportaciones.</a:t>
            </a:r>
            <a:r>
              <a:rPr lang="en-US" sz="2400" dirty="0">
                <a:latin typeface="Poppins"/>
                <a:ea typeface="Poppins"/>
                <a:cs typeface="Poppins"/>
                <a:sym typeface="Poppins"/>
              </a:rPr>
              <a:t>. Formulario 600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125E414-275C-4404-11EB-4873C50CAD9A}"/>
              </a:ext>
            </a:extLst>
          </p:cNvPr>
          <p:cNvSpPr txBox="1"/>
          <p:nvPr/>
        </p:nvSpPr>
        <p:spPr>
          <a:xfrm>
            <a:off x="9552979" y="1304898"/>
            <a:ext cx="6005428" cy="98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0"/>
              </a:lnSpc>
            </a:pPr>
            <a:r>
              <a:rPr lang="en-US" sz="8000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DEX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94B0D75-1E37-D454-B010-3AB94D83A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09" y="300037"/>
            <a:ext cx="7373791" cy="94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34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E0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F7D0A0-E21A-B80B-7B19-189D2843F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07AE6EC-6B81-6C43-CA28-22F3DFDB9F90}"/>
              </a:ext>
            </a:extLst>
          </p:cNvPr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2408296" h="2709333">
                <a:moveTo>
                  <a:pt x="0" y="0"/>
                </a:moveTo>
                <a:lnTo>
                  <a:pt x="2408296" y="0"/>
                </a:lnTo>
                <a:lnTo>
                  <a:pt x="2408296" y="2709333"/>
                </a:lnTo>
                <a:lnTo>
                  <a:pt x="0" y="2709333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s-CO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2C63FC4-2059-2BE4-EEF8-C97B256D0AC9}"/>
              </a:ext>
            </a:extLst>
          </p:cNvPr>
          <p:cNvGrpSpPr/>
          <p:nvPr/>
        </p:nvGrpSpPr>
        <p:grpSpPr>
          <a:xfrm>
            <a:off x="9144000" y="9258300"/>
            <a:ext cx="9144000" cy="1028700"/>
            <a:chOff x="0" y="0"/>
            <a:chExt cx="2408296" cy="27093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0ADA210-7BDC-8CB4-C56F-2AC7930240C1}"/>
                </a:ext>
              </a:extLst>
            </p:cNvPr>
            <p:cNvSpPr/>
            <p:nvPr/>
          </p:nvSpPr>
          <p:spPr>
            <a:xfrm>
              <a:off x="0" y="0"/>
              <a:ext cx="2408296" cy="270933"/>
            </a:xfrm>
            <a:custGeom>
              <a:avLst/>
              <a:gdLst/>
              <a:ahLst/>
              <a:cxnLst/>
              <a:rect l="l" t="t" r="r" b="b"/>
              <a:pathLst>
                <a:path w="2408296" h="270933">
                  <a:moveTo>
                    <a:pt x="0" y="0"/>
                  </a:moveTo>
                  <a:lnTo>
                    <a:pt x="2408296" y="0"/>
                  </a:lnTo>
                  <a:lnTo>
                    <a:pt x="2408296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A85AE43-0865-E896-6A16-C8CB063E0878}"/>
                </a:ext>
              </a:extLst>
            </p:cNvPr>
            <p:cNvSpPr txBox="1"/>
            <p:nvPr/>
          </p:nvSpPr>
          <p:spPr>
            <a:xfrm>
              <a:off x="0" y="-66675"/>
              <a:ext cx="2408296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114A77C3-9483-0129-898A-7CF7AAA71EA9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1416645" cy="159372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D185A00-765D-3D73-7ACA-BE054D2E7F36}"/>
                </a:ext>
              </a:extLst>
            </p:cNvPr>
            <p:cNvSpPr/>
            <p:nvPr/>
          </p:nvSpPr>
          <p:spPr>
            <a:xfrm>
              <a:off x="0" y="0"/>
              <a:ext cx="1416645" cy="1593725"/>
            </a:xfrm>
            <a:custGeom>
              <a:avLst/>
              <a:gdLst/>
              <a:ahLst/>
              <a:cxnLst/>
              <a:rect l="l" t="t" r="r" b="b"/>
              <a:pathLst>
                <a:path w="1416645" h="1593725">
                  <a:moveTo>
                    <a:pt x="0" y="0"/>
                  </a:moveTo>
                  <a:lnTo>
                    <a:pt x="1416645" y="0"/>
                  </a:lnTo>
                  <a:lnTo>
                    <a:pt x="141664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7593FF4E-20D9-6FE3-4D49-EC0B53803459}"/>
              </a:ext>
            </a:extLst>
          </p:cNvPr>
          <p:cNvSpPr txBox="1"/>
          <p:nvPr/>
        </p:nvSpPr>
        <p:spPr>
          <a:xfrm>
            <a:off x="10123714" y="2804976"/>
            <a:ext cx="6930714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6000" b="1" dirty="0">
                <a:solidFill>
                  <a:sysClr val="windowText" lastClr="000000"/>
                </a:solidFill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SUBPARTIDA ARANCELARIA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8491CD9-BD79-6DD9-DD8F-32852B5B58EC}"/>
              </a:ext>
            </a:extLst>
          </p:cNvPr>
          <p:cNvSpPr txBox="1"/>
          <p:nvPr/>
        </p:nvSpPr>
        <p:spPr>
          <a:xfrm>
            <a:off x="10123714" y="5120504"/>
            <a:ext cx="7135586" cy="172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s-MX" sz="2400" dirty="0">
                <a:solidFill>
                  <a:sysClr val="windowText" lastClr="000000"/>
                </a:solidFill>
                <a:latin typeface="Poppins"/>
                <a:ea typeface="Poppins"/>
                <a:cs typeface="Poppins"/>
                <a:sym typeface="Poppins"/>
              </a:rPr>
              <a:t>La subpartida arancelaria es un código numérico internacional utilizado para identificar y clasificar las mercancías en el comercio exterior</a:t>
            </a:r>
            <a:r>
              <a:rPr lang="en-US" sz="2400" dirty="0">
                <a:solidFill>
                  <a:sysClr val="windowText" lastClr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841E81-6C53-9FB6-9D59-E2DB53611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3238500"/>
            <a:ext cx="9066439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80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5143500"/>
            <a:ext cx="9144000" cy="5143500"/>
            <a:chOff x="0" y="0"/>
            <a:chExt cx="2408296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1354667"/>
            </a:xfrm>
            <a:custGeom>
              <a:avLst/>
              <a:gdLst/>
              <a:ahLst/>
              <a:cxnLst/>
              <a:rect l="l" t="t" r="r" b="b"/>
              <a:pathLst>
                <a:path w="2408296" h="1354667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D66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408296" cy="1421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9144000" cy="10287000"/>
            <a:chOff x="0" y="0"/>
            <a:chExt cx="1263784" cy="14217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3784" cy="1421757"/>
            </a:xfrm>
            <a:custGeom>
              <a:avLst/>
              <a:gdLst/>
              <a:ahLst/>
              <a:cxnLst/>
              <a:rect l="l" t="t" r="r" b="b"/>
              <a:pathLst>
                <a:path w="1263784" h="1421757">
                  <a:moveTo>
                    <a:pt x="0" y="0"/>
                  </a:moveTo>
                  <a:lnTo>
                    <a:pt x="1263784" y="0"/>
                  </a:lnTo>
                  <a:lnTo>
                    <a:pt x="1263784" y="1421757"/>
                  </a:lnTo>
                  <a:lnTo>
                    <a:pt x="0" y="1421757"/>
                  </a:lnTo>
                  <a:close/>
                </a:path>
              </a:pathLst>
            </a:custGeom>
            <a:blipFill>
              <a:blip r:embed="rId2"/>
              <a:stretch>
                <a:fillRect l="-22245" r="-4724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286500" y="517071"/>
            <a:ext cx="11326586" cy="9252857"/>
            <a:chOff x="0" y="0"/>
            <a:chExt cx="2983134" cy="2436966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2983134" cy="2436967"/>
            </a:xfrm>
            <a:custGeom>
              <a:avLst/>
              <a:gdLst/>
              <a:ahLst/>
              <a:cxnLst/>
              <a:rect l="l" t="t" r="r" b="b"/>
              <a:pathLst>
                <a:path w="2983134" h="2436967">
                  <a:moveTo>
                    <a:pt x="0" y="0"/>
                  </a:moveTo>
                  <a:lnTo>
                    <a:pt x="2983134" y="0"/>
                  </a:lnTo>
                  <a:lnTo>
                    <a:pt x="2983134" y="2436967"/>
                  </a:lnTo>
                  <a:lnTo>
                    <a:pt x="0" y="243696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2983134" cy="250364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043057" y="1542234"/>
            <a:ext cx="8318642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0"/>
              </a:lnSpc>
            </a:pPr>
            <a:r>
              <a:rPr lang="en-US" sz="8000" b="1" dirty="0">
                <a:solidFill>
                  <a:sysClr val="windowText" lastClr="000000"/>
                </a:solidFill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Vistos Buenos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53200" y="3502276"/>
            <a:ext cx="10406743" cy="3029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MX" sz="2400" dirty="0">
                <a:solidFill>
                  <a:sysClr val="windowText" lastClr="000000"/>
                </a:solidFill>
                <a:latin typeface="Poppins"/>
                <a:ea typeface="Poppins"/>
                <a:cs typeface="Poppins"/>
                <a:sym typeface="Poppins"/>
              </a:rPr>
              <a:t>¿Qué son los Vistos Buenos en Comercio Internacional? Los vistos buenos son autorizaciones o permisos emitidos por entidades gubernamentales que certifican que una mercancía cumple los requisitos legales, sanitarios, ambientales, técnicos o de seguridad para poder ser importada o exportada. En Colombia, algunos productos requieren estos permisos antes de realizar operaciones de comercio exterior.</a:t>
            </a:r>
            <a:endParaRPr lang="en-US" sz="2400" dirty="0">
              <a:solidFill>
                <a:sysClr val="windowText" lastClr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04207" y="4129364"/>
            <a:ext cx="7135586" cy="564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Los INCOTERMS (International Commercial </a:t>
            </a:r>
            <a:r>
              <a:rPr lang="es-MX" sz="2400" dirty="0" err="1">
                <a:latin typeface="Poppins"/>
                <a:ea typeface="Poppins"/>
                <a:cs typeface="Poppins"/>
                <a:sym typeface="Poppins"/>
              </a:rPr>
              <a:t>Terms</a:t>
            </a: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) son reglas internacionales creadas por la Cámara de Comercio Internacional que establecen las responsabilidades del comprador y del vendedor en una operación de comercio internacional. Definen principalmente:</a:t>
            </a:r>
          </a:p>
          <a:p>
            <a:pPr algn="just">
              <a:lnSpc>
                <a:spcPts val="3359"/>
              </a:lnSpc>
            </a:pPr>
            <a:endParaRPr lang="es-MX" sz="2400" dirty="0">
              <a:latin typeface="Poppins"/>
              <a:ea typeface="Poppins"/>
              <a:cs typeface="Poppins"/>
              <a:sym typeface="Poppins"/>
            </a:endParaRPr>
          </a:p>
          <a:p>
            <a:pPr marL="342900" indent="-3429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Quién paga el transporte</a:t>
            </a:r>
          </a:p>
          <a:p>
            <a:pPr marL="342900" indent="-3429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Quién asume los riesgos</a:t>
            </a:r>
          </a:p>
          <a:p>
            <a:pPr marL="342900" indent="-3429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Quién contrata el seguro</a:t>
            </a:r>
          </a:p>
          <a:p>
            <a:pPr marL="342900" indent="-3429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Quién realiza los trámites aduaneros</a:t>
            </a:r>
          </a:p>
          <a:p>
            <a:pPr marL="342900" indent="-342900" algn="l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En qué punto se entrega la mercancía</a:t>
            </a:r>
            <a:endParaRPr lang="en-US" sz="24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95362" y="1083735"/>
            <a:ext cx="7863399" cy="253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9"/>
              </a:lnSpc>
            </a:pPr>
            <a:r>
              <a:rPr lang="en-US" sz="6999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TERMINOS DE NEGOCIACIÓN INTERNACIONAL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9009" y="8799076"/>
            <a:ext cx="5121729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www.reallygreatsite.com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567DB-D5B8-D2D4-9443-CCE60A79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CA8D2244-D24A-85B2-12CE-BE5F152256F4}"/>
              </a:ext>
            </a:extLst>
          </p:cNvPr>
          <p:cNvSpPr txBox="1"/>
          <p:nvPr/>
        </p:nvSpPr>
        <p:spPr>
          <a:xfrm>
            <a:off x="1579009" y="8799076"/>
            <a:ext cx="5121729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www.reallygreatsite.com</a:t>
            </a:r>
          </a:p>
        </p:txBody>
      </p:sp>
      <p:sp>
        <p:nvSpPr>
          <p:cNvPr id="8" name="AutoShape 2" descr="Imagen generada: Infografía de Incoterms 2020">
            <a:extLst>
              <a:ext uri="{FF2B5EF4-FFF2-40B4-BE49-F238E27FC236}">
                <a16:creationId xmlns:a16="http://schemas.microsoft.com/office/drawing/2014/main" id="{B136E750-72CD-B179-7126-452A6F9137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DBBC90D-C636-A1C5-D3B6-B2D8E9155A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083" b="50000"/>
          <a:stretch>
            <a:fillRect/>
          </a:stretch>
        </p:blipFill>
        <p:spPr>
          <a:xfrm>
            <a:off x="1579009" y="0"/>
            <a:ext cx="15011400" cy="102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52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231FC-9685-511D-F2C4-CAD5B38F3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8F99DE65-D91C-2066-34BC-18F3892BA723}"/>
              </a:ext>
            </a:extLst>
          </p:cNvPr>
          <p:cNvSpPr txBox="1"/>
          <p:nvPr/>
        </p:nvSpPr>
        <p:spPr>
          <a:xfrm>
            <a:off x="1579009" y="8799076"/>
            <a:ext cx="5121729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www.reallygreatsite.com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3B9566-3C81-DF6D-6D10-049C0FD0B0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38" b="50000"/>
          <a:stretch>
            <a:fillRect/>
          </a:stretch>
        </p:blipFill>
        <p:spPr>
          <a:xfrm>
            <a:off x="1371599" y="300036"/>
            <a:ext cx="15337391" cy="991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17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B4613-E009-AA6F-1A29-BE5B02D2A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9EC8BFD3-ED0A-5BEA-B200-5F35FC5B8C83}"/>
              </a:ext>
            </a:extLst>
          </p:cNvPr>
          <p:cNvSpPr txBox="1"/>
          <p:nvPr/>
        </p:nvSpPr>
        <p:spPr>
          <a:xfrm>
            <a:off x="1579009" y="8799076"/>
            <a:ext cx="5121729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www.reallygreatsite.com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71C2A9-1E5C-ACD8-A302-923E9767F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438" r="51563"/>
          <a:stretch>
            <a:fillRect/>
          </a:stretch>
        </p:blipFill>
        <p:spPr>
          <a:xfrm>
            <a:off x="1540909" y="0"/>
            <a:ext cx="1554805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4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DC331-07E3-F85F-FD6E-10A170623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8E5772AE-6355-D3F0-8735-43901012CCC8}"/>
              </a:ext>
            </a:extLst>
          </p:cNvPr>
          <p:cNvSpPr txBox="1"/>
          <p:nvPr/>
        </p:nvSpPr>
        <p:spPr>
          <a:xfrm>
            <a:off x="1579009" y="8799076"/>
            <a:ext cx="5121729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www.reallygreatsite.com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8EE9FA-A7D2-0CF0-33DE-52242DB4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38" t="48858"/>
          <a:stretch>
            <a:fillRect/>
          </a:stretch>
        </p:blipFill>
        <p:spPr>
          <a:xfrm>
            <a:off x="1752600" y="327024"/>
            <a:ext cx="14097000" cy="932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B821A-2712-B1D8-AE3D-9F44EDCC9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BC5748E-4930-68F6-5E40-33EA379FBDF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B8DFECF-3538-262E-249B-A478B48A50EB}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D071FC2-ED0C-44E6-8A21-0A11F553BB41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917AAF1-D82C-BD0D-081A-3DF081735E07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4261FD8C-5459-EA8F-C3FD-1EABA97489EF}"/>
              </a:ext>
            </a:extLst>
          </p:cNvPr>
          <p:cNvSpPr txBox="1"/>
          <p:nvPr/>
        </p:nvSpPr>
        <p:spPr>
          <a:xfrm>
            <a:off x="572080" y="2222205"/>
            <a:ext cx="7135586" cy="215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Un puerto es una infraestructura ubicada en una zona marítima, fluvial, lacustre o terrestre que permite el ingreso, salida, carga, descarga y almacenamiento de mercancías y pasajeros.</a:t>
            </a:r>
            <a:endParaRPr lang="en-US" sz="24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1AD7C58-3421-6450-F4EE-992997593D97}"/>
              </a:ext>
            </a:extLst>
          </p:cNvPr>
          <p:cNvSpPr txBox="1"/>
          <p:nvPr/>
        </p:nvSpPr>
        <p:spPr>
          <a:xfrm>
            <a:off x="995362" y="1083735"/>
            <a:ext cx="7863399" cy="866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9"/>
              </a:lnSpc>
            </a:pPr>
            <a:r>
              <a:rPr lang="en-US" sz="6999" b="1" dirty="0">
                <a:latin typeface="Agrandir Narrow Ultra-Bold"/>
                <a:ea typeface="Agrandir Narrow Ultra-Bold"/>
                <a:cs typeface="Agrandir Narrow Ultra-Bold"/>
                <a:sym typeface="Agrandir Narrow Ultra-Bold"/>
              </a:rPr>
              <a:t>PUERTO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8D82727-842B-FAF7-BC27-BCDA83CF0787}"/>
              </a:ext>
            </a:extLst>
          </p:cNvPr>
          <p:cNvSpPr txBox="1"/>
          <p:nvPr/>
        </p:nvSpPr>
        <p:spPr>
          <a:xfrm>
            <a:off x="605417" y="5016921"/>
            <a:ext cx="62525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b="1" dirty="0"/>
              <a:t> 1</a:t>
            </a:r>
            <a:r>
              <a:rPr lang="es-MX" sz="2400" b="1" dirty="0">
                <a:latin typeface="Poppins" panose="00000500000000000000" pitchFamily="2" charset="0"/>
                <a:cs typeface="Poppins" panose="00000500000000000000" pitchFamily="2" charset="0"/>
              </a:rPr>
              <a:t>. Puertos Marítimos</a:t>
            </a:r>
          </a:p>
          <a:p>
            <a:pPr>
              <a:buNone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Conectan a Colombia con el comercio internacional.</a:t>
            </a:r>
          </a:p>
          <a:p>
            <a:pPr>
              <a:buNone/>
            </a:pPr>
            <a:r>
              <a:rPr lang="es-MX" sz="2400" b="1" dirty="0">
                <a:latin typeface="Poppins" panose="00000500000000000000" pitchFamily="2" charset="0"/>
                <a:cs typeface="Poppins" panose="00000500000000000000" pitchFamily="2" charset="0"/>
              </a:rPr>
              <a:t>Caribe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de Cartagena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de Barranquilla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de Santa Marta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de Coveñas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de Turbo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de Puerto Bolívar</a:t>
            </a:r>
          </a:p>
        </p:txBody>
      </p:sp>
    </p:spTree>
    <p:extLst>
      <p:ext uri="{BB962C8B-B14F-4D97-AF65-F5344CB8AC3E}">
        <p14:creationId xmlns:p14="http://schemas.microsoft.com/office/powerpoint/2010/main" val="850500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90E93-E785-9EE6-6093-D0693418B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C20A1A-7FF4-76D4-4B29-CFD72695C54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7493546-4187-AF2E-8D0E-84944A024179}"/>
              </a:ext>
            </a:extLst>
          </p:cNvPr>
          <p:cNvGrpSpPr/>
          <p:nvPr/>
        </p:nvGrpSpPr>
        <p:grpSpPr>
          <a:xfrm>
            <a:off x="0" y="258383"/>
            <a:ext cx="9144000" cy="10287000"/>
            <a:chOff x="0" y="0"/>
            <a:chExt cx="2408296" cy="2709333"/>
          </a:xfrm>
          <a:solidFill>
            <a:schemeClr val="bg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EB4438F-CC38-3F84-073C-A70B6A735C9E}"/>
                </a:ext>
              </a:extLst>
            </p:cNvPr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04F074F-CAB5-8DE6-F03F-4F9916969A7D}"/>
                </a:ext>
              </a:extLst>
            </p:cNvPr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2E2A0504-3A1C-7785-B63A-01301F4BFEAB}"/>
              </a:ext>
            </a:extLst>
          </p:cNvPr>
          <p:cNvSpPr txBox="1"/>
          <p:nvPr/>
        </p:nvSpPr>
        <p:spPr>
          <a:xfrm>
            <a:off x="609600" y="419100"/>
            <a:ext cx="7135586" cy="128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s-MX" sz="2400" b="1" dirty="0">
                <a:latin typeface="Poppins"/>
                <a:ea typeface="Poppins"/>
                <a:cs typeface="Poppins"/>
                <a:sym typeface="Poppins"/>
              </a:rPr>
              <a:t>Pacífico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Puerto de Buenaventura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Poppins"/>
                <a:ea typeface="Poppins"/>
                <a:cs typeface="Poppins"/>
                <a:sym typeface="Poppins"/>
              </a:rPr>
              <a:t>Puerto de Tumaco</a:t>
            </a:r>
            <a:endParaRPr lang="en-US" sz="24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1B5009-4BD4-1B25-D308-A3BB89F28AD3}"/>
              </a:ext>
            </a:extLst>
          </p:cNvPr>
          <p:cNvSpPr txBox="1"/>
          <p:nvPr/>
        </p:nvSpPr>
        <p:spPr>
          <a:xfrm>
            <a:off x="609600" y="2064140"/>
            <a:ext cx="6252583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b="1" dirty="0"/>
              <a:t> </a:t>
            </a:r>
            <a:r>
              <a:rPr lang="es-MX" sz="2400" b="1" dirty="0">
                <a:latin typeface="Poppins" panose="00000500000000000000" pitchFamily="2" charset="0"/>
                <a:cs typeface="Poppins" panose="00000500000000000000" pitchFamily="2" charset="0"/>
              </a:rPr>
              <a:t>Puertos Fluviales</a:t>
            </a:r>
          </a:p>
          <a:p>
            <a:pPr>
              <a:buNone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Ubicados sobre ríos navegables.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de Barrancabermeja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de Puerto Berrío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de Leticia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de Puerto Carreño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de Magangué</a:t>
            </a:r>
          </a:p>
          <a:p>
            <a:pPr>
              <a:buFont typeface="Arial" panose="020B0604020202020204" pitchFamily="34" charset="0"/>
              <a:buChar char="•"/>
            </a:pPr>
            <a:endParaRPr lang="es-MX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None/>
            </a:pPr>
            <a:r>
              <a:rPr lang="es-MX" sz="2400" b="1" dirty="0">
                <a:latin typeface="Poppins" panose="00000500000000000000" pitchFamily="2" charset="0"/>
                <a:cs typeface="Poppins" panose="00000500000000000000" pitchFamily="2" charset="0"/>
              </a:rPr>
              <a:t>Puertos Secos</a:t>
            </a:r>
          </a:p>
          <a:p>
            <a:pPr>
              <a:buNone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Centros logísticos interiores conectados con puertos marítimos.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Seco de Bogotá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Seco de Cúcuta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Seco de Palmira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Puerto Seco de Ipiales </a:t>
            </a:r>
          </a:p>
          <a:p>
            <a:pPr>
              <a:buNone/>
            </a:pPr>
            <a:b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s-MX" sz="2400" b="1" dirty="0">
                <a:latin typeface="Poppins" panose="00000500000000000000" pitchFamily="2" charset="0"/>
                <a:cs typeface="Poppins" panose="00000500000000000000" pitchFamily="2" charset="0"/>
              </a:rPr>
              <a:t> Terminales Aéreos de Carga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Aeropuerto Internacional El Dorado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Aeropuerto José María Córdova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Poppins" panose="00000500000000000000" pitchFamily="2" charset="0"/>
                <a:cs typeface="Poppins" panose="00000500000000000000" pitchFamily="2" charset="0"/>
              </a:rPr>
              <a:t>Aeropuerto Alfonso Bonilla Aragón</a:t>
            </a:r>
          </a:p>
          <a:p>
            <a:endParaRPr lang="es-MX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MX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6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2885C4-A2B8-11BF-DA99-8EB807396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7725"/>
            <a:ext cx="18211799" cy="99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28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608</Words>
  <Application>Microsoft Office PowerPoint</Application>
  <PresentationFormat>Personalizado</PresentationFormat>
  <Paragraphs>75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Agrandir Narrow Ultra-Bold</vt:lpstr>
      <vt:lpstr>Arial</vt:lpstr>
      <vt:lpstr>Agrandir Narrow</vt:lpstr>
      <vt:lpstr>Poppins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White Modern Logistic Company Presentation</dc:title>
  <dc:creator>Asus</dc:creator>
  <cp:lastModifiedBy>Asus</cp:lastModifiedBy>
  <cp:revision>4</cp:revision>
  <dcterms:created xsi:type="dcterms:W3CDTF">2006-08-16T00:00:00Z</dcterms:created>
  <dcterms:modified xsi:type="dcterms:W3CDTF">2026-05-22T19:55:16Z</dcterms:modified>
  <dc:identifier>DAHKZgSle3A</dc:identifier>
</cp:coreProperties>
</file>