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0" r:id="rId2"/>
    <p:sldId id="257" r:id="rId3"/>
    <p:sldId id="258" r:id="rId4"/>
    <p:sldId id="272" r:id="rId5"/>
    <p:sldId id="281" r:id="rId6"/>
    <p:sldId id="259" r:id="rId7"/>
    <p:sldId id="261" r:id="rId8"/>
    <p:sldId id="277" r:id="rId9"/>
    <p:sldId id="278" r:id="rId10"/>
    <p:sldId id="260" r:id="rId11"/>
    <p:sldId id="262" r:id="rId12"/>
    <p:sldId id="266" r:id="rId13"/>
    <p:sldId id="267" r:id="rId14"/>
    <p:sldId id="269" r:id="rId15"/>
    <p:sldId id="264" r:id="rId16"/>
    <p:sldId id="268" r:id="rId17"/>
    <p:sldId id="275" r:id="rId18"/>
    <p:sldId id="273" r:id="rId19"/>
    <p:sldId id="276" r:id="rId20"/>
    <p:sldId id="265" r:id="rId21"/>
    <p:sldId id="263" r:id="rId22"/>
    <p:sldId id="279" r:id="rId23"/>
    <p:sldId id="270" r:id="rId24"/>
  </p:sldIdLst>
  <p:sldSz cx="18288000" cy="10287000"/>
  <p:notesSz cx="6858000" cy="9144000"/>
  <p:embeddedFontLst>
    <p:embeddedFont>
      <p:font typeface="Arimo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Fira Sans" panose="020B0503050000020004" pitchFamily="34" charset="0"/>
      <p:regular r:id="rId30"/>
      <p:bold r:id="rId31"/>
      <p:italic r:id="rId32"/>
      <p:boldItalic r:id="rId33"/>
    </p:embeddedFont>
    <p:embeddedFont>
      <p:font typeface="Fira Sans Ultra-Bold" panose="020B0604020202020204" charset="0"/>
      <p:regular r:id="rId34"/>
    </p:embeddedFont>
    <p:embeddedFont>
      <p:font typeface="Montserrat Classic" panose="020B0604020202020204" charset="0"/>
      <p:regular r:id="rId35"/>
    </p:embeddedFont>
    <p:embeddedFont>
      <p:font typeface="Montserrat Classic Bold" panose="020B0604020202020204" charset="0"/>
      <p:regular r:id="rId36"/>
    </p:embeddedFont>
    <p:embeddedFont>
      <p:font typeface="Open Sauce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7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jpe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SEMANA%201/1.%20ACUERDO%20PEDAGOGICO%20ANI08N1%20SEMINARIO%20CREACION%20DE%20EMPRESA%20NOCTURNO%202025%20-%2002.doc" TargetMode="External"/><Relationship Id="rId3" Type="http://schemas.openxmlformats.org/officeDocument/2006/relationships/image" Target="../media/image34.svg"/><Relationship Id="rId7" Type="http://schemas.openxmlformats.org/officeDocument/2006/relationships/hyperlink" Target="SEMANA%201/Plan%20de%20curso%20SEMINARIO%20CREACION%20DE%20EMPRESA%202025%20-02.pdf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10" Type="http://schemas.openxmlformats.org/officeDocument/2006/relationships/image" Target="../media/image38.gif"/><Relationship Id="rId4" Type="http://schemas.openxmlformats.org/officeDocument/2006/relationships/image" Target="../media/image35.png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10" Type="http://schemas.openxmlformats.org/officeDocument/2006/relationships/image" Target="../media/image59.gif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gif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ebschool.com/blog/que-es-analisis-pestel-digital-business/" TargetMode="External"/><Relationship Id="rId3" Type="http://schemas.openxmlformats.org/officeDocument/2006/relationships/hyperlink" Target="https://www.affirmalegal.com/blog/como-crear-una-empresa-en-colombia/" TargetMode="External"/><Relationship Id="rId7" Type="http://schemas.openxmlformats.org/officeDocument/2006/relationships/hyperlink" Target="https://www.questionpro.com/es/estudio-de-mercado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anzadera.es/como-hacer-plan-negocios/" TargetMode="External"/><Relationship Id="rId5" Type="http://schemas.openxmlformats.org/officeDocument/2006/relationships/hyperlink" Target="https://blog.hubspot.es/marketing/como-crear-plan-comercial" TargetMode="External"/><Relationship Id="rId4" Type="http://schemas.openxmlformats.org/officeDocument/2006/relationships/hyperlink" Target="https://www.icesi.edu.co/unicesi/19-sin-categoria/2712-10-consejos-utiles-para-crear-empresa-en-colombia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6.png"/><Relationship Id="rId21" Type="http://schemas.openxmlformats.org/officeDocument/2006/relationships/image" Target="../media/image81.svg"/><Relationship Id="rId42" Type="http://schemas.openxmlformats.org/officeDocument/2006/relationships/image" Target="../media/image102.png"/><Relationship Id="rId47" Type="http://schemas.openxmlformats.org/officeDocument/2006/relationships/image" Target="../media/image107.svg"/><Relationship Id="rId63" Type="http://schemas.openxmlformats.org/officeDocument/2006/relationships/image" Target="../media/image123.svg"/><Relationship Id="rId68" Type="http://schemas.openxmlformats.org/officeDocument/2006/relationships/image" Target="../media/image128.png"/><Relationship Id="rId84" Type="http://schemas.openxmlformats.org/officeDocument/2006/relationships/image" Target="../media/image144.png"/><Relationship Id="rId89" Type="http://schemas.openxmlformats.org/officeDocument/2006/relationships/image" Target="../media/image149.svg"/><Relationship Id="rId16" Type="http://schemas.openxmlformats.org/officeDocument/2006/relationships/image" Target="../media/image76.png"/><Relationship Id="rId11" Type="http://schemas.openxmlformats.org/officeDocument/2006/relationships/image" Target="../media/image71.svg"/><Relationship Id="rId32" Type="http://schemas.openxmlformats.org/officeDocument/2006/relationships/image" Target="../media/image92.png"/><Relationship Id="rId37" Type="http://schemas.openxmlformats.org/officeDocument/2006/relationships/image" Target="../media/image97.svg"/><Relationship Id="rId53" Type="http://schemas.openxmlformats.org/officeDocument/2006/relationships/image" Target="../media/image113.svg"/><Relationship Id="rId58" Type="http://schemas.openxmlformats.org/officeDocument/2006/relationships/image" Target="../media/image118.png"/><Relationship Id="rId74" Type="http://schemas.openxmlformats.org/officeDocument/2006/relationships/image" Target="../media/image134.png"/><Relationship Id="rId79" Type="http://schemas.openxmlformats.org/officeDocument/2006/relationships/image" Target="../media/image139.svg"/><Relationship Id="rId5" Type="http://schemas.openxmlformats.org/officeDocument/2006/relationships/image" Target="../media/image65.svg"/><Relationship Id="rId90" Type="http://schemas.openxmlformats.org/officeDocument/2006/relationships/image" Target="../media/image150.png"/><Relationship Id="rId95" Type="http://schemas.openxmlformats.org/officeDocument/2006/relationships/image" Target="../media/image155.svg"/><Relationship Id="rId22" Type="http://schemas.openxmlformats.org/officeDocument/2006/relationships/image" Target="../media/image82.png"/><Relationship Id="rId27" Type="http://schemas.openxmlformats.org/officeDocument/2006/relationships/image" Target="../media/image87.svg"/><Relationship Id="rId43" Type="http://schemas.openxmlformats.org/officeDocument/2006/relationships/image" Target="../media/image103.svg"/><Relationship Id="rId48" Type="http://schemas.openxmlformats.org/officeDocument/2006/relationships/image" Target="../media/image108.png"/><Relationship Id="rId64" Type="http://schemas.openxmlformats.org/officeDocument/2006/relationships/image" Target="../media/image124.png"/><Relationship Id="rId69" Type="http://schemas.openxmlformats.org/officeDocument/2006/relationships/image" Target="../media/image129.svg"/><Relationship Id="rId80" Type="http://schemas.openxmlformats.org/officeDocument/2006/relationships/image" Target="../media/image140.png"/><Relationship Id="rId85" Type="http://schemas.openxmlformats.org/officeDocument/2006/relationships/image" Target="../media/image145.svg"/><Relationship Id="rId3" Type="http://schemas.openxmlformats.org/officeDocument/2006/relationships/image" Target="../media/image63.svg"/><Relationship Id="rId12" Type="http://schemas.openxmlformats.org/officeDocument/2006/relationships/image" Target="../media/image72.png"/><Relationship Id="rId17" Type="http://schemas.openxmlformats.org/officeDocument/2006/relationships/image" Target="../media/image77.svg"/><Relationship Id="rId25" Type="http://schemas.openxmlformats.org/officeDocument/2006/relationships/image" Target="../media/image85.svg"/><Relationship Id="rId33" Type="http://schemas.openxmlformats.org/officeDocument/2006/relationships/image" Target="../media/image93.svg"/><Relationship Id="rId38" Type="http://schemas.openxmlformats.org/officeDocument/2006/relationships/image" Target="../media/image98.png"/><Relationship Id="rId46" Type="http://schemas.openxmlformats.org/officeDocument/2006/relationships/image" Target="../media/image106.png"/><Relationship Id="rId59" Type="http://schemas.openxmlformats.org/officeDocument/2006/relationships/image" Target="../media/image119.svg"/><Relationship Id="rId67" Type="http://schemas.openxmlformats.org/officeDocument/2006/relationships/image" Target="../media/image127.svg"/><Relationship Id="rId20" Type="http://schemas.openxmlformats.org/officeDocument/2006/relationships/image" Target="../media/image80.png"/><Relationship Id="rId41" Type="http://schemas.openxmlformats.org/officeDocument/2006/relationships/image" Target="../media/image101.svg"/><Relationship Id="rId54" Type="http://schemas.openxmlformats.org/officeDocument/2006/relationships/image" Target="../media/image114.png"/><Relationship Id="rId62" Type="http://schemas.openxmlformats.org/officeDocument/2006/relationships/image" Target="../media/image122.png"/><Relationship Id="rId70" Type="http://schemas.openxmlformats.org/officeDocument/2006/relationships/image" Target="../media/image130.png"/><Relationship Id="rId75" Type="http://schemas.openxmlformats.org/officeDocument/2006/relationships/image" Target="../media/image135.svg"/><Relationship Id="rId83" Type="http://schemas.openxmlformats.org/officeDocument/2006/relationships/image" Target="../media/image143.svg"/><Relationship Id="rId88" Type="http://schemas.openxmlformats.org/officeDocument/2006/relationships/image" Target="../media/image148.png"/><Relationship Id="rId91" Type="http://schemas.openxmlformats.org/officeDocument/2006/relationships/image" Target="../media/image151.svg"/><Relationship Id="rId96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5" Type="http://schemas.openxmlformats.org/officeDocument/2006/relationships/image" Target="../media/image75.svg"/><Relationship Id="rId23" Type="http://schemas.openxmlformats.org/officeDocument/2006/relationships/image" Target="../media/image83.svg"/><Relationship Id="rId28" Type="http://schemas.openxmlformats.org/officeDocument/2006/relationships/image" Target="../media/image88.png"/><Relationship Id="rId36" Type="http://schemas.openxmlformats.org/officeDocument/2006/relationships/image" Target="../media/image96.png"/><Relationship Id="rId49" Type="http://schemas.openxmlformats.org/officeDocument/2006/relationships/image" Target="../media/image109.svg"/><Relationship Id="rId57" Type="http://schemas.openxmlformats.org/officeDocument/2006/relationships/image" Target="../media/image117.svg"/><Relationship Id="rId10" Type="http://schemas.openxmlformats.org/officeDocument/2006/relationships/image" Target="../media/image70.png"/><Relationship Id="rId31" Type="http://schemas.openxmlformats.org/officeDocument/2006/relationships/image" Target="../media/image91.svg"/><Relationship Id="rId44" Type="http://schemas.openxmlformats.org/officeDocument/2006/relationships/image" Target="../media/image104.png"/><Relationship Id="rId52" Type="http://schemas.openxmlformats.org/officeDocument/2006/relationships/image" Target="../media/image112.png"/><Relationship Id="rId60" Type="http://schemas.openxmlformats.org/officeDocument/2006/relationships/image" Target="../media/image120.png"/><Relationship Id="rId65" Type="http://schemas.openxmlformats.org/officeDocument/2006/relationships/image" Target="../media/image125.svg"/><Relationship Id="rId73" Type="http://schemas.openxmlformats.org/officeDocument/2006/relationships/image" Target="../media/image133.svg"/><Relationship Id="rId78" Type="http://schemas.openxmlformats.org/officeDocument/2006/relationships/image" Target="../media/image138.png"/><Relationship Id="rId81" Type="http://schemas.openxmlformats.org/officeDocument/2006/relationships/image" Target="../media/image141.svg"/><Relationship Id="rId86" Type="http://schemas.openxmlformats.org/officeDocument/2006/relationships/image" Target="../media/image146.png"/><Relationship Id="rId94" Type="http://schemas.openxmlformats.org/officeDocument/2006/relationships/image" Target="../media/image154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3" Type="http://schemas.openxmlformats.org/officeDocument/2006/relationships/image" Target="../media/image73.svg"/><Relationship Id="rId18" Type="http://schemas.openxmlformats.org/officeDocument/2006/relationships/image" Target="../media/image78.png"/><Relationship Id="rId39" Type="http://schemas.openxmlformats.org/officeDocument/2006/relationships/image" Target="../media/image99.svg"/><Relationship Id="rId34" Type="http://schemas.openxmlformats.org/officeDocument/2006/relationships/image" Target="../media/image94.png"/><Relationship Id="rId50" Type="http://schemas.openxmlformats.org/officeDocument/2006/relationships/image" Target="../media/image110.png"/><Relationship Id="rId55" Type="http://schemas.openxmlformats.org/officeDocument/2006/relationships/image" Target="../media/image115.svg"/><Relationship Id="rId76" Type="http://schemas.openxmlformats.org/officeDocument/2006/relationships/image" Target="../media/image136.png"/><Relationship Id="rId97" Type="http://schemas.openxmlformats.org/officeDocument/2006/relationships/image" Target="../media/image157.svg"/><Relationship Id="rId7" Type="http://schemas.openxmlformats.org/officeDocument/2006/relationships/image" Target="../media/image67.svg"/><Relationship Id="rId71" Type="http://schemas.openxmlformats.org/officeDocument/2006/relationships/image" Target="../media/image131.svg"/><Relationship Id="rId92" Type="http://schemas.openxmlformats.org/officeDocument/2006/relationships/image" Target="../media/image152.png"/><Relationship Id="rId2" Type="http://schemas.openxmlformats.org/officeDocument/2006/relationships/image" Target="../media/image62.png"/><Relationship Id="rId29" Type="http://schemas.openxmlformats.org/officeDocument/2006/relationships/image" Target="../media/image89.svg"/><Relationship Id="rId24" Type="http://schemas.openxmlformats.org/officeDocument/2006/relationships/image" Target="../media/image84.png"/><Relationship Id="rId40" Type="http://schemas.openxmlformats.org/officeDocument/2006/relationships/image" Target="../media/image100.png"/><Relationship Id="rId45" Type="http://schemas.openxmlformats.org/officeDocument/2006/relationships/image" Target="../media/image105.svg"/><Relationship Id="rId66" Type="http://schemas.openxmlformats.org/officeDocument/2006/relationships/image" Target="../media/image126.png"/><Relationship Id="rId87" Type="http://schemas.openxmlformats.org/officeDocument/2006/relationships/image" Target="../media/image147.svg"/><Relationship Id="rId61" Type="http://schemas.openxmlformats.org/officeDocument/2006/relationships/image" Target="../media/image121.svg"/><Relationship Id="rId82" Type="http://schemas.openxmlformats.org/officeDocument/2006/relationships/image" Target="../media/image142.png"/><Relationship Id="rId19" Type="http://schemas.openxmlformats.org/officeDocument/2006/relationships/image" Target="../media/image79.svg"/><Relationship Id="rId14" Type="http://schemas.openxmlformats.org/officeDocument/2006/relationships/image" Target="../media/image74.png"/><Relationship Id="rId30" Type="http://schemas.openxmlformats.org/officeDocument/2006/relationships/image" Target="../media/image90.png"/><Relationship Id="rId35" Type="http://schemas.openxmlformats.org/officeDocument/2006/relationships/image" Target="../media/image95.svg"/><Relationship Id="rId56" Type="http://schemas.openxmlformats.org/officeDocument/2006/relationships/image" Target="../media/image116.png"/><Relationship Id="rId77" Type="http://schemas.openxmlformats.org/officeDocument/2006/relationships/image" Target="../media/image137.svg"/><Relationship Id="rId8" Type="http://schemas.openxmlformats.org/officeDocument/2006/relationships/image" Target="../media/image68.png"/><Relationship Id="rId51" Type="http://schemas.openxmlformats.org/officeDocument/2006/relationships/image" Target="../media/image111.svg"/><Relationship Id="rId72" Type="http://schemas.openxmlformats.org/officeDocument/2006/relationships/image" Target="../media/image132.png"/><Relationship Id="rId93" Type="http://schemas.openxmlformats.org/officeDocument/2006/relationships/image" Target="../media/image15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2.jpe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24840" y="-7631693"/>
            <a:ext cx="10811520" cy="9544289"/>
            <a:chOff x="0" y="0"/>
            <a:chExt cx="6085374" cy="5372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5374" cy="5372100"/>
            </a:xfrm>
            <a:custGeom>
              <a:avLst/>
              <a:gdLst/>
              <a:ahLst/>
              <a:cxnLst/>
              <a:rect l="l" t="t" r="r" b="b"/>
              <a:pathLst>
                <a:path w="6085374" h="5372100">
                  <a:moveTo>
                    <a:pt x="4534704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534704" y="5372100"/>
                  </a:lnTo>
                  <a:lnTo>
                    <a:pt x="6085374" y="2686050"/>
                  </a:lnTo>
                  <a:lnTo>
                    <a:pt x="4534704" y="0"/>
                  </a:lnTo>
                  <a:close/>
                </a:path>
              </a:pathLst>
            </a:custGeom>
            <a:solidFill>
              <a:srgbClr val="00BF63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-3810001" y="2933700"/>
            <a:ext cx="18669000" cy="13567399"/>
            <a:chOff x="0" y="0"/>
            <a:chExt cx="7118922" cy="5372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118922" cy="5372100"/>
            </a:xfrm>
            <a:custGeom>
              <a:avLst/>
              <a:gdLst/>
              <a:ahLst/>
              <a:cxnLst/>
              <a:rect l="l" t="t" r="r" b="b"/>
              <a:pathLst>
                <a:path w="7118922" h="5372100">
                  <a:moveTo>
                    <a:pt x="5568252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568252" y="5372100"/>
                  </a:lnTo>
                  <a:lnTo>
                    <a:pt x="7118922" y="2686050"/>
                  </a:lnTo>
                  <a:lnTo>
                    <a:pt x="5568252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57200" y="3924300"/>
            <a:ext cx="15691327" cy="4953846"/>
            <a:chOff x="-762001" y="-1919855"/>
            <a:chExt cx="20921771" cy="6605127"/>
          </a:xfrm>
        </p:grpSpPr>
        <p:sp>
          <p:nvSpPr>
            <p:cNvPr id="11" name="TextBox 11"/>
            <p:cNvSpPr txBox="1"/>
            <p:nvPr/>
          </p:nvSpPr>
          <p:spPr>
            <a:xfrm>
              <a:off x="-762001" y="-1919855"/>
              <a:ext cx="14717487" cy="3953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11999"/>
                </a:lnSpc>
              </a:pPr>
              <a:r>
                <a:rPr lang="en-US" sz="8000" b="1" spc="299" dirty="0">
                  <a:solidFill>
                    <a:srgbClr val="FFFFFF"/>
                  </a:solidFill>
                  <a:latin typeface="Fira Sans Ultra-Bold"/>
                  <a:ea typeface="Fira Sans Ultra-Bold"/>
                  <a:cs typeface="Fira Sans Ultra-Bold"/>
                  <a:sym typeface="Fira Sans Ultra-Bold"/>
                </a:rPr>
                <a:t>SEMINARIO CREACIÓN DE EMPRESAS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751201" y="2123887"/>
              <a:ext cx="12408569" cy="2561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00"/>
                </a:lnSpc>
              </a:pPr>
              <a:r>
                <a:rPr lang="en-US" sz="3500" spc="105" dirty="0" err="1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Neila</a:t>
              </a:r>
              <a:r>
                <a:rPr lang="en-US" sz="3500" spc="105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3500" spc="105" dirty="0" err="1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Yasmina</a:t>
              </a:r>
              <a:r>
                <a:rPr lang="en-US" sz="3500" spc="105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3500" spc="105" dirty="0" err="1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Millán</a:t>
              </a:r>
              <a:r>
                <a:rPr lang="en-US" sz="3500" spc="105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 Cuero</a:t>
              </a:r>
            </a:p>
            <a:p>
              <a:pPr algn="l"/>
              <a:r>
                <a:rPr lang="en-US" sz="2800" i="1" spc="105" dirty="0" err="1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Administradora</a:t>
              </a:r>
              <a:r>
                <a:rPr lang="en-US" sz="2800" i="1" spc="105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 de </a:t>
              </a:r>
              <a:r>
                <a:rPr lang="en-US" sz="2800" i="1" spc="105" dirty="0" err="1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Empresas</a:t>
              </a:r>
              <a:r>
                <a:rPr lang="en-US" sz="2800" i="1" spc="105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.</a:t>
              </a:r>
            </a:p>
            <a:p>
              <a:pPr algn="l"/>
              <a:r>
                <a:rPr lang="en-US" sz="2800" i="1" spc="105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Esp. </a:t>
              </a:r>
              <a:r>
                <a:rPr lang="en-US" sz="2800" i="1" spc="105" dirty="0" err="1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Gerencia</a:t>
              </a:r>
              <a:r>
                <a:rPr lang="en-US" sz="2800" i="1" spc="105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800" i="1" spc="105" dirty="0" err="1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Logística</a:t>
              </a:r>
              <a:r>
                <a:rPr lang="en-US" sz="2800" i="1" spc="105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 Integral</a:t>
              </a:r>
            </a:p>
            <a:p>
              <a:pPr algn="l"/>
              <a:r>
                <a:rPr lang="en-US" sz="2800" i="1" spc="105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Mg. </a:t>
              </a:r>
              <a:r>
                <a:rPr lang="en-US" sz="2800" i="1" spc="105" dirty="0" err="1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Creación</a:t>
              </a:r>
              <a:r>
                <a:rPr lang="en-US" sz="2800" i="1" spc="105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 de </a:t>
              </a:r>
              <a:r>
                <a:rPr lang="en-US" sz="2800" i="1" spc="105" dirty="0" err="1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Empresas</a:t>
              </a:r>
              <a:r>
                <a:rPr lang="en-US" sz="2800" i="1" spc="105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   </a:t>
              </a:r>
            </a:p>
          </p:txBody>
        </p:sp>
      </p:grpSp>
      <p:pic>
        <p:nvPicPr>
          <p:cNvPr id="13" name="Picture 2" descr="Universidad del Pacífico ::.">
            <a:extLst>
              <a:ext uri="{FF2B5EF4-FFF2-40B4-BE49-F238E27FC236}">
                <a16:creationId xmlns:a16="http://schemas.microsoft.com/office/drawing/2014/main" id="{2B97CB22-8D04-D79D-1ABA-BA55E9020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800" y="247790"/>
            <a:ext cx="4114800" cy="9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053739"/>
            <a:chOff x="0" y="0"/>
            <a:chExt cx="4816593" cy="10676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67651"/>
            </a:xfrm>
            <a:custGeom>
              <a:avLst/>
              <a:gdLst/>
              <a:ahLst/>
              <a:cxnLst/>
              <a:rect l="l" t="t" r="r" b="b"/>
              <a:pathLst>
                <a:path w="4816592" h="1067651">
                  <a:moveTo>
                    <a:pt x="0" y="0"/>
                  </a:moveTo>
                  <a:lnTo>
                    <a:pt x="4816592" y="0"/>
                  </a:lnTo>
                  <a:lnTo>
                    <a:pt x="4816592" y="1067651"/>
                  </a:lnTo>
                  <a:lnTo>
                    <a:pt x="0" y="1067651"/>
                  </a:lnTo>
                  <a:close/>
                </a:path>
              </a:pathLst>
            </a:custGeom>
            <a:solidFill>
              <a:srgbClr val="052A47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1152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" y="-822196"/>
            <a:ext cx="18288000" cy="4053739"/>
          </a:xfrm>
          <a:custGeom>
            <a:avLst/>
            <a:gdLst/>
            <a:ahLst/>
            <a:cxnLst/>
            <a:rect l="l" t="t" r="r" b="b"/>
            <a:pathLst>
              <a:path w="18288000" h="4053739">
                <a:moveTo>
                  <a:pt x="0" y="0"/>
                </a:moveTo>
                <a:lnTo>
                  <a:pt x="18288000" y="0"/>
                </a:lnTo>
                <a:lnTo>
                  <a:pt x="18288000" y="4053739"/>
                </a:lnTo>
                <a:lnTo>
                  <a:pt x="0" y="4053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25349" b="-17522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96611" y="2128857"/>
            <a:ext cx="9500456" cy="1020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10"/>
              </a:lnSpc>
              <a:spcBef>
                <a:spcPct val="0"/>
              </a:spcBef>
            </a:pPr>
            <a:r>
              <a:rPr lang="en-US" sz="6675" spc="240">
                <a:solidFill>
                  <a:srgbClr val="FFFBFB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Nuestros Valores</a:t>
            </a:r>
          </a:p>
        </p:txBody>
      </p:sp>
      <p:sp>
        <p:nvSpPr>
          <p:cNvPr id="7" name="Freeform 7"/>
          <p:cNvSpPr/>
          <p:nvPr/>
        </p:nvSpPr>
        <p:spPr>
          <a:xfrm>
            <a:off x="9374818" y="-2586212"/>
            <a:ext cx="9619282" cy="5963955"/>
          </a:xfrm>
          <a:custGeom>
            <a:avLst/>
            <a:gdLst/>
            <a:ahLst/>
            <a:cxnLst/>
            <a:rect l="l" t="t" r="r" b="b"/>
            <a:pathLst>
              <a:path w="9619282" h="5963955">
                <a:moveTo>
                  <a:pt x="0" y="0"/>
                </a:moveTo>
                <a:lnTo>
                  <a:pt x="9619282" y="0"/>
                </a:lnTo>
                <a:lnTo>
                  <a:pt x="9619282" y="5963954"/>
                </a:lnTo>
                <a:lnTo>
                  <a:pt x="0" y="59639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8" name="Group 8"/>
          <p:cNvGrpSpPr/>
          <p:nvPr/>
        </p:nvGrpSpPr>
        <p:grpSpPr>
          <a:xfrm>
            <a:off x="1923858" y="5885310"/>
            <a:ext cx="3086100" cy="507624"/>
            <a:chOff x="0" y="0"/>
            <a:chExt cx="812800" cy="1336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33695"/>
            </a:xfrm>
            <a:custGeom>
              <a:avLst/>
              <a:gdLst/>
              <a:ahLst/>
              <a:cxnLst/>
              <a:rect l="l" t="t" r="r" b="b"/>
              <a:pathLst>
                <a:path w="812800" h="133695">
                  <a:moveTo>
                    <a:pt x="66848" y="0"/>
                  </a:moveTo>
                  <a:lnTo>
                    <a:pt x="745952" y="0"/>
                  </a:lnTo>
                  <a:cubicBezTo>
                    <a:pt x="763682" y="0"/>
                    <a:pt x="780684" y="7043"/>
                    <a:pt x="793221" y="19579"/>
                  </a:cubicBezTo>
                  <a:cubicBezTo>
                    <a:pt x="805757" y="32116"/>
                    <a:pt x="812800" y="49118"/>
                    <a:pt x="812800" y="66848"/>
                  </a:cubicBezTo>
                  <a:lnTo>
                    <a:pt x="812800" y="66848"/>
                  </a:lnTo>
                  <a:cubicBezTo>
                    <a:pt x="812800" y="84577"/>
                    <a:pt x="805757" y="101580"/>
                    <a:pt x="793221" y="114116"/>
                  </a:cubicBezTo>
                  <a:cubicBezTo>
                    <a:pt x="780684" y="126652"/>
                    <a:pt x="763682" y="133695"/>
                    <a:pt x="745952" y="133695"/>
                  </a:cubicBezTo>
                  <a:lnTo>
                    <a:pt x="66848" y="133695"/>
                  </a:lnTo>
                  <a:cubicBezTo>
                    <a:pt x="49118" y="133695"/>
                    <a:pt x="32116" y="126652"/>
                    <a:pt x="19579" y="114116"/>
                  </a:cubicBezTo>
                  <a:cubicBezTo>
                    <a:pt x="7043" y="101580"/>
                    <a:pt x="0" y="84577"/>
                    <a:pt x="0" y="66848"/>
                  </a:cubicBezTo>
                  <a:lnTo>
                    <a:pt x="0" y="66848"/>
                  </a:lnTo>
                  <a:cubicBezTo>
                    <a:pt x="0" y="49118"/>
                    <a:pt x="7043" y="32116"/>
                    <a:pt x="19579" y="19579"/>
                  </a:cubicBezTo>
                  <a:cubicBezTo>
                    <a:pt x="32116" y="7043"/>
                    <a:pt x="49118" y="0"/>
                    <a:pt x="6684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52A47">
                    <a:alpha val="100000"/>
                  </a:srgbClr>
                </a:gs>
                <a:gs pos="50000">
                  <a:srgbClr val="052A47">
                    <a:alpha val="100000"/>
                  </a:srgbClr>
                </a:gs>
                <a:gs pos="100000">
                  <a:srgbClr val="477596">
                    <a:alpha val="100000"/>
                  </a:srgbClr>
                </a:gs>
              </a:gsLst>
              <a:lin ang="5400000"/>
            </a:gra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152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Integridad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715906" y="5885310"/>
            <a:ext cx="3086100" cy="507624"/>
            <a:chOff x="0" y="0"/>
            <a:chExt cx="812800" cy="1336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133695"/>
            </a:xfrm>
            <a:custGeom>
              <a:avLst/>
              <a:gdLst/>
              <a:ahLst/>
              <a:cxnLst/>
              <a:rect l="l" t="t" r="r" b="b"/>
              <a:pathLst>
                <a:path w="812800" h="133695">
                  <a:moveTo>
                    <a:pt x="66848" y="0"/>
                  </a:moveTo>
                  <a:lnTo>
                    <a:pt x="745952" y="0"/>
                  </a:lnTo>
                  <a:cubicBezTo>
                    <a:pt x="763682" y="0"/>
                    <a:pt x="780684" y="7043"/>
                    <a:pt x="793221" y="19579"/>
                  </a:cubicBezTo>
                  <a:cubicBezTo>
                    <a:pt x="805757" y="32116"/>
                    <a:pt x="812800" y="49118"/>
                    <a:pt x="812800" y="66848"/>
                  </a:cubicBezTo>
                  <a:lnTo>
                    <a:pt x="812800" y="66848"/>
                  </a:lnTo>
                  <a:cubicBezTo>
                    <a:pt x="812800" y="84577"/>
                    <a:pt x="805757" y="101580"/>
                    <a:pt x="793221" y="114116"/>
                  </a:cubicBezTo>
                  <a:cubicBezTo>
                    <a:pt x="780684" y="126652"/>
                    <a:pt x="763682" y="133695"/>
                    <a:pt x="745952" y="133695"/>
                  </a:cubicBezTo>
                  <a:lnTo>
                    <a:pt x="66848" y="133695"/>
                  </a:lnTo>
                  <a:cubicBezTo>
                    <a:pt x="49118" y="133695"/>
                    <a:pt x="32116" y="126652"/>
                    <a:pt x="19579" y="114116"/>
                  </a:cubicBezTo>
                  <a:cubicBezTo>
                    <a:pt x="7043" y="101580"/>
                    <a:pt x="0" y="84577"/>
                    <a:pt x="0" y="66848"/>
                  </a:cubicBezTo>
                  <a:lnTo>
                    <a:pt x="0" y="66848"/>
                  </a:lnTo>
                  <a:cubicBezTo>
                    <a:pt x="0" y="49118"/>
                    <a:pt x="7043" y="32116"/>
                    <a:pt x="19579" y="19579"/>
                  </a:cubicBezTo>
                  <a:cubicBezTo>
                    <a:pt x="32116" y="7043"/>
                    <a:pt x="49118" y="0"/>
                    <a:pt x="6684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52A47">
                    <a:alpha val="100000"/>
                  </a:srgbClr>
                </a:gs>
                <a:gs pos="50000">
                  <a:srgbClr val="052A47">
                    <a:alpha val="100000"/>
                  </a:srgbClr>
                </a:gs>
                <a:gs pos="100000">
                  <a:srgbClr val="477596">
                    <a:alpha val="100000"/>
                  </a:srgbClr>
                </a:gs>
              </a:gsLst>
              <a:lin ang="5400000"/>
            </a:gradFill>
            <a:ln cap="rnd">
              <a:noFill/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152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r>
                <a:rPr lang="en-US" sz="2199">
                  <a:solidFill>
                    <a:srgbClr val="FFFFFF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Excelencia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506856" y="5885310"/>
            <a:ext cx="3086100" cy="507624"/>
            <a:chOff x="0" y="0"/>
            <a:chExt cx="812800" cy="1336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133695"/>
            </a:xfrm>
            <a:custGeom>
              <a:avLst/>
              <a:gdLst/>
              <a:ahLst/>
              <a:cxnLst/>
              <a:rect l="l" t="t" r="r" b="b"/>
              <a:pathLst>
                <a:path w="812800" h="133695">
                  <a:moveTo>
                    <a:pt x="66848" y="0"/>
                  </a:moveTo>
                  <a:lnTo>
                    <a:pt x="745952" y="0"/>
                  </a:lnTo>
                  <a:cubicBezTo>
                    <a:pt x="763682" y="0"/>
                    <a:pt x="780684" y="7043"/>
                    <a:pt x="793221" y="19579"/>
                  </a:cubicBezTo>
                  <a:cubicBezTo>
                    <a:pt x="805757" y="32116"/>
                    <a:pt x="812800" y="49118"/>
                    <a:pt x="812800" y="66848"/>
                  </a:cubicBezTo>
                  <a:lnTo>
                    <a:pt x="812800" y="66848"/>
                  </a:lnTo>
                  <a:cubicBezTo>
                    <a:pt x="812800" y="84577"/>
                    <a:pt x="805757" y="101580"/>
                    <a:pt x="793221" y="114116"/>
                  </a:cubicBezTo>
                  <a:cubicBezTo>
                    <a:pt x="780684" y="126652"/>
                    <a:pt x="763682" y="133695"/>
                    <a:pt x="745952" y="133695"/>
                  </a:cubicBezTo>
                  <a:lnTo>
                    <a:pt x="66848" y="133695"/>
                  </a:lnTo>
                  <a:cubicBezTo>
                    <a:pt x="49118" y="133695"/>
                    <a:pt x="32116" y="126652"/>
                    <a:pt x="19579" y="114116"/>
                  </a:cubicBezTo>
                  <a:cubicBezTo>
                    <a:pt x="7043" y="101580"/>
                    <a:pt x="0" y="84577"/>
                    <a:pt x="0" y="66848"/>
                  </a:cubicBezTo>
                  <a:lnTo>
                    <a:pt x="0" y="66848"/>
                  </a:lnTo>
                  <a:cubicBezTo>
                    <a:pt x="0" y="49118"/>
                    <a:pt x="7043" y="32116"/>
                    <a:pt x="19579" y="19579"/>
                  </a:cubicBezTo>
                  <a:cubicBezTo>
                    <a:pt x="32116" y="7043"/>
                    <a:pt x="49118" y="0"/>
                    <a:pt x="6684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52A47">
                    <a:alpha val="100000"/>
                  </a:srgbClr>
                </a:gs>
                <a:gs pos="50000">
                  <a:srgbClr val="052A47">
                    <a:alpha val="100000"/>
                  </a:srgbClr>
                </a:gs>
                <a:gs pos="100000">
                  <a:srgbClr val="477596">
                    <a:alpha val="100000"/>
                  </a:srgbClr>
                </a:gs>
              </a:gsLst>
              <a:lin ang="5400000"/>
            </a:gra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812800" cy="152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r>
                <a:rPr lang="en-US" sz="2199">
                  <a:solidFill>
                    <a:srgbClr val="FFFFFF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Colaboración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297806" y="5885310"/>
            <a:ext cx="3086100" cy="507624"/>
            <a:chOff x="0" y="0"/>
            <a:chExt cx="812800" cy="13369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133695"/>
            </a:xfrm>
            <a:custGeom>
              <a:avLst/>
              <a:gdLst/>
              <a:ahLst/>
              <a:cxnLst/>
              <a:rect l="l" t="t" r="r" b="b"/>
              <a:pathLst>
                <a:path w="812800" h="133695">
                  <a:moveTo>
                    <a:pt x="66848" y="0"/>
                  </a:moveTo>
                  <a:lnTo>
                    <a:pt x="745952" y="0"/>
                  </a:lnTo>
                  <a:cubicBezTo>
                    <a:pt x="763682" y="0"/>
                    <a:pt x="780684" y="7043"/>
                    <a:pt x="793221" y="19579"/>
                  </a:cubicBezTo>
                  <a:cubicBezTo>
                    <a:pt x="805757" y="32116"/>
                    <a:pt x="812800" y="49118"/>
                    <a:pt x="812800" y="66848"/>
                  </a:cubicBezTo>
                  <a:lnTo>
                    <a:pt x="812800" y="66848"/>
                  </a:lnTo>
                  <a:cubicBezTo>
                    <a:pt x="812800" y="84577"/>
                    <a:pt x="805757" y="101580"/>
                    <a:pt x="793221" y="114116"/>
                  </a:cubicBezTo>
                  <a:cubicBezTo>
                    <a:pt x="780684" y="126652"/>
                    <a:pt x="763682" y="133695"/>
                    <a:pt x="745952" y="133695"/>
                  </a:cubicBezTo>
                  <a:lnTo>
                    <a:pt x="66848" y="133695"/>
                  </a:lnTo>
                  <a:cubicBezTo>
                    <a:pt x="49118" y="133695"/>
                    <a:pt x="32116" y="126652"/>
                    <a:pt x="19579" y="114116"/>
                  </a:cubicBezTo>
                  <a:cubicBezTo>
                    <a:pt x="7043" y="101580"/>
                    <a:pt x="0" y="84577"/>
                    <a:pt x="0" y="66848"/>
                  </a:cubicBezTo>
                  <a:lnTo>
                    <a:pt x="0" y="66848"/>
                  </a:lnTo>
                  <a:cubicBezTo>
                    <a:pt x="0" y="49118"/>
                    <a:pt x="7043" y="32116"/>
                    <a:pt x="19579" y="19579"/>
                  </a:cubicBezTo>
                  <a:cubicBezTo>
                    <a:pt x="32116" y="7043"/>
                    <a:pt x="49118" y="0"/>
                    <a:pt x="6684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52A47">
                    <a:alpha val="100000"/>
                  </a:srgbClr>
                </a:gs>
                <a:gs pos="50000">
                  <a:srgbClr val="052A47">
                    <a:alpha val="100000"/>
                  </a:srgbClr>
                </a:gs>
                <a:gs pos="100000">
                  <a:srgbClr val="477596">
                    <a:alpha val="100000"/>
                  </a:srgbClr>
                </a:gs>
              </a:gsLst>
              <a:lin ang="5400000"/>
            </a:gradFill>
            <a:ln cap="rnd">
              <a:noFill/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812800" cy="152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r>
                <a:rPr lang="en-US" sz="2199">
                  <a:solidFill>
                    <a:srgbClr val="FFFFFF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Innovación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8345096" y="-1016743"/>
            <a:ext cx="5903940" cy="3660443"/>
          </a:xfrm>
          <a:custGeom>
            <a:avLst/>
            <a:gdLst/>
            <a:ahLst/>
            <a:cxnLst/>
            <a:rect l="l" t="t" r="r" b="b"/>
            <a:pathLst>
              <a:path w="5903940" h="3660443">
                <a:moveTo>
                  <a:pt x="0" y="0"/>
                </a:moveTo>
                <a:lnTo>
                  <a:pt x="5903940" y="0"/>
                </a:lnTo>
                <a:lnTo>
                  <a:pt x="5903940" y="3660443"/>
                </a:lnTo>
                <a:lnTo>
                  <a:pt x="0" y="366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>
            <a:off x="6854287" y="4633952"/>
            <a:ext cx="789574" cy="975879"/>
          </a:xfrm>
          <a:custGeom>
            <a:avLst/>
            <a:gdLst/>
            <a:ahLst/>
            <a:cxnLst/>
            <a:rect l="l" t="t" r="r" b="b"/>
            <a:pathLst>
              <a:path w="789574" h="975879">
                <a:moveTo>
                  <a:pt x="0" y="0"/>
                </a:moveTo>
                <a:lnTo>
                  <a:pt x="789575" y="0"/>
                </a:lnTo>
                <a:lnTo>
                  <a:pt x="789575" y="975879"/>
                </a:lnTo>
                <a:lnTo>
                  <a:pt x="0" y="9758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10351234" y="4607865"/>
            <a:ext cx="1397344" cy="1049278"/>
          </a:xfrm>
          <a:custGeom>
            <a:avLst/>
            <a:gdLst/>
            <a:ahLst/>
            <a:cxnLst/>
            <a:rect l="l" t="t" r="r" b="b"/>
            <a:pathLst>
              <a:path w="1397344" h="1049278">
                <a:moveTo>
                  <a:pt x="0" y="0"/>
                </a:moveTo>
                <a:lnTo>
                  <a:pt x="1397344" y="0"/>
                </a:lnTo>
                <a:lnTo>
                  <a:pt x="1397344" y="1049278"/>
                </a:lnTo>
                <a:lnTo>
                  <a:pt x="0" y="10492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>
            <a:off x="14241187" y="4678836"/>
            <a:ext cx="964077" cy="978307"/>
          </a:xfrm>
          <a:custGeom>
            <a:avLst/>
            <a:gdLst/>
            <a:ahLst/>
            <a:cxnLst/>
            <a:rect l="l" t="t" r="r" b="b"/>
            <a:pathLst>
              <a:path w="964077" h="978307">
                <a:moveTo>
                  <a:pt x="0" y="0"/>
                </a:moveTo>
                <a:lnTo>
                  <a:pt x="964077" y="0"/>
                </a:lnTo>
                <a:lnTo>
                  <a:pt x="964077" y="978307"/>
                </a:lnTo>
                <a:lnTo>
                  <a:pt x="0" y="9783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>
            <a:off x="2847010" y="4589960"/>
            <a:ext cx="1079092" cy="1061434"/>
          </a:xfrm>
          <a:custGeom>
            <a:avLst/>
            <a:gdLst/>
            <a:ahLst/>
            <a:cxnLst/>
            <a:rect l="l" t="t" r="r" b="b"/>
            <a:pathLst>
              <a:path w="1079092" h="1061434">
                <a:moveTo>
                  <a:pt x="0" y="0"/>
                </a:moveTo>
                <a:lnTo>
                  <a:pt x="1079092" y="0"/>
                </a:lnTo>
                <a:lnTo>
                  <a:pt x="1079092" y="1061434"/>
                </a:lnTo>
                <a:lnTo>
                  <a:pt x="0" y="10614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TextBox 25"/>
          <p:cNvSpPr txBox="1"/>
          <p:nvPr/>
        </p:nvSpPr>
        <p:spPr>
          <a:xfrm>
            <a:off x="1904094" y="6477089"/>
            <a:ext cx="3105864" cy="225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89"/>
              </a:lnSpc>
              <a:spcBef>
                <a:spcPct val="0"/>
              </a:spcBef>
            </a:pPr>
            <a:r>
              <a:rPr lang="en-US" sz="1849" u="none" strike="noStrike" spc="83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696142" y="6545333"/>
            <a:ext cx="3105864" cy="225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89"/>
              </a:lnSpc>
              <a:spcBef>
                <a:spcPct val="0"/>
              </a:spcBef>
            </a:pP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Lorem ipsum dolor sit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amet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consectetur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adipiscing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elit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. Duis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vulputate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nulla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at ante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rhoncus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vel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efficitur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felis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condimentum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. Proin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odio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odio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506856" y="6477089"/>
            <a:ext cx="3105864" cy="225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89"/>
              </a:lnSpc>
              <a:spcBef>
                <a:spcPct val="0"/>
              </a:spcBef>
            </a:pP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Lorem ipsum dolor sit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amet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consectetur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adipiscing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elit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. Duis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vulputate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nulla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at ante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rhoncus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vel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efficitur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felis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condimentum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. Proin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odio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1849" u="none" strike="noStrike" spc="83" dirty="0" err="1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odio</a:t>
            </a:r>
            <a:r>
              <a:rPr lang="en-US" sz="1849" u="none" strike="noStrike" spc="83" dirty="0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170294" y="6477089"/>
            <a:ext cx="3105864" cy="225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89"/>
              </a:lnSpc>
              <a:spcBef>
                <a:spcPct val="0"/>
              </a:spcBef>
            </a:pPr>
            <a:r>
              <a:rPr lang="en-US" sz="1849" u="none" strike="noStrike" spc="83">
                <a:solidFill>
                  <a:srgbClr val="2A2E3A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id="30" name="CuadroTexto 6">
            <a:extLst>
              <a:ext uri="{FF2B5EF4-FFF2-40B4-BE49-F238E27FC236}">
                <a16:creationId xmlns:a16="http://schemas.microsoft.com/office/drawing/2014/main" id="{5FE80319-BE8F-4BE9-9F8A-647FBE711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931" y="342900"/>
            <a:ext cx="1024413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5000" b="1" dirty="0">
                <a:solidFill>
                  <a:schemeClr val="bg1"/>
                </a:solidFill>
              </a:rPr>
              <a:t>CALENDARIO ACADÉMICO 2025 -02</a:t>
            </a:r>
            <a:endParaRPr lang="es-CO" altLang="es-CO" sz="5000" b="1" dirty="0">
              <a:solidFill>
                <a:schemeClr val="bg1"/>
              </a:solidFill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32B8719F-2C24-EED6-126D-FD8498564A4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47"/>
          <a:stretch/>
        </p:blipFill>
        <p:spPr>
          <a:xfrm>
            <a:off x="1580870" y="1152588"/>
            <a:ext cx="15335529" cy="4732721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5D4B20E5-9239-743C-EC1B-9922E7111F7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68562"/>
          <a:stretch/>
        </p:blipFill>
        <p:spPr>
          <a:xfrm>
            <a:off x="1600201" y="5854542"/>
            <a:ext cx="15335529" cy="4432458"/>
          </a:xfrm>
          <a:prstGeom prst="rect">
            <a:avLst/>
          </a:prstGeom>
        </p:spPr>
      </p:pic>
      <p:sp>
        <p:nvSpPr>
          <p:cNvPr id="37" name="Flecha: a la derecha 36">
            <a:extLst>
              <a:ext uri="{FF2B5EF4-FFF2-40B4-BE49-F238E27FC236}">
                <a16:creationId xmlns:a16="http://schemas.microsoft.com/office/drawing/2014/main" id="{F927E9E8-96CD-0B95-3B9B-D9DAB0DEB318}"/>
              </a:ext>
            </a:extLst>
          </p:cNvPr>
          <p:cNvSpPr/>
          <p:nvPr/>
        </p:nvSpPr>
        <p:spPr>
          <a:xfrm>
            <a:off x="381000" y="2643700"/>
            <a:ext cx="1390458" cy="50531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Flecha: a la derecha 37">
            <a:extLst>
              <a:ext uri="{FF2B5EF4-FFF2-40B4-BE49-F238E27FC236}">
                <a16:creationId xmlns:a16="http://schemas.microsoft.com/office/drawing/2014/main" id="{A94C2143-C477-A4A6-91C9-AEE29CD930E5}"/>
              </a:ext>
            </a:extLst>
          </p:cNvPr>
          <p:cNvSpPr/>
          <p:nvPr/>
        </p:nvSpPr>
        <p:spPr>
          <a:xfrm>
            <a:off x="381000" y="8229831"/>
            <a:ext cx="1390458" cy="50531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</a:t>
            </a:r>
          </a:p>
        </p:txBody>
      </p:sp>
      <p:sp>
        <p:nvSpPr>
          <p:cNvPr id="39" name="Flecha: a la derecha 38">
            <a:extLst>
              <a:ext uri="{FF2B5EF4-FFF2-40B4-BE49-F238E27FC236}">
                <a16:creationId xmlns:a16="http://schemas.microsoft.com/office/drawing/2014/main" id="{A733B904-F2B9-319E-67A9-387B88FC1111}"/>
              </a:ext>
            </a:extLst>
          </p:cNvPr>
          <p:cNvSpPr/>
          <p:nvPr/>
        </p:nvSpPr>
        <p:spPr>
          <a:xfrm>
            <a:off x="406153" y="5383857"/>
            <a:ext cx="1390458" cy="50531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08079" y="9326673"/>
            <a:ext cx="7734963" cy="6698478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2749550"/>
                  </a:moveTo>
                  <a:lnTo>
                    <a:pt x="3175000" y="0"/>
                  </a:lnTo>
                  <a:lnTo>
                    <a:pt x="1587500" y="2749550"/>
                  </a:lnTo>
                  <a:lnTo>
                    <a:pt x="0" y="549910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4" name="Freeform 4"/>
          <p:cNvSpPr/>
          <p:nvPr/>
        </p:nvSpPr>
        <p:spPr>
          <a:xfrm rot="1632576">
            <a:off x="10328847" y="-457417"/>
            <a:ext cx="12653343" cy="5897734"/>
          </a:xfrm>
          <a:custGeom>
            <a:avLst/>
            <a:gdLst/>
            <a:ahLst/>
            <a:cxnLst/>
            <a:rect l="l" t="t" r="r" b="b"/>
            <a:pathLst>
              <a:path w="12653343" h="5897734">
                <a:moveTo>
                  <a:pt x="0" y="0"/>
                </a:moveTo>
                <a:lnTo>
                  <a:pt x="12653343" y="0"/>
                </a:lnTo>
                <a:lnTo>
                  <a:pt x="12653343" y="5897734"/>
                </a:lnTo>
                <a:lnTo>
                  <a:pt x="0" y="58977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4545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10800000">
            <a:off x="-3080673" y="7603013"/>
            <a:ext cx="7102699" cy="3310574"/>
          </a:xfrm>
          <a:custGeom>
            <a:avLst/>
            <a:gdLst/>
            <a:ahLst/>
            <a:cxnLst/>
            <a:rect l="l" t="t" r="r" b="b"/>
            <a:pathLst>
              <a:path w="7102699" h="3310574">
                <a:moveTo>
                  <a:pt x="0" y="0"/>
                </a:moveTo>
                <a:lnTo>
                  <a:pt x="7102699" y="0"/>
                </a:lnTo>
                <a:lnTo>
                  <a:pt x="7102699" y="3310574"/>
                </a:lnTo>
                <a:lnTo>
                  <a:pt x="0" y="331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4545"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8175764" y="7603013"/>
            <a:ext cx="431641" cy="43164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28">
            <a:extLst>
              <a:ext uri="{FF2B5EF4-FFF2-40B4-BE49-F238E27FC236}">
                <a16:creationId xmlns:a16="http://schemas.microsoft.com/office/drawing/2014/main" id="{1D242C31-38DD-434A-9D84-3E14470D5BB9}"/>
              </a:ext>
            </a:extLst>
          </p:cNvPr>
          <p:cNvSpPr/>
          <p:nvPr/>
        </p:nvSpPr>
        <p:spPr>
          <a:xfrm>
            <a:off x="4557982" y="4879226"/>
            <a:ext cx="6324600" cy="2682063"/>
          </a:xfrm>
          <a:custGeom>
            <a:avLst/>
            <a:gdLst/>
            <a:ahLst/>
            <a:cxnLst/>
            <a:rect l="l" t="t" r="r" b="b"/>
            <a:pathLst>
              <a:path w="3659630" h="2781614">
                <a:moveTo>
                  <a:pt x="0" y="0"/>
                </a:moveTo>
                <a:lnTo>
                  <a:pt x="3659630" y="0"/>
                </a:lnTo>
                <a:lnTo>
                  <a:pt x="3659630" y="2781614"/>
                </a:lnTo>
                <a:lnTo>
                  <a:pt x="0" y="27816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r>
              <a:rPr lang="es-MX" sz="5000" dirty="0"/>
              <a:t> </a:t>
            </a:r>
            <a:r>
              <a:rPr lang="es-MX" sz="5000" dirty="0">
                <a:hlinkClick r:id="rId7" action="ppaction://hlinkfile"/>
              </a:rPr>
              <a:t>Plan del curso</a:t>
            </a:r>
            <a:endParaRPr lang="es-MX" sz="5000" dirty="0"/>
          </a:p>
          <a:p>
            <a:endParaRPr lang="es-MX" sz="5000" dirty="0"/>
          </a:p>
          <a:p>
            <a:r>
              <a:rPr lang="es-MX" sz="5000" dirty="0"/>
              <a:t> </a:t>
            </a:r>
            <a:r>
              <a:rPr lang="es-MX" sz="5000" dirty="0">
                <a:hlinkClick r:id="rId8" action="ppaction://hlinkfile"/>
              </a:rPr>
              <a:t>Acuerdo  pedagógico</a:t>
            </a:r>
            <a:endParaRPr lang="es-CO" sz="50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27D60F8-B939-4C2E-B94E-D92D5B481C81}"/>
              </a:ext>
            </a:extLst>
          </p:cNvPr>
          <p:cNvSpPr txBox="1"/>
          <p:nvPr/>
        </p:nvSpPr>
        <p:spPr>
          <a:xfrm>
            <a:off x="1351143" y="2060562"/>
            <a:ext cx="749950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5000" dirty="0"/>
              <a:t>DESCRIPCIÓN DEL CURSO</a:t>
            </a:r>
            <a:endParaRPr lang="es-CO" sz="5000" dirty="0"/>
          </a:p>
        </p:txBody>
      </p:sp>
      <p:grpSp>
        <p:nvGrpSpPr>
          <p:cNvPr id="21" name="Group 8">
            <a:extLst>
              <a:ext uri="{FF2B5EF4-FFF2-40B4-BE49-F238E27FC236}">
                <a16:creationId xmlns:a16="http://schemas.microsoft.com/office/drawing/2014/main" id="{C0418613-F88C-4C22-B359-741CEA36300E}"/>
              </a:ext>
            </a:extLst>
          </p:cNvPr>
          <p:cNvGrpSpPr/>
          <p:nvPr/>
        </p:nvGrpSpPr>
        <p:grpSpPr>
          <a:xfrm>
            <a:off x="6806122" y="7603013"/>
            <a:ext cx="431641" cy="431641"/>
            <a:chOff x="0" y="0"/>
            <a:chExt cx="812800" cy="812800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E214E35E-E0CB-4524-82AA-DC7468D67EA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/>
            </a:solidFill>
            <a:ln cap="sq">
              <a:noFill/>
              <a:prstDash val="solid"/>
              <a:miter/>
            </a:ln>
          </p:spPr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AEB14B56-0C0C-4B3D-96BE-2C28B9EE58A0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B378D151-0132-43AB-90FE-CE5E75C75EE2}"/>
              </a:ext>
            </a:extLst>
          </p:cNvPr>
          <p:cNvGrpSpPr/>
          <p:nvPr/>
        </p:nvGrpSpPr>
        <p:grpSpPr>
          <a:xfrm>
            <a:off x="7504462" y="7603013"/>
            <a:ext cx="431641" cy="431641"/>
            <a:chOff x="0" y="0"/>
            <a:chExt cx="812800" cy="812800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03469F99-14A0-4FAD-8E05-91569D34E1F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/>
            </a:solidFill>
            <a:ln cap="sq">
              <a:noFill/>
              <a:prstDash val="solid"/>
              <a:miter/>
            </a:ln>
          </p:spPr>
        </p:sp>
        <p:sp>
          <p:nvSpPr>
            <p:cNvPr id="26" name="TextBox 13">
              <a:extLst>
                <a:ext uri="{FF2B5EF4-FFF2-40B4-BE49-F238E27FC236}">
                  <a16:creationId xmlns:a16="http://schemas.microsoft.com/office/drawing/2014/main" id="{940CBDBD-9F27-4C50-8A2B-ED5B31104882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EF3D28E4-AF9F-4D61-BFFE-CB7F853EF1EB}"/>
              </a:ext>
            </a:extLst>
          </p:cNvPr>
          <p:cNvGrpSpPr/>
          <p:nvPr/>
        </p:nvGrpSpPr>
        <p:grpSpPr>
          <a:xfrm>
            <a:off x="4126341" y="866297"/>
            <a:ext cx="431641" cy="431641"/>
            <a:chOff x="0" y="0"/>
            <a:chExt cx="812800" cy="812800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8B552EC3-554E-4F00-B2AB-B5A0C280F35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/>
            </a:solidFill>
            <a:ln cap="sq">
              <a:noFill/>
              <a:prstDash val="solid"/>
              <a:miter/>
            </a:ln>
          </p:spPr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9A62682B-C94B-4F35-9D77-82AF27441E5D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98FD5E5C-197D-4CFB-A9EA-D1353C0F4FA0}"/>
              </a:ext>
            </a:extLst>
          </p:cNvPr>
          <p:cNvGrpSpPr/>
          <p:nvPr/>
        </p:nvGrpSpPr>
        <p:grpSpPr>
          <a:xfrm>
            <a:off x="4824681" y="866297"/>
            <a:ext cx="431641" cy="431641"/>
            <a:chOff x="0" y="0"/>
            <a:chExt cx="812800" cy="812800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2DA76041-CB4E-4107-ABD4-6EA5E6C7CD6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/>
            </a:solidFill>
            <a:ln cap="sq">
              <a:noFill/>
              <a:prstDash val="solid"/>
              <a:miter/>
            </a:ln>
          </p:spPr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70F5D452-37A8-434C-867F-19A86A1CBA14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26">
            <a:extLst>
              <a:ext uri="{FF2B5EF4-FFF2-40B4-BE49-F238E27FC236}">
                <a16:creationId xmlns:a16="http://schemas.microsoft.com/office/drawing/2014/main" id="{A4C7F333-5C9B-48F1-8E25-4CB0C147660E}"/>
              </a:ext>
            </a:extLst>
          </p:cNvPr>
          <p:cNvSpPr txBox="1"/>
          <p:nvPr/>
        </p:nvSpPr>
        <p:spPr>
          <a:xfrm>
            <a:off x="11309678" y="9135477"/>
            <a:ext cx="6057900" cy="245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75"/>
              </a:lnSpc>
            </a:pPr>
            <a:r>
              <a:rPr lang="en-US" sz="1482" spc="370" dirty="0">
                <a:latin typeface="Open Sauce"/>
                <a:ea typeface="Open Sauce"/>
                <a:cs typeface="Open Sauce"/>
                <a:sym typeface="Open Sauce"/>
              </a:rPr>
              <a:t>SEMINARIO CREACIÓN DE EMPRESAS </a:t>
            </a:r>
          </a:p>
        </p:txBody>
      </p:sp>
      <p:pic>
        <p:nvPicPr>
          <p:cNvPr id="34" name="Picture 2" descr="Universidad del Pacífico ::.">
            <a:extLst>
              <a:ext uri="{FF2B5EF4-FFF2-40B4-BE49-F238E27FC236}">
                <a16:creationId xmlns:a16="http://schemas.microsoft.com/office/drawing/2014/main" id="{1C44A61C-B1BB-4112-8DE0-8FB2DEBCF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748" y="294334"/>
            <a:ext cx="4114800" cy="9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250F4A0-4811-98C3-0763-4D7A95D8AD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229" y="3821160"/>
            <a:ext cx="5997741" cy="479819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978476">
            <a:off x="9374032" y="-985879"/>
            <a:ext cx="3889773" cy="12559257"/>
          </a:xfrm>
          <a:custGeom>
            <a:avLst/>
            <a:gdLst/>
            <a:ahLst/>
            <a:cxnLst/>
            <a:rect l="l" t="t" r="r" b="b"/>
            <a:pathLst>
              <a:path w="3889773" h="12559257">
                <a:moveTo>
                  <a:pt x="0" y="0"/>
                </a:moveTo>
                <a:lnTo>
                  <a:pt x="3889773" y="0"/>
                </a:lnTo>
                <a:lnTo>
                  <a:pt x="3889773" y="12559257"/>
                </a:lnTo>
                <a:lnTo>
                  <a:pt x="0" y="12559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5794" t="-40822" b="-5299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20848" y="-59511"/>
            <a:ext cx="9607786" cy="10346511"/>
            <a:chOff x="0" y="0"/>
            <a:chExt cx="8603361" cy="10286746"/>
          </a:xfrm>
        </p:grpSpPr>
        <p:sp>
          <p:nvSpPr>
            <p:cNvPr id="4" name="Freeform 4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solidFill>
              <a:srgbClr val="052A47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9284205" y="-1347660"/>
            <a:ext cx="9607786" cy="10763802"/>
            <a:chOff x="0" y="0"/>
            <a:chExt cx="8603361" cy="10286746"/>
          </a:xfrm>
        </p:grpSpPr>
        <p:sp>
          <p:nvSpPr>
            <p:cNvPr id="6" name="Freeform 6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4">
                <a:alphaModFix amt="88000"/>
              </a:blip>
              <a:stretch>
                <a:fillRect t="-8037" r="-112664" b="-10463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-4944330" y="-6134429"/>
            <a:ext cx="6449593" cy="9554097"/>
            <a:chOff x="0" y="0"/>
            <a:chExt cx="812800" cy="1204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1204040"/>
            </a:xfrm>
            <a:custGeom>
              <a:avLst/>
              <a:gdLst/>
              <a:ahLst/>
              <a:cxnLst/>
              <a:rect l="l" t="t" r="r" b="b"/>
              <a:pathLst>
                <a:path w="812800" h="1204040">
                  <a:moveTo>
                    <a:pt x="0" y="0"/>
                  </a:moveTo>
                  <a:lnTo>
                    <a:pt x="609600" y="0"/>
                  </a:lnTo>
                  <a:lnTo>
                    <a:pt x="812800" y="602020"/>
                  </a:lnTo>
                  <a:lnTo>
                    <a:pt x="609600" y="1204040"/>
                  </a:lnTo>
                  <a:lnTo>
                    <a:pt x="0" y="1204040"/>
                  </a:lnTo>
                  <a:lnTo>
                    <a:pt x="203200" y="602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F38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77800" y="-47625"/>
              <a:ext cx="558800" cy="1251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A6BD34C-3CA5-4EFF-BC65-80AA9E56E5DC}"/>
              </a:ext>
            </a:extLst>
          </p:cNvPr>
          <p:cNvSpPr txBox="1"/>
          <p:nvPr/>
        </p:nvSpPr>
        <p:spPr>
          <a:xfrm>
            <a:off x="12026307" y="9334500"/>
            <a:ext cx="57476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600" dirty="0">
                <a:solidFill>
                  <a:schemeClr val="bg1"/>
                </a:solidFill>
              </a:rPr>
              <a:t>Docente: NEILA YASMINA MILLÁN CUERO</a:t>
            </a:r>
          </a:p>
          <a:p>
            <a:pPr algn="ctr"/>
            <a:r>
              <a:rPr lang="es-CO" sz="2000" dirty="0">
                <a:solidFill>
                  <a:schemeClr val="bg1"/>
                </a:solidFill>
              </a:rPr>
              <a:t>nymillan@unipacifico.edu.co</a:t>
            </a:r>
          </a:p>
        </p:txBody>
      </p:sp>
      <p:grpSp>
        <p:nvGrpSpPr>
          <p:cNvPr id="32" name="Group 6">
            <a:extLst>
              <a:ext uri="{FF2B5EF4-FFF2-40B4-BE49-F238E27FC236}">
                <a16:creationId xmlns:a16="http://schemas.microsoft.com/office/drawing/2014/main" id="{905B7A05-23AE-43A4-B193-41C77CE85194}"/>
              </a:ext>
            </a:extLst>
          </p:cNvPr>
          <p:cNvGrpSpPr/>
          <p:nvPr/>
        </p:nvGrpSpPr>
        <p:grpSpPr>
          <a:xfrm>
            <a:off x="1063617" y="3499675"/>
            <a:ext cx="7857113" cy="4539426"/>
            <a:chOff x="0" y="0"/>
            <a:chExt cx="801927" cy="938172"/>
          </a:xfrm>
          <a:solidFill>
            <a:srgbClr val="66FF66"/>
          </a:solidFill>
        </p:grpSpPr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11C66FAC-7667-4190-863F-D3FD536AE6E1}"/>
                </a:ext>
              </a:extLst>
            </p:cNvPr>
            <p:cNvSpPr/>
            <p:nvPr/>
          </p:nvSpPr>
          <p:spPr>
            <a:xfrm>
              <a:off x="0" y="0"/>
              <a:ext cx="801927" cy="938172"/>
            </a:xfrm>
            <a:custGeom>
              <a:avLst/>
              <a:gdLst/>
              <a:ahLst/>
              <a:cxnLst/>
              <a:rect l="l" t="t" r="r" b="b"/>
              <a:pathLst>
                <a:path w="801927" h="938172">
                  <a:moveTo>
                    <a:pt x="45768" y="0"/>
                  </a:moveTo>
                  <a:lnTo>
                    <a:pt x="756159" y="0"/>
                  </a:lnTo>
                  <a:cubicBezTo>
                    <a:pt x="781436" y="0"/>
                    <a:pt x="801927" y="20491"/>
                    <a:pt x="801927" y="45768"/>
                  </a:cubicBezTo>
                  <a:lnTo>
                    <a:pt x="801927" y="892405"/>
                  </a:lnTo>
                  <a:cubicBezTo>
                    <a:pt x="801927" y="917681"/>
                    <a:pt x="781436" y="938172"/>
                    <a:pt x="756159" y="938172"/>
                  </a:cubicBezTo>
                  <a:lnTo>
                    <a:pt x="45768" y="938172"/>
                  </a:lnTo>
                  <a:cubicBezTo>
                    <a:pt x="20491" y="938172"/>
                    <a:pt x="0" y="917681"/>
                    <a:pt x="0" y="892405"/>
                  </a:cubicBezTo>
                  <a:lnTo>
                    <a:pt x="0" y="45768"/>
                  </a:lnTo>
                  <a:cubicBezTo>
                    <a:pt x="0" y="20491"/>
                    <a:pt x="20491" y="0"/>
                    <a:pt x="45768" y="0"/>
                  </a:cubicBezTo>
                  <a:close/>
                </a:path>
              </a:pathLst>
            </a:custGeom>
            <a:grpFill/>
          </p:spPr>
        </p:sp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4A620DAD-A516-49ED-B6FE-ABD7278EAEE4}"/>
                </a:ext>
              </a:extLst>
            </p:cNvPr>
            <p:cNvSpPr txBox="1"/>
            <p:nvPr/>
          </p:nvSpPr>
          <p:spPr>
            <a:xfrm>
              <a:off x="0" y="-38100"/>
              <a:ext cx="801927" cy="97627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3"/>
                </a:lnSpc>
              </a:pPr>
              <a:endParaRPr/>
            </a:p>
          </p:txBody>
        </p:sp>
      </p:grpSp>
      <p:sp>
        <p:nvSpPr>
          <p:cNvPr id="36" name="CuadroTexto 35">
            <a:extLst>
              <a:ext uri="{FF2B5EF4-FFF2-40B4-BE49-F238E27FC236}">
                <a16:creationId xmlns:a16="http://schemas.microsoft.com/office/drawing/2014/main" id="{7CAFCE6C-CC51-4095-9283-63945FBD11EA}"/>
              </a:ext>
            </a:extLst>
          </p:cNvPr>
          <p:cNvSpPr txBox="1"/>
          <p:nvPr/>
        </p:nvSpPr>
        <p:spPr>
          <a:xfrm>
            <a:off x="1466477" y="4253179"/>
            <a:ext cx="723512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3000" dirty="0"/>
              <a:t>Subir los recursos al Campus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3000" dirty="0"/>
              <a:t>Recepción y devolución de trabajos (notas 15 días máximo)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3000" dirty="0"/>
              <a:t>Atención a los estudiantes (correo institucional y WhatsApp)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3000" dirty="0"/>
              <a:t>Interacción – respeto.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3000" dirty="0"/>
              <a:t>Preguntas, dudas e inquietudes </a:t>
            </a:r>
          </a:p>
        </p:txBody>
      </p:sp>
      <p:sp>
        <p:nvSpPr>
          <p:cNvPr id="42" name="TextBox 26">
            <a:extLst>
              <a:ext uri="{FF2B5EF4-FFF2-40B4-BE49-F238E27FC236}">
                <a16:creationId xmlns:a16="http://schemas.microsoft.com/office/drawing/2014/main" id="{C08A4201-83DC-40DD-98FF-13A8B52948B8}"/>
              </a:ext>
            </a:extLst>
          </p:cNvPr>
          <p:cNvSpPr txBox="1"/>
          <p:nvPr/>
        </p:nvSpPr>
        <p:spPr>
          <a:xfrm>
            <a:off x="564104" y="9416142"/>
            <a:ext cx="6057900" cy="245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75"/>
              </a:lnSpc>
            </a:pPr>
            <a:r>
              <a:rPr lang="en-US" sz="1482" spc="370" dirty="0">
                <a:latin typeface="Open Sauce"/>
                <a:ea typeface="Open Sauce"/>
                <a:cs typeface="Open Sauce"/>
                <a:sym typeface="Open Sauce"/>
              </a:rPr>
              <a:t>SEMINARIO CREACIÓN DE EMPRESAS </a:t>
            </a:r>
          </a:p>
        </p:txBody>
      </p:sp>
      <p:pic>
        <p:nvPicPr>
          <p:cNvPr id="43" name="Picture 2" descr="Universidad del Pacífico ::.">
            <a:extLst>
              <a:ext uri="{FF2B5EF4-FFF2-40B4-BE49-F238E27FC236}">
                <a16:creationId xmlns:a16="http://schemas.microsoft.com/office/drawing/2014/main" id="{8738747D-6667-4608-BCAC-9F15A97E3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748" y="294334"/>
            <a:ext cx="4114800" cy="9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51">
            <a:extLst>
              <a:ext uri="{FF2B5EF4-FFF2-40B4-BE49-F238E27FC236}">
                <a16:creationId xmlns:a16="http://schemas.microsoft.com/office/drawing/2014/main" id="{C12B1DB4-3158-41E2-99DA-6DA0A512E6BF}"/>
              </a:ext>
            </a:extLst>
          </p:cNvPr>
          <p:cNvSpPr/>
          <p:nvPr/>
        </p:nvSpPr>
        <p:spPr>
          <a:xfrm>
            <a:off x="7488421" y="1582898"/>
            <a:ext cx="1529307" cy="1503202"/>
          </a:xfrm>
          <a:custGeom>
            <a:avLst/>
            <a:gdLst/>
            <a:ahLst/>
            <a:cxnLst/>
            <a:rect l="l" t="t" r="r" b="b"/>
            <a:pathLst>
              <a:path w="1043208" h="1029931">
                <a:moveTo>
                  <a:pt x="0" y="0"/>
                </a:moveTo>
                <a:lnTo>
                  <a:pt x="1043208" y="0"/>
                </a:lnTo>
                <a:lnTo>
                  <a:pt x="1043208" y="1029931"/>
                </a:lnTo>
                <a:lnTo>
                  <a:pt x="0" y="10299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A500F5-3D82-488D-B8C1-ED37F6FBF69F}"/>
              </a:ext>
            </a:extLst>
          </p:cNvPr>
          <p:cNvSpPr txBox="1"/>
          <p:nvPr/>
        </p:nvSpPr>
        <p:spPr>
          <a:xfrm>
            <a:off x="1121640" y="2315705"/>
            <a:ext cx="396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/>
              <a:t>DOCENTE</a:t>
            </a:r>
            <a:endParaRPr lang="es-CO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595777" y="876348"/>
            <a:ext cx="8476683" cy="8473151"/>
          </a:xfrm>
          <a:custGeom>
            <a:avLst/>
            <a:gdLst/>
            <a:ahLst/>
            <a:cxnLst/>
            <a:rect l="l" t="t" r="r" b="b"/>
            <a:pathLst>
              <a:path w="8476683" h="8473151">
                <a:moveTo>
                  <a:pt x="0" y="0"/>
                </a:moveTo>
                <a:lnTo>
                  <a:pt x="8476683" y="0"/>
                </a:lnTo>
                <a:lnTo>
                  <a:pt x="8476683" y="8473151"/>
                </a:lnTo>
                <a:lnTo>
                  <a:pt x="0" y="84731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955786" y="-264113"/>
            <a:ext cx="4632524" cy="10815226"/>
            <a:chOff x="0" y="0"/>
            <a:chExt cx="1220089" cy="28484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0089" cy="2848455"/>
            </a:xfrm>
            <a:custGeom>
              <a:avLst/>
              <a:gdLst/>
              <a:ahLst/>
              <a:cxnLst/>
              <a:rect l="l" t="t" r="r" b="b"/>
              <a:pathLst>
                <a:path w="1220089" h="2848455">
                  <a:moveTo>
                    <a:pt x="0" y="0"/>
                  </a:moveTo>
                  <a:lnTo>
                    <a:pt x="1220089" y="0"/>
                  </a:lnTo>
                  <a:lnTo>
                    <a:pt x="1220089" y="2848455"/>
                  </a:lnTo>
                  <a:lnTo>
                    <a:pt x="0" y="2848455"/>
                  </a:lnTo>
                  <a:close/>
                </a:path>
              </a:pathLst>
            </a:custGeom>
            <a:solidFill>
              <a:srgbClr val="4DBF38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220089" cy="2896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369574" y="8009482"/>
            <a:ext cx="7292928" cy="729292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056178" y="-3901318"/>
            <a:ext cx="7292928" cy="729292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5400000">
            <a:off x="11952046" y="3265440"/>
            <a:ext cx="7715094" cy="3707614"/>
          </a:xfrm>
          <a:custGeom>
            <a:avLst/>
            <a:gdLst/>
            <a:ahLst/>
            <a:cxnLst/>
            <a:rect l="l" t="t" r="r" b="b"/>
            <a:pathLst>
              <a:path w="7715094" h="3707614">
                <a:moveTo>
                  <a:pt x="0" y="0"/>
                </a:moveTo>
                <a:lnTo>
                  <a:pt x="7715094" y="0"/>
                </a:lnTo>
                <a:lnTo>
                  <a:pt x="7715094" y="3707614"/>
                </a:lnTo>
                <a:lnTo>
                  <a:pt x="0" y="3707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935"/>
            </a:stretch>
          </a:blipFill>
          <a:ln cap="sq">
            <a:noFill/>
            <a:prstDash val="solid"/>
            <a:miter/>
          </a:ln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320" y="8605203"/>
            <a:ext cx="5452675" cy="1681797"/>
          </a:xfrm>
          <a:prstGeom prst="rect">
            <a:avLst/>
          </a:prstGeom>
        </p:spPr>
      </p:pic>
      <p:grpSp>
        <p:nvGrpSpPr>
          <p:cNvPr id="30" name="Group 6">
            <a:extLst>
              <a:ext uri="{FF2B5EF4-FFF2-40B4-BE49-F238E27FC236}">
                <a16:creationId xmlns:a16="http://schemas.microsoft.com/office/drawing/2014/main" id="{D5C6A924-7E82-458A-B315-D71C093B6A7F}"/>
              </a:ext>
            </a:extLst>
          </p:cNvPr>
          <p:cNvGrpSpPr/>
          <p:nvPr/>
        </p:nvGrpSpPr>
        <p:grpSpPr>
          <a:xfrm>
            <a:off x="417286" y="2407440"/>
            <a:ext cx="9329391" cy="5931989"/>
            <a:chOff x="0" y="0"/>
            <a:chExt cx="801927" cy="938172"/>
          </a:xfrm>
          <a:solidFill>
            <a:schemeClr val="tx2">
              <a:lumMod val="75000"/>
            </a:schemeClr>
          </a:solidFill>
        </p:grpSpPr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8C482E0A-B23E-4A96-84EE-5E0E00B5124D}"/>
                </a:ext>
              </a:extLst>
            </p:cNvPr>
            <p:cNvSpPr/>
            <p:nvPr/>
          </p:nvSpPr>
          <p:spPr>
            <a:xfrm>
              <a:off x="0" y="0"/>
              <a:ext cx="801927" cy="938172"/>
            </a:xfrm>
            <a:custGeom>
              <a:avLst/>
              <a:gdLst/>
              <a:ahLst/>
              <a:cxnLst/>
              <a:rect l="l" t="t" r="r" b="b"/>
              <a:pathLst>
                <a:path w="801927" h="938172">
                  <a:moveTo>
                    <a:pt x="45768" y="0"/>
                  </a:moveTo>
                  <a:lnTo>
                    <a:pt x="756159" y="0"/>
                  </a:lnTo>
                  <a:cubicBezTo>
                    <a:pt x="781436" y="0"/>
                    <a:pt x="801927" y="20491"/>
                    <a:pt x="801927" y="45768"/>
                  </a:cubicBezTo>
                  <a:lnTo>
                    <a:pt x="801927" y="892405"/>
                  </a:lnTo>
                  <a:cubicBezTo>
                    <a:pt x="801927" y="917681"/>
                    <a:pt x="781436" y="938172"/>
                    <a:pt x="756159" y="938172"/>
                  </a:cubicBezTo>
                  <a:lnTo>
                    <a:pt x="45768" y="938172"/>
                  </a:lnTo>
                  <a:cubicBezTo>
                    <a:pt x="20491" y="938172"/>
                    <a:pt x="0" y="917681"/>
                    <a:pt x="0" y="892405"/>
                  </a:cubicBezTo>
                  <a:lnTo>
                    <a:pt x="0" y="45768"/>
                  </a:lnTo>
                  <a:cubicBezTo>
                    <a:pt x="0" y="20491"/>
                    <a:pt x="20491" y="0"/>
                    <a:pt x="45768" y="0"/>
                  </a:cubicBezTo>
                  <a:close/>
                </a:path>
              </a:pathLst>
            </a:custGeom>
            <a:grpFill/>
          </p:spPr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4F072E12-08E2-4124-8BA2-16874343BD0E}"/>
                </a:ext>
              </a:extLst>
            </p:cNvPr>
            <p:cNvSpPr txBox="1"/>
            <p:nvPr/>
          </p:nvSpPr>
          <p:spPr>
            <a:xfrm>
              <a:off x="0" y="-38100"/>
              <a:ext cx="801927" cy="97627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3"/>
                </a:lnSpc>
              </a:pPr>
              <a:endParaRPr/>
            </a:p>
          </p:txBody>
        </p:sp>
      </p:grp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F5CE1ED-24D6-41DF-8FDB-29D4CF408A6A}"/>
              </a:ext>
            </a:extLst>
          </p:cNvPr>
          <p:cNvSpPr txBox="1"/>
          <p:nvPr/>
        </p:nvSpPr>
        <p:spPr>
          <a:xfrm>
            <a:off x="527937" y="2859910"/>
            <a:ext cx="912045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3000" dirty="0">
                <a:solidFill>
                  <a:schemeClr val="bg1"/>
                </a:solidFill>
              </a:rPr>
              <a:t>Puntualidad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3000" dirty="0">
                <a:solidFill>
                  <a:schemeClr val="bg1"/>
                </a:solidFill>
              </a:rPr>
              <a:t>Asistencia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3000" dirty="0">
                <a:solidFill>
                  <a:schemeClr val="bg1"/>
                </a:solidFill>
              </a:rPr>
              <a:t>Participación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3000" dirty="0">
                <a:solidFill>
                  <a:schemeClr val="bg1"/>
                </a:solidFill>
              </a:rPr>
              <a:t>Entrega de actividades en el tiempo establecido (fecha límite).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3000" dirty="0">
                <a:solidFill>
                  <a:schemeClr val="bg1"/>
                </a:solidFill>
              </a:rPr>
              <a:t>Leer el material antes de la clase.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3000" dirty="0">
                <a:solidFill>
                  <a:schemeClr val="bg1"/>
                </a:solidFill>
              </a:rPr>
              <a:t>Comportamiento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3000" dirty="0">
                <a:solidFill>
                  <a:schemeClr val="bg1"/>
                </a:solidFill>
              </a:rPr>
              <a:t>Comunicación asertiva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3000" dirty="0">
                <a:solidFill>
                  <a:schemeClr val="bg1"/>
                </a:solidFill>
              </a:rPr>
              <a:t>Silenciar sus equipos de comunicación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3000" dirty="0">
                <a:solidFill>
                  <a:schemeClr val="bg1"/>
                </a:solidFill>
              </a:rPr>
              <a:t>Pedir la palabra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3000" dirty="0">
                <a:solidFill>
                  <a:schemeClr val="bg1"/>
                </a:solidFill>
              </a:rPr>
              <a:t>Presentación.</a:t>
            </a:r>
            <a:endParaRPr lang="es-CO" sz="3000" dirty="0">
              <a:solidFill>
                <a:schemeClr val="bg1"/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B26D78F-8CC8-4802-88A5-632614B1D57C}"/>
              </a:ext>
            </a:extLst>
          </p:cNvPr>
          <p:cNvSpPr txBox="1"/>
          <p:nvPr/>
        </p:nvSpPr>
        <p:spPr>
          <a:xfrm>
            <a:off x="510412" y="967445"/>
            <a:ext cx="23721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dirty="0"/>
              <a:t>ESTUDIANTES</a:t>
            </a:r>
            <a:endParaRPr lang="es-CO" sz="3000" dirty="0"/>
          </a:p>
        </p:txBody>
      </p:sp>
      <p:sp>
        <p:nvSpPr>
          <p:cNvPr id="35" name="TextBox 26">
            <a:extLst>
              <a:ext uri="{FF2B5EF4-FFF2-40B4-BE49-F238E27FC236}">
                <a16:creationId xmlns:a16="http://schemas.microsoft.com/office/drawing/2014/main" id="{C1B206CC-036B-4203-BA1B-A8F8584E7E05}"/>
              </a:ext>
            </a:extLst>
          </p:cNvPr>
          <p:cNvSpPr txBox="1"/>
          <p:nvPr/>
        </p:nvSpPr>
        <p:spPr>
          <a:xfrm>
            <a:off x="11251751" y="9483068"/>
            <a:ext cx="6057900" cy="245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75"/>
              </a:lnSpc>
            </a:pPr>
            <a:r>
              <a:rPr lang="en-US" sz="1482" spc="37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SEMINARIO </a:t>
            </a:r>
            <a:r>
              <a:rPr lang="en-US" sz="1482" spc="370" dirty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CREACIÓN DE EMPRESAS </a:t>
            </a:r>
          </a:p>
        </p:txBody>
      </p:sp>
      <p:pic>
        <p:nvPicPr>
          <p:cNvPr id="36" name="Picture 2" descr="Universidad del Pacífico ::.">
            <a:extLst>
              <a:ext uri="{FF2B5EF4-FFF2-40B4-BE49-F238E27FC236}">
                <a16:creationId xmlns:a16="http://schemas.microsoft.com/office/drawing/2014/main" id="{04D8BCB9-BC2A-4D72-8000-325A98DBD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350" y="97200"/>
            <a:ext cx="4114800" cy="9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A91E7DD-CB52-4134-B22A-0A37125CAA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321" y="262798"/>
            <a:ext cx="1729502" cy="176038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7C6A1A8-F5D7-72C8-BE97-ADFA61B599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030" y="1261700"/>
            <a:ext cx="7253369" cy="7715094"/>
          </a:xfrm>
          <a:prstGeom prst="ellipse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15446278" y="-1685650"/>
            <a:ext cx="6145089" cy="7288971"/>
            <a:chOff x="0" y="0"/>
            <a:chExt cx="1618460" cy="19197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8460" cy="1919729"/>
            </a:xfrm>
            <a:custGeom>
              <a:avLst/>
              <a:gdLst/>
              <a:ahLst/>
              <a:cxnLst/>
              <a:rect l="l" t="t" r="r" b="b"/>
              <a:pathLst>
                <a:path w="1618460" h="1919729">
                  <a:moveTo>
                    <a:pt x="0" y="0"/>
                  </a:moveTo>
                  <a:lnTo>
                    <a:pt x="1618460" y="0"/>
                  </a:lnTo>
                  <a:lnTo>
                    <a:pt x="1618460" y="1919729"/>
                  </a:lnTo>
                  <a:lnTo>
                    <a:pt x="0" y="1919729"/>
                  </a:lnTo>
                  <a:close/>
                </a:path>
              </a:pathLst>
            </a:custGeom>
            <a:solidFill>
              <a:srgbClr val="052A4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18460" cy="1967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11941502" y="839372"/>
            <a:ext cx="9619282" cy="5963955"/>
          </a:xfrm>
          <a:custGeom>
            <a:avLst/>
            <a:gdLst/>
            <a:ahLst/>
            <a:cxnLst/>
            <a:rect l="l" t="t" r="r" b="b"/>
            <a:pathLst>
              <a:path w="9619282" h="5963955">
                <a:moveTo>
                  <a:pt x="0" y="0"/>
                </a:moveTo>
                <a:lnTo>
                  <a:pt x="9619281" y="0"/>
                </a:lnTo>
                <a:lnTo>
                  <a:pt x="9619281" y="5963955"/>
                </a:lnTo>
                <a:lnTo>
                  <a:pt x="0" y="59639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6" name="Group 6"/>
          <p:cNvGrpSpPr/>
          <p:nvPr/>
        </p:nvGrpSpPr>
        <p:grpSpPr>
          <a:xfrm rot="8117627">
            <a:off x="-3075279" y="6921441"/>
            <a:ext cx="4145058" cy="4916643"/>
            <a:chOff x="0" y="0"/>
            <a:chExt cx="1618460" cy="19197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8460" cy="1919729"/>
            </a:xfrm>
            <a:custGeom>
              <a:avLst/>
              <a:gdLst/>
              <a:ahLst/>
              <a:cxnLst/>
              <a:rect l="l" t="t" r="r" b="b"/>
              <a:pathLst>
                <a:path w="1618460" h="1919729">
                  <a:moveTo>
                    <a:pt x="0" y="0"/>
                  </a:moveTo>
                  <a:lnTo>
                    <a:pt x="1618460" y="0"/>
                  </a:lnTo>
                  <a:lnTo>
                    <a:pt x="1618460" y="1919729"/>
                  </a:lnTo>
                  <a:lnTo>
                    <a:pt x="0" y="1919729"/>
                  </a:lnTo>
                  <a:close/>
                </a:path>
              </a:pathLst>
            </a:custGeom>
            <a:solidFill>
              <a:srgbClr val="052A4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618460" cy="1967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382372">
            <a:off x="-3048223" y="6118130"/>
            <a:ext cx="6488511" cy="4022877"/>
          </a:xfrm>
          <a:custGeom>
            <a:avLst/>
            <a:gdLst/>
            <a:ahLst/>
            <a:cxnLst/>
            <a:rect l="l" t="t" r="r" b="b"/>
            <a:pathLst>
              <a:path w="6488511" h="4022877">
                <a:moveTo>
                  <a:pt x="0" y="0"/>
                </a:moveTo>
                <a:lnTo>
                  <a:pt x="6488511" y="0"/>
                </a:lnTo>
                <a:lnTo>
                  <a:pt x="6488511" y="4022877"/>
                </a:lnTo>
                <a:lnTo>
                  <a:pt x="0" y="4022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Freeform 30"/>
          <p:cNvSpPr/>
          <p:nvPr/>
        </p:nvSpPr>
        <p:spPr>
          <a:xfrm>
            <a:off x="1269695" y="977846"/>
            <a:ext cx="885528" cy="1022498"/>
          </a:xfrm>
          <a:custGeom>
            <a:avLst/>
            <a:gdLst/>
            <a:ahLst/>
            <a:cxnLst/>
            <a:rect l="l" t="t" r="r" b="b"/>
            <a:pathLst>
              <a:path w="885528" h="1022498">
                <a:moveTo>
                  <a:pt x="0" y="0"/>
                </a:moveTo>
                <a:lnTo>
                  <a:pt x="885528" y="0"/>
                </a:lnTo>
                <a:lnTo>
                  <a:pt x="885528" y="1022498"/>
                </a:lnTo>
                <a:lnTo>
                  <a:pt x="0" y="10224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84D0410D-71F5-4605-BF92-BE5206E9CE45}"/>
              </a:ext>
            </a:extLst>
          </p:cNvPr>
          <p:cNvSpPr txBox="1"/>
          <p:nvPr/>
        </p:nvSpPr>
        <p:spPr>
          <a:xfrm>
            <a:off x="1844746" y="3133240"/>
            <a:ext cx="7435118" cy="317009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5000" dirty="0">
                <a:solidFill>
                  <a:schemeClr val="tx1"/>
                </a:solidFill>
              </a:rPr>
              <a:t>PRESENCIAL </a:t>
            </a:r>
          </a:p>
          <a:p>
            <a:pPr algn="ctr"/>
            <a:r>
              <a:rPr lang="es-CO" sz="5000" dirty="0">
                <a:solidFill>
                  <a:schemeClr val="tx1"/>
                </a:solidFill>
              </a:rPr>
              <a:t>3 horas semanales</a:t>
            </a:r>
          </a:p>
          <a:p>
            <a:pPr algn="ctr"/>
            <a:r>
              <a:rPr lang="es-CO" sz="5000" dirty="0">
                <a:solidFill>
                  <a:schemeClr val="tx1"/>
                </a:solidFill>
              </a:rPr>
              <a:t>TODOS LOS LUNES</a:t>
            </a:r>
          </a:p>
          <a:p>
            <a:pPr algn="ctr"/>
            <a:r>
              <a:rPr lang="es-CO" sz="5000" dirty="0">
                <a:solidFill>
                  <a:schemeClr val="tx1"/>
                </a:solidFill>
              </a:rPr>
              <a:t>6 p.m. a 9 p.m.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656A99F7-069D-4214-B880-7CC88AA97A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1503" t="34880" b="32514"/>
          <a:stretch/>
        </p:blipFill>
        <p:spPr>
          <a:xfrm>
            <a:off x="0" y="785495"/>
            <a:ext cx="11907607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88E9067F-3C11-4282-A432-60AC9CF218B3}"/>
              </a:ext>
            </a:extLst>
          </p:cNvPr>
          <p:cNvSpPr txBox="1"/>
          <p:nvPr/>
        </p:nvSpPr>
        <p:spPr>
          <a:xfrm>
            <a:off x="8839200" y="7062748"/>
            <a:ext cx="7435118" cy="240065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5000" dirty="0"/>
              <a:t>TRABAJO INDEPENDIENTE</a:t>
            </a:r>
          </a:p>
          <a:p>
            <a:pPr algn="ctr"/>
            <a:r>
              <a:rPr lang="es-CO" sz="5000" dirty="0"/>
              <a:t>6 horas semanales</a:t>
            </a:r>
          </a:p>
          <a:p>
            <a:pPr algn="ctr"/>
            <a:r>
              <a:rPr lang="es-CO" sz="5000" dirty="0"/>
              <a:t>(ver el </a:t>
            </a:r>
            <a:r>
              <a:rPr lang="es-CO" sz="5000" dirty="0" err="1"/>
              <a:t>Silabus</a:t>
            </a:r>
            <a:r>
              <a:rPr lang="es-CO" sz="5000" dirty="0"/>
              <a:t>)</a:t>
            </a:r>
          </a:p>
        </p:txBody>
      </p:sp>
      <p:sp>
        <p:nvSpPr>
          <p:cNvPr id="35" name="TextBox 26">
            <a:extLst>
              <a:ext uri="{FF2B5EF4-FFF2-40B4-BE49-F238E27FC236}">
                <a16:creationId xmlns:a16="http://schemas.microsoft.com/office/drawing/2014/main" id="{63875737-3DA9-471C-B78C-9F65E1BAB07D}"/>
              </a:ext>
            </a:extLst>
          </p:cNvPr>
          <p:cNvSpPr txBox="1"/>
          <p:nvPr/>
        </p:nvSpPr>
        <p:spPr>
          <a:xfrm>
            <a:off x="11125200" y="9706832"/>
            <a:ext cx="6057900" cy="245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75"/>
              </a:lnSpc>
            </a:pPr>
            <a:r>
              <a:rPr lang="en-US" sz="1482" spc="370" dirty="0">
                <a:latin typeface="Open Sauce"/>
                <a:ea typeface="Open Sauce"/>
                <a:cs typeface="Open Sauce"/>
                <a:sym typeface="Open Sauce"/>
              </a:rPr>
              <a:t>SEMINARIO CREACIÓN DE EMPRESAS </a:t>
            </a:r>
          </a:p>
        </p:txBody>
      </p:sp>
      <p:pic>
        <p:nvPicPr>
          <p:cNvPr id="36" name="Picture 2" descr="Universidad del Pacífico ::.">
            <a:extLst>
              <a:ext uri="{FF2B5EF4-FFF2-40B4-BE49-F238E27FC236}">
                <a16:creationId xmlns:a16="http://schemas.microsoft.com/office/drawing/2014/main" id="{2DCFA618-6CA1-46CA-B2DC-502D1669E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748" y="294334"/>
            <a:ext cx="4114800" cy="9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2280917" cy="10287000"/>
            <a:chOff x="0" y="0"/>
            <a:chExt cx="617987" cy="27871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7987" cy="2787141"/>
            </a:xfrm>
            <a:custGeom>
              <a:avLst/>
              <a:gdLst/>
              <a:ahLst/>
              <a:cxnLst/>
              <a:rect l="l" t="t" r="r" b="b"/>
              <a:pathLst>
                <a:path w="617987" h="2787141">
                  <a:moveTo>
                    <a:pt x="0" y="0"/>
                  </a:moveTo>
                  <a:lnTo>
                    <a:pt x="617987" y="0"/>
                  </a:lnTo>
                  <a:lnTo>
                    <a:pt x="617987" y="2787141"/>
                  </a:lnTo>
                  <a:lnTo>
                    <a:pt x="0" y="2787141"/>
                  </a:lnTo>
                  <a:close/>
                </a:path>
              </a:pathLst>
            </a:custGeom>
            <a:solidFill>
              <a:srgbClr val="051D4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17987" cy="2834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362158" y="7412001"/>
            <a:ext cx="772673" cy="77267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/>
            </a:solidFill>
            <a:ln w="38100" cap="sq">
              <a:solidFill>
                <a:srgbClr val="052A47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280917" y="1365894"/>
            <a:ext cx="12248420" cy="8322557"/>
            <a:chOff x="0" y="0"/>
            <a:chExt cx="1023149" cy="6952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23149" cy="695210"/>
            </a:xfrm>
            <a:custGeom>
              <a:avLst/>
              <a:gdLst/>
              <a:ahLst/>
              <a:cxnLst/>
              <a:rect l="l" t="t" r="r" b="b"/>
              <a:pathLst>
                <a:path w="1023149" h="695210">
                  <a:moveTo>
                    <a:pt x="819949" y="0"/>
                  </a:moveTo>
                  <a:lnTo>
                    <a:pt x="0" y="0"/>
                  </a:lnTo>
                  <a:lnTo>
                    <a:pt x="0" y="695210"/>
                  </a:lnTo>
                  <a:lnTo>
                    <a:pt x="819949" y="695210"/>
                  </a:lnTo>
                  <a:lnTo>
                    <a:pt x="1023149" y="347605"/>
                  </a:lnTo>
                  <a:lnTo>
                    <a:pt x="81994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908849" cy="742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807149" y="3392110"/>
            <a:ext cx="441890" cy="1367718"/>
            <a:chOff x="0" y="0"/>
            <a:chExt cx="847440" cy="26229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47471" cy="2622931"/>
            </a:xfrm>
            <a:custGeom>
              <a:avLst/>
              <a:gdLst/>
              <a:ahLst/>
              <a:cxnLst/>
              <a:rect l="l" t="t" r="r" b="b"/>
              <a:pathLst>
                <a:path w="847471" h="2622931">
                  <a:moveTo>
                    <a:pt x="243205" y="2622931"/>
                  </a:moveTo>
                  <a:lnTo>
                    <a:pt x="0" y="2622931"/>
                  </a:lnTo>
                  <a:lnTo>
                    <a:pt x="596646" y="1315339"/>
                  </a:lnTo>
                  <a:lnTo>
                    <a:pt x="0" y="0"/>
                  </a:lnTo>
                  <a:lnTo>
                    <a:pt x="243205" y="0"/>
                  </a:lnTo>
                  <a:lnTo>
                    <a:pt x="847471" y="1315339"/>
                  </a:lnTo>
                  <a:lnTo>
                    <a:pt x="243205" y="2622931"/>
                  </a:lnTo>
                  <a:close/>
                </a:path>
              </a:pathLst>
            </a:custGeom>
            <a:solidFill>
              <a:srgbClr val="80D12A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-218831" y="3392110"/>
            <a:ext cx="3241082" cy="1367718"/>
            <a:chOff x="0" y="0"/>
            <a:chExt cx="1838524" cy="77584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38524" cy="775847"/>
            </a:xfrm>
            <a:custGeom>
              <a:avLst/>
              <a:gdLst/>
              <a:ahLst/>
              <a:cxnLst/>
              <a:rect l="l" t="t" r="r" b="b"/>
              <a:pathLst>
                <a:path w="1838524" h="775847">
                  <a:moveTo>
                    <a:pt x="1635324" y="0"/>
                  </a:moveTo>
                  <a:lnTo>
                    <a:pt x="0" y="0"/>
                  </a:lnTo>
                  <a:lnTo>
                    <a:pt x="0" y="775847"/>
                  </a:lnTo>
                  <a:lnTo>
                    <a:pt x="1635324" y="775847"/>
                  </a:lnTo>
                  <a:lnTo>
                    <a:pt x="1838524" y="387923"/>
                  </a:lnTo>
                  <a:lnTo>
                    <a:pt x="1635324" y="0"/>
                  </a:lnTo>
                  <a:close/>
                </a:path>
              </a:pathLst>
            </a:custGeom>
            <a:solidFill>
              <a:srgbClr val="4DBF3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724224" cy="823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09816" y="3211135"/>
            <a:ext cx="1872263" cy="154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19"/>
              </a:lnSpc>
              <a:spcBef>
                <a:spcPct val="0"/>
              </a:spcBef>
            </a:pPr>
            <a:r>
              <a:rPr lang="en-US" sz="9013" spc="405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01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2693755" y="5143500"/>
            <a:ext cx="441890" cy="1367718"/>
            <a:chOff x="0" y="0"/>
            <a:chExt cx="847440" cy="262296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47471" cy="2622931"/>
            </a:xfrm>
            <a:custGeom>
              <a:avLst/>
              <a:gdLst/>
              <a:ahLst/>
              <a:cxnLst/>
              <a:rect l="l" t="t" r="r" b="b"/>
              <a:pathLst>
                <a:path w="847471" h="2622931">
                  <a:moveTo>
                    <a:pt x="243205" y="2622931"/>
                  </a:moveTo>
                  <a:lnTo>
                    <a:pt x="0" y="2622931"/>
                  </a:lnTo>
                  <a:lnTo>
                    <a:pt x="596646" y="1315339"/>
                  </a:lnTo>
                  <a:lnTo>
                    <a:pt x="0" y="0"/>
                  </a:lnTo>
                  <a:lnTo>
                    <a:pt x="243205" y="0"/>
                  </a:lnTo>
                  <a:lnTo>
                    <a:pt x="847471" y="1315339"/>
                  </a:lnTo>
                  <a:lnTo>
                    <a:pt x="243205" y="2622931"/>
                  </a:lnTo>
                  <a:close/>
                </a:path>
              </a:pathLst>
            </a:custGeom>
            <a:solidFill>
              <a:srgbClr val="80D12A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-332225" y="5143500"/>
            <a:ext cx="3241082" cy="1367718"/>
            <a:chOff x="0" y="0"/>
            <a:chExt cx="1838524" cy="77584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838524" cy="775847"/>
            </a:xfrm>
            <a:custGeom>
              <a:avLst/>
              <a:gdLst/>
              <a:ahLst/>
              <a:cxnLst/>
              <a:rect l="l" t="t" r="r" b="b"/>
              <a:pathLst>
                <a:path w="1838524" h="775847">
                  <a:moveTo>
                    <a:pt x="1635324" y="0"/>
                  </a:moveTo>
                  <a:lnTo>
                    <a:pt x="0" y="0"/>
                  </a:lnTo>
                  <a:lnTo>
                    <a:pt x="0" y="775847"/>
                  </a:lnTo>
                  <a:lnTo>
                    <a:pt x="1635324" y="775847"/>
                  </a:lnTo>
                  <a:lnTo>
                    <a:pt x="1838524" y="387923"/>
                  </a:lnTo>
                  <a:lnTo>
                    <a:pt x="1635324" y="0"/>
                  </a:lnTo>
                  <a:close/>
                </a:path>
              </a:pathLst>
            </a:custGeom>
            <a:solidFill>
              <a:srgbClr val="4DBF38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724224" cy="823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96423" y="4962525"/>
            <a:ext cx="1872263" cy="154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19"/>
              </a:lnSpc>
              <a:spcBef>
                <a:spcPct val="0"/>
              </a:spcBef>
            </a:pPr>
            <a:r>
              <a:rPr lang="en-US" sz="9013" spc="405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02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2698597" y="6892218"/>
            <a:ext cx="441890" cy="1367718"/>
            <a:chOff x="0" y="0"/>
            <a:chExt cx="847440" cy="262296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47471" cy="2622931"/>
            </a:xfrm>
            <a:custGeom>
              <a:avLst/>
              <a:gdLst/>
              <a:ahLst/>
              <a:cxnLst/>
              <a:rect l="l" t="t" r="r" b="b"/>
              <a:pathLst>
                <a:path w="847471" h="2622931">
                  <a:moveTo>
                    <a:pt x="243205" y="2622931"/>
                  </a:moveTo>
                  <a:lnTo>
                    <a:pt x="0" y="2622931"/>
                  </a:lnTo>
                  <a:lnTo>
                    <a:pt x="596646" y="1315339"/>
                  </a:lnTo>
                  <a:lnTo>
                    <a:pt x="0" y="0"/>
                  </a:lnTo>
                  <a:lnTo>
                    <a:pt x="243205" y="0"/>
                  </a:lnTo>
                  <a:lnTo>
                    <a:pt x="847471" y="1315339"/>
                  </a:lnTo>
                  <a:lnTo>
                    <a:pt x="243205" y="2622931"/>
                  </a:lnTo>
                  <a:close/>
                </a:path>
              </a:pathLst>
            </a:custGeom>
            <a:solidFill>
              <a:srgbClr val="80D12A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-327383" y="6892218"/>
            <a:ext cx="3241082" cy="1367718"/>
            <a:chOff x="0" y="0"/>
            <a:chExt cx="1838524" cy="77584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38524" cy="775847"/>
            </a:xfrm>
            <a:custGeom>
              <a:avLst/>
              <a:gdLst/>
              <a:ahLst/>
              <a:cxnLst/>
              <a:rect l="l" t="t" r="r" b="b"/>
              <a:pathLst>
                <a:path w="1838524" h="775847">
                  <a:moveTo>
                    <a:pt x="1635324" y="0"/>
                  </a:moveTo>
                  <a:lnTo>
                    <a:pt x="0" y="0"/>
                  </a:lnTo>
                  <a:lnTo>
                    <a:pt x="0" y="775847"/>
                  </a:lnTo>
                  <a:lnTo>
                    <a:pt x="1635324" y="775847"/>
                  </a:lnTo>
                  <a:lnTo>
                    <a:pt x="1838524" y="387923"/>
                  </a:lnTo>
                  <a:lnTo>
                    <a:pt x="1635324" y="0"/>
                  </a:lnTo>
                  <a:close/>
                </a:path>
              </a:pathLst>
            </a:custGeom>
            <a:solidFill>
              <a:srgbClr val="4DBF38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1724224" cy="823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601264" y="6711243"/>
            <a:ext cx="1872263" cy="154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19"/>
              </a:lnSpc>
              <a:spcBef>
                <a:spcPct val="0"/>
              </a:spcBef>
            </a:pPr>
            <a:r>
              <a:rPr lang="en-US" sz="9013" spc="405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03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1EC36B8-C79D-43C6-9CD2-7EE5EDEAEE99}"/>
              </a:ext>
            </a:extLst>
          </p:cNvPr>
          <p:cNvSpPr txBox="1"/>
          <p:nvPr/>
        </p:nvSpPr>
        <p:spPr>
          <a:xfrm>
            <a:off x="3484025" y="5463557"/>
            <a:ext cx="6631232" cy="8617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5000" dirty="0"/>
              <a:t>SEGUNDO CORTE   30%</a:t>
            </a:r>
            <a:endParaRPr lang="es-CO" sz="5000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0973EDF-953C-4231-9F2B-8718C851E08A}"/>
              </a:ext>
            </a:extLst>
          </p:cNvPr>
          <p:cNvSpPr txBox="1"/>
          <p:nvPr/>
        </p:nvSpPr>
        <p:spPr>
          <a:xfrm>
            <a:off x="3493999" y="7112279"/>
            <a:ext cx="6631232" cy="8617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5000" dirty="0"/>
              <a:t>TERCER CORTE   40%</a:t>
            </a:r>
            <a:endParaRPr lang="es-CO" sz="5000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101D9F64-C5ED-406A-8CD9-57CC749ADC0D}"/>
              </a:ext>
            </a:extLst>
          </p:cNvPr>
          <p:cNvSpPr txBox="1"/>
          <p:nvPr/>
        </p:nvSpPr>
        <p:spPr>
          <a:xfrm>
            <a:off x="3537597" y="3776626"/>
            <a:ext cx="6574777" cy="86177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MX" sz="5000" dirty="0"/>
              <a:t>PRIMER CORTE   30%</a:t>
            </a:r>
            <a:endParaRPr lang="es-CO" sz="5000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3BCAE01B-7F5F-49F8-A978-E3BBB1D936BC}"/>
              </a:ext>
            </a:extLst>
          </p:cNvPr>
          <p:cNvSpPr txBox="1"/>
          <p:nvPr/>
        </p:nvSpPr>
        <p:spPr>
          <a:xfrm>
            <a:off x="2728143" y="1823649"/>
            <a:ext cx="82059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000" dirty="0"/>
              <a:t>EVALUACIÓN DEL CURSO </a:t>
            </a:r>
            <a:endParaRPr lang="es-CO" sz="5000" dirty="0"/>
          </a:p>
        </p:txBody>
      </p:sp>
      <p:sp>
        <p:nvSpPr>
          <p:cNvPr id="41" name="TextBox 26">
            <a:extLst>
              <a:ext uri="{FF2B5EF4-FFF2-40B4-BE49-F238E27FC236}">
                <a16:creationId xmlns:a16="http://schemas.microsoft.com/office/drawing/2014/main" id="{3324E9DA-865E-47B0-AD8F-C49A7F4B34AE}"/>
              </a:ext>
            </a:extLst>
          </p:cNvPr>
          <p:cNvSpPr txBox="1"/>
          <p:nvPr/>
        </p:nvSpPr>
        <p:spPr>
          <a:xfrm>
            <a:off x="11309678" y="9135477"/>
            <a:ext cx="6057900" cy="245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75"/>
              </a:lnSpc>
            </a:pPr>
            <a:r>
              <a:rPr lang="en-US" sz="1482" spc="37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SEMINARIO </a:t>
            </a:r>
            <a:r>
              <a:rPr lang="en-US" sz="1482" spc="370" dirty="0">
                <a:latin typeface="Open Sauce"/>
                <a:ea typeface="Open Sauce"/>
                <a:cs typeface="Open Sauce"/>
                <a:sym typeface="Open Sauce"/>
              </a:rPr>
              <a:t>CREACIÓN DE EMPRESAS </a:t>
            </a:r>
          </a:p>
        </p:txBody>
      </p:sp>
      <p:pic>
        <p:nvPicPr>
          <p:cNvPr id="42" name="Picture 2" descr="Universidad del Pacífico ::.">
            <a:extLst>
              <a:ext uri="{FF2B5EF4-FFF2-40B4-BE49-F238E27FC236}">
                <a16:creationId xmlns:a16="http://schemas.microsoft.com/office/drawing/2014/main" id="{6A82BB59-7E79-491B-A94F-F606A8E11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748" y="294334"/>
            <a:ext cx="4114800" cy="9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4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10252" y="3955999"/>
            <a:ext cx="7901179" cy="7901179"/>
          </a:xfrm>
          <a:custGeom>
            <a:avLst/>
            <a:gdLst/>
            <a:ahLst/>
            <a:cxnLst/>
            <a:rect l="l" t="t" r="r" b="b"/>
            <a:pathLst>
              <a:path w="7901179" h="7901179">
                <a:moveTo>
                  <a:pt x="0" y="0"/>
                </a:moveTo>
                <a:lnTo>
                  <a:pt x="7901178" y="0"/>
                </a:lnTo>
                <a:lnTo>
                  <a:pt x="7901178" y="7901179"/>
                </a:lnTo>
                <a:lnTo>
                  <a:pt x="0" y="79011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flipH="1" flipV="1">
            <a:off x="13736455" y="-358338"/>
            <a:ext cx="5101638" cy="5101638"/>
          </a:xfrm>
          <a:custGeom>
            <a:avLst/>
            <a:gdLst/>
            <a:ahLst/>
            <a:cxnLst/>
            <a:rect l="l" t="t" r="r" b="b"/>
            <a:pathLst>
              <a:path w="5101638" h="5101638">
                <a:moveTo>
                  <a:pt x="5101638" y="5101638"/>
                </a:moveTo>
                <a:lnTo>
                  <a:pt x="0" y="5101638"/>
                </a:lnTo>
                <a:lnTo>
                  <a:pt x="0" y="0"/>
                </a:lnTo>
                <a:lnTo>
                  <a:pt x="5101638" y="0"/>
                </a:lnTo>
                <a:lnTo>
                  <a:pt x="5101638" y="510163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>
            <a:off x="0" y="730095"/>
            <a:ext cx="18838093" cy="8826810"/>
            <a:chOff x="0" y="0"/>
            <a:chExt cx="5022351" cy="19999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51" cy="1999987"/>
            </a:xfrm>
            <a:custGeom>
              <a:avLst/>
              <a:gdLst/>
              <a:ahLst/>
              <a:cxnLst/>
              <a:rect l="l" t="t" r="r" b="b"/>
              <a:pathLst>
                <a:path w="5022351" h="1999987">
                  <a:moveTo>
                    <a:pt x="0" y="0"/>
                  </a:moveTo>
                  <a:lnTo>
                    <a:pt x="5022351" y="0"/>
                  </a:lnTo>
                  <a:lnTo>
                    <a:pt x="5022351" y="1999987"/>
                  </a:lnTo>
                  <a:lnTo>
                    <a:pt x="0" y="199998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51" cy="2047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11508" y="6821228"/>
            <a:ext cx="2676198" cy="721612"/>
            <a:chOff x="0" y="0"/>
            <a:chExt cx="704842" cy="1900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04842" cy="190054"/>
            </a:xfrm>
            <a:custGeom>
              <a:avLst/>
              <a:gdLst/>
              <a:ahLst/>
              <a:cxnLst/>
              <a:rect l="l" t="t" r="r" b="b"/>
              <a:pathLst>
                <a:path w="704842" h="190054">
                  <a:moveTo>
                    <a:pt x="0" y="0"/>
                  </a:moveTo>
                  <a:lnTo>
                    <a:pt x="704842" y="0"/>
                  </a:lnTo>
                  <a:lnTo>
                    <a:pt x="704842" y="190054"/>
                  </a:lnTo>
                  <a:lnTo>
                    <a:pt x="0" y="190054"/>
                  </a:lnTo>
                  <a:close/>
                </a:path>
              </a:pathLst>
            </a:custGeom>
            <a:solidFill>
              <a:srgbClr val="052A47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704842" cy="2376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481378" y="6821228"/>
            <a:ext cx="2676198" cy="721612"/>
            <a:chOff x="0" y="0"/>
            <a:chExt cx="704842" cy="1900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04842" cy="190054"/>
            </a:xfrm>
            <a:custGeom>
              <a:avLst/>
              <a:gdLst/>
              <a:ahLst/>
              <a:cxnLst/>
              <a:rect l="l" t="t" r="r" b="b"/>
              <a:pathLst>
                <a:path w="704842" h="190054">
                  <a:moveTo>
                    <a:pt x="0" y="0"/>
                  </a:moveTo>
                  <a:lnTo>
                    <a:pt x="704842" y="0"/>
                  </a:lnTo>
                  <a:lnTo>
                    <a:pt x="704842" y="190054"/>
                  </a:lnTo>
                  <a:lnTo>
                    <a:pt x="0" y="190054"/>
                  </a:lnTo>
                  <a:close/>
                </a:path>
              </a:pathLst>
            </a:custGeom>
            <a:solidFill>
              <a:srgbClr val="052A47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704842" cy="2376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548101" y="6821228"/>
            <a:ext cx="2676198" cy="721612"/>
            <a:chOff x="0" y="0"/>
            <a:chExt cx="704842" cy="19005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04842" cy="190054"/>
            </a:xfrm>
            <a:custGeom>
              <a:avLst/>
              <a:gdLst/>
              <a:ahLst/>
              <a:cxnLst/>
              <a:rect l="l" t="t" r="r" b="b"/>
              <a:pathLst>
                <a:path w="704842" h="190054">
                  <a:moveTo>
                    <a:pt x="0" y="0"/>
                  </a:moveTo>
                  <a:lnTo>
                    <a:pt x="704842" y="0"/>
                  </a:lnTo>
                  <a:lnTo>
                    <a:pt x="704842" y="190054"/>
                  </a:lnTo>
                  <a:lnTo>
                    <a:pt x="0" y="190054"/>
                  </a:lnTo>
                  <a:close/>
                </a:path>
              </a:pathLst>
            </a:custGeom>
            <a:solidFill>
              <a:srgbClr val="052A47"/>
            </a:solidFill>
            <a:ln cap="sq">
              <a:noFill/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704842" cy="2376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614825" y="6821228"/>
            <a:ext cx="2676198" cy="721612"/>
            <a:chOff x="0" y="0"/>
            <a:chExt cx="704842" cy="19005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04842" cy="190054"/>
            </a:xfrm>
            <a:custGeom>
              <a:avLst/>
              <a:gdLst/>
              <a:ahLst/>
              <a:cxnLst/>
              <a:rect l="l" t="t" r="r" b="b"/>
              <a:pathLst>
                <a:path w="704842" h="190054">
                  <a:moveTo>
                    <a:pt x="0" y="0"/>
                  </a:moveTo>
                  <a:lnTo>
                    <a:pt x="704842" y="0"/>
                  </a:lnTo>
                  <a:lnTo>
                    <a:pt x="704842" y="190054"/>
                  </a:lnTo>
                  <a:lnTo>
                    <a:pt x="0" y="190054"/>
                  </a:lnTo>
                  <a:close/>
                </a:path>
              </a:pathLst>
            </a:custGeom>
            <a:solidFill>
              <a:srgbClr val="052A47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704842" cy="2376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549404" y="6821228"/>
            <a:ext cx="2676198" cy="721612"/>
            <a:chOff x="0" y="0"/>
            <a:chExt cx="704842" cy="19005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04842" cy="190054"/>
            </a:xfrm>
            <a:custGeom>
              <a:avLst/>
              <a:gdLst/>
              <a:ahLst/>
              <a:cxnLst/>
              <a:rect l="l" t="t" r="r" b="b"/>
              <a:pathLst>
                <a:path w="704842" h="190054">
                  <a:moveTo>
                    <a:pt x="0" y="0"/>
                  </a:moveTo>
                  <a:lnTo>
                    <a:pt x="704842" y="0"/>
                  </a:lnTo>
                  <a:lnTo>
                    <a:pt x="704842" y="190054"/>
                  </a:lnTo>
                  <a:lnTo>
                    <a:pt x="0" y="190054"/>
                  </a:lnTo>
                  <a:close/>
                </a:path>
              </a:pathLst>
            </a:custGeom>
            <a:solidFill>
              <a:srgbClr val="052A47"/>
            </a:solidFill>
            <a:ln cap="sq">
              <a:noFill/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704842" cy="2376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737491" y="7053057"/>
            <a:ext cx="2024231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FFBFB"/>
                </a:solidFill>
                <a:latin typeface="Arimo"/>
                <a:ea typeface="Arimo"/>
                <a:cs typeface="Arimo"/>
                <a:sym typeface="Arimo"/>
              </a:rPr>
              <a:t>Alberto Navarro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98558" y="7639888"/>
            <a:ext cx="2302097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4"/>
              </a:lnSpc>
            </a:pPr>
            <a:r>
              <a:rPr lang="en-US" sz="1753" spc="87">
                <a:solidFill>
                  <a:srgbClr val="052A47"/>
                </a:solidFill>
                <a:latin typeface="Open Sauce"/>
                <a:ea typeface="Open Sauce"/>
                <a:cs typeface="Open Sauce"/>
                <a:sym typeface="Open Sauce"/>
              </a:rPr>
              <a:t>Gerente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807362" y="7053057"/>
            <a:ext cx="2024231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BFB"/>
                </a:solidFill>
                <a:latin typeface="Arimo"/>
                <a:ea typeface="Arimo"/>
                <a:cs typeface="Arimo"/>
                <a:sym typeface="Arimo"/>
              </a:rPr>
              <a:t>Alejandro Torres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668429" y="7639888"/>
            <a:ext cx="2302097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4"/>
              </a:lnSpc>
            </a:pPr>
            <a:r>
              <a:rPr lang="en-US" sz="1753" spc="87">
                <a:solidFill>
                  <a:srgbClr val="052A47"/>
                </a:solidFill>
                <a:latin typeface="Open Sauce"/>
                <a:ea typeface="Open Sauce"/>
                <a:cs typeface="Open Sauce"/>
                <a:sym typeface="Open Sauce"/>
              </a:rPr>
              <a:t>Tecnología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874085" y="7053057"/>
            <a:ext cx="2024231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BFB"/>
                </a:solidFill>
                <a:latin typeface="Arimo"/>
                <a:ea typeface="Arimo"/>
                <a:cs typeface="Arimo"/>
                <a:sym typeface="Arimo"/>
              </a:rPr>
              <a:t>Pablo Martín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735152" y="7639888"/>
            <a:ext cx="2302097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4"/>
              </a:lnSpc>
            </a:pPr>
            <a:r>
              <a:rPr lang="en-US" sz="1753" spc="87">
                <a:solidFill>
                  <a:srgbClr val="052A47"/>
                </a:solidFill>
                <a:latin typeface="Open Sauce"/>
                <a:ea typeface="Open Sauce"/>
                <a:cs typeface="Open Sauce"/>
                <a:sym typeface="Open Sauce"/>
              </a:rPr>
              <a:t>Marketing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940808" y="7053057"/>
            <a:ext cx="2024231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BFB"/>
                </a:solidFill>
                <a:latin typeface="Arimo"/>
                <a:ea typeface="Arimo"/>
                <a:cs typeface="Arimo"/>
                <a:sym typeface="Arimo"/>
              </a:rPr>
              <a:t>Alba Castro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801876" y="7639888"/>
            <a:ext cx="2302097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4"/>
              </a:lnSpc>
            </a:pPr>
            <a:r>
              <a:rPr lang="en-US" sz="1753" spc="87">
                <a:solidFill>
                  <a:srgbClr val="052A47"/>
                </a:solidFill>
                <a:latin typeface="Open Sauce"/>
                <a:ea typeface="Open Sauce"/>
                <a:cs typeface="Open Sauce"/>
                <a:sym typeface="Open Sauce"/>
              </a:rPr>
              <a:t>Finanzas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875388" y="7053057"/>
            <a:ext cx="2024231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BFB"/>
                </a:solidFill>
                <a:latin typeface="Arimo"/>
                <a:ea typeface="Arimo"/>
                <a:cs typeface="Arimo"/>
                <a:sym typeface="Arimo"/>
              </a:rPr>
              <a:t>Rosa Martínez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736455" y="7639888"/>
            <a:ext cx="2302097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4"/>
              </a:lnSpc>
            </a:pPr>
            <a:r>
              <a:rPr lang="en-US" sz="1753" spc="87">
                <a:solidFill>
                  <a:srgbClr val="052A47"/>
                </a:solidFill>
                <a:latin typeface="Open Sauce"/>
                <a:ea typeface="Open Sauce"/>
                <a:cs typeface="Open Sauce"/>
                <a:sym typeface="Open Sauce"/>
              </a:rPr>
              <a:t>Contabilidad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21C37332-2CD8-4C9A-94D8-6E9894196132}"/>
              </a:ext>
            </a:extLst>
          </p:cNvPr>
          <p:cNvSpPr txBox="1"/>
          <p:nvPr/>
        </p:nvSpPr>
        <p:spPr>
          <a:xfrm>
            <a:off x="1380014" y="4964493"/>
            <a:ext cx="16571692" cy="3962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00E62DBB-71FA-4E34-803F-1FDF72D2F610}"/>
              </a:ext>
            </a:extLst>
          </p:cNvPr>
          <p:cNvSpPr/>
          <p:nvPr/>
        </p:nvSpPr>
        <p:spPr>
          <a:xfrm>
            <a:off x="7386739" y="1135315"/>
            <a:ext cx="419999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7B879A0C-A93D-4891-B52A-238FCA972AF9}"/>
              </a:ext>
            </a:extLst>
          </p:cNvPr>
          <p:cNvSpPr/>
          <p:nvPr/>
        </p:nvSpPr>
        <p:spPr>
          <a:xfrm>
            <a:off x="5334000" y="2476500"/>
            <a:ext cx="925157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000" dirty="0"/>
              <a:t>El curso se adelantara mediante las siguientes actividades: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9BD1C08-C111-4985-8C6D-441C4A59D00D}"/>
              </a:ext>
            </a:extLst>
          </p:cNvPr>
          <p:cNvSpPr txBox="1"/>
          <p:nvPr/>
        </p:nvSpPr>
        <p:spPr>
          <a:xfrm>
            <a:off x="8494826" y="9002907"/>
            <a:ext cx="75376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000" dirty="0"/>
              <a:t>Docente: NEILA YASMINA MILLÁN CUERO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569DE8A6-7552-4846-9D35-CCEE3BCE36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8287" y="982876"/>
            <a:ext cx="1504560" cy="1616107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FD1719B7-BEB8-4AB4-A7BD-77F30843DE2E}"/>
              </a:ext>
            </a:extLst>
          </p:cNvPr>
          <p:cNvSpPr txBox="1"/>
          <p:nvPr/>
        </p:nvSpPr>
        <p:spPr>
          <a:xfrm>
            <a:off x="5580977" y="3480620"/>
            <a:ext cx="55718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sz="3200" dirty="0"/>
              <a:t>Exposición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sz="3200" dirty="0"/>
              <a:t>Quiz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sz="3200" dirty="0"/>
              <a:t>Talleres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sz="3200" dirty="0"/>
              <a:t>Cuestionarios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CO" sz="3200" dirty="0"/>
              <a:t>infografía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CO" sz="3200" dirty="0"/>
              <a:t>Juegos de roles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sz="3200" dirty="0"/>
              <a:t>Júntate, piensa y comparte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sz="3200" dirty="0"/>
              <a:t>Pitch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sz="3200" dirty="0"/>
              <a:t>Feria </a:t>
            </a:r>
            <a:r>
              <a:rPr lang="es-MX" sz="3200" dirty="0" err="1"/>
              <a:t>empresrial</a:t>
            </a:r>
            <a:endParaRPr lang="es-MX" sz="3200" dirty="0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B465C981-8A69-4E7A-9D3E-C12554EF5C1C}"/>
              </a:ext>
            </a:extLst>
          </p:cNvPr>
          <p:cNvSpPr txBox="1"/>
          <p:nvPr/>
        </p:nvSpPr>
        <p:spPr>
          <a:xfrm>
            <a:off x="11340251" y="4635668"/>
            <a:ext cx="25660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dirty="0"/>
              <a:t>Actividades interactivas</a:t>
            </a: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8DD3FB59-4652-4452-96C3-E1D339525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7564" y="6366443"/>
            <a:ext cx="3825283" cy="1818770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60AFDCCF-1722-42F0-B6EF-A4BCBF72BEA7}"/>
              </a:ext>
            </a:extLst>
          </p:cNvPr>
          <p:cNvSpPr txBox="1"/>
          <p:nvPr/>
        </p:nvSpPr>
        <p:spPr>
          <a:xfrm>
            <a:off x="1927472" y="6389323"/>
            <a:ext cx="2806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dirty="0"/>
              <a:t>CLASE MAGISTRAL</a:t>
            </a:r>
          </a:p>
          <a:p>
            <a:pPr algn="ctr"/>
            <a:r>
              <a:rPr lang="es-MX" sz="3000" dirty="0"/>
              <a:t>CLASE INVERTIDA </a:t>
            </a:r>
            <a:endParaRPr lang="es-CO" sz="3000" dirty="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753F4415-FC2F-44FF-9B9D-19E5E3D34402}"/>
              </a:ext>
            </a:extLst>
          </p:cNvPr>
          <p:cNvSpPr txBox="1"/>
          <p:nvPr/>
        </p:nvSpPr>
        <p:spPr>
          <a:xfrm>
            <a:off x="7221562" y="8303534"/>
            <a:ext cx="9881033" cy="55399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s-MX" sz="3000" b="1" dirty="0">
                <a:solidFill>
                  <a:schemeClr val="bg1"/>
                </a:solidFill>
              </a:rPr>
              <a:t>PRINCIPAL LA PLATAFORMA DEL CAMPUS UNIVERSITARIO</a:t>
            </a:r>
            <a:endParaRPr lang="es-CO" sz="3000" b="1" dirty="0">
              <a:solidFill>
                <a:schemeClr val="bg1"/>
              </a:solidFill>
            </a:endParaRP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560B86C6-ED24-4A48-B455-CDAF71E07A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181" r="88135" b="74640"/>
          <a:stretch/>
        </p:blipFill>
        <p:spPr>
          <a:xfrm>
            <a:off x="13849944" y="5423222"/>
            <a:ext cx="3252651" cy="1194824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FD8B8353-4FC3-4E15-B6D8-96CB291B9A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58907" y="2689396"/>
            <a:ext cx="2639776" cy="1850322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0F4F172F-52B8-41BC-A94C-08F5870472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89196" y="3847094"/>
            <a:ext cx="2735764" cy="1917602"/>
          </a:xfrm>
          <a:prstGeom prst="rect">
            <a:avLst/>
          </a:prstGeom>
        </p:spPr>
      </p:pic>
      <p:sp>
        <p:nvSpPr>
          <p:cNvPr id="53" name="Abrir llave 52">
            <a:extLst>
              <a:ext uri="{FF2B5EF4-FFF2-40B4-BE49-F238E27FC236}">
                <a16:creationId xmlns:a16="http://schemas.microsoft.com/office/drawing/2014/main" id="{44026897-4AB4-4282-8ECB-54FB2E5F6841}"/>
              </a:ext>
            </a:extLst>
          </p:cNvPr>
          <p:cNvSpPr/>
          <p:nvPr/>
        </p:nvSpPr>
        <p:spPr>
          <a:xfrm>
            <a:off x="13407593" y="3246105"/>
            <a:ext cx="498675" cy="3741527"/>
          </a:xfrm>
          <a:prstGeom prst="leftBrac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3000"/>
          </a:p>
        </p:txBody>
      </p:sp>
      <p:pic>
        <p:nvPicPr>
          <p:cNvPr id="55" name="Imagen 54">
            <a:extLst>
              <a:ext uri="{FF2B5EF4-FFF2-40B4-BE49-F238E27FC236}">
                <a16:creationId xmlns:a16="http://schemas.microsoft.com/office/drawing/2014/main" id="{6F34A007-90C5-4506-AB72-9876180D24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69" y="2618521"/>
            <a:ext cx="4762500" cy="3257428"/>
          </a:xfrm>
          <a:prstGeom prst="rect">
            <a:avLst/>
          </a:prstGeom>
        </p:spPr>
      </p:pic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3CF9D1CE-0D3E-B9CE-D185-3B583B1CAD06}"/>
              </a:ext>
            </a:extLst>
          </p:cNvPr>
          <p:cNvSpPr/>
          <p:nvPr/>
        </p:nvSpPr>
        <p:spPr>
          <a:xfrm>
            <a:off x="5706565" y="8303534"/>
            <a:ext cx="1257823" cy="5767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DE06C208-C22A-E4C1-CD0F-B75C226D7C93}"/>
              </a:ext>
            </a:extLst>
          </p:cNvPr>
          <p:cNvSpPr/>
          <p:nvPr/>
        </p:nvSpPr>
        <p:spPr>
          <a:xfrm rot="10800000">
            <a:off x="17359768" y="8292141"/>
            <a:ext cx="1257145" cy="5767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49089" y="5443"/>
            <a:ext cx="7734963" cy="6698478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2749550"/>
                  </a:moveTo>
                  <a:lnTo>
                    <a:pt x="3175000" y="0"/>
                  </a:lnTo>
                  <a:lnTo>
                    <a:pt x="1587500" y="2749550"/>
                  </a:lnTo>
                  <a:lnTo>
                    <a:pt x="0" y="549910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4" name="Freeform 4"/>
          <p:cNvSpPr/>
          <p:nvPr/>
        </p:nvSpPr>
        <p:spPr>
          <a:xfrm rot="1632576">
            <a:off x="10339732" y="-470074"/>
            <a:ext cx="12653343" cy="5897734"/>
          </a:xfrm>
          <a:custGeom>
            <a:avLst/>
            <a:gdLst/>
            <a:ahLst/>
            <a:cxnLst/>
            <a:rect l="l" t="t" r="r" b="b"/>
            <a:pathLst>
              <a:path w="12653343" h="5897734">
                <a:moveTo>
                  <a:pt x="0" y="0"/>
                </a:moveTo>
                <a:lnTo>
                  <a:pt x="12653343" y="0"/>
                </a:lnTo>
                <a:lnTo>
                  <a:pt x="12653343" y="5897734"/>
                </a:lnTo>
                <a:lnTo>
                  <a:pt x="0" y="58977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4545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10800000">
            <a:off x="-1468563" y="7200900"/>
            <a:ext cx="7102699" cy="3310574"/>
          </a:xfrm>
          <a:custGeom>
            <a:avLst/>
            <a:gdLst/>
            <a:ahLst/>
            <a:cxnLst/>
            <a:rect l="l" t="t" r="r" b="b"/>
            <a:pathLst>
              <a:path w="7102699" h="3310574">
                <a:moveTo>
                  <a:pt x="0" y="0"/>
                </a:moveTo>
                <a:lnTo>
                  <a:pt x="7102699" y="0"/>
                </a:lnTo>
                <a:lnTo>
                  <a:pt x="7102699" y="3310574"/>
                </a:lnTo>
                <a:lnTo>
                  <a:pt x="0" y="331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4545"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8175764" y="7603013"/>
            <a:ext cx="431641" cy="43164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8">
            <a:extLst>
              <a:ext uri="{FF2B5EF4-FFF2-40B4-BE49-F238E27FC236}">
                <a16:creationId xmlns:a16="http://schemas.microsoft.com/office/drawing/2014/main" id="{C0418613-F88C-4C22-B359-741CEA36300E}"/>
              </a:ext>
            </a:extLst>
          </p:cNvPr>
          <p:cNvGrpSpPr/>
          <p:nvPr/>
        </p:nvGrpSpPr>
        <p:grpSpPr>
          <a:xfrm>
            <a:off x="6806122" y="7603013"/>
            <a:ext cx="431641" cy="431641"/>
            <a:chOff x="0" y="0"/>
            <a:chExt cx="812800" cy="812800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E214E35E-E0CB-4524-82AA-DC7468D67EA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/>
            </a:solidFill>
            <a:ln cap="sq">
              <a:noFill/>
              <a:prstDash val="solid"/>
              <a:miter/>
            </a:ln>
          </p:spPr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AEB14B56-0C0C-4B3D-96BE-2C28B9EE58A0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B378D151-0132-43AB-90FE-CE5E75C75EE2}"/>
              </a:ext>
            </a:extLst>
          </p:cNvPr>
          <p:cNvGrpSpPr/>
          <p:nvPr/>
        </p:nvGrpSpPr>
        <p:grpSpPr>
          <a:xfrm>
            <a:off x="7504462" y="7603013"/>
            <a:ext cx="431641" cy="431641"/>
            <a:chOff x="0" y="0"/>
            <a:chExt cx="812800" cy="812800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03469F99-14A0-4FAD-8E05-91569D34E1F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/>
            </a:solidFill>
            <a:ln cap="sq">
              <a:noFill/>
              <a:prstDash val="solid"/>
              <a:miter/>
            </a:ln>
          </p:spPr>
        </p:sp>
        <p:sp>
          <p:nvSpPr>
            <p:cNvPr id="26" name="TextBox 13">
              <a:extLst>
                <a:ext uri="{FF2B5EF4-FFF2-40B4-BE49-F238E27FC236}">
                  <a16:creationId xmlns:a16="http://schemas.microsoft.com/office/drawing/2014/main" id="{940CBDBD-9F27-4C50-8A2B-ED5B31104882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EF3D28E4-AF9F-4D61-BFFE-CB7F853EF1EB}"/>
              </a:ext>
            </a:extLst>
          </p:cNvPr>
          <p:cNvGrpSpPr/>
          <p:nvPr/>
        </p:nvGrpSpPr>
        <p:grpSpPr>
          <a:xfrm>
            <a:off x="4126341" y="866297"/>
            <a:ext cx="431641" cy="431641"/>
            <a:chOff x="0" y="0"/>
            <a:chExt cx="812800" cy="812800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8B552EC3-554E-4F00-B2AB-B5A0C280F35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/>
            </a:solidFill>
            <a:ln cap="sq">
              <a:noFill/>
              <a:prstDash val="solid"/>
              <a:miter/>
            </a:ln>
          </p:spPr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9A62682B-C94B-4F35-9D77-82AF27441E5D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98FD5E5C-197D-4CFB-A9EA-D1353C0F4FA0}"/>
              </a:ext>
            </a:extLst>
          </p:cNvPr>
          <p:cNvGrpSpPr/>
          <p:nvPr/>
        </p:nvGrpSpPr>
        <p:grpSpPr>
          <a:xfrm>
            <a:off x="4824681" y="866297"/>
            <a:ext cx="431641" cy="431641"/>
            <a:chOff x="0" y="0"/>
            <a:chExt cx="812800" cy="812800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2DA76041-CB4E-4107-ABD4-6EA5E6C7CD6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/>
            </a:solidFill>
            <a:ln cap="sq">
              <a:noFill/>
              <a:prstDash val="solid"/>
              <a:miter/>
            </a:ln>
          </p:spPr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70F5D452-37A8-434C-867F-19A86A1CBA14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6CC15E9-7BEE-49AF-BCB6-BF1E3998579C}"/>
              </a:ext>
            </a:extLst>
          </p:cNvPr>
          <p:cNvSpPr txBox="1"/>
          <p:nvPr/>
        </p:nvSpPr>
        <p:spPr>
          <a:xfrm>
            <a:off x="2921474" y="3573840"/>
            <a:ext cx="7493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4800" dirty="0">
              <a:solidFill>
                <a:schemeClr val="bg2"/>
              </a:solidFill>
            </a:endParaRPr>
          </a:p>
          <a:p>
            <a:pPr algn="ctr"/>
            <a:r>
              <a:rPr lang="es-MX" sz="4800" dirty="0"/>
              <a:t>ELEGIR EL MONITOR </a:t>
            </a:r>
            <a:endParaRPr lang="es-CO" sz="4800" dirty="0"/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A0AED070-081A-412A-BC14-541B3DF6C2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376" y="1714500"/>
            <a:ext cx="5715028" cy="72736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5" name="TextBox 26">
            <a:extLst>
              <a:ext uri="{FF2B5EF4-FFF2-40B4-BE49-F238E27FC236}">
                <a16:creationId xmlns:a16="http://schemas.microsoft.com/office/drawing/2014/main" id="{F6E06D63-2E84-409C-89CF-E549A07F2FE5}"/>
              </a:ext>
            </a:extLst>
          </p:cNvPr>
          <p:cNvSpPr txBox="1"/>
          <p:nvPr/>
        </p:nvSpPr>
        <p:spPr>
          <a:xfrm>
            <a:off x="11277600" y="9547998"/>
            <a:ext cx="6057900" cy="245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75"/>
              </a:lnSpc>
            </a:pPr>
            <a:r>
              <a:rPr lang="en-US" sz="1482" spc="370" dirty="0">
                <a:latin typeface="Open Sauce"/>
                <a:ea typeface="Open Sauce"/>
                <a:cs typeface="Open Sauce"/>
                <a:sym typeface="Open Sauce"/>
              </a:rPr>
              <a:t>SEMINARIO CREACIÓN DE EMPRESAS </a:t>
            </a:r>
          </a:p>
        </p:txBody>
      </p:sp>
      <p:pic>
        <p:nvPicPr>
          <p:cNvPr id="36" name="Picture 2" descr="Universidad del Pacífico ::.">
            <a:extLst>
              <a:ext uri="{FF2B5EF4-FFF2-40B4-BE49-F238E27FC236}">
                <a16:creationId xmlns:a16="http://schemas.microsoft.com/office/drawing/2014/main" id="{3FF39E51-9613-4924-AD55-FC41D1B8A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8890" y="278348"/>
            <a:ext cx="4114800" cy="9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884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053739"/>
            <a:chOff x="0" y="0"/>
            <a:chExt cx="4816593" cy="10676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67651"/>
            </a:xfrm>
            <a:custGeom>
              <a:avLst/>
              <a:gdLst/>
              <a:ahLst/>
              <a:cxnLst/>
              <a:rect l="l" t="t" r="r" b="b"/>
              <a:pathLst>
                <a:path w="4816592" h="1067651">
                  <a:moveTo>
                    <a:pt x="0" y="0"/>
                  </a:moveTo>
                  <a:lnTo>
                    <a:pt x="4816592" y="0"/>
                  </a:lnTo>
                  <a:lnTo>
                    <a:pt x="4816592" y="1067651"/>
                  </a:lnTo>
                  <a:lnTo>
                    <a:pt x="0" y="1067651"/>
                  </a:lnTo>
                  <a:close/>
                </a:path>
              </a:pathLst>
            </a:custGeom>
            <a:solidFill>
              <a:srgbClr val="052A47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1152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4053739"/>
          </a:xfrm>
          <a:custGeom>
            <a:avLst/>
            <a:gdLst/>
            <a:ahLst/>
            <a:cxnLst/>
            <a:rect l="l" t="t" r="r" b="b"/>
            <a:pathLst>
              <a:path w="18288000" h="4053739">
                <a:moveTo>
                  <a:pt x="0" y="0"/>
                </a:moveTo>
                <a:lnTo>
                  <a:pt x="18288000" y="0"/>
                </a:lnTo>
                <a:lnTo>
                  <a:pt x="18288000" y="4053739"/>
                </a:lnTo>
                <a:lnTo>
                  <a:pt x="0" y="4053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25349" b="-17522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96611" y="2128857"/>
            <a:ext cx="9500456" cy="1020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10"/>
              </a:lnSpc>
              <a:spcBef>
                <a:spcPct val="0"/>
              </a:spcBef>
            </a:pPr>
            <a:r>
              <a:rPr lang="en-US" sz="6675" spc="240" dirty="0" err="1">
                <a:solidFill>
                  <a:srgbClr val="FFFBFB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Bibliografía</a:t>
            </a:r>
            <a:endParaRPr lang="en-US" sz="6675" spc="240" dirty="0">
              <a:solidFill>
                <a:srgbClr val="FFFBFB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374818" y="-2586212"/>
            <a:ext cx="9619282" cy="5963955"/>
          </a:xfrm>
          <a:custGeom>
            <a:avLst/>
            <a:gdLst/>
            <a:ahLst/>
            <a:cxnLst/>
            <a:rect l="l" t="t" r="r" b="b"/>
            <a:pathLst>
              <a:path w="9619282" h="5963955">
                <a:moveTo>
                  <a:pt x="0" y="0"/>
                </a:moveTo>
                <a:lnTo>
                  <a:pt x="9619282" y="0"/>
                </a:lnTo>
                <a:lnTo>
                  <a:pt x="9619282" y="5963954"/>
                </a:lnTo>
                <a:lnTo>
                  <a:pt x="0" y="59639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>
            <a:off x="8345096" y="-1016743"/>
            <a:ext cx="5903940" cy="3660443"/>
          </a:xfrm>
          <a:custGeom>
            <a:avLst/>
            <a:gdLst/>
            <a:ahLst/>
            <a:cxnLst/>
            <a:rect l="l" t="t" r="r" b="b"/>
            <a:pathLst>
              <a:path w="5903940" h="3660443">
                <a:moveTo>
                  <a:pt x="0" y="0"/>
                </a:moveTo>
                <a:lnTo>
                  <a:pt x="5903940" y="0"/>
                </a:lnTo>
                <a:lnTo>
                  <a:pt x="5903940" y="3660443"/>
                </a:lnTo>
                <a:lnTo>
                  <a:pt x="0" y="366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TextBox 26">
            <a:extLst>
              <a:ext uri="{FF2B5EF4-FFF2-40B4-BE49-F238E27FC236}">
                <a16:creationId xmlns:a16="http://schemas.microsoft.com/office/drawing/2014/main" id="{2386DC89-8CA8-4010-AEB9-23B275B0E783}"/>
              </a:ext>
            </a:extLst>
          </p:cNvPr>
          <p:cNvSpPr txBox="1"/>
          <p:nvPr/>
        </p:nvSpPr>
        <p:spPr>
          <a:xfrm>
            <a:off x="11309678" y="9135477"/>
            <a:ext cx="6057900" cy="245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75"/>
              </a:lnSpc>
            </a:pPr>
            <a:r>
              <a:rPr lang="en-US" sz="1482" spc="370" dirty="0">
                <a:latin typeface="Open Sauce"/>
                <a:ea typeface="Open Sauce"/>
                <a:cs typeface="Open Sauce"/>
                <a:sym typeface="Open Sauce"/>
              </a:rPr>
              <a:t>SEMINARIO CREACIÓN DE EMPRESAS </a:t>
            </a:r>
          </a:p>
        </p:txBody>
      </p:sp>
      <p:pic>
        <p:nvPicPr>
          <p:cNvPr id="30" name="Picture 2" descr="Universidad del Pacífico ::.">
            <a:extLst>
              <a:ext uri="{FF2B5EF4-FFF2-40B4-BE49-F238E27FC236}">
                <a16:creationId xmlns:a16="http://schemas.microsoft.com/office/drawing/2014/main" id="{BFDDC79F-9118-46B2-AF60-CE8971E55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748" y="294334"/>
            <a:ext cx="4114800" cy="9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C264AC17-B5AA-4519-BD1F-E67F2E3A7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309679"/>
              </p:ext>
            </p:extLst>
          </p:nvPr>
        </p:nvGraphicFramePr>
        <p:xfrm>
          <a:off x="609600" y="4838700"/>
          <a:ext cx="16757978" cy="366126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50250">
                  <a:extLst>
                    <a:ext uri="{9D8B030D-6E8A-4147-A177-3AD203B41FA5}">
                      <a16:colId xmlns:a16="http://schemas.microsoft.com/office/drawing/2014/main" val="2255443553"/>
                    </a:ext>
                  </a:extLst>
                </a:gridCol>
                <a:gridCol w="3351932">
                  <a:extLst>
                    <a:ext uri="{9D8B030D-6E8A-4147-A177-3AD203B41FA5}">
                      <a16:colId xmlns:a16="http://schemas.microsoft.com/office/drawing/2014/main" val="1675599659"/>
                    </a:ext>
                  </a:extLst>
                </a:gridCol>
                <a:gridCol w="3351932">
                  <a:extLst>
                    <a:ext uri="{9D8B030D-6E8A-4147-A177-3AD203B41FA5}">
                      <a16:colId xmlns:a16="http://schemas.microsoft.com/office/drawing/2014/main" val="1090509460"/>
                    </a:ext>
                  </a:extLst>
                </a:gridCol>
                <a:gridCol w="3351932">
                  <a:extLst>
                    <a:ext uri="{9D8B030D-6E8A-4147-A177-3AD203B41FA5}">
                      <a16:colId xmlns:a16="http://schemas.microsoft.com/office/drawing/2014/main" val="1628878774"/>
                    </a:ext>
                  </a:extLst>
                </a:gridCol>
                <a:gridCol w="3351932">
                  <a:extLst>
                    <a:ext uri="{9D8B030D-6E8A-4147-A177-3AD203B41FA5}">
                      <a16:colId xmlns:a16="http://schemas.microsoft.com/office/drawing/2014/main" val="1951760647"/>
                    </a:ext>
                  </a:extLst>
                </a:gridCol>
              </a:tblGrid>
              <a:tr h="325280">
                <a:tc gridSpan="5"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DISPONIBLE EN LA BIBLIOTECA DE LA UNIVERSIDAD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251980"/>
                  </a:ext>
                </a:extLst>
              </a:tr>
              <a:tr h="392685">
                <a:tc gridSpan="5"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LIBROS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843377"/>
                  </a:ext>
                </a:extLst>
              </a:tr>
              <a:tr h="392685">
                <a:tc>
                  <a:txBody>
                    <a:bodyPr/>
                    <a:lstStyle/>
                    <a:p>
                      <a:pPr algn="ctr"/>
                      <a:r>
                        <a:rPr lang="es-ES" sz="2400">
                          <a:effectLst/>
                        </a:rPr>
                        <a:t>AUTOR(ES)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>
                          <a:effectLst/>
                        </a:rPr>
                        <a:t>TITULO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>
                          <a:effectLst/>
                        </a:rPr>
                        <a:t>EDICIÓN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>
                          <a:effectLst/>
                        </a:rPr>
                        <a:t>AÑO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>
                          <a:effectLst/>
                        </a:rPr>
                        <a:t>EDITORIAL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3998862"/>
                  </a:ext>
                </a:extLst>
              </a:tr>
              <a:tr h="1332076">
                <a:tc>
                  <a:txBody>
                    <a:bodyPr/>
                    <a:lstStyle/>
                    <a:p>
                      <a:r>
                        <a:rPr lang="es-ES" sz="2400" dirty="0">
                          <a:effectLst/>
                        </a:rPr>
                        <a:t>Varela V, Rodrigo</a:t>
                      </a:r>
                      <a:endParaRPr lang="es-CO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 dirty="0" err="1">
                          <a:effectLst/>
                        </a:rPr>
                        <a:t>Innovacioón</a:t>
                      </a:r>
                      <a:r>
                        <a:rPr lang="es-ES" sz="2400" dirty="0">
                          <a:effectLst/>
                        </a:rPr>
                        <a:t> empresarial : arte y ciencia en la creación de empresas</a:t>
                      </a:r>
                      <a:endParaRPr lang="es-CO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4ta 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2014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Pearson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8460475"/>
                  </a:ext>
                </a:extLst>
              </a:tr>
              <a:tr h="392685"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 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 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 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 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 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7899829"/>
                  </a:ext>
                </a:extLst>
              </a:tr>
              <a:tr h="392685">
                <a:tc gridSpan="5">
                  <a:txBody>
                    <a:bodyPr/>
                    <a:lstStyle/>
                    <a:p>
                      <a:r>
                        <a:rPr lang="es-ES" sz="2400" dirty="0">
                          <a:effectLst/>
                        </a:rPr>
                        <a:t>OTROS (PÁGINAS WEB, ARTÍCULOS, REVISTAS, MEDIOS ÓPTICOS ETC.)</a:t>
                      </a:r>
                      <a:endParaRPr lang="es-CO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037827"/>
                  </a:ext>
                </a:extLst>
              </a:tr>
              <a:tr h="392685">
                <a:tc gridSpan="5">
                  <a:txBody>
                    <a:bodyPr/>
                    <a:lstStyle/>
                    <a:p>
                      <a:r>
                        <a:rPr lang="es-ES" sz="2400" dirty="0">
                          <a:effectLst/>
                        </a:rPr>
                        <a:t> </a:t>
                      </a:r>
                      <a:endParaRPr lang="es-CO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643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3957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"/>
            <a:ext cx="18288000" cy="3753302"/>
            <a:chOff x="0" y="0"/>
            <a:chExt cx="4816593" cy="10676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67651"/>
            </a:xfrm>
            <a:custGeom>
              <a:avLst/>
              <a:gdLst/>
              <a:ahLst/>
              <a:cxnLst/>
              <a:rect l="l" t="t" r="r" b="b"/>
              <a:pathLst>
                <a:path w="4816592" h="1067651">
                  <a:moveTo>
                    <a:pt x="0" y="0"/>
                  </a:moveTo>
                  <a:lnTo>
                    <a:pt x="4816592" y="0"/>
                  </a:lnTo>
                  <a:lnTo>
                    <a:pt x="4816592" y="1067651"/>
                  </a:lnTo>
                  <a:lnTo>
                    <a:pt x="0" y="1067651"/>
                  </a:lnTo>
                  <a:close/>
                </a:path>
              </a:pathLst>
            </a:custGeom>
            <a:solidFill>
              <a:srgbClr val="052A47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1152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1"/>
            <a:ext cx="18288000" cy="3753302"/>
          </a:xfrm>
          <a:custGeom>
            <a:avLst/>
            <a:gdLst/>
            <a:ahLst/>
            <a:cxnLst/>
            <a:rect l="l" t="t" r="r" b="b"/>
            <a:pathLst>
              <a:path w="18288000" h="4053739">
                <a:moveTo>
                  <a:pt x="0" y="0"/>
                </a:moveTo>
                <a:lnTo>
                  <a:pt x="18288000" y="0"/>
                </a:lnTo>
                <a:lnTo>
                  <a:pt x="18288000" y="4053739"/>
                </a:lnTo>
                <a:lnTo>
                  <a:pt x="0" y="4053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25349" b="-17522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96611" y="2128857"/>
            <a:ext cx="9500456" cy="1020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10"/>
              </a:lnSpc>
              <a:spcBef>
                <a:spcPct val="0"/>
              </a:spcBef>
            </a:pPr>
            <a:r>
              <a:rPr lang="en-US" sz="6675" spc="240" dirty="0" err="1">
                <a:solidFill>
                  <a:srgbClr val="FFFBFB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Bibliografía</a:t>
            </a:r>
            <a:endParaRPr lang="en-US" sz="6675" spc="240" dirty="0">
              <a:solidFill>
                <a:srgbClr val="FFFBFB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374818" y="-2586212"/>
            <a:ext cx="9619282" cy="5963955"/>
          </a:xfrm>
          <a:custGeom>
            <a:avLst/>
            <a:gdLst/>
            <a:ahLst/>
            <a:cxnLst/>
            <a:rect l="l" t="t" r="r" b="b"/>
            <a:pathLst>
              <a:path w="9619282" h="5963955">
                <a:moveTo>
                  <a:pt x="0" y="0"/>
                </a:moveTo>
                <a:lnTo>
                  <a:pt x="9619282" y="0"/>
                </a:lnTo>
                <a:lnTo>
                  <a:pt x="9619282" y="5963954"/>
                </a:lnTo>
                <a:lnTo>
                  <a:pt x="0" y="59639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>
            <a:off x="8345096" y="-1016743"/>
            <a:ext cx="5903940" cy="3660443"/>
          </a:xfrm>
          <a:custGeom>
            <a:avLst/>
            <a:gdLst/>
            <a:ahLst/>
            <a:cxnLst/>
            <a:rect l="l" t="t" r="r" b="b"/>
            <a:pathLst>
              <a:path w="5903940" h="3660443">
                <a:moveTo>
                  <a:pt x="0" y="0"/>
                </a:moveTo>
                <a:lnTo>
                  <a:pt x="5903940" y="0"/>
                </a:lnTo>
                <a:lnTo>
                  <a:pt x="5903940" y="3660443"/>
                </a:lnTo>
                <a:lnTo>
                  <a:pt x="0" y="366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TextBox 26">
            <a:extLst>
              <a:ext uri="{FF2B5EF4-FFF2-40B4-BE49-F238E27FC236}">
                <a16:creationId xmlns:a16="http://schemas.microsoft.com/office/drawing/2014/main" id="{2386DC89-8CA8-4010-AEB9-23B275B0E783}"/>
              </a:ext>
            </a:extLst>
          </p:cNvPr>
          <p:cNvSpPr txBox="1"/>
          <p:nvPr/>
        </p:nvSpPr>
        <p:spPr>
          <a:xfrm>
            <a:off x="11309677" y="9708921"/>
            <a:ext cx="6057900" cy="245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75"/>
              </a:lnSpc>
            </a:pPr>
            <a:r>
              <a:rPr lang="en-US" sz="1482" spc="370" dirty="0">
                <a:latin typeface="Open Sauce"/>
                <a:ea typeface="Open Sauce"/>
                <a:cs typeface="Open Sauce"/>
                <a:sym typeface="Open Sauce"/>
              </a:rPr>
              <a:t>SEMINARIO CREACIÓN DE EMPRESAS </a:t>
            </a:r>
          </a:p>
        </p:txBody>
      </p:sp>
      <p:pic>
        <p:nvPicPr>
          <p:cNvPr id="30" name="Picture 2" descr="Universidad del Pacífico ::.">
            <a:extLst>
              <a:ext uri="{FF2B5EF4-FFF2-40B4-BE49-F238E27FC236}">
                <a16:creationId xmlns:a16="http://schemas.microsoft.com/office/drawing/2014/main" id="{BFDDC79F-9118-46B2-AF60-CE8971E55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748" y="294334"/>
            <a:ext cx="4114800" cy="9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50866B41-41AE-4EE0-8FA3-03EB45DF1E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018046"/>
              </p:ext>
            </p:extLst>
          </p:nvPr>
        </p:nvGraphicFramePr>
        <p:xfrm>
          <a:off x="351680" y="4047636"/>
          <a:ext cx="17479120" cy="5412632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494420">
                  <a:extLst>
                    <a:ext uri="{9D8B030D-6E8A-4147-A177-3AD203B41FA5}">
                      <a16:colId xmlns:a16="http://schemas.microsoft.com/office/drawing/2014/main" val="3152789652"/>
                    </a:ext>
                  </a:extLst>
                </a:gridCol>
                <a:gridCol w="4206637">
                  <a:extLst>
                    <a:ext uri="{9D8B030D-6E8A-4147-A177-3AD203B41FA5}">
                      <a16:colId xmlns:a16="http://schemas.microsoft.com/office/drawing/2014/main" val="725455903"/>
                    </a:ext>
                  </a:extLst>
                </a:gridCol>
                <a:gridCol w="2785713">
                  <a:extLst>
                    <a:ext uri="{9D8B030D-6E8A-4147-A177-3AD203B41FA5}">
                      <a16:colId xmlns:a16="http://schemas.microsoft.com/office/drawing/2014/main" val="1859186433"/>
                    </a:ext>
                  </a:extLst>
                </a:gridCol>
                <a:gridCol w="3496175">
                  <a:extLst>
                    <a:ext uri="{9D8B030D-6E8A-4147-A177-3AD203B41FA5}">
                      <a16:colId xmlns:a16="http://schemas.microsoft.com/office/drawing/2014/main" val="3245250101"/>
                    </a:ext>
                  </a:extLst>
                </a:gridCol>
                <a:gridCol w="3496175">
                  <a:extLst>
                    <a:ext uri="{9D8B030D-6E8A-4147-A177-3AD203B41FA5}">
                      <a16:colId xmlns:a16="http://schemas.microsoft.com/office/drawing/2014/main" val="1309633651"/>
                    </a:ext>
                  </a:extLst>
                </a:gridCol>
              </a:tblGrid>
              <a:tr h="492058">
                <a:tc gridSpan="5"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NO DISPONIBLE EN LA BIBLIOTECA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683736"/>
                  </a:ext>
                </a:extLst>
              </a:tr>
              <a:tr h="492058">
                <a:tc gridSpan="5"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LIBROS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032329"/>
                  </a:ext>
                </a:extLst>
              </a:tr>
              <a:tr h="492058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effectLst/>
                        </a:rPr>
                        <a:t>AUTOR(ES)</a:t>
                      </a:r>
                      <a:endParaRPr lang="es-CO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>
                          <a:effectLst/>
                        </a:rPr>
                        <a:t>TITULO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>
                          <a:effectLst/>
                        </a:rPr>
                        <a:t>EDICIÓN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>
                          <a:effectLst/>
                        </a:rPr>
                        <a:t>AÑO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>
                          <a:effectLst/>
                        </a:rPr>
                        <a:t>EDITORIAL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8307655"/>
                  </a:ext>
                </a:extLst>
              </a:tr>
              <a:tr h="984114"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Anzola Iván 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Administración innovación y conectividad (Cap. 4 y 5) 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 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2018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Ecoe Ediciones 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5217518"/>
                  </a:ext>
                </a:extLst>
              </a:tr>
              <a:tr h="984114"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Arévalo Héctor 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Creación de empresas, guía práctica 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 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2018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Ecoe Ediciones 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98146393"/>
                  </a:ext>
                </a:extLst>
              </a:tr>
              <a:tr h="492058"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Hidalgo Justo 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Idea, producto y negocio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 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2018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Ecoe Ediciones 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3407650"/>
                  </a:ext>
                </a:extLst>
              </a:tr>
              <a:tr h="984114"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Palacios Luis Carlos 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Estrategias de creación empresarial 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3ra 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2023 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Ecoe Ediciones 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8695390"/>
                  </a:ext>
                </a:extLst>
              </a:tr>
              <a:tr h="492058"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Kotler Armstrong 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Marketing 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effectLst/>
                        </a:rPr>
                        <a:t>16 </a:t>
                      </a:r>
                      <a:endParaRPr lang="es-CO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>
                          <a:effectLst/>
                        </a:rPr>
                        <a:t>2017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effectLst/>
                        </a:rPr>
                        <a:t>Pearson </a:t>
                      </a:r>
                      <a:endParaRPr lang="es-CO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0829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0502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231041">
            <a:off x="13216914" y="-2949524"/>
            <a:ext cx="3889773" cy="12559257"/>
          </a:xfrm>
          <a:custGeom>
            <a:avLst/>
            <a:gdLst/>
            <a:ahLst/>
            <a:cxnLst/>
            <a:rect l="l" t="t" r="r" b="b"/>
            <a:pathLst>
              <a:path w="3889773" h="12559257">
                <a:moveTo>
                  <a:pt x="0" y="0"/>
                </a:moveTo>
                <a:lnTo>
                  <a:pt x="3889773" y="0"/>
                </a:lnTo>
                <a:lnTo>
                  <a:pt x="3889773" y="12559257"/>
                </a:lnTo>
                <a:lnTo>
                  <a:pt x="0" y="12559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5794" t="-40822" b="-5299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468074">
            <a:off x="13918097" y="4882637"/>
            <a:ext cx="8739806" cy="5324588"/>
            <a:chOff x="0" y="0"/>
            <a:chExt cx="2301842" cy="14023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1842" cy="1402361"/>
            </a:xfrm>
            <a:custGeom>
              <a:avLst/>
              <a:gdLst/>
              <a:ahLst/>
              <a:cxnLst/>
              <a:rect l="l" t="t" r="r" b="b"/>
              <a:pathLst>
                <a:path w="2301842" h="1402361">
                  <a:moveTo>
                    <a:pt x="0" y="0"/>
                  </a:moveTo>
                  <a:lnTo>
                    <a:pt x="2301842" y="0"/>
                  </a:lnTo>
                  <a:lnTo>
                    <a:pt x="2301842" y="1402361"/>
                  </a:lnTo>
                  <a:lnTo>
                    <a:pt x="0" y="1402361"/>
                  </a:lnTo>
                  <a:close/>
                </a:path>
              </a:pathLst>
            </a:custGeom>
            <a:solidFill>
              <a:srgbClr val="052A4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01842" cy="14499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2468074">
            <a:off x="15432242" y="6369777"/>
            <a:ext cx="4609127" cy="4873542"/>
            <a:chOff x="0" y="0"/>
            <a:chExt cx="1213926" cy="12835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3926" cy="1283567"/>
            </a:xfrm>
            <a:custGeom>
              <a:avLst/>
              <a:gdLst/>
              <a:ahLst/>
              <a:cxnLst/>
              <a:rect l="l" t="t" r="r" b="b"/>
              <a:pathLst>
                <a:path w="1213926" h="1283567">
                  <a:moveTo>
                    <a:pt x="0" y="0"/>
                  </a:moveTo>
                  <a:lnTo>
                    <a:pt x="1213926" y="0"/>
                  </a:lnTo>
                  <a:lnTo>
                    <a:pt x="1213926" y="1283567"/>
                  </a:lnTo>
                  <a:lnTo>
                    <a:pt x="0" y="12835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80D12A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213926" cy="1331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977613" y="0"/>
            <a:ext cx="7310387" cy="8224186"/>
            <a:chOff x="0" y="0"/>
            <a:chExt cx="5370413" cy="604171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A3D376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4"/>
              <a:stretch>
                <a:fillRect l="-37040" r="-37040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-3044550" y="7788717"/>
            <a:ext cx="5867617" cy="5867617"/>
          </a:xfrm>
          <a:custGeom>
            <a:avLst/>
            <a:gdLst/>
            <a:ahLst/>
            <a:cxnLst/>
            <a:rect l="l" t="t" r="r" b="b"/>
            <a:pathLst>
              <a:path w="5867617" h="5867617">
                <a:moveTo>
                  <a:pt x="0" y="0"/>
                </a:moveTo>
                <a:lnTo>
                  <a:pt x="5867617" y="0"/>
                </a:lnTo>
                <a:lnTo>
                  <a:pt x="5867617" y="5867617"/>
                </a:lnTo>
                <a:lnTo>
                  <a:pt x="0" y="5867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TextBox 14"/>
          <p:cNvSpPr txBox="1"/>
          <p:nvPr/>
        </p:nvSpPr>
        <p:spPr>
          <a:xfrm>
            <a:off x="2013547" y="1671457"/>
            <a:ext cx="7790821" cy="993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497"/>
              </a:lnSpc>
              <a:spcBef>
                <a:spcPct val="0"/>
              </a:spcBef>
            </a:pPr>
            <a:r>
              <a:rPr lang="en-US" sz="7080" spc="254" dirty="0">
                <a:solidFill>
                  <a:srgbClr val="2A2E3A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BIENVENIDOS </a:t>
            </a:r>
          </a:p>
        </p:txBody>
      </p:sp>
      <p:sp>
        <p:nvSpPr>
          <p:cNvPr id="16" name="AutoShape 16"/>
          <p:cNvSpPr/>
          <p:nvPr/>
        </p:nvSpPr>
        <p:spPr>
          <a:xfrm flipV="1">
            <a:off x="3376402" y="4112093"/>
            <a:ext cx="0" cy="4776344"/>
          </a:xfrm>
          <a:prstGeom prst="line">
            <a:avLst/>
          </a:prstGeom>
          <a:ln w="38100" cap="flat">
            <a:solidFill>
              <a:srgbClr val="052A4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0FC2ED3-2538-4CF2-91E0-579134118245}"/>
              </a:ext>
            </a:extLst>
          </p:cNvPr>
          <p:cNvSpPr txBox="1"/>
          <p:nvPr/>
        </p:nvSpPr>
        <p:spPr>
          <a:xfrm>
            <a:off x="4092378" y="4112093"/>
            <a:ext cx="7883709" cy="4022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este curso, los estudiantes aprenderán los conceptos básicos para iniciar y dirigir su propio actividad comercial. Obtendrán los conocimientos y las habilidades que necesitan para desarrollar un plan de negocios, obtener financiación y lanzar su empresa. Al final comprenderán claramente lo que se necesita para ser un emprendedor innovador.</a:t>
            </a: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17494C40-D00D-4F02-AF1F-020FBECFFE09}"/>
              </a:ext>
            </a:extLst>
          </p:cNvPr>
          <p:cNvSpPr txBox="1"/>
          <p:nvPr/>
        </p:nvSpPr>
        <p:spPr>
          <a:xfrm>
            <a:off x="11309678" y="9135477"/>
            <a:ext cx="6057900" cy="245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75"/>
              </a:lnSpc>
            </a:pPr>
            <a:r>
              <a:rPr lang="en-US" sz="1482" spc="37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SEMINARIO </a:t>
            </a:r>
            <a:r>
              <a:rPr lang="en-US" sz="1482" spc="370" dirty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CREACIÓN DE EMPRESAS </a:t>
            </a:r>
          </a:p>
        </p:txBody>
      </p:sp>
      <p:pic>
        <p:nvPicPr>
          <p:cNvPr id="19" name="Picture 2" descr="Universidad del Pacífico ::.">
            <a:extLst>
              <a:ext uri="{FF2B5EF4-FFF2-40B4-BE49-F238E27FC236}">
                <a16:creationId xmlns:a16="http://schemas.microsoft.com/office/drawing/2014/main" id="{3FDE9AB5-4A0E-4A96-97FB-64578B58E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748" y="294334"/>
            <a:ext cx="4114800" cy="9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0" y="26670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09600" cap="sq">
              <a:solidFill>
                <a:srgbClr val="052A47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46193" y="2461844"/>
            <a:ext cx="633199" cy="63319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>
                <a:alpha val="67843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46193" y="4146862"/>
            <a:ext cx="633199" cy="63319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>
                <a:alpha val="67843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46193" y="5835837"/>
            <a:ext cx="633199" cy="63319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0D12A">
                <a:alpha val="67843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346193" y="1475080"/>
            <a:ext cx="13741407" cy="642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486"/>
              </a:lnSpc>
              <a:spcBef>
                <a:spcPct val="0"/>
              </a:spcBef>
            </a:pPr>
            <a:r>
              <a:rPr lang="en-US" sz="4572" spc="164" dirty="0">
                <a:solidFill>
                  <a:srgbClr val="2A2E3A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Bibliografías y Referencias </a:t>
            </a:r>
          </a:p>
        </p:txBody>
      </p:sp>
      <p:sp>
        <p:nvSpPr>
          <p:cNvPr id="37" name="TextBox 26">
            <a:extLst>
              <a:ext uri="{FF2B5EF4-FFF2-40B4-BE49-F238E27FC236}">
                <a16:creationId xmlns:a16="http://schemas.microsoft.com/office/drawing/2014/main" id="{6BC899EB-DCDC-4C92-BE75-18B7870B3CE1}"/>
              </a:ext>
            </a:extLst>
          </p:cNvPr>
          <p:cNvSpPr txBox="1"/>
          <p:nvPr/>
        </p:nvSpPr>
        <p:spPr>
          <a:xfrm>
            <a:off x="11309678" y="9135477"/>
            <a:ext cx="6057900" cy="245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75"/>
              </a:lnSpc>
            </a:pPr>
            <a:r>
              <a:rPr lang="en-US" sz="1482" spc="370" dirty="0">
                <a:latin typeface="Open Sauce"/>
                <a:ea typeface="Open Sauce"/>
                <a:cs typeface="Open Sauce"/>
                <a:sym typeface="Open Sauce"/>
              </a:rPr>
              <a:t>SEMINARIO CREACIÓN DE EMPRESAS </a:t>
            </a:r>
          </a:p>
        </p:txBody>
      </p:sp>
      <p:pic>
        <p:nvPicPr>
          <p:cNvPr id="38" name="Picture 2" descr="Universidad del Pacífico ::.">
            <a:extLst>
              <a:ext uri="{FF2B5EF4-FFF2-40B4-BE49-F238E27FC236}">
                <a16:creationId xmlns:a16="http://schemas.microsoft.com/office/drawing/2014/main" id="{4DACC19C-7F09-4C00-9D29-D3CD8D91E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748" y="294334"/>
            <a:ext cx="4114800" cy="9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2">
            <a:extLst>
              <a:ext uri="{FF2B5EF4-FFF2-40B4-BE49-F238E27FC236}">
                <a16:creationId xmlns:a16="http://schemas.microsoft.com/office/drawing/2014/main" id="{7AAEC1E9-E8B3-4B10-80DD-4050FA7A4662}"/>
              </a:ext>
            </a:extLst>
          </p:cNvPr>
          <p:cNvGrpSpPr/>
          <p:nvPr/>
        </p:nvGrpSpPr>
        <p:grpSpPr>
          <a:xfrm>
            <a:off x="273452" y="495300"/>
            <a:ext cx="18288000" cy="10287000"/>
            <a:chOff x="0" y="0"/>
            <a:chExt cx="4816593" cy="2709333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A27174E-3B8F-4BBF-9E85-078FB543CCDF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09600" cap="sq">
              <a:solidFill>
                <a:srgbClr val="052A47"/>
              </a:solidFill>
              <a:prstDash val="solid"/>
              <a:miter/>
            </a:ln>
          </p:spPr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0B6BD250-9856-49C2-9B09-BCCC4D94D7FF}"/>
                </a:ext>
              </a:extLst>
            </p:cNvPr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851818B3-668F-4212-A202-D0B3F6BBEA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728932"/>
              </p:ext>
            </p:extLst>
          </p:nvPr>
        </p:nvGraphicFramePr>
        <p:xfrm>
          <a:off x="2438400" y="2298646"/>
          <a:ext cx="14936105" cy="6513274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4936105">
                  <a:extLst>
                    <a:ext uri="{9D8B030D-6E8A-4147-A177-3AD203B41FA5}">
                      <a16:colId xmlns:a16="http://schemas.microsoft.com/office/drawing/2014/main" val="699643980"/>
                    </a:ext>
                  </a:extLst>
                </a:gridCol>
              </a:tblGrid>
              <a:tr h="595175">
                <a:tc>
                  <a:txBody>
                    <a:bodyPr/>
                    <a:lstStyle/>
                    <a:p>
                      <a:r>
                        <a:rPr lang="es-ES" sz="2400" dirty="0">
                          <a:effectLst/>
                        </a:rPr>
                        <a:t>OTROS (PÁGINAS WEB, ARTÍCULOS, REVISTAS, MEDIOS ÓPTICOS ETC.)</a:t>
                      </a:r>
                      <a:endParaRPr lang="es-CO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7085741"/>
                  </a:ext>
                </a:extLst>
              </a:tr>
              <a:tr h="14359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ES" sz="2400" dirty="0">
                          <a:effectLst/>
                        </a:rPr>
                        <a:t>¿Cómo Crear una Empresa en Colombia? </a:t>
                      </a:r>
                      <a:r>
                        <a:rPr lang="es-ES" sz="2400" u="sng" dirty="0">
                          <a:effectLst/>
                          <a:hlinkClick r:id="rId3"/>
                        </a:rPr>
                        <a:t>https://www.affirmalegal.com/blog/como-crear-una-empresa-en-colombia/</a:t>
                      </a:r>
                      <a:r>
                        <a:rPr lang="es-ES" sz="2400" dirty="0">
                          <a:effectLst/>
                        </a:rPr>
                        <a:t> </a:t>
                      </a:r>
                      <a:endParaRPr lang="es-CO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6130003"/>
                  </a:ext>
                </a:extLst>
              </a:tr>
              <a:tr h="1009483">
                <a:tc>
                  <a:txBody>
                    <a:bodyPr/>
                    <a:lstStyle/>
                    <a:p>
                      <a:pPr algn="just"/>
                      <a:r>
                        <a:rPr lang="es-ES" sz="2400">
                          <a:effectLst/>
                        </a:rPr>
                        <a:t>10 consejos útiles para crear empresa en Colombia </a:t>
                      </a:r>
                      <a:r>
                        <a:rPr lang="es-ES" sz="2400" u="sng">
                          <a:effectLst/>
                          <a:hlinkClick r:id="rId4"/>
                        </a:rPr>
                        <a:t>https://www.icesi.edu.co/unicesi/19-sin-categoria/2712-10-consejos-utiles-para-crear-empresa-en-colombia</a:t>
                      </a:r>
                      <a:r>
                        <a:rPr lang="es-ES" sz="2400">
                          <a:effectLst/>
                        </a:rPr>
                        <a:t>  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101634"/>
                  </a:ext>
                </a:extLst>
              </a:tr>
              <a:tr h="6788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ES" sz="2400">
                          <a:effectLst/>
                        </a:rPr>
                        <a:t>Guía para hacer un plan de negocios (con ejemplos)  </a:t>
                      </a:r>
                      <a:r>
                        <a:rPr lang="es-ES" sz="2400" u="sng">
                          <a:effectLst/>
                          <a:hlinkClick r:id="rId5"/>
                        </a:rPr>
                        <a:t>https://blog.hubspot.es/marketing/como-crear-plan-comercial</a:t>
                      </a:r>
                      <a:r>
                        <a:rPr lang="es-ES" sz="2400">
                          <a:effectLst/>
                        </a:rPr>
                        <a:t> 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54027"/>
                  </a:ext>
                </a:extLst>
              </a:tr>
              <a:tr h="6788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ES" sz="2400">
                          <a:effectLst/>
                        </a:rPr>
                        <a:t>Cómo hacer un plan de negocios en 8 pasos  </a:t>
                      </a:r>
                      <a:r>
                        <a:rPr lang="es-ES" sz="2400" u="sng">
                          <a:effectLst/>
                          <a:hlinkClick r:id="rId6"/>
                        </a:rPr>
                        <a:t>https://lanzadera.es/como-hacer-plan-negocios/</a:t>
                      </a:r>
                      <a:r>
                        <a:rPr lang="es-ES" sz="2400">
                          <a:effectLst/>
                        </a:rPr>
                        <a:t> 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2316047"/>
                  </a:ext>
                </a:extLst>
              </a:tr>
              <a:tr h="6788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ES" sz="2400">
                          <a:effectLst/>
                        </a:rPr>
                        <a:t>Estudio de mercado  </a:t>
                      </a:r>
                      <a:r>
                        <a:rPr lang="es-ES" sz="2400" u="sng">
                          <a:effectLst/>
                          <a:hlinkClick r:id="rId7"/>
                        </a:rPr>
                        <a:t>https://www.questionpro.com/es/estudio-de-mercado.html</a:t>
                      </a:r>
                      <a:r>
                        <a:rPr lang="es-ES" sz="2400">
                          <a:effectLst/>
                        </a:rPr>
                        <a:t> </a:t>
                      </a:r>
                      <a:endParaRPr lang="es-CO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5649589"/>
                  </a:ext>
                </a:extLst>
              </a:tr>
              <a:tr h="14359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ES" sz="2400" dirty="0">
                          <a:effectLst/>
                        </a:rPr>
                        <a:t>Qué es análisis PESTEL: Ejemplos y Plantilla para elaborarlo  </a:t>
                      </a:r>
                      <a:r>
                        <a:rPr lang="es-ES" sz="2400" u="sng" dirty="0">
                          <a:effectLst/>
                          <a:hlinkClick r:id="rId8"/>
                        </a:rPr>
                        <a:t>https://www.iebschool.com/blog/que-es-analisis-pestel-digital-business/</a:t>
                      </a:r>
                      <a:r>
                        <a:rPr lang="es-ES" sz="2400" dirty="0">
                          <a:effectLst/>
                        </a:rPr>
                        <a:t> </a:t>
                      </a:r>
                      <a:endParaRPr lang="es-CO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7800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101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51352" y="4633034"/>
            <a:ext cx="7871866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s-MX" sz="4800" dirty="0"/>
              <a:t>DUDAS E INQUIETUDES </a:t>
            </a:r>
            <a:endParaRPr lang="es-CO" sz="4800" dirty="0"/>
          </a:p>
        </p:txBody>
      </p:sp>
      <p:grpSp>
        <p:nvGrpSpPr>
          <p:cNvPr id="29" name="Group 29"/>
          <p:cNvGrpSpPr/>
          <p:nvPr/>
        </p:nvGrpSpPr>
        <p:grpSpPr>
          <a:xfrm>
            <a:off x="-1190934" y="-2057400"/>
            <a:ext cx="19917660" cy="3086100"/>
            <a:chOff x="0" y="0"/>
            <a:chExt cx="5245803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245803" cy="812800"/>
            </a:xfrm>
            <a:custGeom>
              <a:avLst/>
              <a:gdLst/>
              <a:ahLst/>
              <a:cxnLst/>
              <a:rect l="l" t="t" r="r" b="b"/>
              <a:pathLst>
                <a:path w="5245803" h="812800">
                  <a:moveTo>
                    <a:pt x="0" y="0"/>
                  </a:moveTo>
                  <a:lnTo>
                    <a:pt x="5245803" y="0"/>
                  </a:lnTo>
                  <a:lnTo>
                    <a:pt x="524580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52A47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5245803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-520028" y="9258300"/>
            <a:ext cx="19917660" cy="3086100"/>
            <a:chOff x="0" y="0"/>
            <a:chExt cx="5245803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5245803" cy="812800"/>
            </a:xfrm>
            <a:custGeom>
              <a:avLst/>
              <a:gdLst/>
              <a:ahLst/>
              <a:cxnLst/>
              <a:rect l="l" t="t" r="r" b="b"/>
              <a:pathLst>
                <a:path w="5245803" h="812800">
                  <a:moveTo>
                    <a:pt x="0" y="0"/>
                  </a:moveTo>
                  <a:lnTo>
                    <a:pt x="5245803" y="0"/>
                  </a:lnTo>
                  <a:lnTo>
                    <a:pt x="524580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52A47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47625"/>
              <a:ext cx="5245803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 rot="-10800000">
            <a:off x="13716743" y="8698748"/>
            <a:ext cx="6449593" cy="3224796"/>
            <a:chOff x="0" y="0"/>
            <a:chExt cx="812800" cy="4064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F38"/>
            </a:solidFill>
            <a:ln cap="sq">
              <a:noFill/>
              <a:prstDash val="solid"/>
              <a:miter/>
            </a:ln>
          </p:spPr>
        </p:sp>
        <p:sp>
          <p:nvSpPr>
            <p:cNvPr id="47" name="TextBox 47"/>
            <p:cNvSpPr txBox="1"/>
            <p:nvPr/>
          </p:nvSpPr>
          <p:spPr>
            <a:xfrm>
              <a:off x="177800" y="-47625"/>
              <a:ext cx="558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-2733509" y="-1612398"/>
            <a:ext cx="6449593" cy="3224796"/>
            <a:chOff x="0" y="0"/>
            <a:chExt cx="812800" cy="4064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F38"/>
            </a:solidFill>
            <a:ln cap="sq">
              <a:noFill/>
              <a:prstDash val="solid"/>
              <a:miter/>
            </a:ln>
          </p:spPr>
        </p:sp>
        <p:sp>
          <p:nvSpPr>
            <p:cNvPr id="50" name="TextBox 50"/>
            <p:cNvSpPr txBox="1"/>
            <p:nvPr/>
          </p:nvSpPr>
          <p:spPr>
            <a:xfrm>
              <a:off x="177800" y="-47625"/>
              <a:ext cx="558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1" name="Imagen 50">
            <a:extLst>
              <a:ext uri="{FF2B5EF4-FFF2-40B4-BE49-F238E27FC236}">
                <a16:creationId xmlns:a16="http://schemas.microsoft.com/office/drawing/2014/main" id="{98C3DAEE-5950-4957-9AF4-4F656EF79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411" y="591823"/>
            <a:ext cx="8631382" cy="8091054"/>
          </a:xfrm>
          <a:prstGeom prst="rect">
            <a:avLst/>
          </a:prstGeom>
        </p:spPr>
      </p:pic>
      <p:sp>
        <p:nvSpPr>
          <p:cNvPr id="53" name="TextBox 26">
            <a:extLst>
              <a:ext uri="{FF2B5EF4-FFF2-40B4-BE49-F238E27FC236}">
                <a16:creationId xmlns:a16="http://schemas.microsoft.com/office/drawing/2014/main" id="{4BC01E75-4386-486B-87FD-7A0FE34B8A96}"/>
              </a:ext>
            </a:extLst>
          </p:cNvPr>
          <p:cNvSpPr txBox="1"/>
          <p:nvPr/>
        </p:nvSpPr>
        <p:spPr>
          <a:xfrm>
            <a:off x="11662064" y="8847766"/>
            <a:ext cx="6057900" cy="245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75"/>
              </a:lnSpc>
            </a:pPr>
            <a:r>
              <a:rPr lang="en-US" sz="1482" spc="370" dirty="0">
                <a:latin typeface="Open Sauce"/>
                <a:ea typeface="Open Sauce"/>
                <a:cs typeface="Open Sauce"/>
                <a:sym typeface="Open Sauce"/>
              </a:rPr>
              <a:t>SEMINARIO CREACIÓN DE EMPRESAS </a:t>
            </a:r>
          </a:p>
        </p:txBody>
      </p:sp>
      <p:pic>
        <p:nvPicPr>
          <p:cNvPr id="54" name="Picture 2" descr="Universidad del Pacífico ::.">
            <a:extLst>
              <a:ext uri="{FF2B5EF4-FFF2-40B4-BE49-F238E27FC236}">
                <a16:creationId xmlns:a16="http://schemas.microsoft.com/office/drawing/2014/main" id="{F8DF7A9B-4690-47B3-9FAB-58A8A50F2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748" y="294334"/>
            <a:ext cx="4114800" cy="9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369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>
            <a:extLst>
              <a:ext uri="{FF2B5EF4-FFF2-40B4-BE49-F238E27FC236}">
                <a16:creationId xmlns:a16="http://schemas.microsoft.com/office/drawing/2014/main" id="{9D443F8E-7F95-4140-9CAD-755A8C67B6A9}"/>
              </a:ext>
            </a:extLst>
          </p:cNvPr>
          <p:cNvGrpSpPr/>
          <p:nvPr/>
        </p:nvGrpSpPr>
        <p:grpSpPr>
          <a:xfrm>
            <a:off x="-1124737" y="8771946"/>
            <a:ext cx="2606317" cy="2606317"/>
            <a:chOff x="0" y="0"/>
            <a:chExt cx="812800" cy="812800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F1E8F974-163D-4A8A-9F5F-02937B561EC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04825" cap="sq">
              <a:solidFill>
                <a:srgbClr val="80D12A"/>
              </a:solidFill>
              <a:prstDash val="solid"/>
              <a:miter/>
            </a:ln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FD861901-EAA9-4004-9E55-7EE271626E43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2">
            <a:extLst>
              <a:ext uri="{FF2B5EF4-FFF2-40B4-BE49-F238E27FC236}">
                <a16:creationId xmlns:a16="http://schemas.microsoft.com/office/drawing/2014/main" id="{6C53D857-E94A-4DA5-B07F-6A00F9E79D19}"/>
              </a:ext>
            </a:extLst>
          </p:cNvPr>
          <p:cNvGrpSpPr/>
          <p:nvPr/>
        </p:nvGrpSpPr>
        <p:grpSpPr>
          <a:xfrm>
            <a:off x="6927" y="0"/>
            <a:ext cx="18288000" cy="4053739"/>
            <a:chOff x="0" y="0"/>
            <a:chExt cx="4816593" cy="1067651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CED5338B-A5A8-41C5-8516-E3A6C7123F97}"/>
                </a:ext>
              </a:extLst>
            </p:cNvPr>
            <p:cNvSpPr/>
            <p:nvPr/>
          </p:nvSpPr>
          <p:spPr>
            <a:xfrm>
              <a:off x="0" y="0"/>
              <a:ext cx="4816592" cy="1067651"/>
            </a:xfrm>
            <a:custGeom>
              <a:avLst/>
              <a:gdLst/>
              <a:ahLst/>
              <a:cxnLst/>
              <a:rect l="l" t="t" r="r" b="b"/>
              <a:pathLst>
                <a:path w="4816592" h="1067651">
                  <a:moveTo>
                    <a:pt x="0" y="0"/>
                  </a:moveTo>
                  <a:lnTo>
                    <a:pt x="4816592" y="0"/>
                  </a:lnTo>
                  <a:lnTo>
                    <a:pt x="4816592" y="1067651"/>
                  </a:lnTo>
                  <a:lnTo>
                    <a:pt x="0" y="1067651"/>
                  </a:lnTo>
                  <a:close/>
                </a:path>
              </a:pathLst>
            </a:custGeom>
            <a:solidFill>
              <a:srgbClr val="052A47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54C9C29D-A042-43F9-B37B-61C1AB5B1B71}"/>
                </a:ext>
              </a:extLst>
            </p:cNvPr>
            <p:cNvSpPr txBox="1"/>
            <p:nvPr/>
          </p:nvSpPr>
          <p:spPr>
            <a:xfrm>
              <a:off x="0" y="-47625"/>
              <a:ext cx="4816593" cy="11152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5">
            <a:extLst>
              <a:ext uri="{FF2B5EF4-FFF2-40B4-BE49-F238E27FC236}">
                <a16:creationId xmlns:a16="http://schemas.microsoft.com/office/drawing/2014/main" id="{8DF88D96-9436-4C8D-85E0-38A4CB926C8B}"/>
              </a:ext>
            </a:extLst>
          </p:cNvPr>
          <p:cNvSpPr/>
          <p:nvPr/>
        </p:nvSpPr>
        <p:spPr>
          <a:xfrm>
            <a:off x="34632" y="-1"/>
            <a:ext cx="18288000" cy="4053739"/>
          </a:xfrm>
          <a:custGeom>
            <a:avLst/>
            <a:gdLst/>
            <a:ahLst/>
            <a:cxnLst/>
            <a:rect l="l" t="t" r="r" b="b"/>
            <a:pathLst>
              <a:path w="18288000" h="4053739">
                <a:moveTo>
                  <a:pt x="0" y="0"/>
                </a:moveTo>
                <a:lnTo>
                  <a:pt x="18288000" y="0"/>
                </a:lnTo>
                <a:lnTo>
                  <a:pt x="18288000" y="4053739"/>
                </a:lnTo>
                <a:lnTo>
                  <a:pt x="0" y="4053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25349" b="-175221"/>
            </a:stretch>
          </a:blipFill>
        </p:spPr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FD997E85-B0AA-42B4-BDE0-824B9C03A383}"/>
              </a:ext>
            </a:extLst>
          </p:cNvPr>
          <p:cNvGrpSpPr/>
          <p:nvPr/>
        </p:nvGrpSpPr>
        <p:grpSpPr>
          <a:xfrm>
            <a:off x="16635189" y="3448660"/>
            <a:ext cx="2758717" cy="2758717"/>
            <a:chOff x="0" y="0"/>
            <a:chExt cx="812800" cy="812800"/>
          </a:xfrm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E8C87C14-5A2F-491D-827A-1A513D2E851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38150" cap="sq">
              <a:solidFill>
                <a:srgbClr val="4DBF38"/>
              </a:solidFill>
              <a:prstDash val="solid"/>
              <a:miter/>
            </a:ln>
          </p:spPr>
        </p: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9EAF88BB-20BB-4C40-A864-263B6E6CB181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7">
            <a:extLst>
              <a:ext uri="{FF2B5EF4-FFF2-40B4-BE49-F238E27FC236}">
                <a16:creationId xmlns:a16="http://schemas.microsoft.com/office/drawing/2014/main" id="{6EE765B4-87D4-45E0-A844-0AF113A0CDCD}"/>
              </a:ext>
            </a:extLst>
          </p:cNvPr>
          <p:cNvSpPr/>
          <p:nvPr/>
        </p:nvSpPr>
        <p:spPr>
          <a:xfrm>
            <a:off x="9374818" y="-2586212"/>
            <a:ext cx="9619282" cy="5963955"/>
          </a:xfrm>
          <a:custGeom>
            <a:avLst/>
            <a:gdLst/>
            <a:ahLst/>
            <a:cxnLst/>
            <a:rect l="l" t="t" r="r" b="b"/>
            <a:pathLst>
              <a:path w="9619282" h="5963955">
                <a:moveTo>
                  <a:pt x="0" y="0"/>
                </a:moveTo>
                <a:lnTo>
                  <a:pt x="9619282" y="0"/>
                </a:lnTo>
                <a:lnTo>
                  <a:pt x="9619282" y="5963954"/>
                </a:lnTo>
                <a:lnTo>
                  <a:pt x="0" y="59639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FF9778B1-3816-44E8-BB98-6E057913E45F}"/>
              </a:ext>
            </a:extLst>
          </p:cNvPr>
          <p:cNvSpPr/>
          <p:nvPr/>
        </p:nvSpPr>
        <p:spPr>
          <a:xfrm>
            <a:off x="8345096" y="-1016743"/>
            <a:ext cx="5903940" cy="3660443"/>
          </a:xfrm>
          <a:custGeom>
            <a:avLst/>
            <a:gdLst/>
            <a:ahLst/>
            <a:cxnLst/>
            <a:rect l="l" t="t" r="r" b="b"/>
            <a:pathLst>
              <a:path w="5903940" h="3660443">
                <a:moveTo>
                  <a:pt x="0" y="0"/>
                </a:moveTo>
                <a:lnTo>
                  <a:pt x="5903940" y="0"/>
                </a:lnTo>
                <a:lnTo>
                  <a:pt x="5903940" y="3660443"/>
                </a:lnTo>
                <a:lnTo>
                  <a:pt x="0" y="366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1" name="Picture 2" descr="Universidad del Pacífico ::.">
            <a:extLst>
              <a:ext uri="{FF2B5EF4-FFF2-40B4-BE49-F238E27FC236}">
                <a16:creationId xmlns:a16="http://schemas.microsoft.com/office/drawing/2014/main" id="{6E836CCC-D36A-4BD2-B47E-8277ACF73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748" y="294334"/>
            <a:ext cx="4114800" cy="9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6">
            <a:extLst>
              <a:ext uri="{FF2B5EF4-FFF2-40B4-BE49-F238E27FC236}">
                <a16:creationId xmlns:a16="http://schemas.microsoft.com/office/drawing/2014/main" id="{D151FF43-C252-4CFF-8A44-74C92F5C87E5}"/>
              </a:ext>
            </a:extLst>
          </p:cNvPr>
          <p:cNvSpPr txBox="1"/>
          <p:nvPr/>
        </p:nvSpPr>
        <p:spPr>
          <a:xfrm>
            <a:off x="11658600" y="9563100"/>
            <a:ext cx="6057900" cy="245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75"/>
              </a:lnSpc>
            </a:pPr>
            <a:r>
              <a:rPr lang="en-US" sz="1482" spc="370" dirty="0">
                <a:latin typeface="Open Sauce"/>
                <a:ea typeface="Open Sauce"/>
                <a:cs typeface="Open Sauce"/>
                <a:sym typeface="Open Sauce"/>
              </a:rPr>
              <a:t>SEMINARIO CREACIÓN DE EMPRESAS </a:t>
            </a:r>
          </a:p>
        </p:txBody>
      </p:sp>
    </p:spTree>
    <p:extLst>
      <p:ext uri="{BB962C8B-B14F-4D97-AF65-F5344CB8AC3E}">
        <p14:creationId xmlns:p14="http://schemas.microsoft.com/office/powerpoint/2010/main" val="3424556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74241" y="8403378"/>
            <a:ext cx="587713" cy="748246"/>
          </a:xfrm>
          <a:custGeom>
            <a:avLst/>
            <a:gdLst/>
            <a:ahLst/>
            <a:cxnLst/>
            <a:rect l="l" t="t" r="r" b="b"/>
            <a:pathLst>
              <a:path w="587713" h="748246">
                <a:moveTo>
                  <a:pt x="0" y="0"/>
                </a:moveTo>
                <a:lnTo>
                  <a:pt x="587713" y="0"/>
                </a:lnTo>
                <a:lnTo>
                  <a:pt x="587713" y="748246"/>
                </a:lnTo>
                <a:lnTo>
                  <a:pt x="0" y="748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44977" y="8386429"/>
            <a:ext cx="849110" cy="827496"/>
          </a:xfrm>
          <a:custGeom>
            <a:avLst/>
            <a:gdLst/>
            <a:ahLst/>
            <a:cxnLst/>
            <a:rect l="l" t="t" r="r" b="b"/>
            <a:pathLst>
              <a:path w="849110" h="827496">
                <a:moveTo>
                  <a:pt x="0" y="0"/>
                </a:moveTo>
                <a:lnTo>
                  <a:pt x="849110" y="0"/>
                </a:lnTo>
                <a:lnTo>
                  <a:pt x="849110" y="827497"/>
                </a:lnTo>
                <a:lnTo>
                  <a:pt x="0" y="827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21718" y="8338719"/>
            <a:ext cx="825844" cy="895886"/>
          </a:xfrm>
          <a:custGeom>
            <a:avLst/>
            <a:gdLst/>
            <a:ahLst/>
            <a:cxnLst/>
            <a:rect l="l" t="t" r="r" b="b"/>
            <a:pathLst>
              <a:path w="825844" h="895886">
                <a:moveTo>
                  <a:pt x="0" y="0"/>
                </a:moveTo>
                <a:lnTo>
                  <a:pt x="825844" y="0"/>
                </a:lnTo>
                <a:lnTo>
                  <a:pt x="825844" y="895886"/>
                </a:lnTo>
                <a:lnTo>
                  <a:pt x="0" y="8958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76583" y="8415767"/>
            <a:ext cx="801428" cy="735857"/>
          </a:xfrm>
          <a:custGeom>
            <a:avLst/>
            <a:gdLst/>
            <a:ahLst/>
            <a:cxnLst/>
            <a:rect l="l" t="t" r="r" b="b"/>
            <a:pathLst>
              <a:path w="801428" h="735857">
                <a:moveTo>
                  <a:pt x="0" y="0"/>
                </a:moveTo>
                <a:lnTo>
                  <a:pt x="801428" y="0"/>
                </a:lnTo>
                <a:lnTo>
                  <a:pt x="801428" y="735857"/>
                </a:lnTo>
                <a:lnTo>
                  <a:pt x="0" y="7358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88622" y="5921199"/>
            <a:ext cx="660740" cy="798697"/>
          </a:xfrm>
          <a:custGeom>
            <a:avLst/>
            <a:gdLst/>
            <a:ahLst/>
            <a:cxnLst/>
            <a:rect l="l" t="t" r="r" b="b"/>
            <a:pathLst>
              <a:path w="660740" h="798697">
                <a:moveTo>
                  <a:pt x="0" y="0"/>
                </a:moveTo>
                <a:lnTo>
                  <a:pt x="660740" y="0"/>
                </a:lnTo>
                <a:lnTo>
                  <a:pt x="660740" y="798697"/>
                </a:lnTo>
                <a:lnTo>
                  <a:pt x="0" y="7986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98731" y="4504848"/>
            <a:ext cx="733943" cy="839228"/>
          </a:xfrm>
          <a:custGeom>
            <a:avLst/>
            <a:gdLst/>
            <a:ahLst/>
            <a:cxnLst/>
            <a:rect l="l" t="t" r="r" b="b"/>
            <a:pathLst>
              <a:path w="733943" h="839228">
                <a:moveTo>
                  <a:pt x="0" y="0"/>
                </a:moveTo>
                <a:lnTo>
                  <a:pt x="733943" y="0"/>
                </a:lnTo>
                <a:lnTo>
                  <a:pt x="733943" y="839227"/>
                </a:lnTo>
                <a:lnTo>
                  <a:pt x="0" y="839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49624" y="4511789"/>
            <a:ext cx="810032" cy="779103"/>
          </a:xfrm>
          <a:custGeom>
            <a:avLst/>
            <a:gdLst/>
            <a:ahLst/>
            <a:cxnLst/>
            <a:rect l="l" t="t" r="r" b="b"/>
            <a:pathLst>
              <a:path w="810032" h="779103">
                <a:moveTo>
                  <a:pt x="0" y="0"/>
                </a:moveTo>
                <a:lnTo>
                  <a:pt x="810032" y="0"/>
                </a:lnTo>
                <a:lnTo>
                  <a:pt x="810032" y="779103"/>
                </a:lnTo>
                <a:lnTo>
                  <a:pt x="0" y="779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60121" y="4373006"/>
            <a:ext cx="682965" cy="813054"/>
          </a:xfrm>
          <a:custGeom>
            <a:avLst/>
            <a:gdLst/>
            <a:ahLst/>
            <a:cxnLst/>
            <a:rect l="l" t="t" r="r" b="b"/>
            <a:pathLst>
              <a:path w="682965" h="813054">
                <a:moveTo>
                  <a:pt x="0" y="0"/>
                </a:moveTo>
                <a:lnTo>
                  <a:pt x="682966" y="0"/>
                </a:lnTo>
                <a:lnTo>
                  <a:pt x="682966" y="813054"/>
                </a:lnTo>
                <a:lnTo>
                  <a:pt x="0" y="8130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96000" y="4554692"/>
            <a:ext cx="795968" cy="706241"/>
          </a:xfrm>
          <a:custGeom>
            <a:avLst/>
            <a:gdLst/>
            <a:ahLst/>
            <a:cxnLst/>
            <a:rect l="l" t="t" r="r" b="b"/>
            <a:pathLst>
              <a:path w="795968" h="706241">
                <a:moveTo>
                  <a:pt x="0" y="0"/>
                </a:moveTo>
                <a:lnTo>
                  <a:pt x="795968" y="0"/>
                </a:lnTo>
                <a:lnTo>
                  <a:pt x="795968" y="706241"/>
                </a:lnTo>
                <a:lnTo>
                  <a:pt x="0" y="70624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18051" y="4507036"/>
            <a:ext cx="698242" cy="672851"/>
          </a:xfrm>
          <a:custGeom>
            <a:avLst/>
            <a:gdLst/>
            <a:ahLst/>
            <a:cxnLst/>
            <a:rect l="l" t="t" r="r" b="b"/>
            <a:pathLst>
              <a:path w="698242" h="672851">
                <a:moveTo>
                  <a:pt x="0" y="0"/>
                </a:moveTo>
                <a:lnTo>
                  <a:pt x="698241" y="0"/>
                </a:lnTo>
                <a:lnTo>
                  <a:pt x="698241" y="672851"/>
                </a:lnTo>
                <a:lnTo>
                  <a:pt x="0" y="6728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978181" y="5767728"/>
            <a:ext cx="775043" cy="868174"/>
          </a:xfrm>
          <a:custGeom>
            <a:avLst/>
            <a:gdLst/>
            <a:ahLst/>
            <a:cxnLst/>
            <a:rect l="l" t="t" r="r" b="b"/>
            <a:pathLst>
              <a:path w="775043" h="868174">
                <a:moveTo>
                  <a:pt x="0" y="0"/>
                </a:moveTo>
                <a:lnTo>
                  <a:pt x="775043" y="0"/>
                </a:lnTo>
                <a:lnTo>
                  <a:pt x="775043" y="868174"/>
                </a:lnTo>
                <a:lnTo>
                  <a:pt x="0" y="86817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684728" y="6948784"/>
            <a:ext cx="833753" cy="868492"/>
          </a:xfrm>
          <a:custGeom>
            <a:avLst/>
            <a:gdLst/>
            <a:ahLst/>
            <a:cxnLst/>
            <a:rect l="l" t="t" r="r" b="b"/>
            <a:pathLst>
              <a:path w="833753" h="868492">
                <a:moveTo>
                  <a:pt x="0" y="0"/>
                </a:moveTo>
                <a:lnTo>
                  <a:pt x="833752" y="0"/>
                </a:lnTo>
                <a:lnTo>
                  <a:pt x="833752" y="868492"/>
                </a:lnTo>
                <a:lnTo>
                  <a:pt x="0" y="86849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737808" y="5649702"/>
            <a:ext cx="727593" cy="835440"/>
          </a:xfrm>
          <a:custGeom>
            <a:avLst/>
            <a:gdLst/>
            <a:ahLst/>
            <a:cxnLst/>
            <a:rect l="l" t="t" r="r" b="b"/>
            <a:pathLst>
              <a:path w="727593" h="835440">
                <a:moveTo>
                  <a:pt x="0" y="0"/>
                </a:moveTo>
                <a:lnTo>
                  <a:pt x="727592" y="0"/>
                </a:lnTo>
                <a:lnTo>
                  <a:pt x="727592" y="835440"/>
                </a:lnTo>
                <a:lnTo>
                  <a:pt x="0" y="83544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59897" y="5714550"/>
            <a:ext cx="868174" cy="868174"/>
          </a:xfrm>
          <a:custGeom>
            <a:avLst/>
            <a:gdLst/>
            <a:ahLst/>
            <a:cxnLst/>
            <a:rect l="l" t="t" r="r" b="b"/>
            <a:pathLst>
              <a:path w="868174" h="868174">
                <a:moveTo>
                  <a:pt x="0" y="0"/>
                </a:moveTo>
                <a:lnTo>
                  <a:pt x="868174" y="0"/>
                </a:lnTo>
                <a:lnTo>
                  <a:pt x="868174" y="868174"/>
                </a:lnTo>
                <a:lnTo>
                  <a:pt x="0" y="86817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504855" y="8379926"/>
            <a:ext cx="899568" cy="868492"/>
          </a:xfrm>
          <a:custGeom>
            <a:avLst/>
            <a:gdLst/>
            <a:ahLst/>
            <a:cxnLst/>
            <a:rect l="l" t="t" r="r" b="b"/>
            <a:pathLst>
              <a:path w="899568" h="868492">
                <a:moveTo>
                  <a:pt x="0" y="0"/>
                </a:moveTo>
                <a:lnTo>
                  <a:pt x="899569" y="0"/>
                </a:lnTo>
                <a:lnTo>
                  <a:pt x="899569" y="868492"/>
                </a:lnTo>
                <a:lnTo>
                  <a:pt x="0" y="86849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635175" y="6955844"/>
            <a:ext cx="928806" cy="896720"/>
          </a:xfrm>
          <a:custGeom>
            <a:avLst/>
            <a:gdLst/>
            <a:ahLst/>
            <a:cxnLst/>
            <a:rect l="l" t="t" r="r" b="b"/>
            <a:pathLst>
              <a:path w="928806" h="896720">
                <a:moveTo>
                  <a:pt x="0" y="0"/>
                </a:moveTo>
                <a:lnTo>
                  <a:pt x="928805" y="0"/>
                </a:lnTo>
                <a:lnTo>
                  <a:pt x="928805" y="896720"/>
                </a:lnTo>
                <a:lnTo>
                  <a:pt x="0" y="89672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874191" y="4418611"/>
            <a:ext cx="778541" cy="767216"/>
          </a:xfrm>
          <a:custGeom>
            <a:avLst/>
            <a:gdLst/>
            <a:ahLst/>
            <a:cxnLst/>
            <a:rect l="l" t="t" r="r" b="b"/>
            <a:pathLst>
              <a:path w="778541" h="767216">
                <a:moveTo>
                  <a:pt x="0" y="0"/>
                </a:moveTo>
                <a:lnTo>
                  <a:pt x="778540" y="0"/>
                </a:lnTo>
                <a:lnTo>
                  <a:pt x="778540" y="767217"/>
                </a:lnTo>
                <a:lnTo>
                  <a:pt x="0" y="76721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123371" y="4497184"/>
            <a:ext cx="889451" cy="889451"/>
          </a:xfrm>
          <a:custGeom>
            <a:avLst/>
            <a:gdLst/>
            <a:ahLst/>
            <a:cxnLst/>
            <a:rect l="l" t="t" r="r" b="b"/>
            <a:pathLst>
              <a:path w="889451" h="889451">
                <a:moveTo>
                  <a:pt x="0" y="0"/>
                </a:moveTo>
                <a:lnTo>
                  <a:pt x="889452" y="0"/>
                </a:lnTo>
                <a:lnTo>
                  <a:pt x="889452" y="889451"/>
                </a:lnTo>
                <a:lnTo>
                  <a:pt x="0" y="889451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010376" y="7036341"/>
            <a:ext cx="767216" cy="767216"/>
          </a:xfrm>
          <a:custGeom>
            <a:avLst/>
            <a:gdLst/>
            <a:ahLst/>
            <a:cxnLst/>
            <a:rect l="l" t="t" r="r" b="b"/>
            <a:pathLst>
              <a:path w="767216" h="767216">
                <a:moveTo>
                  <a:pt x="0" y="0"/>
                </a:moveTo>
                <a:lnTo>
                  <a:pt x="767217" y="0"/>
                </a:lnTo>
                <a:lnTo>
                  <a:pt x="767217" y="767217"/>
                </a:lnTo>
                <a:lnTo>
                  <a:pt x="0" y="767217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241013" y="5686887"/>
            <a:ext cx="787256" cy="767216"/>
          </a:xfrm>
          <a:custGeom>
            <a:avLst/>
            <a:gdLst/>
            <a:ahLst/>
            <a:cxnLst/>
            <a:rect l="l" t="t" r="r" b="b"/>
            <a:pathLst>
              <a:path w="787256" h="767216">
                <a:moveTo>
                  <a:pt x="0" y="0"/>
                </a:moveTo>
                <a:lnTo>
                  <a:pt x="787255" y="0"/>
                </a:lnTo>
                <a:lnTo>
                  <a:pt x="787255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318268" y="7051147"/>
            <a:ext cx="897806" cy="767216"/>
          </a:xfrm>
          <a:custGeom>
            <a:avLst/>
            <a:gdLst/>
            <a:ahLst/>
            <a:cxnLst/>
            <a:rect l="l" t="t" r="r" b="b"/>
            <a:pathLst>
              <a:path w="897806" h="767216">
                <a:moveTo>
                  <a:pt x="0" y="0"/>
                </a:moveTo>
                <a:lnTo>
                  <a:pt x="897807" y="0"/>
                </a:lnTo>
                <a:lnTo>
                  <a:pt x="897807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3715218" y="5675171"/>
            <a:ext cx="708629" cy="767216"/>
          </a:xfrm>
          <a:custGeom>
            <a:avLst/>
            <a:gdLst/>
            <a:ahLst/>
            <a:cxnLst/>
            <a:rect l="l" t="t" r="r" b="b"/>
            <a:pathLst>
              <a:path w="708629" h="767216">
                <a:moveTo>
                  <a:pt x="0" y="0"/>
                </a:moveTo>
                <a:lnTo>
                  <a:pt x="708629" y="0"/>
                </a:lnTo>
                <a:lnTo>
                  <a:pt x="708629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233312" y="5844079"/>
            <a:ext cx="669571" cy="767216"/>
          </a:xfrm>
          <a:custGeom>
            <a:avLst/>
            <a:gdLst/>
            <a:ahLst/>
            <a:cxnLst/>
            <a:rect l="l" t="t" r="r" b="b"/>
            <a:pathLst>
              <a:path w="669571" h="767216">
                <a:moveTo>
                  <a:pt x="0" y="0"/>
                </a:moveTo>
                <a:lnTo>
                  <a:pt x="669570" y="0"/>
                </a:lnTo>
                <a:lnTo>
                  <a:pt x="669570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869833" y="8319747"/>
            <a:ext cx="514732" cy="767216"/>
          </a:xfrm>
          <a:custGeom>
            <a:avLst/>
            <a:gdLst/>
            <a:ahLst/>
            <a:cxnLst/>
            <a:rect l="l" t="t" r="r" b="b"/>
            <a:pathLst>
              <a:path w="514732" h="767216">
                <a:moveTo>
                  <a:pt x="0" y="0"/>
                </a:moveTo>
                <a:lnTo>
                  <a:pt x="514733" y="0"/>
                </a:lnTo>
                <a:lnTo>
                  <a:pt x="514733" y="767217"/>
                </a:lnTo>
                <a:lnTo>
                  <a:pt x="0" y="767217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967619" y="8379926"/>
            <a:ext cx="796168" cy="767216"/>
          </a:xfrm>
          <a:custGeom>
            <a:avLst/>
            <a:gdLst/>
            <a:ahLst/>
            <a:cxnLst/>
            <a:rect l="l" t="t" r="r" b="b"/>
            <a:pathLst>
              <a:path w="796168" h="767216">
                <a:moveTo>
                  <a:pt x="0" y="0"/>
                </a:moveTo>
                <a:lnTo>
                  <a:pt x="796168" y="0"/>
                </a:lnTo>
                <a:lnTo>
                  <a:pt x="796168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660808" y="4607290"/>
            <a:ext cx="661201" cy="767216"/>
          </a:xfrm>
          <a:custGeom>
            <a:avLst/>
            <a:gdLst/>
            <a:ahLst/>
            <a:cxnLst/>
            <a:rect l="l" t="t" r="r" b="b"/>
            <a:pathLst>
              <a:path w="661201" h="767216">
                <a:moveTo>
                  <a:pt x="0" y="0"/>
                </a:moveTo>
                <a:lnTo>
                  <a:pt x="661201" y="0"/>
                </a:lnTo>
                <a:lnTo>
                  <a:pt x="661201" y="767217"/>
                </a:lnTo>
                <a:lnTo>
                  <a:pt x="0" y="767217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527001" y="4527474"/>
            <a:ext cx="1085063" cy="651038"/>
          </a:xfrm>
          <a:custGeom>
            <a:avLst/>
            <a:gdLst/>
            <a:ahLst/>
            <a:cxnLst/>
            <a:rect l="l" t="t" r="r" b="b"/>
            <a:pathLst>
              <a:path w="1085063" h="651038">
                <a:moveTo>
                  <a:pt x="0" y="0"/>
                </a:moveTo>
                <a:lnTo>
                  <a:pt x="1085063" y="0"/>
                </a:lnTo>
                <a:lnTo>
                  <a:pt x="1085063" y="651038"/>
                </a:lnTo>
                <a:lnTo>
                  <a:pt x="0" y="651038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329846" y="4438522"/>
            <a:ext cx="609588" cy="767216"/>
          </a:xfrm>
          <a:custGeom>
            <a:avLst/>
            <a:gdLst/>
            <a:ahLst/>
            <a:cxnLst/>
            <a:rect l="l" t="t" r="r" b="b"/>
            <a:pathLst>
              <a:path w="609588" h="767216">
                <a:moveTo>
                  <a:pt x="0" y="0"/>
                </a:moveTo>
                <a:lnTo>
                  <a:pt x="609589" y="0"/>
                </a:lnTo>
                <a:lnTo>
                  <a:pt x="609589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3869833" y="5593845"/>
            <a:ext cx="787256" cy="767216"/>
          </a:xfrm>
          <a:custGeom>
            <a:avLst/>
            <a:gdLst/>
            <a:ahLst/>
            <a:cxnLst/>
            <a:rect l="l" t="t" r="r" b="b"/>
            <a:pathLst>
              <a:path w="787256" h="767216">
                <a:moveTo>
                  <a:pt x="0" y="0"/>
                </a:moveTo>
                <a:lnTo>
                  <a:pt x="787256" y="0"/>
                </a:lnTo>
                <a:lnTo>
                  <a:pt x="787256" y="767216"/>
                </a:lnTo>
                <a:lnTo>
                  <a:pt x="0" y="767216"/>
                </a:lnTo>
                <a:lnTo>
                  <a:pt x="0" y="0"/>
                </a:lnTo>
                <a:close/>
              </a:path>
            </a:pathLst>
          </a:custGeom>
          <a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0904670" y="8257175"/>
            <a:ext cx="978628" cy="991244"/>
          </a:xfrm>
          <a:custGeom>
            <a:avLst/>
            <a:gdLst/>
            <a:ahLst/>
            <a:cxnLst/>
            <a:rect l="l" t="t" r="r" b="b"/>
            <a:pathLst>
              <a:path w="978628" h="991244">
                <a:moveTo>
                  <a:pt x="0" y="0"/>
                </a:moveTo>
                <a:lnTo>
                  <a:pt x="978628" y="0"/>
                </a:lnTo>
                <a:lnTo>
                  <a:pt x="978628" y="991243"/>
                </a:lnTo>
                <a:lnTo>
                  <a:pt x="0" y="991243"/>
                </a:lnTo>
                <a:lnTo>
                  <a:pt x="0" y="0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2317663" y="8319747"/>
            <a:ext cx="899016" cy="887574"/>
          </a:xfrm>
          <a:custGeom>
            <a:avLst/>
            <a:gdLst/>
            <a:ahLst/>
            <a:cxnLst/>
            <a:rect l="l" t="t" r="r" b="b"/>
            <a:pathLst>
              <a:path w="899016" h="887574">
                <a:moveTo>
                  <a:pt x="0" y="0"/>
                </a:moveTo>
                <a:lnTo>
                  <a:pt x="899017" y="0"/>
                </a:lnTo>
                <a:lnTo>
                  <a:pt x="899017" y="887574"/>
                </a:lnTo>
                <a:lnTo>
                  <a:pt x="0" y="887574"/>
                </a:lnTo>
                <a:lnTo>
                  <a:pt x="0" y="0"/>
                </a:lnTo>
                <a:close/>
              </a:path>
            </a:pathLst>
          </a:custGeom>
          <a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373090" y="5728071"/>
            <a:ext cx="788162" cy="922318"/>
          </a:xfrm>
          <a:custGeom>
            <a:avLst/>
            <a:gdLst/>
            <a:ahLst/>
            <a:cxnLst/>
            <a:rect l="l" t="t" r="r" b="b"/>
            <a:pathLst>
              <a:path w="788162" h="922318">
                <a:moveTo>
                  <a:pt x="0" y="0"/>
                </a:moveTo>
                <a:lnTo>
                  <a:pt x="788163" y="0"/>
                </a:lnTo>
                <a:lnTo>
                  <a:pt x="788163" y="922318"/>
                </a:lnTo>
                <a:lnTo>
                  <a:pt x="0" y="922318"/>
                </a:lnTo>
                <a:lnTo>
                  <a:pt x="0" y="0"/>
                </a:lnTo>
                <a:close/>
              </a:path>
            </a:pathLst>
          </a:custGeom>
          <a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5155175" y="6935252"/>
            <a:ext cx="958932" cy="922318"/>
          </a:xfrm>
          <a:custGeom>
            <a:avLst/>
            <a:gdLst/>
            <a:ahLst/>
            <a:cxnLst/>
            <a:rect l="l" t="t" r="r" b="b"/>
            <a:pathLst>
              <a:path w="958932" h="922318">
                <a:moveTo>
                  <a:pt x="0" y="0"/>
                </a:moveTo>
                <a:lnTo>
                  <a:pt x="958931" y="0"/>
                </a:lnTo>
                <a:lnTo>
                  <a:pt x="958931" y="922318"/>
                </a:lnTo>
                <a:lnTo>
                  <a:pt x="0" y="922318"/>
                </a:lnTo>
                <a:lnTo>
                  <a:pt x="0" y="0"/>
                </a:lnTo>
                <a:close/>
              </a:path>
            </a:pathLst>
          </a:custGeom>
          <a:blipFill>
            <a:blip r:embed="rId66">
              <a:extLs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3606270" y="6939046"/>
            <a:ext cx="926524" cy="950724"/>
          </a:xfrm>
          <a:custGeom>
            <a:avLst/>
            <a:gdLst/>
            <a:ahLst/>
            <a:cxnLst/>
            <a:rect l="l" t="t" r="r" b="b"/>
            <a:pathLst>
              <a:path w="926524" h="950724">
                <a:moveTo>
                  <a:pt x="0" y="0"/>
                </a:moveTo>
                <a:lnTo>
                  <a:pt x="926524" y="0"/>
                </a:lnTo>
                <a:lnTo>
                  <a:pt x="926524" y="950724"/>
                </a:lnTo>
                <a:lnTo>
                  <a:pt x="0" y="950724"/>
                </a:lnTo>
                <a:lnTo>
                  <a:pt x="0" y="0"/>
                </a:lnTo>
                <a:close/>
              </a:path>
            </a:pathLst>
          </a:custGeom>
          <a:blipFill>
            <a:blip r:embed="rId68">
              <a:extLs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2129499" y="7068738"/>
            <a:ext cx="877197" cy="877197"/>
          </a:xfrm>
          <a:custGeom>
            <a:avLst/>
            <a:gdLst/>
            <a:ahLst/>
            <a:cxnLst/>
            <a:rect l="l" t="t" r="r" b="b"/>
            <a:pathLst>
              <a:path w="877197" h="877197">
                <a:moveTo>
                  <a:pt x="0" y="0"/>
                </a:moveTo>
                <a:lnTo>
                  <a:pt x="877197" y="0"/>
                </a:lnTo>
                <a:lnTo>
                  <a:pt x="877197" y="877197"/>
                </a:lnTo>
                <a:lnTo>
                  <a:pt x="0" y="877197"/>
                </a:lnTo>
                <a:lnTo>
                  <a:pt x="0" y="0"/>
                </a:lnTo>
                <a:close/>
              </a:path>
            </a:pathLst>
          </a:custGeom>
          <a:blipFill>
            <a:blip r:embed="rId70">
              <a:extLs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5433785" y="1483416"/>
            <a:ext cx="7420431" cy="75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77"/>
              </a:lnSpc>
              <a:spcBef>
                <a:spcPct val="0"/>
              </a:spcBef>
            </a:pPr>
            <a:r>
              <a:rPr lang="en-US" sz="4981" spc="179" dirty="0" err="1">
                <a:solidFill>
                  <a:srgbClr val="2A2E3A"/>
                </a:solidFill>
                <a:latin typeface="+mj-lt"/>
                <a:ea typeface="Montserrat Classic Bold"/>
                <a:cs typeface="Montserrat Classic Bold"/>
                <a:sym typeface="Montserrat Classic Bold"/>
              </a:rPr>
              <a:t>Página</a:t>
            </a:r>
            <a:r>
              <a:rPr lang="en-US" sz="4981" spc="179" dirty="0">
                <a:solidFill>
                  <a:srgbClr val="2A2E3A"/>
                </a:solidFill>
                <a:latin typeface="+mj-lt"/>
                <a:ea typeface="Montserrat Classic Bold"/>
                <a:cs typeface="Montserrat Classic Bold"/>
                <a:sym typeface="Montserrat Classic Bold"/>
              </a:rPr>
              <a:t> de </a:t>
            </a:r>
            <a:r>
              <a:rPr lang="en-US" sz="4981" spc="179" dirty="0" err="1">
                <a:solidFill>
                  <a:srgbClr val="2A2E3A"/>
                </a:solidFill>
                <a:latin typeface="+mj-lt"/>
                <a:ea typeface="Montserrat Classic Bold"/>
                <a:cs typeface="Montserrat Classic Bold"/>
                <a:sym typeface="Montserrat Classic Bold"/>
              </a:rPr>
              <a:t>Recursos</a:t>
            </a:r>
            <a:endParaRPr lang="en-US" sz="4981" spc="179" dirty="0">
              <a:solidFill>
                <a:srgbClr val="2A2E3A"/>
              </a:solidFill>
              <a:latin typeface="+mj-lt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2162266" y="3228078"/>
            <a:ext cx="811663" cy="811663"/>
          </a:xfrm>
          <a:custGeom>
            <a:avLst/>
            <a:gdLst/>
            <a:ahLst/>
            <a:cxnLst/>
            <a:rect l="l" t="t" r="r" b="b"/>
            <a:pathLst>
              <a:path w="811663" h="811663">
                <a:moveTo>
                  <a:pt x="0" y="0"/>
                </a:moveTo>
                <a:lnTo>
                  <a:pt x="811663" y="0"/>
                </a:lnTo>
                <a:lnTo>
                  <a:pt x="811663" y="811663"/>
                </a:lnTo>
                <a:lnTo>
                  <a:pt x="0" y="811663"/>
                </a:lnTo>
                <a:lnTo>
                  <a:pt x="0" y="0"/>
                </a:lnTo>
                <a:close/>
              </a:path>
            </a:pathLst>
          </a:custGeom>
          <a:blipFill>
            <a:blip r:embed="rId72">
              <a:extLst>
                <a:ext uri="{96DAC541-7B7A-43D3-8B79-37D633B846F1}">
                  <asvg:svgBlip xmlns:asvg="http://schemas.microsoft.com/office/drawing/2016/SVG/main" r:embed="rId7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4955465" y="7068511"/>
            <a:ext cx="1064254" cy="799158"/>
          </a:xfrm>
          <a:custGeom>
            <a:avLst/>
            <a:gdLst/>
            <a:ahLst/>
            <a:cxnLst/>
            <a:rect l="l" t="t" r="r" b="b"/>
            <a:pathLst>
              <a:path w="1064254" h="799158">
                <a:moveTo>
                  <a:pt x="0" y="0"/>
                </a:moveTo>
                <a:lnTo>
                  <a:pt x="1064254" y="0"/>
                </a:lnTo>
                <a:lnTo>
                  <a:pt x="1064254" y="799158"/>
                </a:lnTo>
                <a:lnTo>
                  <a:pt x="0" y="799158"/>
                </a:lnTo>
                <a:lnTo>
                  <a:pt x="0" y="0"/>
                </a:lnTo>
                <a:close/>
              </a:path>
            </a:pathLst>
          </a:custGeom>
          <a:blipFill>
            <a:blip r:embed="rId74">
              <a:extLst>
                <a:ext uri="{96DAC541-7B7A-43D3-8B79-37D633B846F1}">
                  <asvg:svgBlip xmlns:asvg="http://schemas.microsoft.com/office/drawing/2016/SVG/main" r:embed="rId7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5136669" y="4399233"/>
            <a:ext cx="701847" cy="977255"/>
          </a:xfrm>
          <a:custGeom>
            <a:avLst/>
            <a:gdLst/>
            <a:ahLst/>
            <a:cxnLst/>
            <a:rect l="l" t="t" r="r" b="b"/>
            <a:pathLst>
              <a:path w="701847" h="977255">
                <a:moveTo>
                  <a:pt x="0" y="0"/>
                </a:moveTo>
                <a:lnTo>
                  <a:pt x="701847" y="0"/>
                </a:lnTo>
                <a:lnTo>
                  <a:pt x="701847" y="977255"/>
                </a:lnTo>
                <a:lnTo>
                  <a:pt x="0" y="977255"/>
                </a:lnTo>
                <a:lnTo>
                  <a:pt x="0" y="0"/>
                </a:lnTo>
                <a:close/>
              </a:path>
            </a:pathLst>
          </a:custGeom>
          <a:blipFill>
            <a:blip r:embed="rId76">
              <a:extLst>
                <a:ext uri="{96DAC541-7B7A-43D3-8B79-37D633B846F1}">
                  <asvg:svgBlip xmlns:asvg="http://schemas.microsoft.com/office/drawing/2016/SVG/main" r:embed="rId77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6588622" y="7144178"/>
            <a:ext cx="734267" cy="745105"/>
          </a:xfrm>
          <a:custGeom>
            <a:avLst/>
            <a:gdLst/>
            <a:ahLst/>
            <a:cxnLst/>
            <a:rect l="l" t="t" r="r" b="b"/>
            <a:pathLst>
              <a:path w="734267" h="745105">
                <a:moveTo>
                  <a:pt x="0" y="0"/>
                </a:moveTo>
                <a:lnTo>
                  <a:pt x="734267" y="0"/>
                </a:lnTo>
                <a:lnTo>
                  <a:pt x="734267" y="745105"/>
                </a:lnTo>
                <a:lnTo>
                  <a:pt x="0" y="745105"/>
                </a:lnTo>
                <a:lnTo>
                  <a:pt x="0" y="0"/>
                </a:lnTo>
                <a:close/>
              </a:path>
            </a:pathLst>
          </a:custGeom>
          <a:blipFill>
            <a:blip r:embed="rId78">
              <a:extLst>
                <a:ext uri="{96DAC541-7B7A-43D3-8B79-37D633B846F1}">
                  <asvg:svgBlip xmlns:asvg="http://schemas.microsoft.com/office/drawing/2016/SVG/main" r:embed="rId79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913497" y="8268769"/>
            <a:ext cx="1148191" cy="989531"/>
          </a:xfrm>
          <a:custGeom>
            <a:avLst/>
            <a:gdLst/>
            <a:ahLst/>
            <a:cxnLst/>
            <a:rect l="l" t="t" r="r" b="b"/>
            <a:pathLst>
              <a:path w="1148191" h="989531">
                <a:moveTo>
                  <a:pt x="0" y="0"/>
                </a:moveTo>
                <a:lnTo>
                  <a:pt x="1148191" y="0"/>
                </a:lnTo>
                <a:lnTo>
                  <a:pt x="1148191" y="989531"/>
                </a:lnTo>
                <a:lnTo>
                  <a:pt x="0" y="989531"/>
                </a:lnTo>
                <a:lnTo>
                  <a:pt x="0" y="0"/>
                </a:lnTo>
                <a:close/>
              </a:path>
            </a:pathLst>
          </a:custGeom>
          <a:blipFill>
            <a:blip r:embed="rId80">
              <a:extLst>
                <a:ext uri="{96DAC541-7B7A-43D3-8B79-37D633B846F1}">
                  <asvg:svgBlip xmlns:asvg="http://schemas.microsoft.com/office/drawing/2016/SVG/main" r:embed="rId81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9760121" y="8310561"/>
            <a:ext cx="884472" cy="884472"/>
          </a:xfrm>
          <a:custGeom>
            <a:avLst/>
            <a:gdLst/>
            <a:ahLst/>
            <a:cxnLst/>
            <a:rect l="l" t="t" r="r" b="b"/>
            <a:pathLst>
              <a:path w="884472" h="884472">
                <a:moveTo>
                  <a:pt x="0" y="0"/>
                </a:moveTo>
                <a:lnTo>
                  <a:pt x="884472" y="0"/>
                </a:lnTo>
                <a:lnTo>
                  <a:pt x="884472" y="884471"/>
                </a:lnTo>
                <a:lnTo>
                  <a:pt x="0" y="884471"/>
                </a:lnTo>
                <a:lnTo>
                  <a:pt x="0" y="0"/>
                </a:lnTo>
                <a:close/>
              </a:path>
            </a:pathLst>
          </a:custGeom>
          <a:blipFill>
            <a:blip r:embed="rId82">
              <a:extLst>
                <a:ext uri="{96DAC541-7B7A-43D3-8B79-37D633B846F1}">
                  <asvg:svgBlip xmlns:asvg="http://schemas.microsoft.com/office/drawing/2016/SVG/main" r:embed="rId83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8220791" y="6948784"/>
            <a:ext cx="1023765" cy="1040796"/>
          </a:xfrm>
          <a:custGeom>
            <a:avLst/>
            <a:gdLst/>
            <a:ahLst/>
            <a:cxnLst/>
            <a:rect l="l" t="t" r="r" b="b"/>
            <a:pathLst>
              <a:path w="1023765" h="1040796">
                <a:moveTo>
                  <a:pt x="0" y="0"/>
                </a:moveTo>
                <a:lnTo>
                  <a:pt x="1023765" y="0"/>
                </a:lnTo>
                <a:lnTo>
                  <a:pt x="1023765" y="1040796"/>
                </a:lnTo>
                <a:lnTo>
                  <a:pt x="0" y="1040796"/>
                </a:lnTo>
                <a:lnTo>
                  <a:pt x="0" y="0"/>
                </a:lnTo>
                <a:close/>
              </a:path>
            </a:pathLst>
          </a:custGeom>
          <a:blipFill>
            <a:blip r:embed="rId84">
              <a:extLst>
                <a:ext uri="{96DAC541-7B7A-43D3-8B79-37D633B846F1}">
                  <asvg:svgBlip xmlns:asvg="http://schemas.microsoft.com/office/drawing/2016/SVG/main" r:embed="rId85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5136669" y="5649702"/>
            <a:ext cx="1027960" cy="1043133"/>
          </a:xfrm>
          <a:custGeom>
            <a:avLst/>
            <a:gdLst/>
            <a:ahLst/>
            <a:cxnLst/>
            <a:rect l="l" t="t" r="r" b="b"/>
            <a:pathLst>
              <a:path w="1027960" h="1043133">
                <a:moveTo>
                  <a:pt x="0" y="0"/>
                </a:moveTo>
                <a:lnTo>
                  <a:pt x="1027960" y="0"/>
                </a:lnTo>
                <a:lnTo>
                  <a:pt x="1027960" y="1043132"/>
                </a:lnTo>
                <a:lnTo>
                  <a:pt x="0" y="1043132"/>
                </a:lnTo>
                <a:lnTo>
                  <a:pt x="0" y="0"/>
                </a:lnTo>
                <a:close/>
              </a:path>
            </a:pathLst>
          </a:custGeom>
          <a:blipFill>
            <a:blip r:embed="rId86">
              <a:extLst>
                <a:ext uri="{96DAC541-7B7A-43D3-8B79-37D633B846F1}">
                  <asvg:svgBlip xmlns:asvg="http://schemas.microsoft.com/office/drawing/2016/SVG/main" r:embed="rId87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6560968" y="2946119"/>
            <a:ext cx="789574" cy="975879"/>
          </a:xfrm>
          <a:custGeom>
            <a:avLst/>
            <a:gdLst/>
            <a:ahLst/>
            <a:cxnLst/>
            <a:rect l="l" t="t" r="r" b="b"/>
            <a:pathLst>
              <a:path w="789574" h="975879">
                <a:moveTo>
                  <a:pt x="0" y="0"/>
                </a:moveTo>
                <a:lnTo>
                  <a:pt x="789575" y="0"/>
                </a:lnTo>
                <a:lnTo>
                  <a:pt x="789575" y="975879"/>
                </a:lnTo>
                <a:lnTo>
                  <a:pt x="0" y="975879"/>
                </a:lnTo>
                <a:lnTo>
                  <a:pt x="0" y="0"/>
                </a:lnTo>
                <a:close/>
              </a:path>
            </a:pathLst>
          </a:custGeom>
          <a:blipFill>
            <a:blip r:embed="rId88">
              <a:extLst>
                <a:ext uri="{96DAC541-7B7A-43D3-8B79-37D633B846F1}">
                  <asvg:svgBlip xmlns:asvg="http://schemas.microsoft.com/office/drawing/2016/SVG/main" r:embed="rId89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9510752" y="3028453"/>
            <a:ext cx="1181705" cy="887353"/>
          </a:xfrm>
          <a:custGeom>
            <a:avLst/>
            <a:gdLst/>
            <a:ahLst/>
            <a:cxnLst/>
            <a:rect l="l" t="t" r="r" b="b"/>
            <a:pathLst>
              <a:path w="1181705" h="887353">
                <a:moveTo>
                  <a:pt x="0" y="0"/>
                </a:moveTo>
                <a:lnTo>
                  <a:pt x="1181705" y="0"/>
                </a:lnTo>
                <a:lnTo>
                  <a:pt x="1181705" y="887353"/>
                </a:lnTo>
                <a:lnTo>
                  <a:pt x="0" y="887353"/>
                </a:lnTo>
                <a:lnTo>
                  <a:pt x="0" y="0"/>
                </a:lnTo>
                <a:close/>
              </a:path>
            </a:pathLst>
          </a:custGeom>
          <a:blipFill>
            <a:blip r:embed="rId74">
              <a:extLst>
                <a:ext uri="{96DAC541-7B7A-43D3-8B79-37D633B846F1}">
                  <asvg:svgBlip xmlns:asvg="http://schemas.microsoft.com/office/drawing/2016/SVG/main" r:embed="rId75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12349754" y="3010945"/>
            <a:ext cx="964077" cy="978307"/>
          </a:xfrm>
          <a:custGeom>
            <a:avLst/>
            <a:gdLst/>
            <a:ahLst/>
            <a:cxnLst/>
            <a:rect l="l" t="t" r="r" b="b"/>
            <a:pathLst>
              <a:path w="964077" h="978307">
                <a:moveTo>
                  <a:pt x="0" y="0"/>
                </a:moveTo>
                <a:lnTo>
                  <a:pt x="964077" y="0"/>
                </a:lnTo>
                <a:lnTo>
                  <a:pt x="964077" y="978307"/>
                </a:lnTo>
                <a:lnTo>
                  <a:pt x="0" y="978307"/>
                </a:lnTo>
                <a:lnTo>
                  <a:pt x="0" y="0"/>
                </a:lnTo>
                <a:close/>
              </a:path>
            </a:pathLst>
          </a:custGeom>
          <a:blipFill>
            <a:blip r:embed="rId78">
              <a:extLst>
                <a:ext uri="{96DAC541-7B7A-43D3-8B79-37D633B846F1}">
                  <asvg:svgBlip xmlns:asvg="http://schemas.microsoft.com/office/drawing/2016/SVG/main" r:embed="rId79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3529986" y="2969382"/>
            <a:ext cx="1079092" cy="1061434"/>
          </a:xfrm>
          <a:custGeom>
            <a:avLst/>
            <a:gdLst/>
            <a:ahLst/>
            <a:cxnLst/>
            <a:rect l="l" t="t" r="r" b="b"/>
            <a:pathLst>
              <a:path w="1079092" h="1061434">
                <a:moveTo>
                  <a:pt x="0" y="0"/>
                </a:moveTo>
                <a:lnTo>
                  <a:pt x="1079092" y="0"/>
                </a:lnTo>
                <a:lnTo>
                  <a:pt x="1079092" y="1061433"/>
                </a:lnTo>
                <a:lnTo>
                  <a:pt x="0" y="1061433"/>
                </a:lnTo>
                <a:lnTo>
                  <a:pt x="0" y="0"/>
                </a:lnTo>
                <a:close/>
              </a:path>
            </a:pathLst>
          </a:custGeom>
          <a:blipFill>
            <a:blip r:embed="rId90">
              <a:extLst>
                <a:ext uri="{96DAC541-7B7A-43D3-8B79-37D633B846F1}">
                  <asvg:svgBlip xmlns:asvg="http://schemas.microsoft.com/office/drawing/2016/SVG/main" r:embed="rId91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7919514" y="2927442"/>
            <a:ext cx="1236499" cy="858804"/>
          </a:xfrm>
          <a:custGeom>
            <a:avLst/>
            <a:gdLst/>
            <a:ahLst/>
            <a:cxnLst/>
            <a:rect l="l" t="t" r="r" b="b"/>
            <a:pathLst>
              <a:path w="1236499" h="858804">
                <a:moveTo>
                  <a:pt x="0" y="0"/>
                </a:moveTo>
                <a:lnTo>
                  <a:pt x="1236499" y="0"/>
                </a:lnTo>
                <a:lnTo>
                  <a:pt x="1236499" y="858804"/>
                </a:lnTo>
                <a:lnTo>
                  <a:pt x="0" y="858804"/>
                </a:lnTo>
                <a:lnTo>
                  <a:pt x="0" y="0"/>
                </a:lnTo>
                <a:close/>
              </a:path>
            </a:pathLst>
          </a:custGeom>
          <a:blipFill>
            <a:blip r:embed="rId92">
              <a:extLst>
                <a:ext uri="{96DAC541-7B7A-43D3-8B79-37D633B846F1}">
                  <asvg:svgBlip xmlns:asvg="http://schemas.microsoft.com/office/drawing/2016/SVG/main" r:embed="rId93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11151914" y="3008257"/>
            <a:ext cx="893040" cy="1072428"/>
          </a:xfrm>
          <a:custGeom>
            <a:avLst/>
            <a:gdLst/>
            <a:ahLst/>
            <a:cxnLst/>
            <a:rect l="l" t="t" r="r" b="b"/>
            <a:pathLst>
              <a:path w="893040" h="1072428">
                <a:moveTo>
                  <a:pt x="0" y="0"/>
                </a:moveTo>
                <a:lnTo>
                  <a:pt x="893040" y="0"/>
                </a:lnTo>
                <a:lnTo>
                  <a:pt x="893040" y="1072429"/>
                </a:lnTo>
                <a:lnTo>
                  <a:pt x="0" y="1072429"/>
                </a:lnTo>
                <a:lnTo>
                  <a:pt x="0" y="0"/>
                </a:lnTo>
                <a:close/>
              </a:path>
            </a:pathLst>
          </a:custGeom>
          <a:blipFill>
            <a:blip r:embed="rId94">
              <a:extLst>
                <a:ext uri="{96DAC541-7B7A-43D3-8B79-37D633B846F1}">
                  <asvg:svgBlip xmlns:asvg="http://schemas.microsoft.com/office/drawing/2016/SVG/main" r:embed="rId95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13866281" y="2927442"/>
            <a:ext cx="980529" cy="1070022"/>
          </a:xfrm>
          <a:custGeom>
            <a:avLst/>
            <a:gdLst/>
            <a:ahLst/>
            <a:cxnLst/>
            <a:rect l="l" t="t" r="r" b="b"/>
            <a:pathLst>
              <a:path w="980529" h="1070022">
                <a:moveTo>
                  <a:pt x="0" y="0"/>
                </a:moveTo>
                <a:lnTo>
                  <a:pt x="980529" y="0"/>
                </a:lnTo>
                <a:lnTo>
                  <a:pt x="980529" y="1070022"/>
                </a:lnTo>
                <a:lnTo>
                  <a:pt x="0" y="1070022"/>
                </a:lnTo>
                <a:lnTo>
                  <a:pt x="0" y="0"/>
                </a:lnTo>
                <a:close/>
              </a:path>
            </a:pathLst>
          </a:custGeom>
          <a:blipFill>
            <a:blip r:embed="rId96">
              <a:extLst>
                <a:ext uri="{96DAC541-7B7A-43D3-8B79-37D633B846F1}">
                  <asvg:svgBlip xmlns:asvg="http://schemas.microsoft.com/office/drawing/2016/SVG/main" r:embed="rId9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19606">
            <a:off x="13580842" y="-1136129"/>
            <a:ext cx="3889773" cy="12559257"/>
          </a:xfrm>
          <a:custGeom>
            <a:avLst/>
            <a:gdLst/>
            <a:ahLst/>
            <a:cxnLst/>
            <a:rect l="l" t="t" r="r" b="b"/>
            <a:pathLst>
              <a:path w="3889773" h="12559257">
                <a:moveTo>
                  <a:pt x="0" y="0"/>
                </a:moveTo>
                <a:lnTo>
                  <a:pt x="3889773" y="0"/>
                </a:lnTo>
                <a:lnTo>
                  <a:pt x="3889773" y="12559258"/>
                </a:lnTo>
                <a:lnTo>
                  <a:pt x="0" y="12559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525794" t="-40822" b="-5299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128476" y="-634385"/>
            <a:ext cx="7779807" cy="11555770"/>
            <a:chOff x="0" y="0"/>
            <a:chExt cx="4275074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5074" cy="6350000"/>
            </a:xfrm>
            <a:custGeom>
              <a:avLst/>
              <a:gdLst/>
              <a:ahLst/>
              <a:cxnLst/>
              <a:rect l="l" t="t" r="r" b="b"/>
              <a:pathLst>
                <a:path w="4275074" h="6350000">
                  <a:moveTo>
                    <a:pt x="4275074" y="0"/>
                  </a:moveTo>
                  <a:lnTo>
                    <a:pt x="2736723" y="6350000"/>
                  </a:lnTo>
                  <a:lnTo>
                    <a:pt x="0" y="6350000"/>
                  </a:lnTo>
                  <a:lnTo>
                    <a:pt x="1520444" y="0"/>
                  </a:lnTo>
                  <a:lnTo>
                    <a:pt x="4275074" y="0"/>
                  </a:lnTo>
                  <a:close/>
                </a:path>
              </a:pathLst>
            </a:custGeom>
            <a:blipFill>
              <a:blip r:embed="rId6"/>
              <a:stretch>
                <a:fillRect l="-61471" r="-61471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8757142" y="4055885"/>
            <a:ext cx="6169399" cy="993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496"/>
              </a:lnSpc>
              <a:spcBef>
                <a:spcPct val="0"/>
              </a:spcBef>
            </a:pPr>
            <a:r>
              <a:rPr lang="en-US" sz="7080" spc="254" dirty="0">
                <a:solidFill>
                  <a:srgbClr val="2A2E3A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REFLEXIÓN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411022" y="5331077"/>
            <a:ext cx="2945028" cy="5777885"/>
            <a:chOff x="0" y="0"/>
            <a:chExt cx="406400" cy="7973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6400" cy="797321"/>
            </a:xfrm>
            <a:custGeom>
              <a:avLst/>
              <a:gdLst/>
              <a:ahLst/>
              <a:cxnLst/>
              <a:rect l="l" t="t" r="r" b="b"/>
              <a:pathLst>
                <a:path w="406400" h="797321">
                  <a:moveTo>
                    <a:pt x="203200" y="0"/>
                  </a:moveTo>
                  <a:lnTo>
                    <a:pt x="406400" y="0"/>
                  </a:lnTo>
                  <a:lnTo>
                    <a:pt x="203200" y="797321"/>
                  </a:lnTo>
                  <a:lnTo>
                    <a:pt x="0" y="7973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DBF38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01600" y="-47625"/>
              <a:ext cx="203200" cy="844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371921" y="-634385"/>
            <a:ext cx="2743842" cy="5383177"/>
            <a:chOff x="0" y="0"/>
            <a:chExt cx="406400" cy="7973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6400" cy="797321"/>
            </a:xfrm>
            <a:custGeom>
              <a:avLst/>
              <a:gdLst/>
              <a:ahLst/>
              <a:cxnLst/>
              <a:rect l="l" t="t" r="r" b="b"/>
              <a:pathLst>
                <a:path w="406400" h="797321">
                  <a:moveTo>
                    <a:pt x="203200" y="0"/>
                  </a:moveTo>
                  <a:lnTo>
                    <a:pt x="406400" y="0"/>
                  </a:lnTo>
                  <a:lnTo>
                    <a:pt x="203200" y="797321"/>
                  </a:lnTo>
                  <a:lnTo>
                    <a:pt x="0" y="7973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0D12A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01600" y="-47625"/>
              <a:ext cx="203200" cy="844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356049" y="-373209"/>
            <a:ext cx="714563" cy="1401909"/>
            <a:chOff x="0" y="0"/>
            <a:chExt cx="406400" cy="79732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6400" cy="797321"/>
            </a:xfrm>
            <a:custGeom>
              <a:avLst/>
              <a:gdLst/>
              <a:ahLst/>
              <a:cxnLst/>
              <a:rect l="l" t="t" r="r" b="b"/>
              <a:pathLst>
                <a:path w="406400" h="797321">
                  <a:moveTo>
                    <a:pt x="203200" y="0"/>
                  </a:moveTo>
                  <a:lnTo>
                    <a:pt x="406400" y="0"/>
                  </a:lnTo>
                  <a:lnTo>
                    <a:pt x="203200" y="797321"/>
                  </a:lnTo>
                  <a:lnTo>
                    <a:pt x="0" y="7973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0D12A"/>
            </a:solidFill>
            <a:ln cap="sq">
              <a:noFill/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101600" y="-47625"/>
              <a:ext cx="203200" cy="844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6" name="Regla 8+8+8 para Crear un Balance Perfecto en Tu Vida (Trabajo + Descanso + Autocuidado)">
            <a:hlinkClick r:id="" action="ppaction://media"/>
            <a:extLst>
              <a:ext uri="{FF2B5EF4-FFF2-40B4-BE49-F238E27FC236}">
                <a16:creationId xmlns:a16="http://schemas.microsoft.com/office/drawing/2014/main" id="{00A8D889-3C9D-4641-B2E7-FE82AC4670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9499" y="371507"/>
            <a:ext cx="6525176" cy="9073076"/>
          </a:xfrm>
          <a:prstGeom prst="rect">
            <a:avLst/>
          </a:prstGeom>
        </p:spPr>
      </p:pic>
      <p:sp>
        <p:nvSpPr>
          <p:cNvPr id="17" name="TextBox 26">
            <a:extLst>
              <a:ext uri="{FF2B5EF4-FFF2-40B4-BE49-F238E27FC236}">
                <a16:creationId xmlns:a16="http://schemas.microsoft.com/office/drawing/2014/main" id="{4F8E150B-1D49-4FF8-867C-0A7219F6ACF6}"/>
              </a:ext>
            </a:extLst>
          </p:cNvPr>
          <p:cNvSpPr txBox="1"/>
          <p:nvPr/>
        </p:nvSpPr>
        <p:spPr>
          <a:xfrm>
            <a:off x="11309678" y="9135477"/>
            <a:ext cx="6057900" cy="245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75"/>
              </a:lnSpc>
            </a:pPr>
            <a:r>
              <a:rPr lang="en-US" sz="1482" spc="37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SEMINARIO </a:t>
            </a:r>
            <a:r>
              <a:rPr lang="en-US" sz="1482" spc="370" dirty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CREACIÓN DE EMPRESAS </a:t>
            </a:r>
          </a:p>
        </p:txBody>
      </p:sp>
      <p:pic>
        <p:nvPicPr>
          <p:cNvPr id="18" name="Picture 2" descr="Universidad del Pacífico ::.">
            <a:extLst>
              <a:ext uri="{FF2B5EF4-FFF2-40B4-BE49-F238E27FC236}">
                <a16:creationId xmlns:a16="http://schemas.microsoft.com/office/drawing/2014/main" id="{5E9CFA3C-F9F6-440F-BDF1-9A938C50A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748" y="294334"/>
            <a:ext cx="4114800" cy="9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Universidad del Pacífico ::.">
            <a:extLst>
              <a:ext uri="{FF2B5EF4-FFF2-40B4-BE49-F238E27FC236}">
                <a16:creationId xmlns:a16="http://schemas.microsoft.com/office/drawing/2014/main" id="{B331C267-F68E-468A-96F2-B920EC3EC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904" y="440238"/>
            <a:ext cx="4114800" cy="9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7">
            <a:extLst>
              <a:ext uri="{FF2B5EF4-FFF2-40B4-BE49-F238E27FC236}">
                <a16:creationId xmlns:a16="http://schemas.microsoft.com/office/drawing/2014/main" id="{18557515-E98D-4075-9059-C62622D103DF}"/>
              </a:ext>
            </a:extLst>
          </p:cNvPr>
          <p:cNvGrpSpPr/>
          <p:nvPr/>
        </p:nvGrpSpPr>
        <p:grpSpPr>
          <a:xfrm>
            <a:off x="17068800" y="4509115"/>
            <a:ext cx="2945028" cy="5777885"/>
            <a:chOff x="0" y="0"/>
            <a:chExt cx="406400" cy="797321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49B46BD-13F9-4122-8982-A16DF13747FD}"/>
                </a:ext>
              </a:extLst>
            </p:cNvPr>
            <p:cNvSpPr/>
            <p:nvPr/>
          </p:nvSpPr>
          <p:spPr>
            <a:xfrm>
              <a:off x="0" y="0"/>
              <a:ext cx="406400" cy="797321"/>
            </a:xfrm>
            <a:custGeom>
              <a:avLst/>
              <a:gdLst/>
              <a:ahLst/>
              <a:cxnLst/>
              <a:rect l="l" t="t" r="r" b="b"/>
              <a:pathLst>
                <a:path w="406400" h="797321">
                  <a:moveTo>
                    <a:pt x="203200" y="0"/>
                  </a:moveTo>
                  <a:lnTo>
                    <a:pt x="406400" y="0"/>
                  </a:lnTo>
                  <a:lnTo>
                    <a:pt x="203200" y="797321"/>
                  </a:lnTo>
                  <a:lnTo>
                    <a:pt x="0" y="7973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DBF38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3BB14D60-816C-4E1A-9FFE-9A03B8BBDDBC}"/>
                </a:ext>
              </a:extLst>
            </p:cNvPr>
            <p:cNvSpPr txBox="1"/>
            <p:nvPr/>
          </p:nvSpPr>
          <p:spPr>
            <a:xfrm>
              <a:off x="101600" y="-47625"/>
              <a:ext cx="203200" cy="844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03BFADC-1852-49DA-AC40-62166D6E9651}"/>
              </a:ext>
            </a:extLst>
          </p:cNvPr>
          <p:cNvGrpSpPr/>
          <p:nvPr/>
        </p:nvGrpSpPr>
        <p:grpSpPr>
          <a:xfrm>
            <a:off x="-1378585" y="-658630"/>
            <a:ext cx="2743842" cy="5383177"/>
            <a:chOff x="0" y="0"/>
            <a:chExt cx="406400" cy="797321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E6302194-E998-4CBC-B852-606583F69C8D}"/>
                </a:ext>
              </a:extLst>
            </p:cNvPr>
            <p:cNvSpPr/>
            <p:nvPr/>
          </p:nvSpPr>
          <p:spPr>
            <a:xfrm>
              <a:off x="0" y="0"/>
              <a:ext cx="406400" cy="797321"/>
            </a:xfrm>
            <a:custGeom>
              <a:avLst/>
              <a:gdLst/>
              <a:ahLst/>
              <a:cxnLst/>
              <a:rect l="l" t="t" r="r" b="b"/>
              <a:pathLst>
                <a:path w="406400" h="797321">
                  <a:moveTo>
                    <a:pt x="203200" y="0"/>
                  </a:moveTo>
                  <a:lnTo>
                    <a:pt x="406400" y="0"/>
                  </a:lnTo>
                  <a:lnTo>
                    <a:pt x="203200" y="797321"/>
                  </a:lnTo>
                  <a:lnTo>
                    <a:pt x="0" y="7973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0D12A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15AA2774-8907-4716-B17A-5458E17B6A43}"/>
                </a:ext>
              </a:extLst>
            </p:cNvPr>
            <p:cNvSpPr txBox="1"/>
            <p:nvPr/>
          </p:nvSpPr>
          <p:spPr>
            <a:xfrm>
              <a:off x="101600" y="-47625"/>
              <a:ext cx="203200" cy="844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98219BE-3ED7-45A0-A03F-FF2232504E9C}"/>
              </a:ext>
            </a:extLst>
          </p:cNvPr>
          <p:cNvGrpSpPr/>
          <p:nvPr/>
        </p:nvGrpSpPr>
        <p:grpSpPr>
          <a:xfrm>
            <a:off x="17562657" y="13177"/>
            <a:ext cx="714563" cy="1401909"/>
            <a:chOff x="0" y="0"/>
            <a:chExt cx="406400" cy="797321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F996FD03-66FF-47EA-8574-C05520F12631}"/>
                </a:ext>
              </a:extLst>
            </p:cNvPr>
            <p:cNvSpPr/>
            <p:nvPr/>
          </p:nvSpPr>
          <p:spPr>
            <a:xfrm>
              <a:off x="0" y="0"/>
              <a:ext cx="406400" cy="797321"/>
            </a:xfrm>
            <a:custGeom>
              <a:avLst/>
              <a:gdLst/>
              <a:ahLst/>
              <a:cxnLst/>
              <a:rect l="l" t="t" r="r" b="b"/>
              <a:pathLst>
                <a:path w="406400" h="797321">
                  <a:moveTo>
                    <a:pt x="203200" y="0"/>
                  </a:moveTo>
                  <a:lnTo>
                    <a:pt x="406400" y="0"/>
                  </a:lnTo>
                  <a:lnTo>
                    <a:pt x="203200" y="797321"/>
                  </a:lnTo>
                  <a:lnTo>
                    <a:pt x="0" y="7973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0D12A"/>
            </a:solidFill>
            <a:ln cap="sq">
              <a:noFill/>
              <a:prstDash val="solid"/>
              <a:miter/>
            </a:ln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E71EA9B2-46E2-4088-9D58-493463B614D5}"/>
                </a:ext>
              </a:extLst>
            </p:cNvPr>
            <p:cNvSpPr txBox="1"/>
            <p:nvPr/>
          </p:nvSpPr>
          <p:spPr>
            <a:xfrm>
              <a:off x="101600" y="-47625"/>
              <a:ext cx="203200" cy="844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26">
            <a:extLst>
              <a:ext uri="{FF2B5EF4-FFF2-40B4-BE49-F238E27FC236}">
                <a16:creationId xmlns:a16="http://schemas.microsoft.com/office/drawing/2014/main" id="{8206A805-0F4E-42B6-A651-A8A6583F3AAC}"/>
              </a:ext>
            </a:extLst>
          </p:cNvPr>
          <p:cNvSpPr txBox="1"/>
          <p:nvPr/>
        </p:nvSpPr>
        <p:spPr>
          <a:xfrm>
            <a:off x="11956648" y="9105900"/>
            <a:ext cx="6057900" cy="245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75"/>
              </a:lnSpc>
            </a:pPr>
            <a:r>
              <a:rPr lang="en-US" sz="1482" spc="37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SEMINARIOCREACIÓN DE EMPRESAS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CC484F3-7ACB-699D-DE6B-E60C22D5E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27" b="16628"/>
          <a:stretch/>
        </p:blipFill>
        <p:spPr>
          <a:xfrm>
            <a:off x="3182688" y="0"/>
            <a:ext cx="9704576" cy="1018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13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Universidad del Pacífico ::.">
            <a:extLst>
              <a:ext uri="{FF2B5EF4-FFF2-40B4-BE49-F238E27FC236}">
                <a16:creationId xmlns:a16="http://schemas.microsoft.com/office/drawing/2014/main" id="{B331C267-F68E-468A-96F2-B920EC3EC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904" y="440238"/>
            <a:ext cx="4114800" cy="9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7">
            <a:extLst>
              <a:ext uri="{FF2B5EF4-FFF2-40B4-BE49-F238E27FC236}">
                <a16:creationId xmlns:a16="http://schemas.microsoft.com/office/drawing/2014/main" id="{18557515-E98D-4075-9059-C62622D103DF}"/>
              </a:ext>
            </a:extLst>
          </p:cNvPr>
          <p:cNvGrpSpPr/>
          <p:nvPr/>
        </p:nvGrpSpPr>
        <p:grpSpPr>
          <a:xfrm>
            <a:off x="17068800" y="4509115"/>
            <a:ext cx="2945028" cy="5777885"/>
            <a:chOff x="0" y="0"/>
            <a:chExt cx="406400" cy="797321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49B46BD-13F9-4122-8982-A16DF13747FD}"/>
                </a:ext>
              </a:extLst>
            </p:cNvPr>
            <p:cNvSpPr/>
            <p:nvPr/>
          </p:nvSpPr>
          <p:spPr>
            <a:xfrm>
              <a:off x="0" y="0"/>
              <a:ext cx="406400" cy="797321"/>
            </a:xfrm>
            <a:custGeom>
              <a:avLst/>
              <a:gdLst/>
              <a:ahLst/>
              <a:cxnLst/>
              <a:rect l="l" t="t" r="r" b="b"/>
              <a:pathLst>
                <a:path w="406400" h="797321">
                  <a:moveTo>
                    <a:pt x="203200" y="0"/>
                  </a:moveTo>
                  <a:lnTo>
                    <a:pt x="406400" y="0"/>
                  </a:lnTo>
                  <a:lnTo>
                    <a:pt x="203200" y="797321"/>
                  </a:lnTo>
                  <a:lnTo>
                    <a:pt x="0" y="7973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DBF38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3BB14D60-816C-4E1A-9FFE-9A03B8BBDDBC}"/>
                </a:ext>
              </a:extLst>
            </p:cNvPr>
            <p:cNvSpPr txBox="1"/>
            <p:nvPr/>
          </p:nvSpPr>
          <p:spPr>
            <a:xfrm>
              <a:off x="101600" y="-47625"/>
              <a:ext cx="203200" cy="844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03BFADC-1852-49DA-AC40-62166D6E9651}"/>
              </a:ext>
            </a:extLst>
          </p:cNvPr>
          <p:cNvGrpSpPr/>
          <p:nvPr/>
        </p:nvGrpSpPr>
        <p:grpSpPr>
          <a:xfrm>
            <a:off x="-1378585" y="-658630"/>
            <a:ext cx="2743842" cy="5383177"/>
            <a:chOff x="0" y="0"/>
            <a:chExt cx="406400" cy="797321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E6302194-E998-4CBC-B852-606583F69C8D}"/>
                </a:ext>
              </a:extLst>
            </p:cNvPr>
            <p:cNvSpPr/>
            <p:nvPr/>
          </p:nvSpPr>
          <p:spPr>
            <a:xfrm>
              <a:off x="0" y="0"/>
              <a:ext cx="406400" cy="797321"/>
            </a:xfrm>
            <a:custGeom>
              <a:avLst/>
              <a:gdLst/>
              <a:ahLst/>
              <a:cxnLst/>
              <a:rect l="l" t="t" r="r" b="b"/>
              <a:pathLst>
                <a:path w="406400" h="797321">
                  <a:moveTo>
                    <a:pt x="203200" y="0"/>
                  </a:moveTo>
                  <a:lnTo>
                    <a:pt x="406400" y="0"/>
                  </a:lnTo>
                  <a:lnTo>
                    <a:pt x="203200" y="797321"/>
                  </a:lnTo>
                  <a:lnTo>
                    <a:pt x="0" y="7973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0D12A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15AA2774-8907-4716-B17A-5458E17B6A43}"/>
                </a:ext>
              </a:extLst>
            </p:cNvPr>
            <p:cNvSpPr txBox="1"/>
            <p:nvPr/>
          </p:nvSpPr>
          <p:spPr>
            <a:xfrm>
              <a:off x="101600" y="-47625"/>
              <a:ext cx="203200" cy="844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98219BE-3ED7-45A0-A03F-FF2232504E9C}"/>
              </a:ext>
            </a:extLst>
          </p:cNvPr>
          <p:cNvGrpSpPr/>
          <p:nvPr/>
        </p:nvGrpSpPr>
        <p:grpSpPr>
          <a:xfrm>
            <a:off x="17562657" y="13177"/>
            <a:ext cx="714563" cy="1401909"/>
            <a:chOff x="0" y="0"/>
            <a:chExt cx="406400" cy="797321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F996FD03-66FF-47EA-8574-C05520F12631}"/>
                </a:ext>
              </a:extLst>
            </p:cNvPr>
            <p:cNvSpPr/>
            <p:nvPr/>
          </p:nvSpPr>
          <p:spPr>
            <a:xfrm>
              <a:off x="0" y="0"/>
              <a:ext cx="406400" cy="797321"/>
            </a:xfrm>
            <a:custGeom>
              <a:avLst/>
              <a:gdLst/>
              <a:ahLst/>
              <a:cxnLst/>
              <a:rect l="l" t="t" r="r" b="b"/>
              <a:pathLst>
                <a:path w="406400" h="797321">
                  <a:moveTo>
                    <a:pt x="203200" y="0"/>
                  </a:moveTo>
                  <a:lnTo>
                    <a:pt x="406400" y="0"/>
                  </a:lnTo>
                  <a:lnTo>
                    <a:pt x="203200" y="797321"/>
                  </a:lnTo>
                  <a:lnTo>
                    <a:pt x="0" y="7973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0D12A"/>
            </a:solidFill>
            <a:ln cap="sq">
              <a:noFill/>
              <a:prstDash val="solid"/>
              <a:miter/>
            </a:ln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E71EA9B2-46E2-4088-9D58-493463B614D5}"/>
                </a:ext>
              </a:extLst>
            </p:cNvPr>
            <p:cNvSpPr txBox="1"/>
            <p:nvPr/>
          </p:nvSpPr>
          <p:spPr>
            <a:xfrm>
              <a:off x="101600" y="-47625"/>
              <a:ext cx="203200" cy="844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26">
            <a:extLst>
              <a:ext uri="{FF2B5EF4-FFF2-40B4-BE49-F238E27FC236}">
                <a16:creationId xmlns:a16="http://schemas.microsoft.com/office/drawing/2014/main" id="{8206A805-0F4E-42B6-A651-A8A6583F3AAC}"/>
              </a:ext>
            </a:extLst>
          </p:cNvPr>
          <p:cNvSpPr txBox="1"/>
          <p:nvPr/>
        </p:nvSpPr>
        <p:spPr>
          <a:xfrm>
            <a:off x="11956648" y="9105900"/>
            <a:ext cx="6057900" cy="245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75"/>
              </a:lnSpc>
            </a:pPr>
            <a:r>
              <a:rPr lang="en-US" sz="1482" spc="37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SEMINARIOCREACIÓN DE EMPRESAS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CC484F3-7ACB-699D-DE6B-E60C22D5E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27" b="16628"/>
          <a:stretch/>
        </p:blipFill>
        <p:spPr>
          <a:xfrm>
            <a:off x="3182688" y="0"/>
            <a:ext cx="9704576" cy="10186822"/>
          </a:xfrm>
          <a:prstGeom prst="rect">
            <a:avLst/>
          </a:prstGeom>
        </p:spPr>
      </p:pic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2ECD37EB-7862-825F-9143-685F02058E3C}"/>
              </a:ext>
            </a:extLst>
          </p:cNvPr>
          <p:cNvSpPr/>
          <p:nvPr/>
        </p:nvSpPr>
        <p:spPr>
          <a:xfrm rot="10800000">
            <a:off x="3616036" y="1278271"/>
            <a:ext cx="6858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02B5C55E-082C-0CAD-2EA0-C1146A94B6BB}"/>
              </a:ext>
            </a:extLst>
          </p:cNvPr>
          <p:cNvSpPr/>
          <p:nvPr/>
        </p:nvSpPr>
        <p:spPr>
          <a:xfrm>
            <a:off x="6477000" y="7048500"/>
            <a:ext cx="6858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864C10F8-9E2B-8AC4-DF95-AE34AA12A1CC}"/>
              </a:ext>
            </a:extLst>
          </p:cNvPr>
          <p:cNvSpPr/>
          <p:nvPr/>
        </p:nvSpPr>
        <p:spPr>
          <a:xfrm>
            <a:off x="7349176" y="8648700"/>
            <a:ext cx="6858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03506088-BB7E-C6F8-C655-6D2344FD5B72}"/>
              </a:ext>
            </a:extLst>
          </p:cNvPr>
          <p:cNvSpPr/>
          <p:nvPr/>
        </p:nvSpPr>
        <p:spPr>
          <a:xfrm>
            <a:off x="5003457" y="9486900"/>
            <a:ext cx="6858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4C4F3DAC-E638-BE48-A402-03F3C7C9D9DD}"/>
              </a:ext>
            </a:extLst>
          </p:cNvPr>
          <p:cNvSpPr/>
          <p:nvPr/>
        </p:nvSpPr>
        <p:spPr>
          <a:xfrm>
            <a:off x="3581400" y="9639300"/>
            <a:ext cx="6858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16C1AAB4-2E46-2032-4695-5FAF3E9948AA}"/>
              </a:ext>
            </a:extLst>
          </p:cNvPr>
          <p:cNvSpPr/>
          <p:nvPr/>
        </p:nvSpPr>
        <p:spPr>
          <a:xfrm rot="16200000">
            <a:off x="4972171" y="1583071"/>
            <a:ext cx="6858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AE09EF35-1E7B-72CE-8170-B55F5E459D7B}"/>
              </a:ext>
            </a:extLst>
          </p:cNvPr>
          <p:cNvSpPr/>
          <p:nvPr/>
        </p:nvSpPr>
        <p:spPr>
          <a:xfrm>
            <a:off x="7349176" y="6515100"/>
            <a:ext cx="6858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E17B1E81-22D6-6649-A2D5-FA6502D6466E}"/>
              </a:ext>
            </a:extLst>
          </p:cNvPr>
          <p:cNvSpPr/>
          <p:nvPr/>
        </p:nvSpPr>
        <p:spPr>
          <a:xfrm>
            <a:off x="8801100" y="6684818"/>
            <a:ext cx="6858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C0F051A0-1F89-7640-9FA7-FFE376D9734A}"/>
              </a:ext>
            </a:extLst>
          </p:cNvPr>
          <p:cNvSpPr/>
          <p:nvPr/>
        </p:nvSpPr>
        <p:spPr>
          <a:xfrm>
            <a:off x="11001436" y="7200900"/>
            <a:ext cx="6858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375B24D3-7D90-BA59-DD10-D141DADDDE59}"/>
              </a:ext>
            </a:extLst>
          </p:cNvPr>
          <p:cNvSpPr/>
          <p:nvPr/>
        </p:nvSpPr>
        <p:spPr>
          <a:xfrm>
            <a:off x="11858564" y="8870373"/>
            <a:ext cx="6858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8D6A867B-66C5-0FB6-EC0E-15CC2F82F74C}"/>
              </a:ext>
            </a:extLst>
          </p:cNvPr>
          <p:cNvSpPr/>
          <p:nvPr/>
        </p:nvSpPr>
        <p:spPr>
          <a:xfrm>
            <a:off x="8814696" y="7245657"/>
            <a:ext cx="6858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7A0EF752-455F-0BD8-0385-CB173A12514F}"/>
              </a:ext>
            </a:extLst>
          </p:cNvPr>
          <p:cNvSpPr/>
          <p:nvPr/>
        </p:nvSpPr>
        <p:spPr>
          <a:xfrm>
            <a:off x="8428333" y="8347364"/>
            <a:ext cx="6858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E1F3E1F1-F728-5B24-2DBF-158B7B7C39A7}"/>
              </a:ext>
            </a:extLst>
          </p:cNvPr>
          <p:cNvSpPr/>
          <p:nvPr/>
        </p:nvSpPr>
        <p:spPr>
          <a:xfrm>
            <a:off x="8945360" y="9639300"/>
            <a:ext cx="6858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9741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771" y="2771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CO" dirty="0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-21274" y="322364"/>
            <a:ext cx="15072368" cy="11372786"/>
          </a:xfrm>
          <a:custGeom>
            <a:avLst/>
            <a:gdLst/>
            <a:ahLst/>
            <a:cxnLst/>
            <a:rect l="l" t="t" r="r" b="b"/>
            <a:pathLst>
              <a:path w="15072368" h="11372786">
                <a:moveTo>
                  <a:pt x="15072368" y="0"/>
                </a:moveTo>
                <a:lnTo>
                  <a:pt x="0" y="0"/>
                </a:lnTo>
                <a:lnTo>
                  <a:pt x="0" y="11372787"/>
                </a:lnTo>
                <a:lnTo>
                  <a:pt x="15072368" y="11372787"/>
                </a:lnTo>
                <a:lnTo>
                  <a:pt x="1507236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2325142" y="3522613"/>
            <a:ext cx="7129074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38"/>
              </a:lnSpc>
              <a:spcBef>
                <a:spcPct val="0"/>
              </a:spcBef>
            </a:pPr>
            <a:r>
              <a:rPr lang="en-US" sz="5115" spc="184" dirty="0">
                <a:solidFill>
                  <a:srgbClr val="2A2E3A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CREACIÓN DE EMPRESAS </a:t>
            </a: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7FC128A1-C323-4E07-B99F-F0FE0B86416F}"/>
              </a:ext>
            </a:extLst>
          </p:cNvPr>
          <p:cNvSpPr/>
          <p:nvPr/>
        </p:nvSpPr>
        <p:spPr>
          <a:xfrm rot="17635491">
            <a:off x="7637597" y="2050910"/>
            <a:ext cx="1176889" cy="596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8AEF65FA-F80A-4DC0-8219-9DBF9964CF6E}"/>
              </a:ext>
            </a:extLst>
          </p:cNvPr>
          <p:cNvSpPr/>
          <p:nvPr/>
        </p:nvSpPr>
        <p:spPr>
          <a:xfrm rot="13953799">
            <a:off x="2840554" y="2194717"/>
            <a:ext cx="1176889" cy="596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6C400612-6480-462D-938F-BFB4CA4A8B34}"/>
              </a:ext>
            </a:extLst>
          </p:cNvPr>
          <p:cNvSpPr/>
          <p:nvPr/>
        </p:nvSpPr>
        <p:spPr>
          <a:xfrm rot="8118675">
            <a:off x="2364944" y="5498771"/>
            <a:ext cx="1176889" cy="596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77FA9048-C6FB-4103-BB14-54570FFDCAB6}"/>
              </a:ext>
            </a:extLst>
          </p:cNvPr>
          <p:cNvSpPr/>
          <p:nvPr/>
        </p:nvSpPr>
        <p:spPr>
          <a:xfrm rot="2839824">
            <a:off x="7637598" y="5334233"/>
            <a:ext cx="1176889" cy="596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6366BFCD-1178-4FF3-A521-78640A3927ED}"/>
              </a:ext>
            </a:extLst>
          </p:cNvPr>
          <p:cNvSpPr/>
          <p:nvPr/>
        </p:nvSpPr>
        <p:spPr>
          <a:xfrm rot="16200000">
            <a:off x="5043065" y="2092046"/>
            <a:ext cx="1176889" cy="596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6FC88554-7AA5-470A-A6CC-4C5A7BAB62B3}"/>
              </a:ext>
            </a:extLst>
          </p:cNvPr>
          <p:cNvSpPr/>
          <p:nvPr/>
        </p:nvSpPr>
        <p:spPr>
          <a:xfrm rot="5400000">
            <a:off x="5043065" y="5710292"/>
            <a:ext cx="1176889" cy="596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ACA53FF1-72D6-4410-AA95-3CFE6134B15A}"/>
              </a:ext>
            </a:extLst>
          </p:cNvPr>
          <p:cNvSpPr/>
          <p:nvPr/>
        </p:nvSpPr>
        <p:spPr>
          <a:xfrm rot="10800000">
            <a:off x="1736698" y="3868948"/>
            <a:ext cx="1176889" cy="596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id="{783968BA-DCBD-4762-B8D3-738FE651CC00}"/>
              </a:ext>
            </a:extLst>
          </p:cNvPr>
          <p:cNvSpPr/>
          <p:nvPr/>
        </p:nvSpPr>
        <p:spPr>
          <a:xfrm>
            <a:off x="8810565" y="3712834"/>
            <a:ext cx="1176889" cy="596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TextBox 26">
            <a:extLst>
              <a:ext uri="{FF2B5EF4-FFF2-40B4-BE49-F238E27FC236}">
                <a16:creationId xmlns:a16="http://schemas.microsoft.com/office/drawing/2014/main" id="{869F0768-996E-4014-B1E3-DB034DA24C85}"/>
              </a:ext>
            </a:extLst>
          </p:cNvPr>
          <p:cNvSpPr txBox="1"/>
          <p:nvPr/>
        </p:nvSpPr>
        <p:spPr>
          <a:xfrm>
            <a:off x="11309678" y="9135477"/>
            <a:ext cx="6057900" cy="245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75"/>
              </a:lnSpc>
            </a:pPr>
            <a:r>
              <a:rPr lang="en-US" sz="1482" spc="370" dirty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SEMINARIO CREACIÓN DE EMPRESAS </a:t>
            </a:r>
          </a:p>
        </p:txBody>
      </p:sp>
      <p:pic>
        <p:nvPicPr>
          <p:cNvPr id="31" name="Picture 2" descr="Universidad del Pacífico ::.">
            <a:extLst>
              <a:ext uri="{FF2B5EF4-FFF2-40B4-BE49-F238E27FC236}">
                <a16:creationId xmlns:a16="http://schemas.microsoft.com/office/drawing/2014/main" id="{E80E6E52-8E27-411C-81E7-FD4DC1A54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748" y="294334"/>
            <a:ext cx="4114800" cy="9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7B6EDA9-9AEC-44AF-5DE6-F350EAB9EF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61" y="2390511"/>
            <a:ext cx="7434942" cy="606138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19606">
            <a:off x="11334035" y="-1136129"/>
            <a:ext cx="3889773" cy="12559257"/>
          </a:xfrm>
          <a:custGeom>
            <a:avLst/>
            <a:gdLst/>
            <a:ahLst/>
            <a:cxnLst/>
            <a:rect l="l" t="t" r="r" b="b"/>
            <a:pathLst>
              <a:path w="3889773" h="12559257">
                <a:moveTo>
                  <a:pt x="0" y="0"/>
                </a:moveTo>
                <a:lnTo>
                  <a:pt x="3889773" y="0"/>
                </a:lnTo>
                <a:lnTo>
                  <a:pt x="3889773" y="12559258"/>
                </a:lnTo>
                <a:lnTo>
                  <a:pt x="0" y="12559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5794" t="-40822" b="-52994"/>
            </a:stretch>
          </a:blipFill>
        </p:spPr>
      </p:sp>
      <p:grpSp>
        <p:nvGrpSpPr>
          <p:cNvPr id="3" name="Group 3"/>
          <p:cNvGrpSpPr/>
          <p:nvPr/>
        </p:nvGrpSpPr>
        <p:grpSpPr>
          <a:xfrm rot="721907">
            <a:off x="12368708" y="-1158327"/>
            <a:ext cx="8981737" cy="13081995"/>
            <a:chOff x="0" y="0"/>
            <a:chExt cx="2365560" cy="34454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65560" cy="3445464"/>
            </a:xfrm>
            <a:custGeom>
              <a:avLst/>
              <a:gdLst/>
              <a:ahLst/>
              <a:cxnLst/>
              <a:rect l="l" t="t" r="r" b="b"/>
              <a:pathLst>
                <a:path w="2365560" h="3445464">
                  <a:moveTo>
                    <a:pt x="0" y="0"/>
                  </a:moveTo>
                  <a:lnTo>
                    <a:pt x="2365560" y="0"/>
                  </a:lnTo>
                  <a:lnTo>
                    <a:pt x="2365560" y="3445464"/>
                  </a:lnTo>
                  <a:lnTo>
                    <a:pt x="0" y="3445464"/>
                  </a:lnTo>
                  <a:close/>
                </a:path>
              </a:pathLst>
            </a:custGeom>
            <a:solidFill>
              <a:srgbClr val="052A47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65560" cy="3493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259441" y="2611428"/>
            <a:ext cx="8522879" cy="7027824"/>
          </a:xfrm>
          <a:custGeom>
            <a:avLst/>
            <a:gdLst/>
            <a:ahLst/>
            <a:cxnLst/>
            <a:rect l="l" t="t" r="r" b="b"/>
            <a:pathLst>
              <a:path w="8522879" h="7027824">
                <a:moveTo>
                  <a:pt x="0" y="0"/>
                </a:moveTo>
                <a:lnTo>
                  <a:pt x="8522879" y="0"/>
                </a:lnTo>
                <a:lnTo>
                  <a:pt x="8522879" y="7027824"/>
                </a:lnTo>
                <a:lnTo>
                  <a:pt x="0" y="7027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9131592" y="1993396"/>
            <a:ext cx="6778577" cy="6778550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880083" y="-1412741"/>
            <a:ext cx="2758717" cy="275871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38150" cap="sq">
              <a:solidFill>
                <a:srgbClr val="4DBF38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00175" y="2142915"/>
            <a:ext cx="6345142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39"/>
              </a:lnSpc>
              <a:spcBef>
                <a:spcPct val="0"/>
              </a:spcBef>
            </a:pPr>
            <a:r>
              <a:rPr lang="en-US" sz="5282" spc="190" dirty="0">
                <a:solidFill>
                  <a:srgbClr val="2A2E3A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CREACIÓN DE EMPRESAS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0908" y="4754027"/>
            <a:ext cx="7093434" cy="2699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3459"/>
              </a:lnSpc>
              <a:spcBef>
                <a:spcPct val="0"/>
              </a:spcBef>
            </a:pPr>
            <a:r>
              <a:rPr lang="es-MX" sz="3500" b="0" i="0" dirty="0">
                <a:solidFill>
                  <a:srgbClr val="202124"/>
                </a:solidFill>
                <a:effectLst/>
                <a:latin typeface="+mj-lt"/>
              </a:rPr>
              <a:t>La creación de una empresa es la </a:t>
            </a:r>
            <a:r>
              <a:rPr lang="es-MX" sz="3500" b="0" i="0" dirty="0">
                <a:solidFill>
                  <a:srgbClr val="040C28"/>
                </a:solidFill>
                <a:effectLst/>
                <a:latin typeface="+mj-lt"/>
              </a:rPr>
              <a:t>actividad de reunir varios factores de producción bajo una personalidad jurídica para ofrecer en el mercado bienes o servicios a cambio de beneficios económicos</a:t>
            </a:r>
            <a:r>
              <a:rPr lang="es-MX" sz="3500" b="0" i="0" dirty="0">
                <a:solidFill>
                  <a:srgbClr val="202124"/>
                </a:solidFill>
                <a:effectLst/>
                <a:latin typeface="+mj-lt"/>
              </a:rPr>
              <a:t>.</a:t>
            </a:r>
            <a:endParaRPr lang="en-US" sz="3500" u="none" strike="noStrike" spc="111" dirty="0">
              <a:solidFill>
                <a:srgbClr val="2A2E3A"/>
              </a:solidFill>
              <a:latin typeface="+mj-lt"/>
              <a:ea typeface="Montserrat Classic"/>
              <a:cs typeface="Montserrat Classic"/>
              <a:sym typeface="Montserrat Classic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-1124737" y="8771946"/>
            <a:ext cx="2606317" cy="260631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04825" cap="sq">
              <a:solidFill>
                <a:srgbClr val="80D1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26">
            <a:extLst>
              <a:ext uri="{FF2B5EF4-FFF2-40B4-BE49-F238E27FC236}">
                <a16:creationId xmlns:a16="http://schemas.microsoft.com/office/drawing/2014/main" id="{F5FE0FB9-ADA6-4BC0-A5B8-D9D30E7C7C75}"/>
              </a:ext>
            </a:extLst>
          </p:cNvPr>
          <p:cNvSpPr txBox="1"/>
          <p:nvPr/>
        </p:nvSpPr>
        <p:spPr>
          <a:xfrm>
            <a:off x="11309678" y="9135477"/>
            <a:ext cx="6057900" cy="245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75"/>
              </a:lnSpc>
            </a:pPr>
            <a:r>
              <a:rPr lang="en-US" sz="1482" spc="370" dirty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SEMINARIO CREACIÓN DE EMPRESAS </a:t>
            </a:r>
          </a:p>
        </p:txBody>
      </p:sp>
      <p:pic>
        <p:nvPicPr>
          <p:cNvPr id="18" name="Picture 2" descr="Universidad del Pacífico ::.">
            <a:extLst>
              <a:ext uri="{FF2B5EF4-FFF2-40B4-BE49-F238E27FC236}">
                <a16:creationId xmlns:a16="http://schemas.microsoft.com/office/drawing/2014/main" id="{14EAB783-BD41-452B-AD37-B36748F07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769" y="328329"/>
            <a:ext cx="4114800" cy="9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19606">
            <a:off x="11334035" y="-1136129"/>
            <a:ext cx="3889773" cy="12559257"/>
          </a:xfrm>
          <a:custGeom>
            <a:avLst/>
            <a:gdLst/>
            <a:ahLst/>
            <a:cxnLst/>
            <a:rect l="l" t="t" r="r" b="b"/>
            <a:pathLst>
              <a:path w="3889773" h="12559257">
                <a:moveTo>
                  <a:pt x="0" y="0"/>
                </a:moveTo>
                <a:lnTo>
                  <a:pt x="3889773" y="0"/>
                </a:lnTo>
                <a:lnTo>
                  <a:pt x="3889773" y="12559258"/>
                </a:lnTo>
                <a:lnTo>
                  <a:pt x="0" y="12559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5794" t="-40822" b="-52994"/>
            </a:stretch>
          </a:blipFill>
        </p:spPr>
      </p:sp>
      <p:grpSp>
        <p:nvGrpSpPr>
          <p:cNvPr id="3" name="Group 3"/>
          <p:cNvGrpSpPr/>
          <p:nvPr/>
        </p:nvGrpSpPr>
        <p:grpSpPr>
          <a:xfrm rot="721907">
            <a:off x="12368708" y="-1158327"/>
            <a:ext cx="8981737" cy="13081995"/>
            <a:chOff x="0" y="0"/>
            <a:chExt cx="2365560" cy="34454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65560" cy="3445464"/>
            </a:xfrm>
            <a:custGeom>
              <a:avLst/>
              <a:gdLst/>
              <a:ahLst/>
              <a:cxnLst/>
              <a:rect l="l" t="t" r="r" b="b"/>
              <a:pathLst>
                <a:path w="2365560" h="3445464">
                  <a:moveTo>
                    <a:pt x="0" y="0"/>
                  </a:moveTo>
                  <a:lnTo>
                    <a:pt x="2365560" y="0"/>
                  </a:lnTo>
                  <a:lnTo>
                    <a:pt x="2365560" y="3445464"/>
                  </a:lnTo>
                  <a:lnTo>
                    <a:pt x="0" y="3445464"/>
                  </a:lnTo>
                  <a:close/>
                </a:path>
              </a:pathLst>
            </a:custGeom>
            <a:solidFill>
              <a:srgbClr val="052A47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65560" cy="3493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259441" y="2611428"/>
            <a:ext cx="8522879" cy="7027824"/>
          </a:xfrm>
          <a:custGeom>
            <a:avLst/>
            <a:gdLst/>
            <a:ahLst/>
            <a:cxnLst/>
            <a:rect l="l" t="t" r="r" b="b"/>
            <a:pathLst>
              <a:path w="8522879" h="7027824">
                <a:moveTo>
                  <a:pt x="0" y="0"/>
                </a:moveTo>
                <a:lnTo>
                  <a:pt x="8522879" y="0"/>
                </a:lnTo>
                <a:lnTo>
                  <a:pt x="8522879" y="7027824"/>
                </a:lnTo>
                <a:lnTo>
                  <a:pt x="0" y="7027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9131592" y="1993396"/>
            <a:ext cx="6778577" cy="6778550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880083" y="-1412741"/>
            <a:ext cx="2758717" cy="275871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38150" cap="sq">
              <a:solidFill>
                <a:srgbClr val="4DBF38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75791" y="1993396"/>
            <a:ext cx="7918107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339"/>
              </a:lnSpc>
              <a:spcBef>
                <a:spcPct val="0"/>
              </a:spcBef>
            </a:pPr>
            <a:r>
              <a:rPr lang="en-US" sz="5282" spc="190" dirty="0">
                <a:solidFill>
                  <a:srgbClr val="2A2E3A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Para </a:t>
            </a:r>
            <a:r>
              <a:rPr lang="en-US" sz="5282" spc="190" dirty="0" err="1">
                <a:solidFill>
                  <a:srgbClr val="2A2E3A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qué</a:t>
            </a:r>
            <a:r>
              <a:rPr lang="en-US" sz="5282" spc="190" dirty="0">
                <a:solidFill>
                  <a:srgbClr val="2A2E3A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me </a:t>
            </a:r>
            <a:r>
              <a:rPr lang="en-US" sz="5282" spc="190" dirty="0" err="1">
                <a:solidFill>
                  <a:srgbClr val="2A2E3A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sirvirá</a:t>
            </a:r>
            <a:r>
              <a:rPr lang="en-US" sz="5282" spc="190" dirty="0">
                <a:solidFill>
                  <a:srgbClr val="2A2E3A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282" spc="190" dirty="0" err="1">
                <a:solidFill>
                  <a:srgbClr val="2A2E3A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este</a:t>
            </a:r>
            <a:r>
              <a:rPr lang="en-US" sz="5282" spc="190" dirty="0">
                <a:solidFill>
                  <a:srgbClr val="2A2E3A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282" spc="190" dirty="0" err="1">
                <a:solidFill>
                  <a:srgbClr val="2A2E3A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curso</a:t>
            </a:r>
            <a:r>
              <a:rPr lang="en-US" sz="5282" spc="190" dirty="0">
                <a:solidFill>
                  <a:srgbClr val="2A2E3A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7238" y="4672040"/>
            <a:ext cx="6392221" cy="2702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3459"/>
              </a:lnSpc>
              <a:spcBef>
                <a:spcPct val="0"/>
              </a:spcBef>
            </a:pPr>
            <a:r>
              <a:rPr lang="es-MX" sz="3600" dirty="0"/>
              <a:t>Proporciona las herramientas y conocimientos necesarios para convertir las ideas en realidades empresariales exitosas, las posibilidades de éxito en el mundo empresarial.</a:t>
            </a:r>
            <a:endParaRPr lang="en-US" sz="3500" u="none" strike="noStrike" spc="111" dirty="0">
              <a:solidFill>
                <a:srgbClr val="2A2E3A"/>
              </a:solidFill>
              <a:latin typeface="+mj-lt"/>
              <a:ea typeface="Montserrat Classic"/>
              <a:cs typeface="Montserrat Classic"/>
              <a:sym typeface="Montserrat Classic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-1124737" y="8771946"/>
            <a:ext cx="2606317" cy="260631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04825" cap="sq">
              <a:solidFill>
                <a:srgbClr val="80D1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26">
            <a:extLst>
              <a:ext uri="{FF2B5EF4-FFF2-40B4-BE49-F238E27FC236}">
                <a16:creationId xmlns:a16="http://schemas.microsoft.com/office/drawing/2014/main" id="{F5FE0FB9-ADA6-4BC0-A5B8-D9D30E7C7C75}"/>
              </a:ext>
            </a:extLst>
          </p:cNvPr>
          <p:cNvSpPr txBox="1"/>
          <p:nvPr/>
        </p:nvSpPr>
        <p:spPr>
          <a:xfrm>
            <a:off x="13106400" y="9596323"/>
            <a:ext cx="6057900" cy="245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75"/>
              </a:lnSpc>
            </a:pPr>
            <a:r>
              <a:rPr lang="en-US" sz="1482" spc="370" dirty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SEMINARIO CREACIÓN DE EMPRESAS </a:t>
            </a:r>
          </a:p>
        </p:txBody>
      </p:sp>
      <p:pic>
        <p:nvPicPr>
          <p:cNvPr id="18" name="Picture 2" descr="Universidad del Pacífico ::.">
            <a:extLst>
              <a:ext uri="{FF2B5EF4-FFF2-40B4-BE49-F238E27FC236}">
                <a16:creationId xmlns:a16="http://schemas.microsoft.com/office/drawing/2014/main" id="{14EAB783-BD41-452B-AD37-B36748F07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769" y="328329"/>
            <a:ext cx="4114800" cy="9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349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978476">
            <a:off x="9374032" y="-985879"/>
            <a:ext cx="3889773" cy="12559257"/>
          </a:xfrm>
          <a:custGeom>
            <a:avLst/>
            <a:gdLst/>
            <a:ahLst/>
            <a:cxnLst/>
            <a:rect l="l" t="t" r="r" b="b"/>
            <a:pathLst>
              <a:path w="3889773" h="12559257">
                <a:moveTo>
                  <a:pt x="0" y="0"/>
                </a:moveTo>
                <a:lnTo>
                  <a:pt x="3889773" y="0"/>
                </a:lnTo>
                <a:lnTo>
                  <a:pt x="3889773" y="12559257"/>
                </a:lnTo>
                <a:lnTo>
                  <a:pt x="0" y="12559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5794" t="-40822" b="-5299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20848" y="-59511"/>
            <a:ext cx="9607786" cy="10346511"/>
            <a:chOff x="0" y="0"/>
            <a:chExt cx="8603361" cy="10286746"/>
          </a:xfrm>
        </p:grpSpPr>
        <p:sp>
          <p:nvSpPr>
            <p:cNvPr id="4" name="Freeform 4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solidFill>
              <a:srgbClr val="052A47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-4944330" y="-6134429"/>
            <a:ext cx="6449593" cy="9554097"/>
            <a:chOff x="0" y="0"/>
            <a:chExt cx="812800" cy="12040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1204040"/>
            </a:xfrm>
            <a:custGeom>
              <a:avLst/>
              <a:gdLst/>
              <a:ahLst/>
              <a:cxnLst/>
              <a:rect l="l" t="t" r="r" b="b"/>
              <a:pathLst>
                <a:path w="812800" h="1204040">
                  <a:moveTo>
                    <a:pt x="0" y="0"/>
                  </a:moveTo>
                  <a:lnTo>
                    <a:pt x="609600" y="0"/>
                  </a:lnTo>
                  <a:lnTo>
                    <a:pt x="812800" y="602020"/>
                  </a:lnTo>
                  <a:lnTo>
                    <a:pt x="609600" y="1204040"/>
                  </a:lnTo>
                  <a:lnTo>
                    <a:pt x="0" y="1204040"/>
                  </a:lnTo>
                  <a:lnTo>
                    <a:pt x="203200" y="602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F38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77800" y="-47625"/>
              <a:ext cx="558800" cy="1251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A6BD34C-3CA5-4EFF-BC65-80AA9E56E5DC}"/>
              </a:ext>
            </a:extLst>
          </p:cNvPr>
          <p:cNvSpPr txBox="1"/>
          <p:nvPr/>
        </p:nvSpPr>
        <p:spPr>
          <a:xfrm>
            <a:off x="12026307" y="9334500"/>
            <a:ext cx="57476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600" dirty="0">
                <a:solidFill>
                  <a:schemeClr val="bg1"/>
                </a:solidFill>
              </a:rPr>
              <a:t>Docente: NEILA YASMINA MILLÁN CUERO</a:t>
            </a:r>
          </a:p>
          <a:p>
            <a:pPr algn="ctr"/>
            <a:r>
              <a:rPr lang="es-CO" sz="2000" dirty="0">
                <a:solidFill>
                  <a:schemeClr val="bg1"/>
                </a:solidFill>
              </a:rPr>
              <a:t>nymillan@unipacifico.edu.co</a:t>
            </a:r>
          </a:p>
        </p:txBody>
      </p:sp>
      <p:grpSp>
        <p:nvGrpSpPr>
          <p:cNvPr id="32" name="Group 6">
            <a:extLst>
              <a:ext uri="{FF2B5EF4-FFF2-40B4-BE49-F238E27FC236}">
                <a16:creationId xmlns:a16="http://schemas.microsoft.com/office/drawing/2014/main" id="{905B7A05-23AE-43A4-B193-41C77CE85194}"/>
              </a:ext>
            </a:extLst>
          </p:cNvPr>
          <p:cNvGrpSpPr/>
          <p:nvPr/>
        </p:nvGrpSpPr>
        <p:grpSpPr>
          <a:xfrm>
            <a:off x="564104" y="2210421"/>
            <a:ext cx="8842383" cy="6457429"/>
            <a:chOff x="0" y="0"/>
            <a:chExt cx="801927" cy="938172"/>
          </a:xfrm>
          <a:solidFill>
            <a:srgbClr val="66FF66"/>
          </a:solidFill>
        </p:grpSpPr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11C66FAC-7667-4190-863F-D3FD536AE6E1}"/>
                </a:ext>
              </a:extLst>
            </p:cNvPr>
            <p:cNvSpPr/>
            <p:nvPr/>
          </p:nvSpPr>
          <p:spPr>
            <a:xfrm>
              <a:off x="0" y="0"/>
              <a:ext cx="801927" cy="938172"/>
            </a:xfrm>
            <a:custGeom>
              <a:avLst/>
              <a:gdLst/>
              <a:ahLst/>
              <a:cxnLst/>
              <a:rect l="l" t="t" r="r" b="b"/>
              <a:pathLst>
                <a:path w="801927" h="938172">
                  <a:moveTo>
                    <a:pt x="45768" y="0"/>
                  </a:moveTo>
                  <a:lnTo>
                    <a:pt x="756159" y="0"/>
                  </a:lnTo>
                  <a:cubicBezTo>
                    <a:pt x="781436" y="0"/>
                    <a:pt x="801927" y="20491"/>
                    <a:pt x="801927" y="45768"/>
                  </a:cubicBezTo>
                  <a:lnTo>
                    <a:pt x="801927" y="892405"/>
                  </a:lnTo>
                  <a:cubicBezTo>
                    <a:pt x="801927" y="917681"/>
                    <a:pt x="781436" y="938172"/>
                    <a:pt x="756159" y="938172"/>
                  </a:cubicBezTo>
                  <a:lnTo>
                    <a:pt x="45768" y="938172"/>
                  </a:lnTo>
                  <a:cubicBezTo>
                    <a:pt x="20491" y="938172"/>
                    <a:pt x="0" y="917681"/>
                    <a:pt x="0" y="892405"/>
                  </a:cubicBezTo>
                  <a:lnTo>
                    <a:pt x="0" y="45768"/>
                  </a:lnTo>
                  <a:cubicBezTo>
                    <a:pt x="0" y="20491"/>
                    <a:pt x="20491" y="0"/>
                    <a:pt x="45768" y="0"/>
                  </a:cubicBezTo>
                  <a:close/>
                </a:path>
              </a:pathLst>
            </a:custGeom>
            <a:grpFill/>
          </p:spPr>
        </p:sp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4A620DAD-A516-49ED-B6FE-ABD7278EAEE4}"/>
                </a:ext>
              </a:extLst>
            </p:cNvPr>
            <p:cNvSpPr txBox="1"/>
            <p:nvPr/>
          </p:nvSpPr>
          <p:spPr>
            <a:xfrm>
              <a:off x="0" y="-38100"/>
              <a:ext cx="801927" cy="97627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3"/>
                </a:lnSpc>
              </a:pPr>
              <a:endParaRPr/>
            </a:p>
          </p:txBody>
        </p:sp>
      </p:grpSp>
      <p:sp>
        <p:nvSpPr>
          <p:cNvPr id="42" name="TextBox 26">
            <a:extLst>
              <a:ext uri="{FF2B5EF4-FFF2-40B4-BE49-F238E27FC236}">
                <a16:creationId xmlns:a16="http://schemas.microsoft.com/office/drawing/2014/main" id="{C08A4201-83DC-40DD-98FF-13A8B52948B8}"/>
              </a:ext>
            </a:extLst>
          </p:cNvPr>
          <p:cNvSpPr txBox="1"/>
          <p:nvPr/>
        </p:nvSpPr>
        <p:spPr>
          <a:xfrm>
            <a:off x="564104" y="9416142"/>
            <a:ext cx="6057900" cy="245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75"/>
              </a:lnSpc>
            </a:pPr>
            <a:r>
              <a:rPr lang="en-US" sz="1482" spc="370" dirty="0">
                <a:latin typeface="Open Sauce"/>
                <a:ea typeface="Open Sauce"/>
                <a:cs typeface="Open Sauce"/>
                <a:sym typeface="Open Sauce"/>
              </a:rPr>
              <a:t>SEMINARIO CREACIÓN DE EMPRESAS </a:t>
            </a:r>
          </a:p>
        </p:txBody>
      </p:sp>
      <p:pic>
        <p:nvPicPr>
          <p:cNvPr id="43" name="Picture 2" descr="Universidad del Pacífico ::.">
            <a:extLst>
              <a:ext uri="{FF2B5EF4-FFF2-40B4-BE49-F238E27FC236}">
                <a16:creationId xmlns:a16="http://schemas.microsoft.com/office/drawing/2014/main" id="{8738747D-6667-4608-BCAC-9F15A97E3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8433" y="140048"/>
            <a:ext cx="4114800" cy="9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9A4B721-AA98-4971-BD1F-11ACD22FD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44" y="3402436"/>
            <a:ext cx="815038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O" altLang="es-CO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Desarrolla habilidades clave:</a:t>
            </a:r>
            <a:r>
              <a:rPr kumimoji="0" lang="es-CO" altLang="es-CO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Pensamiento crítico, creatividad, liderazgo, gestión de proyectos.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CO" altLang="es-CO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O" altLang="es-CO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Amplía tu visión:</a:t>
            </a:r>
            <a:r>
              <a:rPr kumimoji="0" lang="es-CO" altLang="es-CO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Entenderás cómo funciona una empresa y cómo identificar oportunidades.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CO" altLang="es-CO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O" altLang="es-CO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 prepara para el futuro:</a:t>
            </a:r>
            <a:r>
              <a:rPr kumimoji="0" lang="es-CO" altLang="es-CO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Mayor empleabilidad, autonomía y posibilidad de emprender.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CO" altLang="es-CO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O" altLang="es-CO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Enriquecimiento personal:</a:t>
            </a:r>
            <a:r>
              <a:rPr kumimoji="0" lang="es-CO" altLang="es-CO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Aumenta tu confianza y satisfacción personal.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A51D302-359E-4BAB-88F3-29CE81F4D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9123" y="1539330"/>
            <a:ext cx="8176136" cy="7795170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2191337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876</Words>
  <Application>Microsoft Office PowerPoint</Application>
  <PresentationFormat>Personalizado</PresentationFormat>
  <Paragraphs>180</Paragraphs>
  <Slides>23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3" baseType="lpstr">
      <vt:lpstr>Fira Sans</vt:lpstr>
      <vt:lpstr>Arimo</vt:lpstr>
      <vt:lpstr>Calibri</vt:lpstr>
      <vt:lpstr>Open Sauce</vt:lpstr>
      <vt:lpstr>Montserrat Classic Bold</vt:lpstr>
      <vt:lpstr>Montserrat Classic</vt:lpstr>
      <vt:lpstr>Arial</vt:lpstr>
      <vt:lpstr>Wingdings</vt:lpstr>
      <vt:lpstr>Fira Sans Ultra-Bold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Colorful Fun Illustrative Delivery Business Presentation</dc:title>
  <dc:creator>NEILA</dc:creator>
  <cp:lastModifiedBy>NEILA YASMINA  MILLAN CUERO</cp:lastModifiedBy>
  <cp:revision>44</cp:revision>
  <dcterms:created xsi:type="dcterms:W3CDTF">2006-08-16T00:00:00Z</dcterms:created>
  <dcterms:modified xsi:type="dcterms:W3CDTF">2025-08-11T02:28:41Z</dcterms:modified>
  <dc:identifier>DAGLhKeZpdY</dc:identifier>
</cp:coreProperties>
</file>