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5" r:id="rId2"/>
    <p:sldId id="274" r:id="rId3"/>
    <p:sldId id="257" r:id="rId4"/>
    <p:sldId id="259" r:id="rId5"/>
    <p:sldId id="272" r:id="rId6"/>
    <p:sldId id="273" r:id="rId7"/>
    <p:sldId id="260" r:id="rId8"/>
    <p:sldId id="261" r:id="rId9"/>
    <p:sldId id="263" r:id="rId10"/>
    <p:sldId id="267" r:id="rId11"/>
    <p:sldId id="262" r:id="rId12"/>
    <p:sldId id="271" r:id="rId13"/>
    <p:sldId id="264" r:id="rId14"/>
    <p:sldId id="268" r:id="rId15"/>
    <p:sldId id="266" r:id="rId16"/>
  </p:sldIdLst>
  <p:sldSz cx="9144000" cy="6858000" type="screen4x3"/>
  <p:notesSz cx="6858000" cy="9144000"/>
  <p:defaultTextStyle>
    <a:defPPr>
      <a:defRPr lang="es-MX"/>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85278" autoAdjust="0"/>
  </p:normalViewPr>
  <p:slideViewPr>
    <p:cSldViewPr>
      <p:cViewPr varScale="1">
        <p:scale>
          <a:sx n="73" d="100"/>
          <a:sy n="73" d="100"/>
        </p:scale>
        <p:origin x="2251"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4500"/>
            </a:lvl1pPr>
          </a:lstStyle>
          <a:p>
            <a:r>
              <a:rPr lang="es-ES"/>
              <a:t>Haga clic para modificar el estilo de título del patrón</a:t>
            </a:r>
          </a:p>
        </p:txBody>
      </p:sp>
      <p:sp>
        <p:nvSpPr>
          <p:cNvPr id="3" name="Subtítulo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pPr>
              <a:defRPr/>
            </a:pPr>
            <a:fld id="{3DFD11FB-E3D7-464A-B537-D546E4620B93}" type="datetimeFigureOut">
              <a:rPr lang="es-MX" smtClean="0"/>
              <a:pPr>
                <a:defRPr/>
              </a:pPr>
              <a:t>19/02/2021</a:t>
            </a:fld>
            <a:endParaRPr lang="es-MX"/>
          </a:p>
        </p:txBody>
      </p:sp>
      <p:sp>
        <p:nvSpPr>
          <p:cNvPr id="5" name="Marcador de pie de página 4"/>
          <p:cNvSpPr>
            <a:spLocks noGrp="1"/>
          </p:cNvSpPr>
          <p:nvPr>
            <p:ph type="ftr" sz="quarter" idx="11"/>
          </p:nvPr>
        </p:nvSpPr>
        <p:spPr/>
        <p:txBody>
          <a:bodyPr/>
          <a:lstStyle/>
          <a:p>
            <a:pPr>
              <a:defRPr/>
            </a:pPr>
            <a:endParaRPr lang="es-MX"/>
          </a:p>
        </p:txBody>
      </p:sp>
      <p:sp>
        <p:nvSpPr>
          <p:cNvPr id="6" name="Marcador de número de diapositiva 5"/>
          <p:cNvSpPr>
            <a:spLocks noGrp="1"/>
          </p:cNvSpPr>
          <p:nvPr>
            <p:ph type="sldNum" sz="quarter" idx="12"/>
          </p:nvPr>
        </p:nvSpPr>
        <p:spPr/>
        <p:txBody>
          <a:bodyPr/>
          <a:lstStyle/>
          <a:p>
            <a:pPr>
              <a:defRPr/>
            </a:pPr>
            <a:fld id="{D56186C8-36C8-49F4-86FF-5479ABBDD9A5}" type="slidenum">
              <a:rPr lang="es-MX" smtClean="0"/>
              <a:pPr>
                <a:defRPr/>
              </a:pPr>
              <a:t>‹Nº›</a:t>
            </a:fld>
            <a:endParaRPr lang="es-MX"/>
          </a:p>
        </p:txBody>
      </p:sp>
    </p:spTree>
    <p:extLst>
      <p:ext uri="{BB962C8B-B14F-4D97-AF65-F5344CB8AC3E}">
        <p14:creationId xmlns:p14="http://schemas.microsoft.com/office/powerpoint/2010/main" val="1954666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pPr>
              <a:defRPr/>
            </a:pPr>
            <a:fld id="{CDDCBB26-CA7F-416E-8A47-8D60C23864BD}" type="datetimeFigureOut">
              <a:rPr lang="es-MX" smtClean="0"/>
              <a:pPr>
                <a:defRPr/>
              </a:pPr>
              <a:t>19/02/2021</a:t>
            </a:fld>
            <a:endParaRPr lang="es-MX"/>
          </a:p>
        </p:txBody>
      </p:sp>
      <p:sp>
        <p:nvSpPr>
          <p:cNvPr id="5" name="Marcador de pie de página 4"/>
          <p:cNvSpPr>
            <a:spLocks noGrp="1"/>
          </p:cNvSpPr>
          <p:nvPr>
            <p:ph type="ftr" sz="quarter" idx="11"/>
          </p:nvPr>
        </p:nvSpPr>
        <p:spPr/>
        <p:txBody>
          <a:bodyPr/>
          <a:lstStyle/>
          <a:p>
            <a:pPr>
              <a:defRPr/>
            </a:pPr>
            <a:endParaRPr lang="es-MX"/>
          </a:p>
        </p:txBody>
      </p:sp>
      <p:sp>
        <p:nvSpPr>
          <p:cNvPr id="6" name="Marcador de número de diapositiva 5"/>
          <p:cNvSpPr>
            <a:spLocks noGrp="1"/>
          </p:cNvSpPr>
          <p:nvPr>
            <p:ph type="sldNum" sz="quarter" idx="12"/>
          </p:nvPr>
        </p:nvSpPr>
        <p:spPr/>
        <p:txBody>
          <a:bodyPr/>
          <a:lstStyle/>
          <a:p>
            <a:pPr>
              <a:defRPr/>
            </a:pPr>
            <a:fld id="{796AD127-B1FE-490E-9D32-9330D3D4EB3D}" type="slidenum">
              <a:rPr lang="es-MX" smtClean="0"/>
              <a:pPr>
                <a:defRPr/>
              </a:pPr>
              <a:t>‹Nº›</a:t>
            </a:fld>
            <a:endParaRPr lang="es-MX"/>
          </a:p>
        </p:txBody>
      </p:sp>
    </p:spTree>
    <p:extLst>
      <p:ext uri="{BB962C8B-B14F-4D97-AF65-F5344CB8AC3E}">
        <p14:creationId xmlns:p14="http://schemas.microsoft.com/office/powerpoint/2010/main" val="1737301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pPr>
              <a:defRPr/>
            </a:pPr>
            <a:fld id="{41F89382-B91F-4336-A17C-A5430A1DE6A5}" type="datetimeFigureOut">
              <a:rPr lang="es-MX" smtClean="0"/>
              <a:pPr>
                <a:defRPr/>
              </a:pPr>
              <a:t>19/02/2021</a:t>
            </a:fld>
            <a:endParaRPr lang="es-MX"/>
          </a:p>
        </p:txBody>
      </p:sp>
      <p:sp>
        <p:nvSpPr>
          <p:cNvPr id="5" name="Marcador de pie de página 4"/>
          <p:cNvSpPr>
            <a:spLocks noGrp="1"/>
          </p:cNvSpPr>
          <p:nvPr>
            <p:ph type="ftr" sz="quarter" idx="11"/>
          </p:nvPr>
        </p:nvSpPr>
        <p:spPr/>
        <p:txBody>
          <a:bodyPr/>
          <a:lstStyle/>
          <a:p>
            <a:pPr>
              <a:defRPr/>
            </a:pPr>
            <a:endParaRPr lang="es-MX"/>
          </a:p>
        </p:txBody>
      </p:sp>
      <p:sp>
        <p:nvSpPr>
          <p:cNvPr id="6" name="Marcador de número de diapositiva 5"/>
          <p:cNvSpPr>
            <a:spLocks noGrp="1"/>
          </p:cNvSpPr>
          <p:nvPr>
            <p:ph type="sldNum" sz="quarter" idx="12"/>
          </p:nvPr>
        </p:nvSpPr>
        <p:spPr/>
        <p:txBody>
          <a:bodyPr/>
          <a:lstStyle/>
          <a:p>
            <a:pPr>
              <a:defRPr/>
            </a:pPr>
            <a:fld id="{4F16BD7E-76F9-45EC-B4AA-488BB2D5B42E}" type="slidenum">
              <a:rPr lang="es-MX" smtClean="0"/>
              <a:pPr>
                <a:defRPr/>
              </a:pPr>
              <a:t>‹Nº›</a:t>
            </a:fld>
            <a:endParaRPr lang="es-MX"/>
          </a:p>
        </p:txBody>
      </p:sp>
    </p:spTree>
    <p:extLst>
      <p:ext uri="{BB962C8B-B14F-4D97-AF65-F5344CB8AC3E}">
        <p14:creationId xmlns:p14="http://schemas.microsoft.com/office/powerpoint/2010/main" val="1622840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pPr>
              <a:defRPr/>
            </a:pPr>
            <a:fld id="{137658B3-72BB-4615-8CD9-2F99EB12FC9A}" type="datetimeFigureOut">
              <a:rPr lang="es-MX" smtClean="0"/>
              <a:pPr>
                <a:defRPr/>
              </a:pPr>
              <a:t>19/02/2021</a:t>
            </a:fld>
            <a:endParaRPr lang="es-MX"/>
          </a:p>
        </p:txBody>
      </p:sp>
      <p:sp>
        <p:nvSpPr>
          <p:cNvPr id="5" name="Marcador de pie de página 4"/>
          <p:cNvSpPr>
            <a:spLocks noGrp="1"/>
          </p:cNvSpPr>
          <p:nvPr>
            <p:ph type="ftr" sz="quarter" idx="11"/>
          </p:nvPr>
        </p:nvSpPr>
        <p:spPr/>
        <p:txBody>
          <a:bodyPr/>
          <a:lstStyle/>
          <a:p>
            <a:pPr>
              <a:defRPr/>
            </a:pPr>
            <a:endParaRPr lang="es-MX"/>
          </a:p>
        </p:txBody>
      </p:sp>
      <p:sp>
        <p:nvSpPr>
          <p:cNvPr id="6" name="Marcador de número de diapositiva 5"/>
          <p:cNvSpPr>
            <a:spLocks noGrp="1"/>
          </p:cNvSpPr>
          <p:nvPr>
            <p:ph type="sldNum" sz="quarter" idx="12"/>
          </p:nvPr>
        </p:nvSpPr>
        <p:spPr/>
        <p:txBody>
          <a:bodyPr/>
          <a:lstStyle/>
          <a:p>
            <a:pPr>
              <a:defRPr/>
            </a:pPr>
            <a:fld id="{27973315-7213-471B-B697-81DEBC49679E}" type="slidenum">
              <a:rPr lang="es-MX" smtClean="0"/>
              <a:pPr>
                <a:defRPr/>
              </a:pPr>
              <a:t>‹Nº›</a:t>
            </a:fld>
            <a:endParaRPr lang="es-MX"/>
          </a:p>
        </p:txBody>
      </p:sp>
    </p:spTree>
    <p:extLst>
      <p:ext uri="{BB962C8B-B14F-4D97-AF65-F5344CB8AC3E}">
        <p14:creationId xmlns:p14="http://schemas.microsoft.com/office/powerpoint/2010/main" val="521959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9"/>
            <a:ext cx="7886700" cy="2852737"/>
          </a:xfrm>
        </p:spPr>
        <p:txBody>
          <a:bodyPr anchor="b"/>
          <a:lstStyle>
            <a:lvl1pPr>
              <a:defRPr sz="4500"/>
            </a:lvl1pPr>
          </a:lstStyle>
          <a:p>
            <a:r>
              <a:rPr lang="es-ES"/>
              <a:t>Haga clic para modificar el estilo de título del patrón</a:t>
            </a:r>
          </a:p>
        </p:txBody>
      </p:sp>
      <p:sp>
        <p:nvSpPr>
          <p:cNvPr id="3" name="Marcador de tex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pPr>
              <a:defRPr/>
            </a:pPr>
            <a:fld id="{8EE25B17-1A20-47E0-95F6-105DAC889E35}" type="datetimeFigureOut">
              <a:rPr lang="es-MX" smtClean="0"/>
              <a:pPr>
                <a:defRPr/>
              </a:pPr>
              <a:t>19/02/2021</a:t>
            </a:fld>
            <a:endParaRPr lang="es-MX"/>
          </a:p>
        </p:txBody>
      </p:sp>
      <p:sp>
        <p:nvSpPr>
          <p:cNvPr id="5" name="Marcador de pie de página 4"/>
          <p:cNvSpPr>
            <a:spLocks noGrp="1"/>
          </p:cNvSpPr>
          <p:nvPr>
            <p:ph type="ftr" sz="quarter" idx="11"/>
          </p:nvPr>
        </p:nvSpPr>
        <p:spPr/>
        <p:txBody>
          <a:bodyPr/>
          <a:lstStyle/>
          <a:p>
            <a:pPr>
              <a:defRPr/>
            </a:pPr>
            <a:endParaRPr lang="es-MX"/>
          </a:p>
        </p:txBody>
      </p:sp>
      <p:sp>
        <p:nvSpPr>
          <p:cNvPr id="6" name="Marcador de número de diapositiva 5"/>
          <p:cNvSpPr>
            <a:spLocks noGrp="1"/>
          </p:cNvSpPr>
          <p:nvPr>
            <p:ph type="sldNum" sz="quarter" idx="12"/>
          </p:nvPr>
        </p:nvSpPr>
        <p:spPr/>
        <p:txBody>
          <a:bodyPr/>
          <a:lstStyle/>
          <a:p>
            <a:pPr>
              <a:defRPr/>
            </a:pPr>
            <a:fld id="{70B6F1ED-0DFD-4CD4-922F-F249B4599BC4}" type="slidenum">
              <a:rPr lang="es-MX" smtClean="0"/>
              <a:pPr>
                <a:defRPr/>
              </a:pPr>
              <a:t>‹Nº›</a:t>
            </a:fld>
            <a:endParaRPr lang="es-MX"/>
          </a:p>
        </p:txBody>
      </p:sp>
    </p:spTree>
    <p:extLst>
      <p:ext uri="{BB962C8B-B14F-4D97-AF65-F5344CB8AC3E}">
        <p14:creationId xmlns:p14="http://schemas.microsoft.com/office/powerpoint/2010/main" val="2840300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6286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4629150" y="1825625"/>
            <a:ext cx="38862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pPr>
              <a:defRPr/>
            </a:pPr>
            <a:fld id="{C2F59F69-C7CA-47D3-9C7E-3925EB54EC31}" type="datetimeFigureOut">
              <a:rPr lang="es-MX" smtClean="0"/>
              <a:pPr>
                <a:defRPr/>
              </a:pPr>
              <a:t>19/02/2021</a:t>
            </a:fld>
            <a:endParaRPr lang="es-MX"/>
          </a:p>
        </p:txBody>
      </p:sp>
      <p:sp>
        <p:nvSpPr>
          <p:cNvPr id="6" name="Marcador de pie de página 5"/>
          <p:cNvSpPr>
            <a:spLocks noGrp="1"/>
          </p:cNvSpPr>
          <p:nvPr>
            <p:ph type="ftr" sz="quarter" idx="11"/>
          </p:nvPr>
        </p:nvSpPr>
        <p:spPr/>
        <p:txBody>
          <a:bodyPr/>
          <a:lstStyle/>
          <a:p>
            <a:pPr>
              <a:defRPr/>
            </a:pPr>
            <a:endParaRPr lang="es-MX"/>
          </a:p>
        </p:txBody>
      </p:sp>
      <p:sp>
        <p:nvSpPr>
          <p:cNvPr id="7" name="Marcador de número de diapositiva 6"/>
          <p:cNvSpPr>
            <a:spLocks noGrp="1"/>
          </p:cNvSpPr>
          <p:nvPr>
            <p:ph type="sldNum" sz="quarter" idx="12"/>
          </p:nvPr>
        </p:nvSpPr>
        <p:spPr/>
        <p:txBody>
          <a:bodyPr/>
          <a:lstStyle/>
          <a:p>
            <a:pPr>
              <a:defRPr/>
            </a:pPr>
            <a:fld id="{63AFCD42-E0EE-443D-B724-831BF1A4C394}" type="slidenum">
              <a:rPr lang="es-MX" smtClean="0"/>
              <a:pPr>
                <a:defRPr/>
              </a:pPr>
              <a:t>‹Nº›</a:t>
            </a:fld>
            <a:endParaRPr lang="es-MX"/>
          </a:p>
        </p:txBody>
      </p:sp>
    </p:spTree>
    <p:extLst>
      <p:ext uri="{BB962C8B-B14F-4D97-AF65-F5344CB8AC3E}">
        <p14:creationId xmlns:p14="http://schemas.microsoft.com/office/powerpoint/2010/main" val="3486792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6"/>
            <a:ext cx="78867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el estilo de texto del patrón</a:t>
            </a:r>
          </a:p>
        </p:txBody>
      </p:sp>
      <p:sp>
        <p:nvSpPr>
          <p:cNvPr id="6" name="Marcador de contenido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pPr>
              <a:defRPr/>
            </a:pPr>
            <a:fld id="{EDB59C4B-278E-430F-832D-3F843093F44F}" type="datetimeFigureOut">
              <a:rPr lang="es-MX" smtClean="0"/>
              <a:pPr>
                <a:defRPr/>
              </a:pPr>
              <a:t>19/02/2021</a:t>
            </a:fld>
            <a:endParaRPr lang="es-MX"/>
          </a:p>
        </p:txBody>
      </p:sp>
      <p:sp>
        <p:nvSpPr>
          <p:cNvPr id="8" name="Marcador de pie de página 7"/>
          <p:cNvSpPr>
            <a:spLocks noGrp="1"/>
          </p:cNvSpPr>
          <p:nvPr>
            <p:ph type="ftr" sz="quarter" idx="11"/>
          </p:nvPr>
        </p:nvSpPr>
        <p:spPr/>
        <p:txBody>
          <a:bodyPr/>
          <a:lstStyle/>
          <a:p>
            <a:pPr>
              <a:defRPr/>
            </a:pPr>
            <a:endParaRPr lang="es-MX"/>
          </a:p>
        </p:txBody>
      </p:sp>
      <p:sp>
        <p:nvSpPr>
          <p:cNvPr id="9" name="Marcador de número de diapositiva 8"/>
          <p:cNvSpPr>
            <a:spLocks noGrp="1"/>
          </p:cNvSpPr>
          <p:nvPr>
            <p:ph type="sldNum" sz="quarter" idx="12"/>
          </p:nvPr>
        </p:nvSpPr>
        <p:spPr/>
        <p:txBody>
          <a:bodyPr/>
          <a:lstStyle/>
          <a:p>
            <a:pPr>
              <a:defRPr/>
            </a:pPr>
            <a:fld id="{F86B47C1-2CC6-4CED-97F9-BE724CCB5F12}" type="slidenum">
              <a:rPr lang="es-MX" smtClean="0"/>
              <a:pPr>
                <a:defRPr/>
              </a:pPr>
              <a:t>‹Nº›</a:t>
            </a:fld>
            <a:endParaRPr lang="es-MX"/>
          </a:p>
        </p:txBody>
      </p:sp>
    </p:spTree>
    <p:extLst>
      <p:ext uri="{BB962C8B-B14F-4D97-AF65-F5344CB8AC3E}">
        <p14:creationId xmlns:p14="http://schemas.microsoft.com/office/powerpoint/2010/main" val="3525608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pPr>
              <a:defRPr/>
            </a:pPr>
            <a:fld id="{BFBD1FA2-A5B6-48F8-9880-FECC491F7E4F}" type="datetimeFigureOut">
              <a:rPr lang="es-MX" smtClean="0"/>
              <a:pPr>
                <a:defRPr/>
              </a:pPr>
              <a:t>19/02/2021</a:t>
            </a:fld>
            <a:endParaRPr lang="es-MX"/>
          </a:p>
        </p:txBody>
      </p:sp>
      <p:sp>
        <p:nvSpPr>
          <p:cNvPr id="4" name="Marcador de pie de página 3"/>
          <p:cNvSpPr>
            <a:spLocks noGrp="1"/>
          </p:cNvSpPr>
          <p:nvPr>
            <p:ph type="ftr" sz="quarter" idx="11"/>
          </p:nvPr>
        </p:nvSpPr>
        <p:spPr/>
        <p:txBody>
          <a:bodyPr/>
          <a:lstStyle/>
          <a:p>
            <a:pPr>
              <a:defRPr/>
            </a:pPr>
            <a:endParaRPr lang="es-MX"/>
          </a:p>
        </p:txBody>
      </p:sp>
      <p:sp>
        <p:nvSpPr>
          <p:cNvPr id="5" name="Marcador de número de diapositiva 4"/>
          <p:cNvSpPr>
            <a:spLocks noGrp="1"/>
          </p:cNvSpPr>
          <p:nvPr>
            <p:ph type="sldNum" sz="quarter" idx="12"/>
          </p:nvPr>
        </p:nvSpPr>
        <p:spPr/>
        <p:txBody>
          <a:bodyPr/>
          <a:lstStyle/>
          <a:p>
            <a:pPr>
              <a:defRPr/>
            </a:pPr>
            <a:fld id="{0FCDDA4C-0E4F-4F29-8E80-EA6923E16EFB}" type="slidenum">
              <a:rPr lang="es-MX" smtClean="0"/>
              <a:pPr>
                <a:defRPr/>
              </a:pPr>
              <a:t>‹Nº›</a:t>
            </a:fld>
            <a:endParaRPr lang="es-MX"/>
          </a:p>
        </p:txBody>
      </p:sp>
    </p:spTree>
    <p:extLst>
      <p:ext uri="{BB962C8B-B14F-4D97-AF65-F5344CB8AC3E}">
        <p14:creationId xmlns:p14="http://schemas.microsoft.com/office/powerpoint/2010/main" val="3354715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pPr>
              <a:defRPr/>
            </a:pPr>
            <a:fld id="{C2EC450F-EB85-4D72-A5A3-A28675FEE5AF}" type="datetimeFigureOut">
              <a:rPr lang="es-MX" smtClean="0"/>
              <a:pPr>
                <a:defRPr/>
              </a:pPr>
              <a:t>19/02/2021</a:t>
            </a:fld>
            <a:endParaRPr lang="es-MX"/>
          </a:p>
        </p:txBody>
      </p:sp>
      <p:sp>
        <p:nvSpPr>
          <p:cNvPr id="3" name="Marcador de pie de página 2"/>
          <p:cNvSpPr>
            <a:spLocks noGrp="1"/>
          </p:cNvSpPr>
          <p:nvPr>
            <p:ph type="ftr" sz="quarter" idx="11"/>
          </p:nvPr>
        </p:nvSpPr>
        <p:spPr/>
        <p:txBody>
          <a:bodyPr/>
          <a:lstStyle/>
          <a:p>
            <a:pPr>
              <a:defRPr/>
            </a:pPr>
            <a:endParaRPr lang="es-MX"/>
          </a:p>
        </p:txBody>
      </p:sp>
      <p:sp>
        <p:nvSpPr>
          <p:cNvPr id="4" name="Marcador de número de diapositiva 3"/>
          <p:cNvSpPr>
            <a:spLocks noGrp="1"/>
          </p:cNvSpPr>
          <p:nvPr>
            <p:ph type="sldNum" sz="quarter" idx="12"/>
          </p:nvPr>
        </p:nvSpPr>
        <p:spPr/>
        <p:txBody>
          <a:bodyPr/>
          <a:lstStyle/>
          <a:p>
            <a:pPr>
              <a:defRPr/>
            </a:pPr>
            <a:fld id="{4D56AD6A-1D55-4850-827F-20152A8E1299}" type="slidenum">
              <a:rPr lang="es-MX" smtClean="0"/>
              <a:pPr>
                <a:defRPr/>
              </a:pPr>
              <a:t>‹Nº›</a:t>
            </a:fld>
            <a:endParaRPr lang="es-MX"/>
          </a:p>
        </p:txBody>
      </p:sp>
    </p:spTree>
    <p:extLst>
      <p:ext uri="{BB962C8B-B14F-4D97-AF65-F5344CB8AC3E}">
        <p14:creationId xmlns:p14="http://schemas.microsoft.com/office/powerpoint/2010/main" val="586579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p>
        </p:txBody>
      </p:sp>
      <p:sp>
        <p:nvSpPr>
          <p:cNvPr id="3" name="Marcador de contenido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pPr>
              <a:defRPr/>
            </a:pPr>
            <a:fld id="{F668CCCB-2C7C-46E5-A8FA-17B0B3BD65F2}" type="datetimeFigureOut">
              <a:rPr lang="es-MX" smtClean="0"/>
              <a:pPr>
                <a:defRPr/>
              </a:pPr>
              <a:t>19/02/2021</a:t>
            </a:fld>
            <a:endParaRPr lang="es-MX"/>
          </a:p>
        </p:txBody>
      </p:sp>
      <p:sp>
        <p:nvSpPr>
          <p:cNvPr id="6" name="Marcador de pie de página 5"/>
          <p:cNvSpPr>
            <a:spLocks noGrp="1"/>
          </p:cNvSpPr>
          <p:nvPr>
            <p:ph type="ftr" sz="quarter" idx="11"/>
          </p:nvPr>
        </p:nvSpPr>
        <p:spPr/>
        <p:txBody>
          <a:bodyPr/>
          <a:lstStyle/>
          <a:p>
            <a:pPr>
              <a:defRPr/>
            </a:pPr>
            <a:endParaRPr lang="es-MX"/>
          </a:p>
        </p:txBody>
      </p:sp>
      <p:sp>
        <p:nvSpPr>
          <p:cNvPr id="7" name="Marcador de número de diapositiva 6"/>
          <p:cNvSpPr>
            <a:spLocks noGrp="1"/>
          </p:cNvSpPr>
          <p:nvPr>
            <p:ph type="sldNum" sz="quarter" idx="12"/>
          </p:nvPr>
        </p:nvSpPr>
        <p:spPr/>
        <p:txBody>
          <a:bodyPr/>
          <a:lstStyle/>
          <a:p>
            <a:pPr>
              <a:defRPr/>
            </a:pPr>
            <a:fld id="{7AE28248-F599-41F5-AD26-C78CFF679154}" type="slidenum">
              <a:rPr lang="es-MX" smtClean="0"/>
              <a:pPr>
                <a:defRPr/>
              </a:pPr>
              <a:t>‹Nº›</a:t>
            </a:fld>
            <a:endParaRPr lang="es-MX"/>
          </a:p>
        </p:txBody>
      </p:sp>
    </p:spTree>
    <p:extLst>
      <p:ext uri="{BB962C8B-B14F-4D97-AF65-F5344CB8AC3E}">
        <p14:creationId xmlns:p14="http://schemas.microsoft.com/office/powerpoint/2010/main" val="247099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p>
        </p:txBody>
      </p:sp>
      <p:sp>
        <p:nvSpPr>
          <p:cNvPr id="3" name="Marcador de posición de imagen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ES"/>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pPr>
              <a:defRPr/>
            </a:pPr>
            <a:fld id="{86CA8532-0238-4387-90AF-25E4B15D3901}" type="datetimeFigureOut">
              <a:rPr lang="es-MX" smtClean="0"/>
              <a:pPr>
                <a:defRPr/>
              </a:pPr>
              <a:t>19/02/2021</a:t>
            </a:fld>
            <a:endParaRPr lang="es-MX"/>
          </a:p>
        </p:txBody>
      </p:sp>
      <p:sp>
        <p:nvSpPr>
          <p:cNvPr id="6" name="Marcador de pie de página 5"/>
          <p:cNvSpPr>
            <a:spLocks noGrp="1"/>
          </p:cNvSpPr>
          <p:nvPr>
            <p:ph type="ftr" sz="quarter" idx="11"/>
          </p:nvPr>
        </p:nvSpPr>
        <p:spPr/>
        <p:txBody>
          <a:bodyPr/>
          <a:lstStyle/>
          <a:p>
            <a:pPr>
              <a:defRPr/>
            </a:pPr>
            <a:endParaRPr lang="es-MX"/>
          </a:p>
        </p:txBody>
      </p:sp>
      <p:sp>
        <p:nvSpPr>
          <p:cNvPr id="7" name="Marcador de número de diapositiva 6"/>
          <p:cNvSpPr>
            <a:spLocks noGrp="1"/>
          </p:cNvSpPr>
          <p:nvPr>
            <p:ph type="sldNum" sz="quarter" idx="12"/>
          </p:nvPr>
        </p:nvSpPr>
        <p:spPr/>
        <p:txBody>
          <a:bodyPr/>
          <a:lstStyle/>
          <a:p>
            <a:pPr>
              <a:defRPr/>
            </a:pPr>
            <a:fld id="{FA05E841-BF94-426A-B27B-2F174B1F31B9}" type="slidenum">
              <a:rPr lang="es-MX" smtClean="0"/>
              <a:pPr>
                <a:defRPr/>
              </a:pPr>
              <a:t>‹Nº›</a:t>
            </a:fld>
            <a:endParaRPr lang="es-MX"/>
          </a:p>
        </p:txBody>
      </p:sp>
    </p:spTree>
    <p:extLst>
      <p:ext uri="{BB962C8B-B14F-4D97-AF65-F5344CB8AC3E}">
        <p14:creationId xmlns:p14="http://schemas.microsoft.com/office/powerpoint/2010/main" val="1600659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BFBD1FA2-A5B6-48F8-9880-FECC491F7E4F}" type="datetimeFigureOut">
              <a:rPr lang="es-MX" smtClean="0"/>
              <a:pPr>
                <a:defRPr/>
              </a:pPr>
              <a:t>19/02/2021</a:t>
            </a:fld>
            <a:endParaRPr lang="es-MX"/>
          </a:p>
        </p:txBody>
      </p:sp>
      <p:sp>
        <p:nvSpPr>
          <p:cNvPr id="5" name="Marcador de pie de página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s-MX"/>
          </a:p>
        </p:txBody>
      </p:sp>
      <p:sp>
        <p:nvSpPr>
          <p:cNvPr id="6" name="Marcador de número de diapositiva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0FCDDA4C-0E4F-4F29-8E80-EA6923E16EFB}" type="slidenum">
              <a:rPr lang="es-MX" smtClean="0"/>
              <a:pPr>
                <a:defRPr/>
              </a:pPr>
              <a:t>‹Nº›</a:t>
            </a:fld>
            <a:endParaRPr lang="es-MX"/>
          </a:p>
        </p:txBody>
      </p:sp>
    </p:spTree>
    <p:extLst>
      <p:ext uri="{BB962C8B-B14F-4D97-AF65-F5344CB8AC3E}">
        <p14:creationId xmlns:p14="http://schemas.microsoft.com/office/powerpoint/2010/main" val="29863921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E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mailxmail.com/curso-herramientas-autocorreccion-word-2007-correspondencia/word-2007-documento-principal" TargetMode="External"/><Relationship Id="rId2" Type="http://schemas.openxmlformats.org/officeDocument/2006/relationships/hyperlink" Target="http://www.aulaclic.es/word2007/t_14_1.htm"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395536" y="559870"/>
            <a:ext cx="6984776" cy="2509090"/>
          </a:xfrm>
        </p:spPr>
        <p:txBody>
          <a:bodyPr>
            <a:noAutofit/>
          </a:bodyPr>
          <a:lstStyle/>
          <a:p>
            <a:pPr algn="l"/>
            <a:r>
              <a:rPr lang="es-MX" sz="2400" b="1" dirty="0"/>
              <a:t>Asignatura: </a:t>
            </a:r>
            <a:r>
              <a:rPr lang="es-MX" sz="2400"/>
              <a:t>Informática I</a:t>
            </a:r>
            <a:endParaRPr lang="es-MX" sz="2400" dirty="0"/>
          </a:p>
          <a:p>
            <a:pPr algn="l"/>
            <a:r>
              <a:rPr lang="es-MX" sz="2400" b="1" dirty="0"/>
              <a:t>Unidad: I </a:t>
            </a:r>
            <a:r>
              <a:rPr lang="es-MX" sz="2400" b="1" dirty="0" err="1"/>
              <a:t>I</a:t>
            </a:r>
            <a:r>
              <a:rPr lang="es-MX" sz="2400" b="1" dirty="0"/>
              <a:t> </a:t>
            </a:r>
            <a:r>
              <a:rPr lang="es-MX" sz="2400" b="1" dirty="0" err="1"/>
              <a:t>I</a:t>
            </a:r>
            <a:r>
              <a:rPr lang="es-MX" sz="2400" b="1" dirty="0"/>
              <a:t>. </a:t>
            </a:r>
            <a:r>
              <a:rPr lang="es-MX" sz="2400" dirty="0"/>
              <a:t>Procesador de textos</a:t>
            </a:r>
          </a:p>
          <a:p>
            <a:pPr algn="l"/>
            <a:r>
              <a:rPr lang="es-MX" sz="2400" b="1" dirty="0"/>
              <a:t>Tema: </a:t>
            </a:r>
            <a:r>
              <a:rPr lang="es-MX" sz="2400" dirty="0"/>
              <a:t>Combinación de correspondencia</a:t>
            </a:r>
          </a:p>
          <a:p>
            <a:pPr algn="l"/>
            <a:endParaRPr lang="es-MX" sz="2400" b="1" dirty="0">
              <a:solidFill>
                <a:schemeClr val="bg2">
                  <a:lumMod val="90000"/>
                </a:schemeClr>
              </a:solidFill>
            </a:endParaRPr>
          </a:p>
        </p:txBody>
      </p:sp>
      <p:sp>
        <p:nvSpPr>
          <p:cNvPr id="6" name="Rectangle 15">
            <a:extLst>
              <a:ext uri="{FF2B5EF4-FFF2-40B4-BE49-F238E27FC236}">
                <a16:creationId xmlns:a16="http://schemas.microsoft.com/office/drawing/2014/main" id="{75DD3B79-D2B5-4D10-802B-E25A89C323A8}"/>
              </a:ext>
            </a:extLst>
          </p:cNvPr>
          <p:cNvSpPr txBox="1">
            <a:spLocks noChangeArrowheads="1"/>
          </p:cNvSpPr>
          <p:nvPr/>
        </p:nvSpPr>
        <p:spPr>
          <a:xfrm>
            <a:off x="5304577" y="5013176"/>
            <a:ext cx="3106737" cy="68421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a:buFontTx/>
              <a:buNone/>
              <a:defRPr/>
            </a:pPr>
            <a:r>
              <a:rPr lang="es-ES" sz="1400" b="1" dirty="0"/>
              <a:t>Autor: </a:t>
            </a:r>
            <a:r>
              <a:rPr lang="es-ES" sz="1400" b="1" dirty="0" err="1"/>
              <a:t>Ing</a:t>
            </a:r>
            <a:r>
              <a:rPr lang="es-ES" sz="1400" b="1" dirty="0"/>
              <a:t> Eder Gamboa Andrade</a:t>
            </a:r>
          </a:p>
          <a:p>
            <a:pPr algn="just">
              <a:buFontTx/>
              <a:buNone/>
              <a:defRPr/>
            </a:pPr>
            <a:r>
              <a:rPr lang="es-ES" sz="1400" b="1" dirty="0"/>
              <a:t>Universidad del pacifico</a:t>
            </a:r>
          </a:p>
        </p:txBody>
      </p:sp>
      <p:pic>
        <p:nvPicPr>
          <p:cNvPr id="8" name="Picture 8" descr="esultado de imagen para unipacifico">
            <a:extLst>
              <a:ext uri="{FF2B5EF4-FFF2-40B4-BE49-F238E27FC236}">
                <a16:creationId xmlns:a16="http://schemas.microsoft.com/office/drawing/2014/main" id="{CEC110BE-F779-4331-87CE-5416AFDF25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0889" y="3433700"/>
            <a:ext cx="2630118" cy="2844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3201742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71600" y="1196752"/>
            <a:ext cx="7056784" cy="2800767"/>
          </a:xfrm>
          <a:prstGeom prst="rect">
            <a:avLst/>
          </a:prstGeom>
        </p:spPr>
        <p:txBody>
          <a:bodyPr wrap="square">
            <a:spAutoFit/>
          </a:bodyPr>
          <a:lstStyle/>
          <a:p>
            <a:pPr algn="just"/>
            <a:r>
              <a:rPr lang="es-MX" sz="3800" b="1" i="1" u="sng" dirty="0"/>
              <a:t>Los registros </a:t>
            </a:r>
          </a:p>
          <a:p>
            <a:pPr algn="just"/>
            <a:endParaRPr lang="es-MX" sz="3600" b="1" i="1" u="sng" dirty="0"/>
          </a:p>
          <a:p>
            <a:pPr algn="just"/>
            <a:r>
              <a:rPr lang="es-MX" sz="3400" dirty="0"/>
              <a:t>Son el conjunto de campos relacionados entre si, sobre una misma persona, cosa ó lugar.</a:t>
            </a:r>
          </a:p>
        </p:txBody>
      </p:sp>
    </p:spTree>
    <p:extLst>
      <p:ext uri="{BB962C8B-B14F-4D97-AF65-F5344CB8AC3E}">
        <p14:creationId xmlns:p14="http://schemas.microsoft.com/office/powerpoint/2010/main" val="276875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629816"/>
            <a:ext cx="8229600" cy="1143000"/>
          </a:xfrm>
        </p:spPr>
        <p:txBody>
          <a:bodyPr/>
          <a:lstStyle/>
          <a:p>
            <a:r>
              <a:rPr lang="es-MX" sz="3800" b="1" dirty="0"/>
              <a:t>Ejemplo de una base de datos:</a:t>
            </a:r>
            <a:endParaRPr lang="es-MX" sz="3800" dirty="0"/>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2402031466"/>
              </p:ext>
            </p:extLst>
          </p:nvPr>
        </p:nvGraphicFramePr>
        <p:xfrm>
          <a:off x="1465312" y="3019018"/>
          <a:ext cx="5915000" cy="1859280"/>
        </p:xfrm>
        <a:graphic>
          <a:graphicData uri="http://schemas.openxmlformats.org/drawingml/2006/table">
            <a:tbl>
              <a:tblPr firstRow="1" bandRow="1">
                <a:tableStyleId>{5C22544A-7EE6-4342-B048-85BDC9FD1C3A}</a:tableStyleId>
              </a:tblPr>
              <a:tblGrid>
                <a:gridCol w="2386608">
                  <a:extLst>
                    <a:ext uri="{9D8B030D-6E8A-4147-A177-3AD203B41FA5}">
                      <a16:colId xmlns:a16="http://schemas.microsoft.com/office/drawing/2014/main" val="20000"/>
                    </a:ext>
                  </a:extLst>
                </a:gridCol>
                <a:gridCol w="3528392">
                  <a:extLst>
                    <a:ext uri="{9D8B030D-6E8A-4147-A177-3AD203B41FA5}">
                      <a16:colId xmlns:a16="http://schemas.microsoft.com/office/drawing/2014/main" val="20001"/>
                    </a:ext>
                  </a:extLst>
                </a:gridCol>
              </a:tblGrid>
              <a:tr h="370840">
                <a:tc>
                  <a:txBody>
                    <a:bodyPr/>
                    <a:lstStyle/>
                    <a:p>
                      <a:r>
                        <a:rPr lang="es-MX" sz="2600" dirty="0"/>
                        <a:t>Nombre</a:t>
                      </a:r>
                    </a:p>
                  </a:txBody>
                  <a:tcPr/>
                </a:tc>
                <a:tc>
                  <a:txBody>
                    <a:bodyPr/>
                    <a:lstStyle/>
                    <a:p>
                      <a:r>
                        <a:rPr lang="es-MX" sz="2600" dirty="0"/>
                        <a:t>Dirección</a:t>
                      </a:r>
                    </a:p>
                  </a:txBody>
                  <a:tcPr/>
                </a:tc>
                <a:extLst>
                  <a:ext uri="{0D108BD9-81ED-4DB2-BD59-A6C34878D82A}">
                    <a16:rowId xmlns:a16="http://schemas.microsoft.com/office/drawing/2014/main" val="10000"/>
                  </a:ext>
                </a:extLst>
              </a:tr>
              <a:tr h="370840">
                <a:tc>
                  <a:txBody>
                    <a:bodyPr/>
                    <a:lstStyle/>
                    <a:p>
                      <a:r>
                        <a:rPr lang="es-MX" sz="2400" dirty="0"/>
                        <a:t>Juan Mendiola</a:t>
                      </a:r>
                    </a:p>
                  </a:txBody>
                  <a:tcPr/>
                </a:tc>
                <a:tc>
                  <a:txBody>
                    <a:bodyPr/>
                    <a:lstStyle/>
                    <a:p>
                      <a:r>
                        <a:rPr lang="es-MX" sz="2400" dirty="0"/>
                        <a:t>Av. De</a:t>
                      </a:r>
                      <a:r>
                        <a:rPr lang="es-MX" sz="2400" baseline="0" dirty="0"/>
                        <a:t> las Flores # 520</a:t>
                      </a:r>
                      <a:endParaRPr lang="es-MX" sz="2400" dirty="0"/>
                    </a:p>
                  </a:txBody>
                  <a:tcPr/>
                </a:tc>
                <a:extLst>
                  <a:ext uri="{0D108BD9-81ED-4DB2-BD59-A6C34878D82A}">
                    <a16:rowId xmlns:a16="http://schemas.microsoft.com/office/drawing/2014/main" val="10001"/>
                  </a:ext>
                </a:extLst>
              </a:tr>
              <a:tr h="370840">
                <a:tc>
                  <a:txBody>
                    <a:bodyPr/>
                    <a:lstStyle/>
                    <a:p>
                      <a:r>
                        <a:rPr lang="es-MX" sz="2400" dirty="0"/>
                        <a:t>Georgina López</a:t>
                      </a:r>
                    </a:p>
                  </a:txBody>
                  <a:tcPr/>
                </a:tc>
                <a:tc>
                  <a:txBody>
                    <a:bodyPr/>
                    <a:lstStyle/>
                    <a:p>
                      <a:r>
                        <a:rPr lang="es-MX" sz="2400" dirty="0"/>
                        <a:t>José Vasconcelos # 712</a:t>
                      </a:r>
                    </a:p>
                  </a:txBody>
                  <a:tcPr/>
                </a:tc>
                <a:extLst>
                  <a:ext uri="{0D108BD9-81ED-4DB2-BD59-A6C34878D82A}">
                    <a16:rowId xmlns:a16="http://schemas.microsoft.com/office/drawing/2014/main" val="10002"/>
                  </a:ext>
                </a:extLst>
              </a:tr>
              <a:tr h="370840">
                <a:tc>
                  <a:txBody>
                    <a:bodyPr/>
                    <a:lstStyle/>
                    <a:p>
                      <a:r>
                        <a:rPr lang="es-MX" sz="2400" dirty="0"/>
                        <a:t>Hugo Ortega</a:t>
                      </a:r>
                    </a:p>
                  </a:txBody>
                  <a:tcPr/>
                </a:tc>
                <a:tc>
                  <a:txBody>
                    <a:bodyPr/>
                    <a:lstStyle/>
                    <a:p>
                      <a:r>
                        <a:rPr lang="es-MX" sz="2400" dirty="0"/>
                        <a:t>Av.</a:t>
                      </a:r>
                      <a:r>
                        <a:rPr lang="es-MX" sz="2400" baseline="0" dirty="0"/>
                        <a:t> Juárez # 321</a:t>
                      </a:r>
                      <a:endParaRPr lang="es-MX" sz="2400" dirty="0"/>
                    </a:p>
                  </a:txBody>
                  <a:tcPr/>
                </a:tc>
                <a:extLst>
                  <a:ext uri="{0D108BD9-81ED-4DB2-BD59-A6C34878D82A}">
                    <a16:rowId xmlns:a16="http://schemas.microsoft.com/office/drawing/2014/main" val="10003"/>
                  </a:ext>
                </a:extLst>
              </a:tr>
            </a:tbl>
          </a:graphicData>
        </a:graphic>
      </p:graphicFrame>
      <p:sp>
        <p:nvSpPr>
          <p:cNvPr id="6" name="5 CuadroTexto"/>
          <p:cNvSpPr txBox="1"/>
          <p:nvPr/>
        </p:nvSpPr>
        <p:spPr>
          <a:xfrm>
            <a:off x="5508104" y="2154922"/>
            <a:ext cx="3530710" cy="615553"/>
          </a:xfrm>
          <a:prstGeom prst="rect">
            <a:avLst/>
          </a:prstGeom>
          <a:noFill/>
        </p:spPr>
        <p:txBody>
          <a:bodyPr wrap="none" rtlCol="0">
            <a:spAutoFit/>
          </a:bodyPr>
          <a:lstStyle/>
          <a:p>
            <a:r>
              <a:rPr lang="es-MX" sz="3400" b="1" dirty="0">
                <a:solidFill>
                  <a:schemeClr val="accent2">
                    <a:lumMod val="50000"/>
                  </a:schemeClr>
                </a:solidFill>
              </a:rPr>
              <a:t>Nombre de campo</a:t>
            </a:r>
          </a:p>
        </p:txBody>
      </p:sp>
      <p:sp>
        <p:nvSpPr>
          <p:cNvPr id="7" name="6 Rectángulo"/>
          <p:cNvSpPr/>
          <p:nvPr/>
        </p:nvSpPr>
        <p:spPr>
          <a:xfrm>
            <a:off x="3841576" y="3019018"/>
            <a:ext cx="3456384" cy="504056"/>
          </a:xfrm>
          <a:prstGeom prst="rect">
            <a:avLst/>
          </a:prstGeom>
          <a:noFill/>
          <a:ln w="571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11" name="10 Conector recto"/>
          <p:cNvCxnSpPr/>
          <p:nvPr/>
        </p:nvCxnSpPr>
        <p:spPr>
          <a:xfrm flipV="1">
            <a:off x="5292080" y="2636912"/>
            <a:ext cx="1296144" cy="360040"/>
          </a:xfrm>
          <a:prstGeom prst="line">
            <a:avLst/>
          </a:prstGeom>
          <a:ln w="5715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2" name="11 Rectángulo"/>
          <p:cNvSpPr/>
          <p:nvPr/>
        </p:nvSpPr>
        <p:spPr>
          <a:xfrm>
            <a:off x="1465312" y="3523074"/>
            <a:ext cx="2376264" cy="432048"/>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2 Rectángulo"/>
          <p:cNvSpPr/>
          <p:nvPr/>
        </p:nvSpPr>
        <p:spPr>
          <a:xfrm>
            <a:off x="1537320" y="4459178"/>
            <a:ext cx="5760640" cy="432048"/>
          </a:xfrm>
          <a:prstGeom prst="rect">
            <a:avLst/>
          </a:prstGeom>
          <a:no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14" name="13 Conector recto"/>
          <p:cNvCxnSpPr/>
          <p:nvPr/>
        </p:nvCxnSpPr>
        <p:spPr>
          <a:xfrm flipH="1" flipV="1">
            <a:off x="1979712" y="2492896"/>
            <a:ext cx="504056" cy="1008112"/>
          </a:xfrm>
          <a:prstGeom prst="line">
            <a:avLst/>
          </a:prstGeom>
          <a:ln w="571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15 Conector recto"/>
          <p:cNvCxnSpPr/>
          <p:nvPr/>
        </p:nvCxnSpPr>
        <p:spPr>
          <a:xfrm>
            <a:off x="3995936" y="4869160"/>
            <a:ext cx="637728" cy="526122"/>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sp>
        <p:nvSpPr>
          <p:cNvPr id="20" name="19 CuadroTexto"/>
          <p:cNvSpPr txBox="1"/>
          <p:nvPr/>
        </p:nvSpPr>
        <p:spPr>
          <a:xfrm>
            <a:off x="467544" y="2060848"/>
            <a:ext cx="3920560" cy="615553"/>
          </a:xfrm>
          <a:prstGeom prst="rect">
            <a:avLst/>
          </a:prstGeom>
          <a:noFill/>
        </p:spPr>
        <p:txBody>
          <a:bodyPr wrap="none" rtlCol="0">
            <a:spAutoFit/>
          </a:bodyPr>
          <a:lstStyle/>
          <a:p>
            <a:r>
              <a:rPr lang="es-MX" sz="3400" b="1" dirty="0">
                <a:solidFill>
                  <a:schemeClr val="accent2">
                    <a:lumMod val="50000"/>
                  </a:schemeClr>
                </a:solidFill>
              </a:rPr>
              <a:t>Contenido de campo</a:t>
            </a:r>
          </a:p>
        </p:txBody>
      </p:sp>
      <p:sp>
        <p:nvSpPr>
          <p:cNvPr id="21" name="20 CuadroTexto"/>
          <p:cNvSpPr txBox="1"/>
          <p:nvPr/>
        </p:nvSpPr>
        <p:spPr>
          <a:xfrm>
            <a:off x="3911062" y="5301208"/>
            <a:ext cx="1662058" cy="615553"/>
          </a:xfrm>
          <a:prstGeom prst="rect">
            <a:avLst/>
          </a:prstGeom>
          <a:noFill/>
        </p:spPr>
        <p:txBody>
          <a:bodyPr wrap="none" rtlCol="0">
            <a:spAutoFit/>
          </a:bodyPr>
          <a:lstStyle/>
          <a:p>
            <a:r>
              <a:rPr lang="es-MX" sz="3400" b="1" dirty="0">
                <a:solidFill>
                  <a:schemeClr val="accent2">
                    <a:lumMod val="50000"/>
                  </a:schemeClr>
                </a:solidFill>
              </a:rPr>
              <a:t>Registro</a:t>
            </a:r>
          </a:p>
        </p:txBody>
      </p:sp>
    </p:spTree>
    <p:extLst>
      <p:ext uri="{BB962C8B-B14F-4D97-AF65-F5344CB8AC3E}">
        <p14:creationId xmlns:p14="http://schemas.microsoft.com/office/powerpoint/2010/main" val="1049984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heckerboard(across)">
                                      <p:cBhvr>
                                        <p:cTn id="10" dur="500"/>
                                        <p:tgtEl>
                                          <p:spTgt spid="7"/>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heckerboard(across)">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diamond(in)">
                                      <p:cBhvr>
                                        <p:cTn id="18" dur="2000"/>
                                        <p:tgtEl>
                                          <p:spTgt spid="20"/>
                                        </p:tgtEl>
                                      </p:cBhvr>
                                    </p:animEffect>
                                  </p:childTnLst>
                                </p:cTn>
                              </p:par>
                              <p:par>
                                <p:cTn id="19" presetID="8" presetClass="entr" presetSubtype="16"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diamond(in)">
                                      <p:cBhvr>
                                        <p:cTn id="21" dur="2000"/>
                                        <p:tgtEl>
                                          <p:spTgt spid="14"/>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diamond(in)">
                                      <p:cBhvr>
                                        <p:cTn id="24" dur="20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diamond(in)">
                                      <p:cBhvr>
                                        <p:cTn id="29" dur="2000"/>
                                        <p:tgtEl>
                                          <p:spTgt spid="13"/>
                                        </p:tgtEl>
                                      </p:cBhvr>
                                    </p:animEffect>
                                  </p:childTnLst>
                                </p:cTn>
                              </p:par>
                              <p:par>
                                <p:cTn id="30" presetID="8" presetClass="entr" presetSubtype="16" fill="hold"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diamond(in)">
                                      <p:cBhvr>
                                        <p:cTn id="32" dur="2000"/>
                                        <p:tgtEl>
                                          <p:spTgt spid="16"/>
                                        </p:tgtEl>
                                      </p:cBhvr>
                                    </p:animEffect>
                                  </p:childTnLst>
                                </p:cTn>
                              </p:par>
                              <p:par>
                                <p:cTn id="33" presetID="8" presetClass="entr" presetSubtype="16"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diamond(in)">
                                      <p:cBhvr>
                                        <p:cTn id="35"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12" grpId="0" animBg="1"/>
      <p:bldP spid="13" grpId="0" animBg="1"/>
      <p:bldP spid="20"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43608" y="620688"/>
            <a:ext cx="7056784" cy="5447645"/>
          </a:xfrm>
          <a:prstGeom prst="rect">
            <a:avLst/>
          </a:prstGeom>
        </p:spPr>
        <p:txBody>
          <a:bodyPr wrap="square">
            <a:spAutoFit/>
          </a:bodyPr>
          <a:lstStyle/>
          <a:p>
            <a:pPr marL="514350" indent="-514350" algn="just"/>
            <a:r>
              <a:rPr lang="es-MX" sz="3400" dirty="0"/>
              <a:t>3) Cuando el documento principal de combinación se ha relacionado con la base de datos y los campos han sido correctamente agregados se obtiene:</a:t>
            </a:r>
          </a:p>
          <a:p>
            <a:pPr marL="514350" indent="-514350" algn="just"/>
            <a:endParaRPr lang="es-MX" sz="3400" dirty="0"/>
          </a:p>
          <a:p>
            <a:pPr marL="514350" indent="-514350" algn="ctr"/>
            <a:r>
              <a:rPr lang="es-MX" sz="3800" b="1" i="1" u="sng" dirty="0"/>
              <a:t>La carta individual  o carta combinada</a:t>
            </a:r>
          </a:p>
          <a:p>
            <a:pPr marL="514350" indent="-514350" algn="just"/>
            <a:endParaRPr lang="es-MX" sz="3400" dirty="0"/>
          </a:p>
          <a:p>
            <a:pPr marL="514350" indent="-514350" algn="just"/>
            <a:r>
              <a:rPr lang="es-MX" sz="3400" dirty="0"/>
              <a:t>	Que es el documento final.</a:t>
            </a:r>
          </a:p>
        </p:txBody>
      </p:sp>
    </p:spTree>
    <p:extLst>
      <p:ext uri="{BB962C8B-B14F-4D97-AF65-F5344CB8AC3E}">
        <p14:creationId xmlns:p14="http://schemas.microsoft.com/office/powerpoint/2010/main" val="4009853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MX" sz="3800" b="1" dirty="0"/>
              <a:t>Pasos para crear la carta modelo</a:t>
            </a:r>
          </a:p>
        </p:txBody>
      </p:sp>
      <p:sp>
        <p:nvSpPr>
          <p:cNvPr id="4" name="3 Marcador de contenido"/>
          <p:cNvSpPr>
            <a:spLocks noGrp="1"/>
          </p:cNvSpPr>
          <p:nvPr>
            <p:ph idx="1"/>
          </p:nvPr>
        </p:nvSpPr>
        <p:spPr/>
        <p:txBody>
          <a:bodyPr>
            <a:normAutofit lnSpcReduction="10000"/>
          </a:bodyPr>
          <a:lstStyle/>
          <a:p>
            <a:pPr marL="514350" indent="-514350">
              <a:buFont typeface="+mj-lt"/>
              <a:buAutoNum type="arabicPeriod"/>
            </a:pPr>
            <a:r>
              <a:rPr lang="es-MX" sz="3400" dirty="0"/>
              <a:t>Escribir la carta.</a:t>
            </a:r>
          </a:p>
          <a:p>
            <a:pPr marL="514350" indent="-514350">
              <a:buFont typeface="+mj-lt"/>
              <a:buAutoNum type="arabicPeriod"/>
            </a:pPr>
            <a:r>
              <a:rPr lang="es-MX" sz="3400" dirty="0"/>
              <a:t>Iniciar la combinación de correspondencia indicando el tipo de documento a crear.</a:t>
            </a:r>
          </a:p>
          <a:p>
            <a:pPr marL="514350" indent="-514350">
              <a:buFont typeface="+mj-lt"/>
              <a:buAutoNum type="arabicPeriod"/>
            </a:pPr>
            <a:r>
              <a:rPr lang="es-MX" sz="3400" dirty="0"/>
              <a:t>Seleccionar o crear la base de datos</a:t>
            </a:r>
          </a:p>
          <a:p>
            <a:pPr marL="514350" indent="-514350">
              <a:buFont typeface="+mj-lt"/>
              <a:buAutoNum type="arabicPeriod"/>
            </a:pPr>
            <a:r>
              <a:rPr lang="es-MX" sz="3400" dirty="0"/>
              <a:t>Insertar los campos combinados.</a:t>
            </a:r>
          </a:p>
          <a:p>
            <a:pPr marL="514350" indent="-514350">
              <a:buFont typeface="+mj-lt"/>
              <a:buAutoNum type="arabicPeriod"/>
            </a:pPr>
            <a:r>
              <a:rPr lang="es-MX" sz="3400" dirty="0"/>
              <a:t>Verificar la información que no cambia, los formatos y la distribución de la misma.</a:t>
            </a:r>
          </a:p>
          <a:p>
            <a:pPr marL="514350" indent="-514350">
              <a:buFont typeface="+mj-lt"/>
              <a:buAutoNum type="arabicPeriod"/>
            </a:pPr>
            <a:endParaRPr lang="es-MX" sz="3400" dirty="0"/>
          </a:p>
        </p:txBody>
      </p:sp>
    </p:spTree>
    <p:extLst>
      <p:ext uri="{BB962C8B-B14F-4D97-AF65-F5344CB8AC3E}">
        <p14:creationId xmlns:p14="http://schemas.microsoft.com/office/powerpoint/2010/main" val="14495063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idx="1"/>
          </p:nvPr>
        </p:nvSpPr>
        <p:spPr>
          <a:xfrm>
            <a:off x="457200" y="1052736"/>
            <a:ext cx="8229600" cy="4741987"/>
          </a:xfrm>
        </p:spPr>
        <p:txBody>
          <a:bodyPr/>
          <a:lstStyle/>
          <a:p>
            <a:pPr marL="514350" indent="-514350" algn="just">
              <a:buFont typeface="+mj-lt"/>
              <a:buAutoNum type="arabicPeriod" startAt="6"/>
            </a:pPr>
            <a:r>
              <a:rPr lang="es-MX" sz="3400" dirty="0"/>
              <a:t>Verificar los campos y registros de la base de datos (tanto el que se hayan escrito correctamente como el que se hayan insertado de manera satisfactoria.</a:t>
            </a:r>
          </a:p>
          <a:p>
            <a:pPr marL="514350" indent="-514350" algn="just">
              <a:buFont typeface="+mj-lt"/>
              <a:buAutoNum type="arabicPeriod" startAt="6"/>
            </a:pPr>
            <a:r>
              <a:rPr lang="es-MX" sz="3400" dirty="0"/>
              <a:t>Finalizar y combinar, que corresponde a completar la combinación de correspondencia en un archivo nuevo o en la impresora.</a:t>
            </a:r>
          </a:p>
        </p:txBody>
      </p:sp>
    </p:spTree>
    <p:extLst>
      <p:ext uri="{BB962C8B-B14F-4D97-AF65-F5344CB8AC3E}">
        <p14:creationId xmlns:p14="http://schemas.microsoft.com/office/powerpoint/2010/main" val="1449506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115616" y="1629088"/>
            <a:ext cx="7128792" cy="3970318"/>
          </a:xfrm>
          <a:prstGeom prst="rect">
            <a:avLst/>
          </a:prstGeom>
          <a:noFill/>
        </p:spPr>
        <p:txBody>
          <a:bodyPr wrap="square" rtlCol="0">
            <a:spAutoFit/>
          </a:bodyPr>
          <a:lstStyle/>
          <a:p>
            <a:pPr marL="457200" indent="-457200">
              <a:buAutoNum type="arabicPeriod"/>
            </a:pPr>
            <a:r>
              <a:rPr lang="es-MX" sz="2800" dirty="0"/>
              <a:t>Gonzalo </a:t>
            </a:r>
            <a:r>
              <a:rPr lang="es-MX" sz="2800" dirty="0" err="1"/>
              <a:t>Ferreyra</a:t>
            </a:r>
            <a:r>
              <a:rPr lang="es-MX" sz="2800" dirty="0"/>
              <a:t> Cortés, Informática para cursos de bachillerato, Editorial </a:t>
            </a:r>
            <a:r>
              <a:rPr lang="es-MX" sz="2800" dirty="0" err="1"/>
              <a:t>AlfaOmega</a:t>
            </a:r>
            <a:r>
              <a:rPr lang="es-MX" sz="2800" dirty="0"/>
              <a:t>, 2da edición actualizada, Enero de 2006.</a:t>
            </a:r>
          </a:p>
          <a:p>
            <a:pPr marL="457200" indent="-457200">
              <a:buAutoNum type="arabicPeriod"/>
            </a:pPr>
            <a:r>
              <a:rPr lang="es-MX" sz="2800" dirty="0">
                <a:hlinkClick r:id="rId2"/>
              </a:rPr>
              <a:t>http://www.aulaclic.es/word2007/t_14_1.htm</a:t>
            </a:r>
            <a:r>
              <a:rPr lang="es-MX" sz="2800" dirty="0"/>
              <a:t> recuperado </a:t>
            </a:r>
            <a:r>
              <a:rPr lang="es-MX" sz="2800"/>
              <a:t>el 18/Mayo/2014</a:t>
            </a:r>
            <a:endParaRPr lang="es-MX" sz="2800" dirty="0"/>
          </a:p>
          <a:p>
            <a:pPr marL="457200" indent="-457200">
              <a:buAutoNum type="arabicPeriod"/>
            </a:pPr>
            <a:r>
              <a:rPr lang="es-MX" sz="2800" dirty="0">
                <a:hlinkClick r:id="rId3"/>
              </a:rPr>
              <a:t>http://www.mailxmail.com/curso-herramientas-autocorreccion-word-2007-correspondencia/word-2007-documento-principal</a:t>
            </a:r>
            <a:r>
              <a:rPr lang="es-MX" sz="2800" dirty="0"/>
              <a:t> recuperado el 18/Mayo/2014.</a:t>
            </a:r>
          </a:p>
        </p:txBody>
      </p:sp>
      <p:sp>
        <p:nvSpPr>
          <p:cNvPr id="4" name="3 Título"/>
          <p:cNvSpPr>
            <a:spLocks noGrp="1"/>
          </p:cNvSpPr>
          <p:nvPr>
            <p:ph type="title"/>
          </p:nvPr>
        </p:nvSpPr>
        <p:spPr>
          <a:xfrm>
            <a:off x="457200" y="562958"/>
            <a:ext cx="8229600" cy="1143000"/>
          </a:xfrm>
        </p:spPr>
        <p:txBody>
          <a:bodyPr/>
          <a:lstStyle/>
          <a:p>
            <a:r>
              <a:rPr lang="es-MX" b="1" dirty="0"/>
              <a:t>Bibliografía y </a:t>
            </a:r>
            <a:r>
              <a:rPr lang="es-MX" b="1" dirty="0" err="1"/>
              <a:t>Webgrafía</a:t>
            </a:r>
            <a:endParaRPr lang="es-MX" b="1" dirty="0"/>
          </a:p>
        </p:txBody>
      </p:sp>
    </p:spTree>
    <p:extLst>
      <p:ext uri="{BB962C8B-B14F-4D97-AF65-F5344CB8AC3E}">
        <p14:creationId xmlns:p14="http://schemas.microsoft.com/office/powerpoint/2010/main" val="830780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2 CuadroTexto"/>
          <p:cNvSpPr txBox="1">
            <a:spLocks noChangeArrowheads="1"/>
          </p:cNvSpPr>
          <p:nvPr/>
        </p:nvSpPr>
        <p:spPr bwMode="auto">
          <a:xfrm>
            <a:off x="0" y="333375"/>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MX" sz="3200" b="1" dirty="0"/>
              <a:t>Resumen</a:t>
            </a:r>
            <a:endParaRPr lang="es-MX" sz="2800" b="1" dirty="0"/>
          </a:p>
        </p:txBody>
      </p:sp>
      <p:sp>
        <p:nvSpPr>
          <p:cNvPr id="4099" name="3 CuadroTexto"/>
          <p:cNvSpPr txBox="1">
            <a:spLocks noChangeArrowheads="1"/>
          </p:cNvSpPr>
          <p:nvPr/>
        </p:nvSpPr>
        <p:spPr bwMode="auto">
          <a:xfrm>
            <a:off x="827584" y="4652963"/>
            <a:ext cx="756084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just" eaLnBrk="1" hangingPunct="1"/>
            <a:r>
              <a:rPr lang="es-MX" sz="2800" b="1" dirty="0"/>
              <a:t>Palabras clave: </a:t>
            </a:r>
            <a:r>
              <a:rPr lang="es-MX" sz="2600" dirty="0"/>
              <a:t>Carta modelo, combinación de correspondencia, base de datos, campo, registro, lista de destinatarios, carta combinada.</a:t>
            </a:r>
          </a:p>
        </p:txBody>
      </p:sp>
      <p:sp>
        <p:nvSpPr>
          <p:cNvPr id="1025" name="Rectangle 1"/>
          <p:cNvSpPr>
            <a:spLocks noChangeArrowheads="1"/>
          </p:cNvSpPr>
          <p:nvPr/>
        </p:nvSpPr>
        <p:spPr bwMode="auto">
          <a:xfrm>
            <a:off x="755576" y="1108775"/>
            <a:ext cx="7596336"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MX" sz="2600" b="0" i="0" u="none" strike="noStrike" cap="none" normalizeH="0" baseline="0" dirty="0">
                <a:ln>
                  <a:noFill/>
                </a:ln>
                <a:effectLst/>
                <a:latin typeface="Arial" pitchFamily="34" charset="0"/>
                <a:ea typeface="Times New Roman" pitchFamily="18" charset="0"/>
              </a:rPr>
              <a:t>La combinación de correspondencia es útil para editar documentos personalizados, en ellos hay dos variantes de texto. El Texto fijo que se distribuye de persona a persona y el texto variable que contiene los datos de aquellos quienes reciben la</a:t>
            </a:r>
            <a:r>
              <a:rPr kumimoji="0" lang="es-MX" sz="2600" b="0" i="0" u="none" strike="noStrike" cap="none" normalizeH="0" dirty="0">
                <a:ln>
                  <a:noFill/>
                </a:ln>
                <a:effectLst/>
                <a:latin typeface="Arial" pitchFamily="34" charset="0"/>
                <a:ea typeface="Times New Roman" pitchFamily="18" charset="0"/>
              </a:rPr>
              <a:t> información</a:t>
            </a:r>
            <a:r>
              <a:rPr kumimoji="0" lang="es-MX" sz="2600" b="0" i="0" u="none" strike="noStrike" cap="none" normalizeH="0" baseline="0" dirty="0">
                <a:ln>
                  <a:noFill/>
                </a:ln>
                <a:effectLst/>
                <a:latin typeface="Arial" pitchFamily="34" charset="0"/>
                <a:ea typeface="Times New Roman" pitchFamily="18" charset="0"/>
              </a:rPr>
              <a:t>. De esta manera este tipo de documento tan versátil se hace indispensable en la sociedad de la información actual.</a:t>
            </a:r>
            <a:endParaRPr kumimoji="0" lang="es-MX" sz="2600" b="0" i="0" u="none" strike="noStrike" cap="none" normalizeH="0" baseline="0" dirty="0">
              <a:ln>
                <a:noFill/>
              </a:ln>
              <a:effectLst/>
              <a:latin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2 CuadroTexto"/>
          <p:cNvSpPr txBox="1">
            <a:spLocks noChangeArrowheads="1"/>
          </p:cNvSpPr>
          <p:nvPr/>
        </p:nvSpPr>
        <p:spPr bwMode="auto">
          <a:xfrm>
            <a:off x="0" y="333375"/>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s-MX" sz="3200" b="1" dirty="0" err="1"/>
              <a:t>Abstract</a:t>
            </a:r>
            <a:endParaRPr lang="es-MX" sz="2800" b="1" dirty="0"/>
          </a:p>
        </p:txBody>
      </p:sp>
      <p:sp>
        <p:nvSpPr>
          <p:cNvPr id="4099" name="3 CuadroTexto"/>
          <p:cNvSpPr txBox="1">
            <a:spLocks noChangeArrowheads="1"/>
          </p:cNvSpPr>
          <p:nvPr/>
        </p:nvSpPr>
        <p:spPr bwMode="auto">
          <a:xfrm>
            <a:off x="611560" y="4652963"/>
            <a:ext cx="792088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just" eaLnBrk="1" hangingPunct="1"/>
            <a:r>
              <a:rPr lang="es-MX" sz="2800" b="1" dirty="0"/>
              <a:t>      </a:t>
            </a:r>
            <a:r>
              <a:rPr lang="es-MX" sz="2800" b="1" dirty="0" err="1"/>
              <a:t>Keywords</a:t>
            </a:r>
            <a:r>
              <a:rPr lang="es-MX" sz="2800" b="1" dirty="0"/>
              <a:t>: Carta modelo, combinación de correspondencia, base de datos, campo, registro, lista de destinatario, carta combinada.</a:t>
            </a:r>
          </a:p>
        </p:txBody>
      </p:sp>
      <p:sp>
        <p:nvSpPr>
          <p:cNvPr id="4" name="3 Rectángulo"/>
          <p:cNvSpPr/>
          <p:nvPr/>
        </p:nvSpPr>
        <p:spPr>
          <a:xfrm>
            <a:off x="611560" y="980728"/>
            <a:ext cx="7848872" cy="3954929"/>
          </a:xfrm>
          <a:prstGeom prst="rect">
            <a:avLst/>
          </a:prstGeom>
        </p:spPr>
        <p:txBody>
          <a:bodyPr wrap="square">
            <a:spAutoFit/>
          </a:bodyPr>
          <a:lstStyle/>
          <a:p>
            <a:r>
              <a:rPr lang="en-US" sz="2800" b="1" dirty="0"/>
              <a:t>The mail merge is useful for editing and personalize documents, there are two different types. The fixed text that is distributed from person to person and the variable text that contains the data for those who receive the information.</a:t>
            </a:r>
          </a:p>
          <a:p>
            <a:r>
              <a:rPr lang="en-US" sz="2800" b="1" dirty="0"/>
              <a:t>In this way, this type of document is as versatile as indispensable in the current information society.</a:t>
            </a:r>
            <a:endParaRPr lang="es-MX" sz="2800" dirty="0"/>
          </a:p>
          <a:p>
            <a:br>
              <a:rPr lang="en-US" sz="2800" b="1" dirty="0"/>
            </a:br>
            <a:endParaRPr lang="en-US" sz="2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476672"/>
            <a:ext cx="7714102" cy="5632311"/>
          </a:xfrm>
          <a:prstGeom prst="rect">
            <a:avLst/>
          </a:prstGeom>
          <a:noFill/>
        </p:spPr>
        <p:txBody>
          <a:bodyPr wrap="square" rtlCol="0">
            <a:spAutoFit/>
          </a:bodyPr>
          <a:lstStyle/>
          <a:p>
            <a:pPr algn="ctr"/>
            <a:r>
              <a:rPr lang="es-MX" sz="3800" b="1" dirty="0"/>
              <a:t>Combinación de correspondencia</a:t>
            </a:r>
          </a:p>
          <a:p>
            <a:pPr algn="ctr"/>
            <a:endParaRPr lang="es-MX" sz="3400" b="1" dirty="0"/>
          </a:p>
          <a:p>
            <a:pPr algn="just"/>
            <a:r>
              <a:rPr lang="es-MX" sz="3600" dirty="0"/>
              <a:t>La combinación de correspondencia es una herramienta útil que permite distribuir la misma información de una persona a otra  ó de un lugar a otro, pero que además contiene elementos que cambiarán, como por ejemplo, el nombre de la persona quien recibe la carta, su dirección, etc.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548680"/>
            <a:ext cx="7714102" cy="4524315"/>
          </a:xfrm>
          <a:prstGeom prst="rect">
            <a:avLst/>
          </a:prstGeom>
          <a:noFill/>
        </p:spPr>
        <p:txBody>
          <a:bodyPr wrap="square" rtlCol="0">
            <a:spAutoFit/>
          </a:bodyPr>
          <a:lstStyle/>
          <a:p>
            <a:pPr algn="ctr"/>
            <a:r>
              <a:rPr lang="es-MX" sz="3800" b="1" dirty="0"/>
              <a:t>Usos:</a:t>
            </a:r>
          </a:p>
          <a:p>
            <a:pPr algn="ctr"/>
            <a:endParaRPr lang="es-MX" sz="3600" b="1" dirty="0"/>
          </a:p>
          <a:p>
            <a:pPr algn="just"/>
            <a:r>
              <a:rPr lang="es-MX" sz="3600" dirty="0"/>
              <a:t>La combinación de correspondencia es utilizada en fines de cobranza (recibos de agua, luz, teléfono, etc.), para publicidad y/o mercadeo, citatorios y distribuir cualquier tipo de información de manera personalizada.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548680"/>
            <a:ext cx="7714102" cy="5047536"/>
          </a:xfrm>
          <a:prstGeom prst="rect">
            <a:avLst/>
          </a:prstGeom>
          <a:noFill/>
        </p:spPr>
        <p:txBody>
          <a:bodyPr wrap="square" rtlCol="0">
            <a:spAutoFit/>
          </a:bodyPr>
          <a:lstStyle/>
          <a:p>
            <a:pPr algn="ctr"/>
            <a:r>
              <a:rPr lang="es-MX" sz="3800" b="1" dirty="0"/>
              <a:t>Variantes</a:t>
            </a:r>
          </a:p>
          <a:p>
            <a:pPr algn="ctr"/>
            <a:endParaRPr lang="es-MX" sz="3400" b="1" dirty="0"/>
          </a:p>
          <a:p>
            <a:pPr algn="just"/>
            <a:r>
              <a:rPr lang="es-MX" sz="3600" dirty="0"/>
              <a:t>Además de las cartas modelo, en la combinación de correspondencia se pueden crear :</a:t>
            </a:r>
          </a:p>
          <a:p>
            <a:pPr marL="514350" indent="-514350" algn="just">
              <a:buAutoNum type="alphaLcParenR"/>
            </a:pPr>
            <a:r>
              <a:rPr lang="es-MX" sz="3600" dirty="0"/>
              <a:t>Mensajes de correo electrónico</a:t>
            </a:r>
          </a:p>
          <a:p>
            <a:pPr marL="514350" indent="-514350" algn="just">
              <a:buAutoNum type="alphaLcParenR"/>
            </a:pPr>
            <a:r>
              <a:rPr lang="es-MX" sz="3600" dirty="0"/>
              <a:t>Etiquetas</a:t>
            </a:r>
          </a:p>
          <a:p>
            <a:pPr marL="514350" indent="-514350" algn="just">
              <a:buAutoNum type="alphaLcParenR"/>
            </a:pPr>
            <a:r>
              <a:rPr lang="es-MX" sz="3600" dirty="0"/>
              <a:t>Sobres</a:t>
            </a:r>
          </a:p>
          <a:p>
            <a:pPr marL="514350" indent="-514350" algn="just">
              <a:buAutoNum type="alphaLcParenR"/>
            </a:pPr>
            <a:r>
              <a:rPr lang="es-MX" sz="3600" dirty="0"/>
              <a:t>Listas de direcciones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827584" y="38815"/>
            <a:ext cx="7714102" cy="5016758"/>
          </a:xfrm>
          <a:prstGeom prst="rect">
            <a:avLst/>
          </a:prstGeom>
          <a:noFill/>
        </p:spPr>
        <p:txBody>
          <a:bodyPr wrap="square" rtlCol="0">
            <a:spAutoFit/>
          </a:bodyPr>
          <a:lstStyle/>
          <a:p>
            <a:pPr algn="ctr"/>
            <a:r>
              <a:rPr lang="es-MX" sz="4000" b="1" dirty="0"/>
              <a:t>Componentes de una carta modelo ó combinación de correspondencia</a:t>
            </a:r>
          </a:p>
          <a:p>
            <a:pPr algn="just"/>
            <a:endParaRPr lang="es-MX" sz="3200" dirty="0"/>
          </a:p>
          <a:p>
            <a:pPr marL="514350" indent="-514350" algn="just">
              <a:buAutoNum type="arabicParenR"/>
            </a:pPr>
            <a:r>
              <a:rPr lang="es-MX" sz="3400" dirty="0"/>
              <a:t>Toda carta modelo primero debe contener la información que permanece igual y será distribuida entre cada sitio o persona, con los formatos y distribución deseada. </a:t>
            </a:r>
          </a:p>
          <a:p>
            <a:pPr algn="just"/>
            <a:endParaRPr lang="es-MX" sz="3200" dirty="0"/>
          </a:p>
        </p:txBody>
      </p:sp>
      <p:sp>
        <p:nvSpPr>
          <p:cNvPr id="2" name="1 CuadroTexto"/>
          <p:cNvSpPr txBox="1"/>
          <p:nvPr/>
        </p:nvSpPr>
        <p:spPr>
          <a:xfrm>
            <a:off x="1339317" y="4503311"/>
            <a:ext cx="7121115" cy="1661993"/>
          </a:xfrm>
          <a:prstGeom prst="rect">
            <a:avLst/>
          </a:prstGeom>
          <a:noFill/>
        </p:spPr>
        <p:txBody>
          <a:bodyPr wrap="square" rtlCol="0">
            <a:spAutoFit/>
          </a:bodyPr>
          <a:lstStyle/>
          <a:p>
            <a:r>
              <a:rPr lang="es-MX" sz="3400" dirty="0"/>
              <a:t>A este documento se le llama </a:t>
            </a:r>
            <a:r>
              <a:rPr lang="es-MX" sz="3400" b="1" i="1" u="sng" dirty="0"/>
              <a:t>documento principal de combinación</a:t>
            </a:r>
            <a:r>
              <a:rPr lang="es-MX" sz="3400" dirty="0"/>
              <a:t>, ó bien, </a:t>
            </a:r>
            <a:r>
              <a:rPr lang="es-MX" sz="3400" b="1" i="1" u="sng" dirty="0"/>
              <a:t>carta modelo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99592" y="692696"/>
            <a:ext cx="7056784" cy="5078313"/>
          </a:xfrm>
          <a:prstGeom prst="rect">
            <a:avLst/>
          </a:prstGeom>
        </p:spPr>
        <p:txBody>
          <a:bodyPr wrap="square">
            <a:spAutoFit/>
          </a:bodyPr>
          <a:lstStyle/>
          <a:p>
            <a:pPr marL="514350" indent="-514350" algn="just">
              <a:buAutoNum type="arabicParenR" startAt="2"/>
            </a:pPr>
            <a:r>
              <a:rPr lang="es-MX" sz="3600" dirty="0"/>
              <a:t>Se necesita una </a:t>
            </a:r>
            <a:r>
              <a:rPr lang="es-MX" sz="3600" b="1" i="1" u="sng" dirty="0"/>
              <a:t>base de datos</a:t>
            </a:r>
            <a:r>
              <a:rPr lang="es-MX" sz="3600" b="1" i="1" dirty="0"/>
              <a:t>  </a:t>
            </a:r>
            <a:r>
              <a:rPr lang="es-MX" sz="3600" dirty="0"/>
              <a:t>vinculada al documento principal de combinación.</a:t>
            </a:r>
          </a:p>
          <a:p>
            <a:pPr marL="514350" indent="-514350" algn="just"/>
            <a:endParaRPr lang="es-MX" sz="3600" dirty="0"/>
          </a:p>
          <a:p>
            <a:pPr marL="514350" indent="23813" algn="just"/>
            <a:r>
              <a:rPr lang="es-MX" sz="3600" dirty="0"/>
              <a:t>Una </a:t>
            </a:r>
            <a:r>
              <a:rPr lang="es-MX" sz="3600" b="1" i="1" u="sng" dirty="0"/>
              <a:t>base de datos</a:t>
            </a:r>
            <a:r>
              <a:rPr lang="es-MX" sz="3600" b="1" i="1" dirty="0"/>
              <a:t> </a:t>
            </a:r>
            <a:r>
              <a:rPr lang="es-MX" sz="3600" dirty="0"/>
              <a:t>se define como un  archivo que contiene información organizada en campos y registros. También se le llama lista de destinatarios.</a:t>
            </a:r>
          </a:p>
        </p:txBody>
      </p:sp>
    </p:spTree>
    <p:extLst>
      <p:ext uri="{BB962C8B-B14F-4D97-AF65-F5344CB8AC3E}">
        <p14:creationId xmlns:p14="http://schemas.microsoft.com/office/powerpoint/2010/main" val="4009853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971600" y="548680"/>
            <a:ext cx="7272808" cy="5355312"/>
          </a:xfrm>
          <a:prstGeom prst="rect">
            <a:avLst/>
          </a:prstGeom>
        </p:spPr>
        <p:txBody>
          <a:bodyPr wrap="square">
            <a:spAutoFit/>
          </a:bodyPr>
          <a:lstStyle/>
          <a:p>
            <a:pPr algn="just"/>
            <a:r>
              <a:rPr lang="es-MX" sz="3600" b="1" i="1" u="sng" dirty="0"/>
              <a:t>Los campos </a:t>
            </a:r>
          </a:p>
          <a:p>
            <a:pPr algn="just"/>
            <a:endParaRPr lang="es-MX" sz="3200" dirty="0"/>
          </a:p>
          <a:p>
            <a:pPr algn="just"/>
            <a:r>
              <a:rPr lang="es-MX" sz="3400" dirty="0"/>
              <a:t>Son los datos a manipular y que además cambiarán de carta en carta. Contienen dos partes:</a:t>
            </a:r>
          </a:p>
          <a:p>
            <a:pPr algn="just"/>
            <a:endParaRPr lang="es-MX" sz="3200" dirty="0"/>
          </a:p>
          <a:p>
            <a:pPr algn="just"/>
            <a:r>
              <a:rPr lang="es-MX" sz="3600" b="1" i="1" u="sng" dirty="0"/>
              <a:t>Nombre del campo:</a:t>
            </a:r>
            <a:r>
              <a:rPr lang="es-MX" sz="3600" b="1" i="1" dirty="0"/>
              <a:t> </a:t>
            </a:r>
            <a:r>
              <a:rPr lang="es-MX" sz="3400" dirty="0"/>
              <a:t>Que indica el dato a registrar.</a:t>
            </a:r>
          </a:p>
          <a:p>
            <a:pPr algn="just"/>
            <a:endParaRPr lang="es-MX" sz="3400" dirty="0"/>
          </a:p>
          <a:p>
            <a:pPr algn="just"/>
            <a:r>
              <a:rPr lang="es-MX" sz="3600" b="1" i="1" u="sng" dirty="0"/>
              <a:t>Contenido del campo: </a:t>
            </a:r>
            <a:r>
              <a:rPr lang="es-MX" sz="3400" dirty="0"/>
              <a:t>Es el dato en si.</a:t>
            </a:r>
          </a:p>
        </p:txBody>
      </p:sp>
    </p:spTree>
    <p:extLst>
      <p:ext uri="{BB962C8B-B14F-4D97-AF65-F5344CB8AC3E}">
        <p14:creationId xmlns:p14="http://schemas.microsoft.com/office/powerpoint/2010/main" val="31697398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UDIO_ID" val="256"/>
  <p:tag name="ARTICULATE_USED_LAYOUT" val="1"/>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516</TotalTime>
  <Words>721</Words>
  <Application>Microsoft Office PowerPoint</Application>
  <PresentationFormat>Presentación en pantalla (4:3)</PresentationFormat>
  <Paragraphs>72</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Ejemplo de una base de datos:</vt:lpstr>
      <vt:lpstr>Presentación de PowerPoint</vt:lpstr>
      <vt:lpstr>Pasos para crear la carta modelo</vt:lpstr>
      <vt:lpstr>Presentación de PowerPoint</vt:lpstr>
      <vt:lpstr>Bibliografía y Webgrafía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PFGP CSSP</cp:lastModifiedBy>
  <cp:revision>96</cp:revision>
  <dcterms:created xsi:type="dcterms:W3CDTF">2012-04-09T15:19:16Z</dcterms:created>
  <dcterms:modified xsi:type="dcterms:W3CDTF">2021-02-19T13:30:48Z</dcterms:modified>
</cp:coreProperties>
</file>