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312" r:id="rId2"/>
    <p:sldId id="313" r:id="rId3"/>
    <p:sldId id="314" r:id="rId4"/>
    <p:sldId id="256" r:id="rId5"/>
    <p:sldId id="257" r:id="rId6"/>
    <p:sldId id="299" r:id="rId7"/>
    <p:sldId id="300" r:id="rId8"/>
    <p:sldId id="301" r:id="rId9"/>
    <p:sldId id="302" r:id="rId10"/>
    <p:sldId id="303" r:id="rId11"/>
    <p:sldId id="304" r:id="rId12"/>
    <p:sldId id="305" r:id="rId13"/>
    <p:sldId id="307" r:id="rId14"/>
    <p:sldId id="306" r:id="rId15"/>
    <p:sldId id="308" r:id="rId16"/>
    <p:sldId id="298" r:id="rId17"/>
    <p:sldId id="309" r:id="rId18"/>
    <p:sldId id="310" r:id="rId19"/>
    <p:sldId id="311" r:id="rId20"/>
  </p:sldIdLst>
  <p:sldSz cx="9144000" cy="5143500" type="screen16x9"/>
  <p:notesSz cx="6858000" cy="9144000"/>
  <p:embeddedFontLst>
    <p:embeddedFont>
      <p:font typeface="Fira Sans Extra Condensed" panose="020B0503050000020004" pitchFamily="34" charset="0"/>
      <p:regular r:id="rId22"/>
      <p:bold r:id="rId23"/>
      <p:italic r:id="rId24"/>
      <p:boldItalic r:id="rId25"/>
    </p:embeddedFont>
    <p:embeddedFont>
      <p:font typeface="Fira Sans Extra Condensed Medium" panose="020B060402020202020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varScale="1">
        <p:scale>
          <a:sx n="106" d="100"/>
          <a:sy n="106" d="100"/>
        </p:scale>
        <p:origin x="3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4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8b255fa62_0_7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76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8b255fa62_0_7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2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8b255fa62_0_7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95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17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8b255fa62_0_7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88b255fa62_0_7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81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38f78ae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38f78a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47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7">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716575" y="538975"/>
            <a:ext cx="7710900" cy="4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2200"/>
              <a:buNone/>
              <a:defRPr sz="2200">
                <a:solidFill>
                  <a:srgbClr val="FFFFFF"/>
                </a:solidFill>
              </a:defRPr>
            </a:lvl2pPr>
            <a:lvl3pPr lvl="2" algn="ctr" rtl="0">
              <a:spcBef>
                <a:spcPts val="0"/>
              </a:spcBef>
              <a:spcAft>
                <a:spcPts val="0"/>
              </a:spcAft>
              <a:buClr>
                <a:srgbClr val="FFFFFF"/>
              </a:buClr>
              <a:buSzPts val="2200"/>
              <a:buNone/>
              <a:defRPr sz="2200">
                <a:solidFill>
                  <a:srgbClr val="FFFFFF"/>
                </a:solidFill>
              </a:defRPr>
            </a:lvl3pPr>
            <a:lvl4pPr lvl="3" algn="ctr" rtl="0">
              <a:spcBef>
                <a:spcPts val="0"/>
              </a:spcBef>
              <a:spcAft>
                <a:spcPts val="0"/>
              </a:spcAft>
              <a:buClr>
                <a:srgbClr val="FFFFFF"/>
              </a:buClr>
              <a:buSzPts val="2200"/>
              <a:buNone/>
              <a:defRPr sz="2200">
                <a:solidFill>
                  <a:srgbClr val="FFFFFF"/>
                </a:solidFill>
              </a:defRPr>
            </a:lvl4pPr>
            <a:lvl5pPr lvl="4" algn="ctr" rtl="0">
              <a:spcBef>
                <a:spcPts val="0"/>
              </a:spcBef>
              <a:spcAft>
                <a:spcPts val="0"/>
              </a:spcAft>
              <a:buClr>
                <a:srgbClr val="FFFFFF"/>
              </a:buClr>
              <a:buSzPts val="2200"/>
              <a:buNone/>
              <a:defRPr sz="2200">
                <a:solidFill>
                  <a:srgbClr val="FFFFFF"/>
                </a:solidFill>
              </a:defRPr>
            </a:lvl5pPr>
            <a:lvl6pPr lvl="5" algn="ctr" rtl="0">
              <a:spcBef>
                <a:spcPts val="0"/>
              </a:spcBef>
              <a:spcAft>
                <a:spcPts val="0"/>
              </a:spcAft>
              <a:buClr>
                <a:srgbClr val="FFFFFF"/>
              </a:buClr>
              <a:buSzPts val="2200"/>
              <a:buNone/>
              <a:defRPr sz="2200">
                <a:solidFill>
                  <a:srgbClr val="FFFFFF"/>
                </a:solidFill>
              </a:defRPr>
            </a:lvl6pPr>
            <a:lvl7pPr lvl="6" algn="ctr" rtl="0">
              <a:spcBef>
                <a:spcPts val="0"/>
              </a:spcBef>
              <a:spcAft>
                <a:spcPts val="0"/>
              </a:spcAft>
              <a:buClr>
                <a:srgbClr val="FFFFFF"/>
              </a:buClr>
              <a:buSzPts val="2200"/>
              <a:buNone/>
              <a:defRPr sz="2200">
                <a:solidFill>
                  <a:srgbClr val="FFFFFF"/>
                </a:solidFill>
              </a:defRPr>
            </a:lvl7pPr>
            <a:lvl8pPr lvl="7" algn="ctr" rtl="0">
              <a:spcBef>
                <a:spcPts val="0"/>
              </a:spcBef>
              <a:spcAft>
                <a:spcPts val="0"/>
              </a:spcAft>
              <a:buClr>
                <a:srgbClr val="FFFFFF"/>
              </a:buClr>
              <a:buSzPts val="2200"/>
              <a:buNone/>
              <a:defRPr sz="2200">
                <a:solidFill>
                  <a:srgbClr val="FFFFFF"/>
                </a:solidFill>
              </a:defRPr>
            </a:lvl8pPr>
            <a:lvl9pPr lvl="8" algn="ctr" rtl="0">
              <a:spcBef>
                <a:spcPts val="0"/>
              </a:spcBef>
              <a:spcAft>
                <a:spcPts val="0"/>
              </a:spcAft>
              <a:buClr>
                <a:srgbClr val="FFFFFF"/>
              </a:buClr>
              <a:buSzPts val="2200"/>
              <a:buNone/>
              <a:defRPr sz="2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tbtims.wto.org/es/NationalEnquiryPoints/Search"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mincit.gov.co/ministerio/organizacion/organigrama/funciones-direccion-regulac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wto.org/spanish/docs_s/legal_s/ursum_s.ht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ic.gov.co/sites/default/files/files/Nuestra_Entidad/Publicaciones/R_T_para_etiquetado_de_PRODUCTOS_EN_CIRCUNSTANCIAS_ESPECIALES_1.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ic.gov.co/sites/default/files/files/Nuestra_Entidad/Publicaciones/R_T_para_etiquetado_de_PRODUCTOS_EN_CIRCUNSTANCIAS_ESPECIALES_1.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289205" y="1075623"/>
            <a:ext cx="4431825" cy="2820328"/>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17"/>
          <p:cNvGrpSpPr/>
          <p:nvPr/>
        </p:nvGrpSpPr>
        <p:grpSpPr>
          <a:xfrm>
            <a:off x="474944" y="1416973"/>
            <a:ext cx="714000" cy="714000"/>
            <a:chOff x="729900" y="1915650"/>
            <a:chExt cx="714000" cy="714000"/>
          </a:xfrm>
        </p:grpSpPr>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6" name="Google Shape;206;p17"/>
            <p:cNvSpPr/>
            <p:nvPr/>
          </p:nvSpPr>
          <p:spPr>
            <a:xfrm>
              <a:off x="768750" y="1954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800" dirty="0">
                <a:latin typeface="Fira Sans Extra Condensed"/>
                <a:ea typeface="Fira Sans Extra Condensed"/>
                <a:cs typeface="Fira Sans Extra Condensed"/>
                <a:sym typeface="Fira Sans Extra Condensed"/>
              </a:endParaRPr>
            </a:p>
          </p:txBody>
        </p:sp>
      </p:grpSp>
      <p:grpSp>
        <p:nvGrpSpPr>
          <p:cNvPr id="207" name="Google Shape;207;p17"/>
          <p:cNvGrpSpPr/>
          <p:nvPr/>
        </p:nvGrpSpPr>
        <p:grpSpPr>
          <a:xfrm>
            <a:off x="2631092" y="1285031"/>
            <a:ext cx="714000" cy="714000"/>
            <a:chOff x="3131209" y="1461639"/>
            <a:chExt cx="714000" cy="714000"/>
          </a:xfrm>
        </p:grpSpPr>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09" name="Google Shape;209;p17"/>
            <p:cNvSpPr/>
            <p:nvPr/>
          </p:nvSpPr>
          <p:spPr>
            <a:xfrm>
              <a:off x="3170050"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0" name="Google Shape;210;p17"/>
          <p:cNvGrpSpPr/>
          <p:nvPr/>
        </p:nvGrpSpPr>
        <p:grpSpPr>
          <a:xfrm>
            <a:off x="4190733" y="2941034"/>
            <a:ext cx="714000" cy="714000"/>
            <a:chOff x="5194425" y="2983264"/>
            <a:chExt cx="714000" cy="714000"/>
          </a:xfrm>
        </p:grpSpPr>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2" name="Google Shape;212;p17"/>
            <p:cNvSpPr/>
            <p:nvPr/>
          </p:nvSpPr>
          <p:spPr>
            <a:xfrm>
              <a:off x="5233275" y="302212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3" name="Google Shape;213;p17"/>
          <p:cNvGrpSpPr/>
          <p:nvPr/>
        </p:nvGrpSpPr>
        <p:grpSpPr>
          <a:xfrm>
            <a:off x="1251833" y="3030914"/>
            <a:ext cx="714000" cy="714000"/>
            <a:chOff x="2273130" y="3611826"/>
            <a:chExt cx="714000" cy="714000"/>
          </a:xfrm>
        </p:grpSpPr>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5" name="Google Shape;215;p17"/>
            <p:cNvSpPr/>
            <p:nvPr/>
          </p:nvSpPr>
          <p:spPr>
            <a:xfrm>
              <a:off x="2311975" y="365067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6" name="Google Shape;216;p17"/>
          <p:cNvGrpSpPr/>
          <p:nvPr/>
        </p:nvGrpSpPr>
        <p:grpSpPr>
          <a:xfrm>
            <a:off x="2304674" y="2504894"/>
            <a:ext cx="714000" cy="714000"/>
            <a:chOff x="5101780" y="1461647"/>
            <a:chExt cx="714000" cy="714000"/>
          </a:xfrm>
        </p:grpSpPr>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8" name="Google Shape;218;p17"/>
            <p:cNvSpPr/>
            <p:nvPr/>
          </p:nvSpPr>
          <p:spPr>
            <a:xfrm>
              <a:off x="5140625"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sp>
        <p:nvSpPr>
          <p:cNvPr id="220" name="Google Shape;220;p17"/>
          <p:cNvSpPr txBox="1"/>
          <p:nvPr/>
        </p:nvSpPr>
        <p:spPr>
          <a:xfrm>
            <a:off x="6940122" y="3302720"/>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26" name="Google Shape;226;p17"/>
          <p:cNvSpPr txBox="1"/>
          <p:nvPr/>
        </p:nvSpPr>
        <p:spPr>
          <a:xfrm>
            <a:off x="6548282" y="281099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32" name="Google Shape;232;p17"/>
          <p:cNvSpPr txBox="1"/>
          <p:nvPr/>
        </p:nvSpPr>
        <p:spPr>
          <a:xfrm>
            <a:off x="6548283" y="424113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D58658B1-E72A-434C-BFA3-E8571A57B990}"/>
              </a:ext>
            </a:extLst>
          </p:cNvPr>
          <p:cNvSpPr txBox="1"/>
          <p:nvPr/>
        </p:nvSpPr>
        <p:spPr>
          <a:xfrm>
            <a:off x="5720727" y="188933"/>
            <a:ext cx="2728217" cy="276999"/>
          </a:xfrm>
          <a:prstGeom prst="rect">
            <a:avLst/>
          </a:prstGeom>
          <a:noFill/>
        </p:spPr>
        <p:txBody>
          <a:bodyPr wrap="square" rtlCol="0">
            <a:spAutoFit/>
          </a:bodyPr>
          <a:lstStyle/>
          <a:p>
            <a:endParaRPr lang="es-AR" sz="1200" dirty="0"/>
          </a:p>
        </p:txBody>
      </p:sp>
      <p:sp>
        <p:nvSpPr>
          <p:cNvPr id="5" name="CuadroTexto 4">
            <a:extLst>
              <a:ext uri="{FF2B5EF4-FFF2-40B4-BE49-F238E27FC236}">
                <a16:creationId xmlns:a16="http://schemas.microsoft.com/office/drawing/2014/main" id="{F65828B5-FBE4-453B-AD24-F91B8453FFB1}"/>
              </a:ext>
            </a:extLst>
          </p:cNvPr>
          <p:cNvSpPr txBox="1"/>
          <p:nvPr/>
        </p:nvSpPr>
        <p:spPr>
          <a:xfrm>
            <a:off x="3469503" y="356092"/>
            <a:ext cx="2054722" cy="307777"/>
          </a:xfrm>
          <a:prstGeom prst="rect">
            <a:avLst/>
          </a:prstGeom>
          <a:noFill/>
        </p:spPr>
        <p:txBody>
          <a:bodyPr wrap="square" rtlCol="0">
            <a:spAutoFit/>
          </a:bodyPr>
          <a:lstStyle/>
          <a:p>
            <a:endParaRPr lang="es-AR" dirty="0"/>
          </a:p>
        </p:txBody>
      </p:sp>
      <p:sp>
        <p:nvSpPr>
          <p:cNvPr id="6" name="CuadroTexto 5">
            <a:extLst>
              <a:ext uri="{FF2B5EF4-FFF2-40B4-BE49-F238E27FC236}">
                <a16:creationId xmlns:a16="http://schemas.microsoft.com/office/drawing/2014/main" id="{42B4DC99-9C7F-4F8B-886C-68D5D551E3D9}"/>
              </a:ext>
            </a:extLst>
          </p:cNvPr>
          <p:cNvSpPr txBox="1"/>
          <p:nvPr/>
        </p:nvSpPr>
        <p:spPr>
          <a:xfrm>
            <a:off x="828039" y="199760"/>
            <a:ext cx="2621826" cy="307777"/>
          </a:xfrm>
          <a:prstGeom prst="rect">
            <a:avLst/>
          </a:prstGeom>
          <a:noFill/>
        </p:spPr>
        <p:txBody>
          <a:bodyPr wrap="square" rtlCol="0">
            <a:spAutoFit/>
          </a:bodyPr>
          <a:lstStyle/>
          <a:p>
            <a:endParaRPr lang="es-AR" dirty="0"/>
          </a:p>
        </p:txBody>
      </p:sp>
      <p:sp>
        <p:nvSpPr>
          <p:cNvPr id="4" name="CuadroTexto 3">
            <a:extLst>
              <a:ext uri="{FF2B5EF4-FFF2-40B4-BE49-F238E27FC236}">
                <a16:creationId xmlns:a16="http://schemas.microsoft.com/office/drawing/2014/main" id="{30667444-1933-4167-92C0-8003BFCA88A3}"/>
              </a:ext>
            </a:extLst>
          </p:cNvPr>
          <p:cNvSpPr txBox="1"/>
          <p:nvPr/>
        </p:nvSpPr>
        <p:spPr>
          <a:xfrm>
            <a:off x="5162774" y="663869"/>
            <a:ext cx="3189768" cy="2246769"/>
          </a:xfrm>
          <a:prstGeom prst="rect">
            <a:avLst/>
          </a:prstGeom>
          <a:noFill/>
        </p:spPr>
        <p:txBody>
          <a:bodyPr wrap="square" rtlCol="0">
            <a:spAutoFit/>
          </a:bodyPr>
          <a:lstStyle/>
          <a:p>
            <a:pPr algn="ctr"/>
            <a:r>
              <a:rPr lang="es-AR" sz="2800" dirty="0"/>
              <a:t>ACUERDO SOBRE OBSTACULOS TECNICOS AL COMERCIO</a:t>
            </a:r>
          </a:p>
        </p:txBody>
      </p:sp>
    </p:spTree>
    <p:extLst>
      <p:ext uri="{BB962C8B-B14F-4D97-AF65-F5344CB8AC3E}">
        <p14:creationId xmlns:p14="http://schemas.microsoft.com/office/powerpoint/2010/main" val="52708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778128" y="1771787"/>
            <a:ext cx="4431825" cy="2820328"/>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444544" y="608894"/>
            <a:ext cx="7541447"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ACUERDO SOBRE OBSTÁCULOS TECNICOS AL COMERCIO</a:t>
            </a:r>
            <a:endParaRPr dirty="0"/>
          </a:p>
        </p:txBody>
      </p:sp>
      <p:grpSp>
        <p:nvGrpSpPr>
          <p:cNvPr id="204" name="Google Shape;204;p17"/>
          <p:cNvGrpSpPr/>
          <p:nvPr/>
        </p:nvGrpSpPr>
        <p:grpSpPr>
          <a:xfrm>
            <a:off x="729900" y="1915650"/>
            <a:ext cx="714000" cy="714000"/>
            <a:chOff x="729900" y="1915650"/>
            <a:chExt cx="714000" cy="714000"/>
          </a:xfrm>
        </p:grpSpPr>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6" name="Google Shape;206;p17"/>
            <p:cNvSpPr/>
            <p:nvPr/>
          </p:nvSpPr>
          <p:spPr>
            <a:xfrm>
              <a:off x="768750" y="1954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800" dirty="0">
                <a:latin typeface="Fira Sans Extra Condensed"/>
                <a:ea typeface="Fira Sans Extra Condensed"/>
                <a:cs typeface="Fira Sans Extra Condensed"/>
                <a:sym typeface="Fira Sans Extra Condensed"/>
              </a:endParaRPr>
            </a:p>
          </p:txBody>
        </p:sp>
      </p:grpSp>
      <p:grpSp>
        <p:nvGrpSpPr>
          <p:cNvPr id="207" name="Google Shape;207;p17"/>
          <p:cNvGrpSpPr/>
          <p:nvPr/>
        </p:nvGrpSpPr>
        <p:grpSpPr>
          <a:xfrm>
            <a:off x="2503329" y="1771787"/>
            <a:ext cx="714000" cy="714000"/>
            <a:chOff x="3131209" y="1461639"/>
            <a:chExt cx="714000" cy="714000"/>
          </a:xfrm>
        </p:grpSpPr>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09" name="Google Shape;209;p17"/>
            <p:cNvSpPr/>
            <p:nvPr/>
          </p:nvSpPr>
          <p:spPr>
            <a:xfrm>
              <a:off x="3170050"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0" name="Google Shape;210;p17"/>
          <p:cNvGrpSpPr/>
          <p:nvPr/>
        </p:nvGrpSpPr>
        <p:grpSpPr>
          <a:xfrm>
            <a:off x="4839663" y="3397635"/>
            <a:ext cx="714000" cy="714000"/>
            <a:chOff x="5194425" y="2983264"/>
            <a:chExt cx="714000" cy="714000"/>
          </a:xfrm>
        </p:grpSpPr>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2" name="Google Shape;212;p17"/>
            <p:cNvSpPr/>
            <p:nvPr/>
          </p:nvSpPr>
          <p:spPr>
            <a:xfrm>
              <a:off x="5233275" y="302212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3" name="Google Shape;213;p17"/>
          <p:cNvGrpSpPr/>
          <p:nvPr/>
        </p:nvGrpSpPr>
        <p:grpSpPr>
          <a:xfrm>
            <a:off x="2273130" y="3611826"/>
            <a:ext cx="714000" cy="714000"/>
            <a:chOff x="2273130" y="3611826"/>
            <a:chExt cx="714000" cy="714000"/>
          </a:xfrm>
        </p:grpSpPr>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5" name="Google Shape;215;p17"/>
            <p:cNvSpPr/>
            <p:nvPr/>
          </p:nvSpPr>
          <p:spPr>
            <a:xfrm>
              <a:off x="2311975" y="365067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6" name="Google Shape;216;p17"/>
          <p:cNvGrpSpPr/>
          <p:nvPr/>
        </p:nvGrpSpPr>
        <p:grpSpPr>
          <a:xfrm>
            <a:off x="4293680" y="2260001"/>
            <a:ext cx="714000" cy="714000"/>
            <a:chOff x="5101780" y="1461647"/>
            <a:chExt cx="714000" cy="714000"/>
          </a:xfrm>
        </p:grpSpPr>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8" name="Google Shape;218;p17"/>
            <p:cNvSpPr/>
            <p:nvPr/>
          </p:nvSpPr>
          <p:spPr>
            <a:xfrm>
              <a:off x="5140625"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sp>
        <p:nvSpPr>
          <p:cNvPr id="220" name="Google Shape;220;p17"/>
          <p:cNvSpPr txBox="1"/>
          <p:nvPr/>
        </p:nvSpPr>
        <p:spPr>
          <a:xfrm>
            <a:off x="6940122" y="3302720"/>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26" name="Google Shape;226;p17"/>
          <p:cNvSpPr txBox="1"/>
          <p:nvPr/>
        </p:nvSpPr>
        <p:spPr>
          <a:xfrm>
            <a:off x="6548282" y="281099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32" name="Google Shape;232;p17"/>
          <p:cNvSpPr txBox="1"/>
          <p:nvPr/>
        </p:nvSpPr>
        <p:spPr>
          <a:xfrm>
            <a:off x="6548283" y="424113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D58658B1-E72A-434C-BFA3-E8571A57B990}"/>
              </a:ext>
            </a:extLst>
          </p:cNvPr>
          <p:cNvSpPr txBox="1"/>
          <p:nvPr/>
        </p:nvSpPr>
        <p:spPr>
          <a:xfrm>
            <a:off x="5720727" y="188933"/>
            <a:ext cx="2728217" cy="276999"/>
          </a:xfrm>
          <a:prstGeom prst="rect">
            <a:avLst/>
          </a:prstGeom>
          <a:noFill/>
        </p:spPr>
        <p:txBody>
          <a:bodyPr wrap="square" rtlCol="0">
            <a:spAutoFit/>
          </a:bodyPr>
          <a:lstStyle/>
          <a:p>
            <a:endParaRPr lang="es-AR" sz="1200" dirty="0"/>
          </a:p>
        </p:txBody>
      </p:sp>
      <p:sp>
        <p:nvSpPr>
          <p:cNvPr id="5" name="CuadroTexto 4">
            <a:extLst>
              <a:ext uri="{FF2B5EF4-FFF2-40B4-BE49-F238E27FC236}">
                <a16:creationId xmlns:a16="http://schemas.microsoft.com/office/drawing/2014/main" id="{F65828B5-FBE4-453B-AD24-F91B8453FFB1}"/>
              </a:ext>
            </a:extLst>
          </p:cNvPr>
          <p:cNvSpPr txBox="1"/>
          <p:nvPr/>
        </p:nvSpPr>
        <p:spPr>
          <a:xfrm>
            <a:off x="3469503" y="356092"/>
            <a:ext cx="2054722" cy="307777"/>
          </a:xfrm>
          <a:prstGeom prst="rect">
            <a:avLst/>
          </a:prstGeom>
          <a:noFill/>
        </p:spPr>
        <p:txBody>
          <a:bodyPr wrap="square" rtlCol="0">
            <a:spAutoFit/>
          </a:bodyPr>
          <a:lstStyle/>
          <a:p>
            <a:endParaRPr lang="es-AR" dirty="0"/>
          </a:p>
        </p:txBody>
      </p:sp>
      <p:sp>
        <p:nvSpPr>
          <p:cNvPr id="6" name="CuadroTexto 5">
            <a:extLst>
              <a:ext uri="{FF2B5EF4-FFF2-40B4-BE49-F238E27FC236}">
                <a16:creationId xmlns:a16="http://schemas.microsoft.com/office/drawing/2014/main" id="{42B4DC99-9C7F-4F8B-886C-68D5D551E3D9}"/>
              </a:ext>
            </a:extLst>
          </p:cNvPr>
          <p:cNvSpPr txBox="1"/>
          <p:nvPr/>
        </p:nvSpPr>
        <p:spPr>
          <a:xfrm>
            <a:off x="828039" y="199760"/>
            <a:ext cx="2621826" cy="307777"/>
          </a:xfrm>
          <a:prstGeom prst="rect">
            <a:avLst/>
          </a:prstGeom>
          <a:noFill/>
        </p:spPr>
        <p:txBody>
          <a:bodyPr wrap="square" rtlCol="0">
            <a:spAutoFit/>
          </a:bodyPr>
          <a:lstStyle/>
          <a:p>
            <a:endParaRPr lang="es-AR" dirty="0"/>
          </a:p>
        </p:txBody>
      </p:sp>
      <p:sp>
        <p:nvSpPr>
          <p:cNvPr id="3" name="CuadroTexto 2">
            <a:extLst>
              <a:ext uri="{FF2B5EF4-FFF2-40B4-BE49-F238E27FC236}">
                <a16:creationId xmlns:a16="http://schemas.microsoft.com/office/drawing/2014/main" id="{1A234464-F949-41C4-AE82-5156E872C833}"/>
              </a:ext>
            </a:extLst>
          </p:cNvPr>
          <p:cNvSpPr txBox="1"/>
          <p:nvPr/>
        </p:nvSpPr>
        <p:spPr>
          <a:xfrm>
            <a:off x="5529722" y="1342896"/>
            <a:ext cx="3086666" cy="2462213"/>
          </a:xfrm>
          <a:prstGeom prst="rect">
            <a:avLst/>
          </a:prstGeom>
          <a:noFill/>
        </p:spPr>
        <p:txBody>
          <a:bodyPr wrap="square" rtlCol="0">
            <a:spAutoFit/>
          </a:bodyPr>
          <a:lstStyle/>
          <a:p>
            <a:pPr algn="just"/>
            <a:r>
              <a:rPr lang="es-AR" dirty="0"/>
              <a:t>Los fabricantes y los exportadores necesitan saber cuáles son las normas que se aplican en sus posibles mercados. Para contribuir a que esa información se facilite de manera conveniente, se exige a todos los gobiernos Miembros de la OMC que establezcan servicios nacionales de información y se mantengan mutuamente informados por conducto de la OMC.</a:t>
            </a:r>
          </a:p>
        </p:txBody>
      </p:sp>
    </p:spTree>
    <p:extLst>
      <p:ext uri="{BB962C8B-B14F-4D97-AF65-F5344CB8AC3E}">
        <p14:creationId xmlns:p14="http://schemas.microsoft.com/office/powerpoint/2010/main" val="134460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p:nvPr/>
        </p:nvSpPr>
        <p:spPr>
          <a:xfrm>
            <a:off x="0" y="2420125"/>
            <a:ext cx="9144000" cy="2730160"/>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6"/>
          <p:cNvGrpSpPr/>
          <p:nvPr/>
        </p:nvGrpSpPr>
        <p:grpSpPr>
          <a:xfrm>
            <a:off x="1005824" y="2652508"/>
            <a:ext cx="7132352" cy="2385856"/>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Recomendados </a:t>
            </a:r>
            <a:endParaRPr dirty="0"/>
          </a:p>
        </p:txBody>
      </p:sp>
      <p:grpSp>
        <p:nvGrpSpPr>
          <p:cNvPr id="117" name="Google Shape;117;p16"/>
          <p:cNvGrpSpPr/>
          <p:nvPr/>
        </p:nvGrpSpPr>
        <p:grpSpPr>
          <a:xfrm>
            <a:off x="1208496" y="1315873"/>
            <a:ext cx="1283232" cy="2244603"/>
            <a:chOff x="1229472" y="1271772"/>
            <a:chExt cx="1283232" cy="2244603"/>
          </a:xfrm>
        </p:grpSpPr>
        <p:sp>
          <p:nvSpPr>
            <p:cNvPr id="118" name="Google Shape;118;p16"/>
            <p:cNvSpPr/>
            <p:nvPr/>
          </p:nvSpPr>
          <p:spPr>
            <a:xfrm>
              <a:off x="1229472" y="1583804"/>
              <a:ext cx="1283232" cy="480096"/>
            </a:xfrm>
            <a:custGeom>
              <a:avLst/>
              <a:gdLst/>
              <a:ahLst/>
              <a:cxnLst/>
              <a:rect l="l" t="t" r="r" b="b"/>
              <a:pathLst>
                <a:path w="40101" h="15003" extrusionOk="0">
                  <a:moveTo>
                    <a:pt x="32588" y="15002"/>
                  </a:moveTo>
                  <a:lnTo>
                    <a:pt x="7501" y="15002"/>
                  </a:lnTo>
                  <a:cubicBezTo>
                    <a:pt x="3358" y="15002"/>
                    <a:pt x="0" y="11645"/>
                    <a:pt x="0" y="7501"/>
                  </a:cubicBezTo>
                  <a:lnTo>
                    <a:pt x="0" y="7501"/>
                  </a:lnTo>
                  <a:cubicBezTo>
                    <a:pt x="0" y="3358"/>
                    <a:pt x="3358" y="1"/>
                    <a:pt x="7501"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AR" sz="1600" dirty="0">
                  <a:solidFill>
                    <a:srgbClr val="434343"/>
                  </a:solidFill>
                  <a:latin typeface="Fira Sans Extra Condensed Medium"/>
                  <a:ea typeface="Fira Sans Extra Condensed Medium"/>
                  <a:cs typeface="Fira Sans Extra Condensed Medium"/>
                  <a:sym typeface="Fira Sans Extra Condensed Medium"/>
                </a:rPr>
                <a:t>OMC y MINCIT</a:t>
              </a:r>
              <a:endParaRPr sz="16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9" name="Google Shape;119;p16"/>
            <p:cNvSpPr/>
            <p:nvPr/>
          </p:nvSpPr>
          <p:spPr>
            <a:xfrm>
              <a:off x="1680576" y="1271772"/>
              <a:ext cx="381024" cy="381024"/>
            </a:xfrm>
            <a:custGeom>
              <a:avLst/>
              <a:gdLst/>
              <a:ahLst/>
              <a:cxnLst/>
              <a:rect l="l" t="t" r="r" b="b"/>
              <a:pathLst>
                <a:path w="11907" h="11907" extrusionOk="0">
                  <a:moveTo>
                    <a:pt x="11907" y="5953"/>
                  </a:moveTo>
                  <a:cubicBezTo>
                    <a:pt x="11907" y="9240"/>
                    <a:pt x="9240" y="11907"/>
                    <a:pt x="5954" y="11907"/>
                  </a:cubicBezTo>
                  <a:cubicBezTo>
                    <a:pt x="2667" y="11907"/>
                    <a:pt x="0" y="9240"/>
                    <a:pt x="0" y="5953"/>
                  </a:cubicBezTo>
                  <a:cubicBezTo>
                    <a:pt x="0" y="2667"/>
                    <a:pt x="2667" y="0"/>
                    <a:pt x="5954" y="0"/>
                  </a:cubicBezTo>
                  <a:cubicBezTo>
                    <a:pt x="9240" y="0"/>
                    <a:pt x="11907" y="2667"/>
                    <a:pt x="11907" y="5953"/>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20" name="Google Shape;120;p16"/>
            <p:cNvSpPr/>
            <p:nvPr/>
          </p:nvSpPr>
          <p:spPr>
            <a:xfrm>
              <a:off x="172098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434343"/>
                  </a:solidFill>
                  <a:latin typeface="Fira Sans Extra Condensed Medium"/>
                  <a:ea typeface="Fira Sans Extra Condensed Medium"/>
                  <a:cs typeface="Fira Sans Extra Condensed Medium"/>
                  <a:sym typeface="Fira Sans Extra Condensed Medium"/>
                </a:rPr>
                <a:t>1</a:t>
              </a:r>
              <a:endParaRPr sz="1500">
                <a:solidFill>
                  <a:srgbClr val="434343"/>
                </a:solidFill>
                <a:latin typeface="Fira Sans Extra Condensed Medium"/>
                <a:ea typeface="Fira Sans Extra Condensed Medium"/>
                <a:cs typeface="Fira Sans Extra Condensed Medium"/>
                <a:sym typeface="Fira Sans Extra Condensed Medium"/>
              </a:endParaRPr>
            </a:p>
          </p:txBody>
        </p:sp>
        <p:cxnSp>
          <p:nvCxnSpPr>
            <p:cNvPr id="121" name="Google Shape;121;p16"/>
            <p:cNvCxnSpPr/>
            <p:nvPr/>
          </p:nvCxnSpPr>
          <p:spPr>
            <a:xfrm>
              <a:off x="1871125" y="2065575"/>
              <a:ext cx="0" cy="1450800"/>
            </a:xfrm>
            <a:prstGeom prst="straightConnector1">
              <a:avLst/>
            </a:prstGeom>
            <a:noFill/>
            <a:ln w="19050" cap="flat" cmpd="sng">
              <a:solidFill>
                <a:schemeClr val="accent4"/>
              </a:solidFill>
              <a:prstDash val="solid"/>
              <a:round/>
              <a:headEnd type="none" w="med" len="med"/>
              <a:tailEnd type="oval" w="med" len="med"/>
            </a:ln>
          </p:spPr>
        </p:cxnSp>
      </p:grpSp>
      <p:sp>
        <p:nvSpPr>
          <p:cNvPr id="4" name="Google Shape;144;p16">
            <a:extLst>
              <a:ext uri="{FF2B5EF4-FFF2-40B4-BE49-F238E27FC236}">
                <a16:creationId xmlns:a16="http://schemas.microsoft.com/office/drawing/2014/main" id="{9BD5DDBC-6F7A-447D-A3F0-9C3683B4BE2A}"/>
              </a:ext>
            </a:extLst>
          </p:cNvPr>
          <p:cNvSpPr/>
          <p:nvPr/>
        </p:nvSpPr>
        <p:spPr>
          <a:xfrm>
            <a:off x="5583157" y="1084573"/>
            <a:ext cx="381024" cy="381024"/>
          </a:xfrm>
          <a:custGeom>
            <a:avLst/>
            <a:gdLst/>
            <a:ahLst/>
            <a:cxnLst/>
            <a:rect l="l" t="t" r="r" b="b"/>
            <a:pathLst>
              <a:path w="11907" h="11907" extrusionOk="0">
                <a:moveTo>
                  <a:pt x="11907" y="5953"/>
                </a:moveTo>
                <a:cubicBezTo>
                  <a:pt x="11907" y="9240"/>
                  <a:pt x="9240" y="11907"/>
                  <a:pt x="5954" y="11907"/>
                </a:cubicBezTo>
                <a:cubicBezTo>
                  <a:pt x="2668" y="11907"/>
                  <a:pt x="1" y="9240"/>
                  <a:pt x="1" y="5953"/>
                </a:cubicBezTo>
                <a:cubicBezTo>
                  <a:pt x="1" y="2667"/>
                  <a:pt x="2668" y="0"/>
                  <a:pt x="5954" y="0"/>
                </a:cubicBezTo>
                <a:cubicBezTo>
                  <a:pt x="9240" y="0"/>
                  <a:pt x="11907" y="2667"/>
                  <a:pt x="11907" y="5953"/>
                </a:cubicBezTo>
                <a:close/>
              </a:path>
            </a:pathLst>
          </a:cu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5" name="CuadroTexto 4">
            <a:extLst>
              <a:ext uri="{FF2B5EF4-FFF2-40B4-BE49-F238E27FC236}">
                <a16:creationId xmlns:a16="http://schemas.microsoft.com/office/drawing/2014/main" id="{B85DE6F1-E3FF-41AE-8D29-A73F002ABEBD}"/>
              </a:ext>
            </a:extLst>
          </p:cNvPr>
          <p:cNvSpPr txBox="1"/>
          <p:nvPr/>
        </p:nvSpPr>
        <p:spPr>
          <a:xfrm>
            <a:off x="3102477" y="796664"/>
            <a:ext cx="5371710" cy="1815882"/>
          </a:xfrm>
          <a:prstGeom prst="rect">
            <a:avLst/>
          </a:prstGeom>
          <a:noFill/>
        </p:spPr>
        <p:txBody>
          <a:bodyPr wrap="square" rtlCol="0">
            <a:spAutoFit/>
          </a:bodyPr>
          <a:lstStyle/>
          <a:p>
            <a:r>
              <a:rPr lang="es-AR" dirty="0"/>
              <a:t>Sistema de gestión de la información OTC: </a:t>
            </a:r>
            <a:r>
              <a:rPr lang="es-AR" dirty="0">
                <a:hlinkClick r:id="rId3"/>
              </a:rPr>
              <a:t>http://tbtims.wto.org/es/NationalEnquiryPoints/Search</a:t>
            </a:r>
            <a:endParaRPr lang="es-AR" dirty="0"/>
          </a:p>
          <a:p>
            <a:endParaRPr lang="es-AR" dirty="0"/>
          </a:p>
          <a:p>
            <a:endParaRPr lang="es-AR" dirty="0"/>
          </a:p>
          <a:p>
            <a:r>
              <a:rPr lang="es-AR" dirty="0"/>
              <a:t>Dirección de regulación MINCIT:  </a:t>
            </a:r>
            <a:r>
              <a:rPr lang="es-AR" dirty="0">
                <a:hlinkClick r:id="rId4"/>
              </a:rPr>
              <a:t>https://www.mincit.gov.co/ministerio/organizacion/organigrama/funciones-direccion-regulacion</a:t>
            </a:r>
            <a:endParaRPr lang="es-AR" dirty="0"/>
          </a:p>
          <a:p>
            <a:endParaRPr lang="es-AR" dirty="0"/>
          </a:p>
        </p:txBody>
      </p:sp>
    </p:spTree>
    <p:extLst>
      <p:ext uri="{BB962C8B-B14F-4D97-AF65-F5344CB8AC3E}">
        <p14:creationId xmlns:p14="http://schemas.microsoft.com/office/powerpoint/2010/main" val="105802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p:nvPr/>
        </p:nvSpPr>
        <p:spPr>
          <a:xfrm>
            <a:off x="0" y="2420125"/>
            <a:ext cx="9144000" cy="2730160"/>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6"/>
          <p:cNvGrpSpPr/>
          <p:nvPr/>
        </p:nvGrpSpPr>
        <p:grpSpPr>
          <a:xfrm>
            <a:off x="1005824" y="2652508"/>
            <a:ext cx="7132352" cy="2385856"/>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Recomendados </a:t>
            </a:r>
            <a:endParaRPr dirty="0"/>
          </a:p>
        </p:txBody>
      </p:sp>
      <p:grpSp>
        <p:nvGrpSpPr>
          <p:cNvPr id="117" name="Google Shape;117;p16"/>
          <p:cNvGrpSpPr/>
          <p:nvPr/>
        </p:nvGrpSpPr>
        <p:grpSpPr>
          <a:xfrm>
            <a:off x="1208496" y="1315873"/>
            <a:ext cx="1283232" cy="2244603"/>
            <a:chOff x="1229472" y="1271772"/>
            <a:chExt cx="1283232" cy="2244603"/>
          </a:xfrm>
        </p:grpSpPr>
        <p:sp>
          <p:nvSpPr>
            <p:cNvPr id="118" name="Google Shape;118;p16"/>
            <p:cNvSpPr/>
            <p:nvPr/>
          </p:nvSpPr>
          <p:spPr>
            <a:xfrm>
              <a:off x="1229472" y="1583804"/>
              <a:ext cx="1283232" cy="480096"/>
            </a:xfrm>
            <a:custGeom>
              <a:avLst/>
              <a:gdLst/>
              <a:ahLst/>
              <a:cxnLst/>
              <a:rect l="l" t="t" r="r" b="b"/>
              <a:pathLst>
                <a:path w="40101" h="15003" extrusionOk="0">
                  <a:moveTo>
                    <a:pt x="32588" y="15002"/>
                  </a:moveTo>
                  <a:lnTo>
                    <a:pt x="7501" y="15002"/>
                  </a:lnTo>
                  <a:cubicBezTo>
                    <a:pt x="3358" y="15002"/>
                    <a:pt x="0" y="11645"/>
                    <a:pt x="0" y="7501"/>
                  </a:cubicBezTo>
                  <a:lnTo>
                    <a:pt x="0" y="7501"/>
                  </a:lnTo>
                  <a:cubicBezTo>
                    <a:pt x="0" y="3358"/>
                    <a:pt x="3358" y="1"/>
                    <a:pt x="7501"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AR" sz="1600" dirty="0">
                  <a:solidFill>
                    <a:srgbClr val="434343"/>
                  </a:solidFill>
                  <a:latin typeface="Fira Sans Extra Condensed Medium"/>
                  <a:ea typeface="Fira Sans Extra Condensed Medium"/>
                  <a:cs typeface="Fira Sans Extra Condensed Medium"/>
                  <a:sym typeface="Fira Sans Extra Condensed Medium"/>
                </a:rPr>
                <a:t>OMC y MINCIT</a:t>
              </a:r>
              <a:endParaRPr sz="16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9" name="Google Shape;119;p16"/>
            <p:cNvSpPr/>
            <p:nvPr/>
          </p:nvSpPr>
          <p:spPr>
            <a:xfrm>
              <a:off x="1680576" y="1271772"/>
              <a:ext cx="381024" cy="381024"/>
            </a:xfrm>
            <a:custGeom>
              <a:avLst/>
              <a:gdLst/>
              <a:ahLst/>
              <a:cxnLst/>
              <a:rect l="l" t="t" r="r" b="b"/>
              <a:pathLst>
                <a:path w="11907" h="11907" extrusionOk="0">
                  <a:moveTo>
                    <a:pt x="11907" y="5953"/>
                  </a:moveTo>
                  <a:cubicBezTo>
                    <a:pt x="11907" y="9240"/>
                    <a:pt x="9240" y="11907"/>
                    <a:pt x="5954" y="11907"/>
                  </a:cubicBezTo>
                  <a:cubicBezTo>
                    <a:pt x="2667" y="11907"/>
                    <a:pt x="0" y="9240"/>
                    <a:pt x="0" y="5953"/>
                  </a:cubicBezTo>
                  <a:cubicBezTo>
                    <a:pt x="0" y="2667"/>
                    <a:pt x="2667" y="0"/>
                    <a:pt x="5954" y="0"/>
                  </a:cubicBezTo>
                  <a:cubicBezTo>
                    <a:pt x="9240" y="0"/>
                    <a:pt x="11907" y="2667"/>
                    <a:pt x="11907" y="5953"/>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20" name="Google Shape;120;p16"/>
            <p:cNvSpPr/>
            <p:nvPr/>
          </p:nvSpPr>
          <p:spPr>
            <a:xfrm>
              <a:off x="172098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434343"/>
                  </a:solidFill>
                  <a:latin typeface="Fira Sans Extra Condensed Medium"/>
                  <a:ea typeface="Fira Sans Extra Condensed Medium"/>
                  <a:cs typeface="Fira Sans Extra Condensed Medium"/>
                  <a:sym typeface="Fira Sans Extra Condensed Medium"/>
                </a:rPr>
                <a:t>1</a:t>
              </a:r>
              <a:endParaRPr sz="1500">
                <a:solidFill>
                  <a:srgbClr val="434343"/>
                </a:solidFill>
                <a:latin typeface="Fira Sans Extra Condensed Medium"/>
                <a:ea typeface="Fira Sans Extra Condensed Medium"/>
                <a:cs typeface="Fira Sans Extra Condensed Medium"/>
                <a:sym typeface="Fira Sans Extra Condensed Medium"/>
              </a:endParaRPr>
            </a:p>
          </p:txBody>
        </p:sp>
        <p:cxnSp>
          <p:nvCxnSpPr>
            <p:cNvPr id="121" name="Google Shape;121;p16"/>
            <p:cNvCxnSpPr/>
            <p:nvPr/>
          </p:nvCxnSpPr>
          <p:spPr>
            <a:xfrm>
              <a:off x="1871125" y="2065575"/>
              <a:ext cx="0" cy="1450800"/>
            </a:xfrm>
            <a:prstGeom prst="straightConnector1">
              <a:avLst/>
            </a:prstGeom>
            <a:noFill/>
            <a:ln w="19050" cap="flat" cmpd="sng">
              <a:solidFill>
                <a:schemeClr val="accent4"/>
              </a:solidFill>
              <a:prstDash val="solid"/>
              <a:round/>
              <a:headEnd type="none" w="med" len="med"/>
              <a:tailEnd type="oval" w="med" len="med"/>
            </a:ln>
          </p:spPr>
        </p:cxnSp>
      </p:grpSp>
      <p:sp>
        <p:nvSpPr>
          <p:cNvPr id="4" name="Google Shape;144;p16">
            <a:extLst>
              <a:ext uri="{FF2B5EF4-FFF2-40B4-BE49-F238E27FC236}">
                <a16:creationId xmlns:a16="http://schemas.microsoft.com/office/drawing/2014/main" id="{9BD5DDBC-6F7A-447D-A3F0-9C3683B4BE2A}"/>
              </a:ext>
            </a:extLst>
          </p:cNvPr>
          <p:cNvSpPr/>
          <p:nvPr/>
        </p:nvSpPr>
        <p:spPr>
          <a:xfrm>
            <a:off x="5583157" y="1084573"/>
            <a:ext cx="381024" cy="381024"/>
          </a:xfrm>
          <a:custGeom>
            <a:avLst/>
            <a:gdLst/>
            <a:ahLst/>
            <a:cxnLst/>
            <a:rect l="l" t="t" r="r" b="b"/>
            <a:pathLst>
              <a:path w="11907" h="11907" extrusionOk="0">
                <a:moveTo>
                  <a:pt x="11907" y="5953"/>
                </a:moveTo>
                <a:cubicBezTo>
                  <a:pt x="11907" y="9240"/>
                  <a:pt x="9240" y="11907"/>
                  <a:pt x="5954" y="11907"/>
                </a:cubicBezTo>
                <a:cubicBezTo>
                  <a:pt x="2668" y="11907"/>
                  <a:pt x="1" y="9240"/>
                  <a:pt x="1" y="5953"/>
                </a:cubicBezTo>
                <a:cubicBezTo>
                  <a:pt x="1" y="2667"/>
                  <a:pt x="2668" y="0"/>
                  <a:pt x="5954" y="0"/>
                </a:cubicBezTo>
                <a:cubicBezTo>
                  <a:pt x="9240" y="0"/>
                  <a:pt x="11907" y="2667"/>
                  <a:pt x="11907" y="5953"/>
                </a:cubicBezTo>
                <a:close/>
              </a:path>
            </a:pathLst>
          </a:cu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pic>
        <p:nvPicPr>
          <p:cNvPr id="3" name="Imagen 2">
            <a:extLst>
              <a:ext uri="{FF2B5EF4-FFF2-40B4-BE49-F238E27FC236}">
                <a16:creationId xmlns:a16="http://schemas.microsoft.com/office/drawing/2014/main" id="{B72FB682-1F67-41E1-B1AC-A9273532B8BE}"/>
              </a:ext>
            </a:extLst>
          </p:cNvPr>
          <p:cNvPicPr>
            <a:picLocks noChangeAspect="1"/>
          </p:cNvPicPr>
          <p:nvPr/>
        </p:nvPicPr>
        <p:blipFill rotWithShape="1">
          <a:blip r:embed="rId3"/>
          <a:srcRect t="8817" b="4887"/>
          <a:stretch/>
        </p:blipFill>
        <p:spPr>
          <a:xfrm>
            <a:off x="852708" y="1112975"/>
            <a:ext cx="7285468" cy="3534746"/>
          </a:xfrm>
          <a:prstGeom prst="rect">
            <a:avLst/>
          </a:prstGeom>
        </p:spPr>
      </p:pic>
    </p:spTree>
    <p:extLst>
      <p:ext uri="{BB962C8B-B14F-4D97-AF65-F5344CB8AC3E}">
        <p14:creationId xmlns:p14="http://schemas.microsoft.com/office/powerpoint/2010/main" val="295369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778128" y="1771787"/>
            <a:ext cx="4431825" cy="2820328"/>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444544" y="608894"/>
            <a:ext cx="7541447"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SOBRE CONFLICTOS, DIFERENCIAS Y CONSULTAS</a:t>
            </a:r>
            <a:endParaRPr dirty="0"/>
          </a:p>
        </p:txBody>
      </p:sp>
      <p:grpSp>
        <p:nvGrpSpPr>
          <p:cNvPr id="204" name="Google Shape;204;p17"/>
          <p:cNvGrpSpPr/>
          <p:nvPr/>
        </p:nvGrpSpPr>
        <p:grpSpPr>
          <a:xfrm>
            <a:off x="729900" y="1915650"/>
            <a:ext cx="714000" cy="714000"/>
            <a:chOff x="729900" y="1915650"/>
            <a:chExt cx="714000" cy="714000"/>
          </a:xfrm>
        </p:grpSpPr>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6" name="Google Shape;206;p17"/>
            <p:cNvSpPr/>
            <p:nvPr/>
          </p:nvSpPr>
          <p:spPr>
            <a:xfrm>
              <a:off x="768750" y="1954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800" dirty="0">
                <a:latin typeface="Fira Sans Extra Condensed"/>
                <a:ea typeface="Fira Sans Extra Condensed"/>
                <a:cs typeface="Fira Sans Extra Condensed"/>
                <a:sym typeface="Fira Sans Extra Condensed"/>
              </a:endParaRPr>
            </a:p>
          </p:txBody>
        </p:sp>
      </p:grpSp>
      <p:grpSp>
        <p:nvGrpSpPr>
          <p:cNvPr id="207" name="Google Shape;207;p17"/>
          <p:cNvGrpSpPr/>
          <p:nvPr/>
        </p:nvGrpSpPr>
        <p:grpSpPr>
          <a:xfrm>
            <a:off x="2503329" y="1771787"/>
            <a:ext cx="714000" cy="714000"/>
            <a:chOff x="3131209" y="1461639"/>
            <a:chExt cx="714000" cy="714000"/>
          </a:xfrm>
        </p:grpSpPr>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09" name="Google Shape;209;p17"/>
            <p:cNvSpPr/>
            <p:nvPr/>
          </p:nvSpPr>
          <p:spPr>
            <a:xfrm>
              <a:off x="3170050"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0" name="Google Shape;210;p17"/>
          <p:cNvGrpSpPr/>
          <p:nvPr/>
        </p:nvGrpSpPr>
        <p:grpSpPr>
          <a:xfrm>
            <a:off x="4839663" y="3397635"/>
            <a:ext cx="714000" cy="714000"/>
            <a:chOff x="5194425" y="2983264"/>
            <a:chExt cx="714000" cy="714000"/>
          </a:xfrm>
        </p:grpSpPr>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2" name="Google Shape;212;p17"/>
            <p:cNvSpPr/>
            <p:nvPr/>
          </p:nvSpPr>
          <p:spPr>
            <a:xfrm>
              <a:off x="5233275" y="302212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3" name="Google Shape;213;p17"/>
          <p:cNvGrpSpPr/>
          <p:nvPr/>
        </p:nvGrpSpPr>
        <p:grpSpPr>
          <a:xfrm>
            <a:off x="2273130" y="3611826"/>
            <a:ext cx="714000" cy="714000"/>
            <a:chOff x="2273130" y="3611826"/>
            <a:chExt cx="714000" cy="714000"/>
          </a:xfrm>
        </p:grpSpPr>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5" name="Google Shape;215;p17"/>
            <p:cNvSpPr/>
            <p:nvPr/>
          </p:nvSpPr>
          <p:spPr>
            <a:xfrm>
              <a:off x="2311975" y="365067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6" name="Google Shape;216;p17"/>
          <p:cNvGrpSpPr/>
          <p:nvPr/>
        </p:nvGrpSpPr>
        <p:grpSpPr>
          <a:xfrm>
            <a:off x="4293680" y="2260001"/>
            <a:ext cx="714000" cy="714000"/>
            <a:chOff x="5101780" y="1461647"/>
            <a:chExt cx="714000" cy="714000"/>
          </a:xfrm>
        </p:grpSpPr>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8" name="Google Shape;218;p17"/>
            <p:cNvSpPr/>
            <p:nvPr/>
          </p:nvSpPr>
          <p:spPr>
            <a:xfrm>
              <a:off x="5140625"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sp>
        <p:nvSpPr>
          <p:cNvPr id="220" name="Google Shape;220;p17"/>
          <p:cNvSpPr txBox="1"/>
          <p:nvPr/>
        </p:nvSpPr>
        <p:spPr>
          <a:xfrm>
            <a:off x="6940122" y="3302720"/>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26" name="Google Shape;226;p17"/>
          <p:cNvSpPr txBox="1"/>
          <p:nvPr/>
        </p:nvSpPr>
        <p:spPr>
          <a:xfrm>
            <a:off x="6548282" y="281099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32" name="Google Shape;232;p17"/>
          <p:cNvSpPr txBox="1"/>
          <p:nvPr/>
        </p:nvSpPr>
        <p:spPr>
          <a:xfrm>
            <a:off x="6548283" y="424113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D58658B1-E72A-434C-BFA3-E8571A57B990}"/>
              </a:ext>
            </a:extLst>
          </p:cNvPr>
          <p:cNvSpPr txBox="1"/>
          <p:nvPr/>
        </p:nvSpPr>
        <p:spPr>
          <a:xfrm>
            <a:off x="5720727" y="188933"/>
            <a:ext cx="2728217" cy="276999"/>
          </a:xfrm>
          <a:prstGeom prst="rect">
            <a:avLst/>
          </a:prstGeom>
          <a:noFill/>
        </p:spPr>
        <p:txBody>
          <a:bodyPr wrap="square" rtlCol="0">
            <a:spAutoFit/>
          </a:bodyPr>
          <a:lstStyle/>
          <a:p>
            <a:endParaRPr lang="es-AR" sz="1200" dirty="0"/>
          </a:p>
        </p:txBody>
      </p:sp>
      <p:sp>
        <p:nvSpPr>
          <p:cNvPr id="5" name="CuadroTexto 4">
            <a:extLst>
              <a:ext uri="{FF2B5EF4-FFF2-40B4-BE49-F238E27FC236}">
                <a16:creationId xmlns:a16="http://schemas.microsoft.com/office/drawing/2014/main" id="{F65828B5-FBE4-453B-AD24-F91B8453FFB1}"/>
              </a:ext>
            </a:extLst>
          </p:cNvPr>
          <p:cNvSpPr txBox="1"/>
          <p:nvPr/>
        </p:nvSpPr>
        <p:spPr>
          <a:xfrm>
            <a:off x="3469503" y="356092"/>
            <a:ext cx="2054722" cy="307777"/>
          </a:xfrm>
          <a:prstGeom prst="rect">
            <a:avLst/>
          </a:prstGeom>
          <a:noFill/>
        </p:spPr>
        <p:txBody>
          <a:bodyPr wrap="square" rtlCol="0">
            <a:spAutoFit/>
          </a:bodyPr>
          <a:lstStyle/>
          <a:p>
            <a:endParaRPr lang="es-AR" dirty="0"/>
          </a:p>
        </p:txBody>
      </p:sp>
      <p:sp>
        <p:nvSpPr>
          <p:cNvPr id="6" name="CuadroTexto 5">
            <a:extLst>
              <a:ext uri="{FF2B5EF4-FFF2-40B4-BE49-F238E27FC236}">
                <a16:creationId xmlns:a16="http://schemas.microsoft.com/office/drawing/2014/main" id="{42B4DC99-9C7F-4F8B-886C-68D5D551E3D9}"/>
              </a:ext>
            </a:extLst>
          </p:cNvPr>
          <p:cNvSpPr txBox="1"/>
          <p:nvPr/>
        </p:nvSpPr>
        <p:spPr>
          <a:xfrm>
            <a:off x="828039" y="199760"/>
            <a:ext cx="2621826" cy="307777"/>
          </a:xfrm>
          <a:prstGeom prst="rect">
            <a:avLst/>
          </a:prstGeom>
          <a:noFill/>
        </p:spPr>
        <p:txBody>
          <a:bodyPr wrap="square" rtlCol="0">
            <a:spAutoFit/>
          </a:bodyPr>
          <a:lstStyle/>
          <a:p>
            <a:endParaRPr lang="es-AR" dirty="0"/>
          </a:p>
        </p:txBody>
      </p:sp>
      <p:sp>
        <p:nvSpPr>
          <p:cNvPr id="3" name="CuadroTexto 2">
            <a:extLst>
              <a:ext uri="{FF2B5EF4-FFF2-40B4-BE49-F238E27FC236}">
                <a16:creationId xmlns:a16="http://schemas.microsoft.com/office/drawing/2014/main" id="{1A234464-F949-41C4-AE82-5156E872C833}"/>
              </a:ext>
            </a:extLst>
          </p:cNvPr>
          <p:cNvSpPr txBox="1"/>
          <p:nvPr/>
        </p:nvSpPr>
        <p:spPr>
          <a:xfrm>
            <a:off x="5529722" y="1342896"/>
            <a:ext cx="3086666" cy="2031325"/>
          </a:xfrm>
          <a:prstGeom prst="rect">
            <a:avLst/>
          </a:prstGeom>
          <a:noFill/>
        </p:spPr>
        <p:txBody>
          <a:bodyPr wrap="square" rtlCol="0">
            <a:spAutoFit/>
          </a:bodyPr>
          <a:lstStyle/>
          <a:p>
            <a:pPr algn="just"/>
            <a:r>
              <a:rPr lang="es-AR"/>
              <a:t>Las diferencias surgen cuando un Gobierno Miembro considera que otro Gobierno Miembro está infringiendo un acuerdo de la OMC. El Miembro reclamante debe presentar una “solicitud de celebración de consultas” indicando los acuerdos que considere se están infringiendo. </a:t>
            </a:r>
            <a:endParaRPr lang="es-AR" dirty="0"/>
          </a:p>
        </p:txBody>
      </p:sp>
    </p:spTree>
    <p:extLst>
      <p:ext uri="{BB962C8B-B14F-4D97-AF65-F5344CB8AC3E}">
        <p14:creationId xmlns:p14="http://schemas.microsoft.com/office/powerpoint/2010/main" val="182426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p:nvPr/>
        </p:nvSpPr>
        <p:spPr>
          <a:xfrm>
            <a:off x="0" y="2420125"/>
            <a:ext cx="9144000" cy="2730160"/>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6"/>
          <p:cNvGrpSpPr/>
          <p:nvPr/>
        </p:nvGrpSpPr>
        <p:grpSpPr>
          <a:xfrm>
            <a:off x="1005824" y="2652508"/>
            <a:ext cx="7132352" cy="2385856"/>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Recomendados </a:t>
            </a:r>
            <a:endParaRPr dirty="0"/>
          </a:p>
        </p:txBody>
      </p:sp>
      <p:grpSp>
        <p:nvGrpSpPr>
          <p:cNvPr id="117" name="Google Shape;117;p16"/>
          <p:cNvGrpSpPr/>
          <p:nvPr/>
        </p:nvGrpSpPr>
        <p:grpSpPr>
          <a:xfrm>
            <a:off x="1208496" y="1315873"/>
            <a:ext cx="1283232" cy="2244603"/>
            <a:chOff x="1229472" y="1271772"/>
            <a:chExt cx="1283232" cy="2244603"/>
          </a:xfrm>
        </p:grpSpPr>
        <p:sp>
          <p:nvSpPr>
            <p:cNvPr id="118" name="Google Shape;118;p16"/>
            <p:cNvSpPr/>
            <p:nvPr/>
          </p:nvSpPr>
          <p:spPr>
            <a:xfrm>
              <a:off x="1229472" y="1583804"/>
              <a:ext cx="1283232" cy="480096"/>
            </a:xfrm>
            <a:custGeom>
              <a:avLst/>
              <a:gdLst/>
              <a:ahLst/>
              <a:cxnLst/>
              <a:rect l="l" t="t" r="r" b="b"/>
              <a:pathLst>
                <a:path w="40101" h="15003" extrusionOk="0">
                  <a:moveTo>
                    <a:pt x="32588" y="15002"/>
                  </a:moveTo>
                  <a:lnTo>
                    <a:pt x="7501" y="15002"/>
                  </a:lnTo>
                  <a:cubicBezTo>
                    <a:pt x="3358" y="15002"/>
                    <a:pt x="0" y="11645"/>
                    <a:pt x="0" y="7501"/>
                  </a:cubicBezTo>
                  <a:lnTo>
                    <a:pt x="0" y="7501"/>
                  </a:lnTo>
                  <a:cubicBezTo>
                    <a:pt x="0" y="3358"/>
                    <a:pt x="3358" y="1"/>
                    <a:pt x="7501"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AR" sz="1600" dirty="0">
                  <a:solidFill>
                    <a:srgbClr val="434343"/>
                  </a:solidFill>
                  <a:latin typeface="Fira Sans Extra Condensed Medium"/>
                  <a:ea typeface="Fira Sans Extra Condensed Medium"/>
                  <a:cs typeface="Fira Sans Extra Condensed Medium"/>
                  <a:sym typeface="Fira Sans Extra Condensed Medium"/>
                </a:rPr>
                <a:t>OMC y MINCIT</a:t>
              </a:r>
              <a:endParaRPr sz="16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9" name="Google Shape;119;p16"/>
            <p:cNvSpPr/>
            <p:nvPr/>
          </p:nvSpPr>
          <p:spPr>
            <a:xfrm>
              <a:off x="1680576" y="1271772"/>
              <a:ext cx="381024" cy="381024"/>
            </a:xfrm>
            <a:custGeom>
              <a:avLst/>
              <a:gdLst/>
              <a:ahLst/>
              <a:cxnLst/>
              <a:rect l="l" t="t" r="r" b="b"/>
              <a:pathLst>
                <a:path w="11907" h="11907" extrusionOk="0">
                  <a:moveTo>
                    <a:pt x="11907" y="5953"/>
                  </a:moveTo>
                  <a:cubicBezTo>
                    <a:pt x="11907" y="9240"/>
                    <a:pt x="9240" y="11907"/>
                    <a:pt x="5954" y="11907"/>
                  </a:cubicBezTo>
                  <a:cubicBezTo>
                    <a:pt x="2667" y="11907"/>
                    <a:pt x="0" y="9240"/>
                    <a:pt x="0" y="5953"/>
                  </a:cubicBezTo>
                  <a:cubicBezTo>
                    <a:pt x="0" y="2667"/>
                    <a:pt x="2667" y="0"/>
                    <a:pt x="5954" y="0"/>
                  </a:cubicBezTo>
                  <a:cubicBezTo>
                    <a:pt x="9240" y="0"/>
                    <a:pt x="11907" y="2667"/>
                    <a:pt x="11907" y="5953"/>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20" name="Google Shape;120;p16"/>
            <p:cNvSpPr/>
            <p:nvPr/>
          </p:nvSpPr>
          <p:spPr>
            <a:xfrm>
              <a:off x="172098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434343"/>
                  </a:solidFill>
                  <a:latin typeface="Fira Sans Extra Condensed Medium"/>
                  <a:ea typeface="Fira Sans Extra Condensed Medium"/>
                  <a:cs typeface="Fira Sans Extra Condensed Medium"/>
                  <a:sym typeface="Fira Sans Extra Condensed Medium"/>
                </a:rPr>
                <a:t>1</a:t>
              </a:r>
              <a:endParaRPr sz="1500">
                <a:solidFill>
                  <a:srgbClr val="434343"/>
                </a:solidFill>
                <a:latin typeface="Fira Sans Extra Condensed Medium"/>
                <a:ea typeface="Fira Sans Extra Condensed Medium"/>
                <a:cs typeface="Fira Sans Extra Condensed Medium"/>
                <a:sym typeface="Fira Sans Extra Condensed Medium"/>
              </a:endParaRPr>
            </a:p>
          </p:txBody>
        </p:sp>
        <p:cxnSp>
          <p:nvCxnSpPr>
            <p:cNvPr id="121" name="Google Shape;121;p16"/>
            <p:cNvCxnSpPr/>
            <p:nvPr/>
          </p:nvCxnSpPr>
          <p:spPr>
            <a:xfrm>
              <a:off x="1871125" y="2065575"/>
              <a:ext cx="0" cy="1450800"/>
            </a:xfrm>
            <a:prstGeom prst="straightConnector1">
              <a:avLst/>
            </a:prstGeom>
            <a:noFill/>
            <a:ln w="19050" cap="flat" cmpd="sng">
              <a:solidFill>
                <a:schemeClr val="accent4"/>
              </a:solidFill>
              <a:prstDash val="solid"/>
              <a:round/>
              <a:headEnd type="none" w="med" len="med"/>
              <a:tailEnd type="oval" w="med" len="med"/>
            </a:ln>
          </p:spPr>
        </p:cxnSp>
      </p:grpSp>
      <p:sp>
        <p:nvSpPr>
          <p:cNvPr id="4" name="Google Shape;144;p16">
            <a:extLst>
              <a:ext uri="{FF2B5EF4-FFF2-40B4-BE49-F238E27FC236}">
                <a16:creationId xmlns:a16="http://schemas.microsoft.com/office/drawing/2014/main" id="{9BD5DDBC-6F7A-447D-A3F0-9C3683B4BE2A}"/>
              </a:ext>
            </a:extLst>
          </p:cNvPr>
          <p:cNvSpPr/>
          <p:nvPr/>
        </p:nvSpPr>
        <p:spPr>
          <a:xfrm>
            <a:off x="5583157" y="1084573"/>
            <a:ext cx="381024" cy="381024"/>
          </a:xfrm>
          <a:custGeom>
            <a:avLst/>
            <a:gdLst/>
            <a:ahLst/>
            <a:cxnLst/>
            <a:rect l="l" t="t" r="r" b="b"/>
            <a:pathLst>
              <a:path w="11907" h="11907" extrusionOk="0">
                <a:moveTo>
                  <a:pt x="11907" y="5953"/>
                </a:moveTo>
                <a:cubicBezTo>
                  <a:pt x="11907" y="9240"/>
                  <a:pt x="9240" y="11907"/>
                  <a:pt x="5954" y="11907"/>
                </a:cubicBezTo>
                <a:cubicBezTo>
                  <a:pt x="2668" y="11907"/>
                  <a:pt x="1" y="9240"/>
                  <a:pt x="1" y="5953"/>
                </a:cubicBezTo>
                <a:cubicBezTo>
                  <a:pt x="1" y="2667"/>
                  <a:pt x="2668" y="0"/>
                  <a:pt x="5954" y="0"/>
                </a:cubicBezTo>
                <a:cubicBezTo>
                  <a:pt x="9240" y="0"/>
                  <a:pt x="11907" y="2667"/>
                  <a:pt x="11907" y="5953"/>
                </a:cubicBezTo>
                <a:close/>
              </a:path>
            </a:pathLst>
          </a:cu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pic>
        <p:nvPicPr>
          <p:cNvPr id="5" name="Imagen 4">
            <a:extLst>
              <a:ext uri="{FF2B5EF4-FFF2-40B4-BE49-F238E27FC236}">
                <a16:creationId xmlns:a16="http://schemas.microsoft.com/office/drawing/2014/main" id="{32172674-A284-4EA4-9668-5F7414039B74}"/>
              </a:ext>
            </a:extLst>
          </p:cNvPr>
          <p:cNvPicPr>
            <a:picLocks noChangeAspect="1"/>
          </p:cNvPicPr>
          <p:nvPr/>
        </p:nvPicPr>
        <p:blipFill rotWithShape="1">
          <a:blip r:embed="rId3"/>
          <a:srcRect l="6945" t="8816" r="29201" b="12746"/>
          <a:stretch/>
        </p:blipFill>
        <p:spPr>
          <a:xfrm>
            <a:off x="635090" y="113747"/>
            <a:ext cx="6332238" cy="4373257"/>
          </a:xfrm>
          <a:prstGeom prst="rect">
            <a:avLst/>
          </a:prstGeom>
        </p:spPr>
      </p:pic>
    </p:spTree>
    <p:extLst>
      <p:ext uri="{BB962C8B-B14F-4D97-AF65-F5344CB8AC3E}">
        <p14:creationId xmlns:p14="http://schemas.microsoft.com/office/powerpoint/2010/main" val="182508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778128" y="1771787"/>
            <a:ext cx="4431825" cy="2820328"/>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444544" y="608894"/>
            <a:ext cx="7541447"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SOBRE CONFLICTOS, DIFERENCIAS Y CONSULTAS</a:t>
            </a:r>
            <a:endParaRPr dirty="0"/>
          </a:p>
        </p:txBody>
      </p:sp>
      <p:grpSp>
        <p:nvGrpSpPr>
          <p:cNvPr id="204" name="Google Shape;204;p17"/>
          <p:cNvGrpSpPr/>
          <p:nvPr/>
        </p:nvGrpSpPr>
        <p:grpSpPr>
          <a:xfrm>
            <a:off x="729900" y="1915650"/>
            <a:ext cx="714000" cy="714000"/>
            <a:chOff x="729900" y="1915650"/>
            <a:chExt cx="714000" cy="714000"/>
          </a:xfrm>
        </p:grpSpPr>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6" name="Google Shape;206;p17"/>
            <p:cNvSpPr/>
            <p:nvPr/>
          </p:nvSpPr>
          <p:spPr>
            <a:xfrm>
              <a:off x="768750" y="1954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800" dirty="0">
                <a:latin typeface="Fira Sans Extra Condensed"/>
                <a:ea typeface="Fira Sans Extra Condensed"/>
                <a:cs typeface="Fira Sans Extra Condensed"/>
                <a:sym typeface="Fira Sans Extra Condensed"/>
              </a:endParaRPr>
            </a:p>
          </p:txBody>
        </p:sp>
      </p:grpSp>
      <p:grpSp>
        <p:nvGrpSpPr>
          <p:cNvPr id="207" name="Google Shape;207;p17"/>
          <p:cNvGrpSpPr/>
          <p:nvPr/>
        </p:nvGrpSpPr>
        <p:grpSpPr>
          <a:xfrm>
            <a:off x="2503329" y="1771787"/>
            <a:ext cx="714000" cy="714000"/>
            <a:chOff x="3131209" y="1461639"/>
            <a:chExt cx="714000" cy="714000"/>
          </a:xfrm>
        </p:grpSpPr>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09" name="Google Shape;209;p17"/>
            <p:cNvSpPr/>
            <p:nvPr/>
          </p:nvSpPr>
          <p:spPr>
            <a:xfrm>
              <a:off x="3170050"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0" name="Google Shape;210;p17"/>
          <p:cNvGrpSpPr/>
          <p:nvPr/>
        </p:nvGrpSpPr>
        <p:grpSpPr>
          <a:xfrm>
            <a:off x="4839663" y="3397635"/>
            <a:ext cx="714000" cy="714000"/>
            <a:chOff x="5194425" y="2983264"/>
            <a:chExt cx="714000" cy="714000"/>
          </a:xfrm>
        </p:grpSpPr>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2" name="Google Shape;212;p17"/>
            <p:cNvSpPr/>
            <p:nvPr/>
          </p:nvSpPr>
          <p:spPr>
            <a:xfrm>
              <a:off x="5233275" y="302212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3" name="Google Shape;213;p17"/>
          <p:cNvGrpSpPr/>
          <p:nvPr/>
        </p:nvGrpSpPr>
        <p:grpSpPr>
          <a:xfrm>
            <a:off x="2273130" y="3611826"/>
            <a:ext cx="714000" cy="714000"/>
            <a:chOff x="2273130" y="3611826"/>
            <a:chExt cx="714000" cy="714000"/>
          </a:xfrm>
        </p:grpSpPr>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5" name="Google Shape;215;p17"/>
            <p:cNvSpPr/>
            <p:nvPr/>
          </p:nvSpPr>
          <p:spPr>
            <a:xfrm>
              <a:off x="2311975" y="365067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6" name="Google Shape;216;p17"/>
          <p:cNvGrpSpPr/>
          <p:nvPr/>
        </p:nvGrpSpPr>
        <p:grpSpPr>
          <a:xfrm>
            <a:off x="4293680" y="2260001"/>
            <a:ext cx="714000" cy="714000"/>
            <a:chOff x="5101780" y="1461647"/>
            <a:chExt cx="714000" cy="714000"/>
          </a:xfrm>
        </p:grpSpPr>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8" name="Google Shape;218;p17"/>
            <p:cNvSpPr/>
            <p:nvPr/>
          </p:nvSpPr>
          <p:spPr>
            <a:xfrm>
              <a:off x="5140625"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sp>
        <p:nvSpPr>
          <p:cNvPr id="220" name="Google Shape;220;p17"/>
          <p:cNvSpPr txBox="1"/>
          <p:nvPr/>
        </p:nvSpPr>
        <p:spPr>
          <a:xfrm>
            <a:off x="6940122" y="3302720"/>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26" name="Google Shape;226;p17"/>
          <p:cNvSpPr txBox="1"/>
          <p:nvPr/>
        </p:nvSpPr>
        <p:spPr>
          <a:xfrm>
            <a:off x="6548282" y="281099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32" name="Google Shape;232;p17"/>
          <p:cNvSpPr txBox="1"/>
          <p:nvPr/>
        </p:nvSpPr>
        <p:spPr>
          <a:xfrm>
            <a:off x="6548283" y="424113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D58658B1-E72A-434C-BFA3-E8571A57B990}"/>
              </a:ext>
            </a:extLst>
          </p:cNvPr>
          <p:cNvSpPr txBox="1"/>
          <p:nvPr/>
        </p:nvSpPr>
        <p:spPr>
          <a:xfrm>
            <a:off x="5720727" y="188933"/>
            <a:ext cx="2728217" cy="276999"/>
          </a:xfrm>
          <a:prstGeom prst="rect">
            <a:avLst/>
          </a:prstGeom>
          <a:noFill/>
        </p:spPr>
        <p:txBody>
          <a:bodyPr wrap="square" rtlCol="0">
            <a:spAutoFit/>
          </a:bodyPr>
          <a:lstStyle/>
          <a:p>
            <a:endParaRPr lang="es-AR" sz="1200" dirty="0"/>
          </a:p>
        </p:txBody>
      </p:sp>
      <p:sp>
        <p:nvSpPr>
          <p:cNvPr id="5" name="CuadroTexto 4">
            <a:extLst>
              <a:ext uri="{FF2B5EF4-FFF2-40B4-BE49-F238E27FC236}">
                <a16:creationId xmlns:a16="http://schemas.microsoft.com/office/drawing/2014/main" id="{F65828B5-FBE4-453B-AD24-F91B8453FFB1}"/>
              </a:ext>
            </a:extLst>
          </p:cNvPr>
          <p:cNvSpPr txBox="1"/>
          <p:nvPr/>
        </p:nvSpPr>
        <p:spPr>
          <a:xfrm>
            <a:off x="3469503" y="356092"/>
            <a:ext cx="2054722" cy="307777"/>
          </a:xfrm>
          <a:prstGeom prst="rect">
            <a:avLst/>
          </a:prstGeom>
          <a:noFill/>
        </p:spPr>
        <p:txBody>
          <a:bodyPr wrap="square" rtlCol="0">
            <a:spAutoFit/>
          </a:bodyPr>
          <a:lstStyle/>
          <a:p>
            <a:endParaRPr lang="es-AR" dirty="0"/>
          </a:p>
        </p:txBody>
      </p:sp>
      <p:sp>
        <p:nvSpPr>
          <p:cNvPr id="6" name="CuadroTexto 5">
            <a:extLst>
              <a:ext uri="{FF2B5EF4-FFF2-40B4-BE49-F238E27FC236}">
                <a16:creationId xmlns:a16="http://schemas.microsoft.com/office/drawing/2014/main" id="{42B4DC99-9C7F-4F8B-886C-68D5D551E3D9}"/>
              </a:ext>
            </a:extLst>
          </p:cNvPr>
          <p:cNvSpPr txBox="1"/>
          <p:nvPr/>
        </p:nvSpPr>
        <p:spPr>
          <a:xfrm>
            <a:off x="828039" y="199760"/>
            <a:ext cx="2621826" cy="307777"/>
          </a:xfrm>
          <a:prstGeom prst="rect">
            <a:avLst/>
          </a:prstGeom>
          <a:noFill/>
        </p:spPr>
        <p:txBody>
          <a:bodyPr wrap="square" rtlCol="0">
            <a:spAutoFit/>
          </a:bodyPr>
          <a:lstStyle/>
          <a:p>
            <a:endParaRPr lang="es-AR" dirty="0"/>
          </a:p>
        </p:txBody>
      </p:sp>
      <p:sp>
        <p:nvSpPr>
          <p:cNvPr id="3" name="CuadroTexto 2">
            <a:extLst>
              <a:ext uri="{FF2B5EF4-FFF2-40B4-BE49-F238E27FC236}">
                <a16:creationId xmlns:a16="http://schemas.microsoft.com/office/drawing/2014/main" id="{1A234464-F949-41C4-AE82-5156E872C833}"/>
              </a:ext>
            </a:extLst>
          </p:cNvPr>
          <p:cNvSpPr txBox="1"/>
          <p:nvPr/>
        </p:nvSpPr>
        <p:spPr>
          <a:xfrm>
            <a:off x="5529722" y="1342896"/>
            <a:ext cx="3086666" cy="2246769"/>
          </a:xfrm>
          <a:prstGeom prst="rect">
            <a:avLst/>
          </a:prstGeom>
          <a:noFill/>
        </p:spPr>
        <p:txBody>
          <a:bodyPr wrap="square" rtlCol="0">
            <a:spAutoFit/>
          </a:bodyPr>
          <a:lstStyle/>
          <a:p>
            <a:pPr algn="just"/>
            <a:r>
              <a:rPr lang="es-AR" dirty="0"/>
              <a:t>2.1        Los Miembros se asegurarán de que, con respecto a los reglamentos técnicos, se dé a los productos importados del territorio de cualquiera de los Miembros un trato no menos favorable que el otorgado a productos similares de origen nacional y a productos similares originarios de cualquier otro país.</a:t>
            </a:r>
          </a:p>
        </p:txBody>
      </p:sp>
    </p:spTree>
    <p:extLst>
      <p:ext uri="{BB962C8B-B14F-4D97-AF65-F5344CB8AC3E}">
        <p14:creationId xmlns:p14="http://schemas.microsoft.com/office/powerpoint/2010/main" val="49795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5F848-1593-4450-A929-FB0CBDBC9041}"/>
              </a:ext>
            </a:extLst>
          </p:cNvPr>
          <p:cNvSpPr>
            <a:spLocks noGrp="1"/>
          </p:cNvSpPr>
          <p:nvPr>
            <p:ph type="title"/>
          </p:nvPr>
        </p:nvSpPr>
        <p:spPr/>
        <p:txBody>
          <a:bodyPr/>
          <a:lstStyle/>
          <a:p>
            <a:pPr algn="ctr"/>
            <a:r>
              <a:rPr lang="es-AR" dirty="0"/>
              <a:t>MFS Y OTC, SON LO MISMO?</a:t>
            </a:r>
          </a:p>
        </p:txBody>
      </p:sp>
      <p:sp>
        <p:nvSpPr>
          <p:cNvPr id="6" name="CuadroTexto 5">
            <a:extLst>
              <a:ext uri="{FF2B5EF4-FFF2-40B4-BE49-F238E27FC236}">
                <a16:creationId xmlns:a16="http://schemas.microsoft.com/office/drawing/2014/main" id="{C9B21028-AB79-4528-B4B5-895AC1941E23}"/>
              </a:ext>
            </a:extLst>
          </p:cNvPr>
          <p:cNvSpPr txBox="1"/>
          <p:nvPr/>
        </p:nvSpPr>
        <p:spPr>
          <a:xfrm>
            <a:off x="2445488" y="1520456"/>
            <a:ext cx="4401879" cy="738664"/>
          </a:xfrm>
          <a:prstGeom prst="rect">
            <a:avLst/>
          </a:prstGeom>
          <a:noFill/>
        </p:spPr>
        <p:txBody>
          <a:bodyPr wrap="square" rtlCol="0">
            <a:spAutoFit/>
          </a:bodyPr>
          <a:lstStyle/>
          <a:p>
            <a:r>
              <a:rPr lang="es-AR" dirty="0"/>
              <a:t>MFS Y OTC, son relativas a las barreras no arancelarias al comercio, sin embargo se diferencian en su ámbito de aplicación.</a:t>
            </a:r>
          </a:p>
        </p:txBody>
      </p:sp>
      <p:sp>
        <p:nvSpPr>
          <p:cNvPr id="7" name="CuadroTexto 6">
            <a:extLst>
              <a:ext uri="{FF2B5EF4-FFF2-40B4-BE49-F238E27FC236}">
                <a16:creationId xmlns:a16="http://schemas.microsoft.com/office/drawing/2014/main" id="{6703AF2E-DCC7-4F1C-9C3D-C03F84A533A9}"/>
              </a:ext>
            </a:extLst>
          </p:cNvPr>
          <p:cNvSpPr txBox="1"/>
          <p:nvPr/>
        </p:nvSpPr>
        <p:spPr>
          <a:xfrm>
            <a:off x="710275" y="2387009"/>
            <a:ext cx="3372627" cy="2893100"/>
          </a:xfrm>
          <a:prstGeom prst="rect">
            <a:avLst/>
          </a:prstGeom>
          <a:noFill/>
        </p:spPr>
        <p:txBody>
          <a:bodyPr wrap="square" rtlCol="0">
            <a:spAutoFit/>
          </a:bodyPr>
          <a:lstStyle/>
          <a:p>
            <a:r>
              <a:rPr lang="es-AR" b="1" dirty="0"/>
              <a:t>MFS</a:t>
            </a:r>
          </a:p>
          <a:p>
            <a:r>
              <a:rPr lang="es-AR" dirty="0"/>
              <a:t> </a:t>
            </a:r>
          </a:p>
          <a:p>
            <a:r>
              <a:rPr lang="es-AR" dirty="0"/>
              <a:t>Medidas relacionado con:</a:t>
            </a:r>
          </a:p>
          <a:p>
            <a:r>
              <a:rPr lang="es-AR" dirty="0"/>
              <a:t>Proteger la salud de las personas o de los animales y vegetales, del riesgo</a:t>
            </a:r>
          </a:p>
          <a:p>
            <a:endParaRPr lang="es-AR" dirty="0"/>
          </a:p>
          <a:p>
            <a:r>
              <a:rPr lang="es-AR" dirty="0"/>
              <a:t>Productos alimenticios(personas y animales)</a:t>
            </a:r>
          </a:p>
          <a:p>
            <a:endParaRPr lang="es-AR" dirty="0"/>
          </a:p>
          <a:p>
            <a:r>
              <a:rPr lang="es-AR" dirty="0"/>
              <a:t>Plagas o enfermedades( personas, animales o vegetales)</a:t>
            </a:r>
          </a:p>
          <a:p>
            <a:endParaRPr lang="es-AR" dirty="0"/>
          </a:p>
          <a:p>
            <a:endParaRPr lang="es-AR" dirty="0"/>
          </a:p>
        </p:txBody>
      </p:sp>
      <p:sp>
        <p:nvSpPr>
          <p:cNvPr id="8" name="CuadroTexto 7">
            <a:extLst>
              <a:ext uri="{FF2B5EF4-FFF2-40B4-BE49-F238E27FC236}">
                <a16:creationId xmlns:a16="http://schemas.microsoft.com/office/drawing/2014/main" id="{E41B2E08-8D90-4DAA-8A3B-CAB69BDEBC37}"/>
              </a:ext>
            </a:extLst>
          </p:cNvPr>
          <p:cNvSpPr txBox="1"/>
          <p:nvPr/>
        </p:nvSpPr>
        <p:spPr>
          <a:xfrm>
            <a:off x="4871149" y="2421565"/>
            <a:ext cx="3372627" cy="2246769"/>
          </a:xfrm>
          <a:prstGeom prst="rect">
            <a:avLst/>
          </a:prstGeom>
          <a:noFill/>
        </p:spPr>
        <p:txBody>
          <a:bodyPr wrap="square" rtlCol="0">
            <a:spAutoFit/>
          </a:bodyPr>
          <a:lstStyle/>
          <a:p>
            <a:r>
              <a:rPr lang="es-AR" b="1" dirty="0"/>
              <a:t>OTC</a:t>
            </a:r>
          </a:p>
          <a:p>
            <a:endParaRPr lang="es-AR" b="1" dirty="0"/>
          </a:p>
          <a:p>
            <a:r>
              <a:rPr lang="es-AR" b="1" dirty="0"/>
              <a:t>Reglamentos técnicos y  normas sobre procedimientos</a:t>
            </a:r>
          </a:p>
          <a:p>
            <a:endParaRPr lang="es-AR" b="1" dirty="0"/>
          </a:p>
          <a:p>
            <a:r>
              <a:rPr lang="es-AR" dirty="0"/>
              <a:t>Proteger la salud de las personas o de los animales</a:t>
            </a:r>
          </a:p>
          <a:p>
            <a:endParaRPr lang="es-AR" dirty="0"/>
          </a:p>
          <a:p>
            <a:r>
              <a:rPr lang="es-AR" dirty="0"/>
              <a:t> </a:t>
            </a:r>
          </a:p>
          <a:p>
            <a:endParaRPr lang="es-AR" dirty="0"/>
          </a:p>
        </p:txBody>
      </p:sp>
    </p:spTree>
    <p:extLst>
      <p:ext uri="{BB962C8B-B14F-4D97-AF65-F5344CB8AC3E}">
        <p14:creationId xmlns:p14="http://schemas.microsoft.com/office/powerpoint/2010/main" val="3546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5F848-1593-4450-A929-FB0CBDBC9041}"/>
              </a:ext>
            </a:extLst>
          </p:cNvPr>
          <p:cNvSpPr>
            <a:spLocks noGrp="1"/>
          </p:cNvSpPr>
          <p:nvPr>
            <p:ph type="title"/>
          </p:nvPr>
        </p:nvSpPr>
        <p:spPr/>
        <p:txBody>
          <a:bodyPr/>
          <a:lstStyle/>
          <a:p>
            <a:pPr algn="ctr"/>
            <a:r>
              <a:rPr lang="es-AR" dirty="0"/>
              <a:t>MFS Y OTC, SON LO MISMO?</a:t>
            </a:r>
          </a:p>
        </p:txBody>
      </p:sp>
      <p:sp>
        <p:nvSpPr>
          <p:cNvPr id="7" name="CuadroTexto 6">
            <a:extLst>
              <a:ext uri="{FF2B5EF4-FFF2-40B4-BE49-F238E27FC236}">
                <a16:creationId xmlns:a16="http://schemas.microsoft.com/office/drawing/2014/main" id="{6703AF2E-DCC7-4F1C-9C3D-C03F84A533A9}"/>
              </a:ext>
            </a:extLst>
          </p:cNvPr>
          <p:cNvSpPr txBox="1"/>
          <p:nvPr/>
        </p:nvSpPr>
        <p:spPr>
          <a:xfrm>
            <a:off x="710275" y="1451344"/>
            <a:ext cx="6881372" cy="2031325"/>
          </a:xfrm>
          <a:prstGeom prst="rect">
            <a:avLst/>
          </a:prstGeom>
          <a:noFill/>
        </p:spPr>
        <p:txBody>
          <a:bodyPr wrap="square" rtlCol="0">
            <a:spAutoFit/>
          </a:bodyPr>
          <a:lstStyle/>
          <a:p>
            <a:pPr algn="ctr"/>
            <a:r>
              <a:rPr lang="es-AR" b="1" dirty="0"/>
              <a:t>EJEMPLO DE MFS Y OTC</a:t>
            </a:r>
          </a:p>
          <a:p>
            <a:pPr algn="ctr"/>
            <a:r>
              <a:rPr lang="es-AR" dirty="0"/>
              <a:t> </a:t>
            </a:r>
          </a:p>
          <a:p>
            <a:r>
              <a:rPr lang="es-AR" dirty="0"/>
              <a:t>Etiquetado de alimentos</a:t>
            </a:r>
          </a:p>
          <a:p>
            <a:endParaRPr lang="es-AR" dirty="0"/>
          </a:p>
          <a:p>
            <a:r>
              <a:rPr lang="es-AR" b="1" dirty="0"/>
              <a:t>Inocuidad de los alimentos</a:t>
            </a:r>
            <a:r>
              <a:rPr lang="es-AR" dirty="0"/>
              <a:t>: Advertencia sobre consumo. Salud, uso, dosificación. </a:t>
            </a:r>
            <a:r>
              <a:rPr lang="es-AR" b="1" dirty="0"/>
              <a:t>MFS</a:t>
            </a:r>
          </a:p>
          <a:p>
            <a:endParaRPr lang="es-AR" b="1" dirty="0"/>
          </a:p>
          <a:p>
            <a:r>
              <a:rPr lang="es-AR" b="1" dirty="0"/>
              <a:t>Contenido nutricional: </a:t>
            </a:r>
            <a:r>
              <a:rPr lang="es-AR" dirty="0"/>
              <a:t>Ingredientes, nutrientes, porcentajes y valores de aportes a la dieta. </a:t>
            </a:r>
            <a:r>
              <a:rPr lang="es-AR" b="1" dirty="0"/>
              <a:t>OTC</a:t>
            </a:r>
          </a:p>
        </p:txBody>
      </p:sp>
    </p:spTree>
    <p:extLst>
      <p:ext uri="{BB962C8B-B14F-4D97-AF65-F5344CB8AC3E}">
        <p14:creationId xmlns:p14="http://schemas.microsoft.com/office/powerpoint/2010/main" val="30513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5F848-1593-4450-A929-FB0CBDBC9041}"/>
              </a:ext>
            </a:extLst>
          </p:cNvPr>
          <p:cNvSpPr>
            <a:spLocks noGrp="1"/>
          </p:cNvSpPr>
          <p:nvPr>
            <p:ph type="title"/>
          </p:nvPr>
        </p:nvSpPr>
        <p:spPr>
          <a:xfrm>
            <a:off x="710275" y="536650"/>
            <a:ext cx="2787837" cy="481200"/>
          </a:xfrm>
        </p:spPr>
        <p:txBody>
          <a:bodyPr/>
          <a:lstStyle/>
          <a:p>
            <a:pPr algn="ctr"/>
            <a:r>
              <a:rPr lang="es-AR" dirty="0"/>
              <a:t>MFS Y OTC, SON LO MISMO?</a:t>
            </a:r>
          </a:p>
        </p:txBody>
      </p:sp>
      <p:pic>
        <p:nvPicPr>
          <p:cNvPr id="3" name="Imagen 2">
            <a:extLst>
              <a:ext uri="{FF2B5EF4-FFF2-40B4-BE49-F238E27FC236}">
                <a16:creationId xmlns:a16="http://schemas.microsoft.com/office/drawing/2014/main" id="{258A1D39-47BF-4C4F-BD27-BD2B11619E84}"/>
              </a:ext>
            </a:extLst>
          </p:cNvPr>
          <p:cNvPicPr>
            <a:picLocks noChangeAspect="1"/>
          </p:cNvPicPr>
          <p:nvPr/>
        </p:nvPicPr>
        <p:blipFill>
          <a:blip r:embed="rId2"/>
          <a:stretch>
            <a:fillRect/>
          </a:stretch>
        </p:blipFill>
        <p:spPr>
          <a:xfrm>
            <a:off x="3848986" y="0"/>
            <a:ext cx="4584739" cy="5095987"/>
          </a:xfrm>
          <a:prstGeom prst="rect">
            <a:avLst/>
          </a:prstGeom>
        </p:spPr>
      </p:pic>
    </p:spTree>
    <p:extLst>
      <p:ext uri="{BB962C8B-B14F-4D97-AF65-F5344CB8AC3E}">
        <p14:creationId xmlns:p14="http://schemas.microsoft.com/office/powerpoint/2010/main" val="150698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5F848-1593-4450-A929-FB0CBDBC9041}"/>
              </a:ext>
            </a:extLst>
          </p:cNvPr>
          <p:cNvSpPr>
            <a:spLocks noGrp="1"/>
          </p:cNvSpPr>
          <p:nvPr>
            <p:ph type="title"/>
          </p:nvPr>
        </p:nvSpPr>
        <p:spPr>
          <a:xfrm>
            <a:off x="710275" y="536650"/>
            <a:ext cx="2787837" cy="481200"/>
          </a:xfrm>
        </p:spPr>
        <p:txBody>
          <a:bodyPr/>
          <a:lstStyle/>
          <a:p>
            <a:pPr algn="ctr"/>
            <a:r>
              <a:rPr lang="es-AR" dirty="0"/>
              <a:t>QUIZ</a:t>
            </a:r>
          </a:p>
        </p:txBody>
      </p:sp>
      <p:sp>
        <p:nvSpPr>
          <p:cNvPr id="4" name="CuadroTexto 3">
            <a:extLst>
              <a:ext uri="{FF2B5EF4-FFF2-40B4-BE49-F238E27FC236}">
                <a16:creationId xmlns:a16="http://schemas.microsoft.com/office/drawing/2014/main" id="{E6CED683-BAA6-4239-BEEF-52081F3C88C3}"/>
              </a:ext>
            </a:extLst>
          </p:cNvPr>
          <p:cNvSpPr txBox="1"/>
          <p:nvPr/>
        </p:nvSpPr>
        <p:spPr>
          <a:xfrm>
            <a:off x="3987209" y="623361"/>
            <a:ext cx="4093535" cy="3539430"/>
          </a:xfrm>
          <a:prstGeom prst="rect">
            <a:avLst/>
          </a:prstGeom>
          <a:noFill/>
        </p:spPr>
        <p:txBody>
          <a:bodyPr wrap="square" rtlCol="0">
            <a:spAutoFit/>
          </a:bodyPr>
          <a:lstStyle/>
          <a:p>
            <a:pPr algn="ctr"/>
            <a:r>
              <a:rPr lang="es-AR" b="1" dirty="0"/>
              <a:t>¿Cuando es OTC O MFS?	</a:t>
            </a:r>
          </a:p>
          <a:p>
            <a:pPr algn="ctr"/>
            <a:endParaRPr lang="es-AR" b="1" dirty="0"/>
          </a:p>
          <a:p>
            <a:pPr marL="285750" indent="-285750">
              <a:buFont typeface="Wingdings" panose="05000000000000000000" pitchFamily="2" charset="2"/>
              <a:buChar char="ü"/>
            </a:pPr>
            <a:r>
              <a:rPr lang="es-AR" dirty="0"/>
              <a:t>Certificación sobre el uso desinfectantes para prevenir la contaminación y propagación de patógenos.</a:t>
            </a:r>
          </a:p>
          <a:p>
            <a:pPr marL="285750" indent="-285750">
              <a:buFont typeface="Wingdings" panose="05000000000000000000" pitchFamily="2" charset="2"/>
              <a:buChar char="ü"/>
            </a:pPr>
            <a:endParaRPr lang="es-AR" dirty="0"/>
          </a:p>
          <a:p>
            <a:pPr marL="285750" indent="-285750">
              <a:buFont typeface="Wingdings" panose="05000000000000000000" pitchFamily="2" charset="2"/>
              <a:buChar char="ü"/>
            </a:pPr>
            <a:r>
              <a:rPr lang="es-AR" dirty="0"/>
              <a:t>Certificación sobre abonos permitidos para los alimentos</a:t>
            </a:r>
          </a:p>
          <a:p>
            <a:pPr marL="285750" indent="-285750">
              <a:buFont typeface="Wingdings" panose="05000000000000000000" pitchFamily="2" charset="2"/>
              <a:buChar char="ü"/>
            </a:pPr>
            <a:endParaRPr lang="es-AR" dirty="0"/>
          </a:p>
          <a:p>
            <a:pPr marL="285750" indent="-285750">
              <a:buFont typeface="Wingdings" panose="05000000000000000000" pitchFamily="2" charset="2"/>
              <a:buChar char="ü"/>
            </a:pPr>
            <a:r>
              <a:rPr lang="es-AR" dirty="0"/>
              <a:t>Calidad y etiquetado en la fruta</a:t>
            </a:r>
          </a:p>
          <a:p>
            <a:pPr marL="285750" indent="-285750">
              <a:buFont typeface="Wingdings" panose="05000000000000000000" pitchFamily="2" charset="2"/>
              <a:buChar char="ü"/>
            </a:pPr>
            <a:endParaRPr lang="es-AR" dirty="0"/>
          </a:p>
          <a:p>
            <a:pPr marL="285750" indent="-285750">
              <a:buFont typeface="Wingdings" panose="05000000000000000000" pitchFamily="2" charset="2"/>
              <a:buChar char="ü"/>
            </a:pPr>
            <a:r>
              <a:rPr lang="es-AR" dirty="0"/>
              <a:t>Etiquetas con  descripción de ingredientes y ficha nutricional en inglés, francés y español</a:t>
            </a:r>
          </a:p>
          <a:p>
            <a:pPr marL="285750" indent="-285750">
              <a:buFont typeface="Wingdings" panose="05000000000000000000" pitchFamily="2" charset="2"/>
              <a:buChar char="ü"/>
            </a:pPr>
            <a:endParaRPr lang="es-AR" dirty="0"/>
          </a:p>
          <a:p>
            <a:pPr marL="285750" indent="-285750">
              <a:buFont typeface="Wingdings" panose="05000000000000000000" pitchFamily="2" charset="2"/>
              <a:buChar char="ü"/>
            </a:pPr>
            <a:endParaRPr lang="es-AR" dirty="0"/>
          </a:p>
          <a:p>
            <a:endParaRPr lang="es-AR" b="1" dirty="0"/>
          </a:p>
        </p:txBody>
      </p:sp>
      <p:sp>
        <p:nvSpPr>
          <p:cNvPr id="5" name="CuadroTexto 4">
            <a:extLst>
              <a:ext uri="{FF2B5EF4-FFF2-40B4-BE49-F238E27FC236}">
                <a16:creationId xmlns:a16="http://schemas.microsoft.com/office/drawing/2014/main" id="{189D2153-7EE9-4B8A-AFFC-785FF330A0BE}"/>
              </a:ext>
            </a:extLst>
          </p:cNvPr>
          <p:cNvSpPr txBox="1"/>
          <p:nvPr/>
        </p:nvSpPr>
        <p:spPr>
          <a:xfrm>
            <a:off x="710276" y="1116419"/>
            <a:ext cx="2086088" cy="3108543"/>
          </a:xfrm>
          <a:prstGeom prst="rect">
            <a:avLst/>
          </a:prstGeom>
          <a:noFill/>
        </p:spPr>
        <p:txBody>
          <a:bodyPr wrap="square" rtlCol="0">
            <a:spAutoFit/>
          </a:bodyPr>
          <a:lstStyle/>
          <a:p>
            <a:r>
              <a:rPr lang="es-AR" dirty="0"/>
              <a:t>Las 5 primeras personas que levanten la mano, tienen la palabra.</a:t>
            </a:r>
          </a:p>
          <a:p>
            <a:endParaRPr lang="es-AR" dirty="0"/>
          </a:p>
          <a:p>
            <a:r>
              <a:rPr lang="es-AR" dirty="0"/>
              <a:t>Quienes digan respuesta correcta tienen dos puntos de participación</a:t>
            </a:r>
          </a:p>
          <a:p>
            <a:endParaRPr lang="es-AR" dirty="0"/>
          </a:p>
          <a:p>
            <a:r>
              <a:rPr lang="es-AR" dirty="0"/>
              <a:t>Quienes no tengan respuesta correcta tienen un  punto de participación</a:t>
            </a:r>
          </a:p>
        </p:txBody>
      </p:sp>
    </p:spTree>
    <p:extLst>
      <p:ext uri="{BB962C8B-B14F-4D97-AF65-F5344CB8AC3E}">
        <p14:creationId xmlns:p14="http://schemas.microsoft.com/office/powerpoint/2010/main" val="30736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18782-754D-48E5-85FF-D74187126F0E}"/>
              </a:ext>
            </a:extLst>
          </p:cNvPr>
          <p:cNvSpPr>
            <a:spLocks noGrp="1"/>
          </p:cNvSpPr>
          <p:nvPr>
            <p:ph type="title"/>
          </p:nvPr>
        </p:nvSpPr>
        <p:spPr/>
        <p:txBody>
          <a:bodyPr/>
          <a:lstStyle/>
          <a:p>
            <a:pPr algn="ctr"/>
            <a:r>
              <a:rPr lang="es-AR" dirty="0"/>
              <a:t>Obstáculos técnicos al comercio</a:t>
            </a:r>
          </a:p>
        </p:txBody>
      </p:sp>
      <p:pic>
        <p:nvPicPr>
          <p:cNvPr id="4" name="Imagen 3">
            <a:extLst>
              <a:ext uri="{FF2B5EF4-FFF2-40B4-BE49-F238E27FC236}">
                <a16:creationId xmlns:a16="http://schemas.microsoft.com/office/drawing/2014/main" id="{96A8AB43-4B3D-4B2C-AAC9-B3D5A8E9773E}"/>
              </a:ext>
            </a:extLst>
          </p:cNvPr>
          <p:cNvPicPr>
            <a:picLocks noChangeAspect="1"/>
          </p:cNvPicPr>
          <p:nvPr/>
        </p:nvPicPr>
        <p:blipFill rotWithShape="1">
          <a:blip r:embed="rId2"/>
          <a:srcRect l="24651" t="30585" r="20465" b="52042"/>
          <a:stretch/>
        </p:blipFill>
        <p:spPr>
          <a:xfrm>
            <a:off x="710275" y="1875317"/>
            <a:ext cx="7826583" cy="1392865"/>
          </a:xfrm>
          <a:prstGeom prst="rect">
            <a:avLst/>
          </a:prstGeom>
        </p:spPr>
      </p:pic>
    </p:spTree>
    <p:extLst>
      <p:ext uri="{BB962C8B-B14F-4D97-AF65-F5344CB8AC3E}">
        <p14:creationId xmlns:p14="http://schemas.microsoft.com/office/powerpoint/2010/main" val="135451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69AA3D0-15B4-4492-8079-6ADFE25D7034}"/>
              </a:ext>
            </a:extLst>
          </p:cNvPr>
          <p:cNvPicPr>
            <a:picLocks noChangeAspect="1"/>
          </p:cNvPicPr>
          <p:nvPr/>
        </p:nvPicPr>
        <p:blipFill rotWithShape="1">
          <a:blip r:embed="rId2"/>
          <a:srcRect l="25116" t="8455" r="20232" b="29085"/>
          <a:stretch/>
        </p:blipFill>
        <p:spPr>
          <a:xfrm>
            <a:off x="251009" y="361507"/>
            <a:ext cx="6606991" cy="4245343"/>
          </a:xfrm>
          <a:prstGeom prst="rect">
            <a:avLst/>
          </a:prstGeom>
        </p:spPr>
      </p:pic>
    </p:spTree>
    <p:extLst>
      <p:ext uri="{BB962C8B-B14F-4D97-AF65-F5344CB8AC3E}">
        <p14:creationId xmlns:p14="http://schemas.microsoft.com/office/powerpoint/2010/main" val="42072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p:nvPr/>
        </p:nvSpPr>
        <p:spPr>
          <a:xfrm>
            <a:off x="0" y="2420125"/>
            <a:ext cx="9144000" cy="2730160"/>
          </a:xfrm>
          <a:custGeom>
            <a:avLst/>
            <a:gdLst/>
            <a:ahLst/>
            <a:cxnLst/>
            <a:rect l="l" t="t" r="r" b="b"/>
            <a:pathLst>
              <a:path w="285750" h="97012" extrusionOk="0">
                <a:moveTo>
                  <a:pt x="0" y="97012"/>
                </a:moveTo>
                <a:lnTo>
                  <a:pt x="0" y="24729"/>
                </a:lnTo>
                <a:cubicBezTo>
                  <a:pt x="55543" y="0"/>
                  <a:pt x="236553" y="369"/>
                  <a:pt x="285750" y="24729"/>
                </a:cubicBezTo>
                <a:lnTo>
                  <a:pt x="285750" y="97012"/>
                </a:lnTo>
                <a:lnTo>
                  <a:pt x="0" y="97012"/>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6"/>
          <p:cNvGrpSpPr/>
          <p:nvPr/>
        </p:nvGrpSpPr>
        <p:grpSpPr>
          <a:xfrm>
            <a:off x="1005824" y="2652508"/>
            <a:ext cx="7132352" cy="2385856"/>
            <a:chOff x="1005824" y="2652508"/>
            <a:chExt cx="7132352" cy="2385856"/>
          </a:xfrm>
        </p:grpSpPr>
        <p:sp>
          <p:nvSpPr>
            <p:cNvPr id="59" name="Google Shape;59;p16"/>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6"/>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Recomendados </a:t>
            </a:r>
            <a:endParaRPr dirty="0"/>
          </a:p>
        </p:txBody>
      </p:sp>
      <p:grpSp>
        <p:nvGrpSpPr>
          <p:cNvPr id="117" name="Google Shape;117;p16"/>
          <p:cNvGrpSpPr/>
          <p:nvPr/>
        </p:nvGrpSpPr>
        <p:grpSpPr>
          <a:xfrm>
            <a:off x="1208496" y="1315873"/>
            <a:ext cx="1283232" cy="2244603"/>
            <a:chOff x="1229472" y="1271772"/>
            <a:chExt cx="1283232" cy="2244603"/>
          </a:xfrm>
        </p:grpSpPr>
        <p:sp>
          <p:nvSpPr>
            <p:cNvPr id="118" name="Google Shape;118;p16"/>
            <p:cNvSpPr/>
            <p:nvPr/>
          </p:nvSpPr>
          <p:spPr>
            <a:xfrm>
              <a:off x="1229472" y="1583804"/>
              <a:ext cx="1283232" cy="480096"/>
            </a:xfrm>
            <a:custGeom>
              <a:avLst/>
              <a:gdLst/>
              <a:ahLst/>
              <a:cxnLst/>
              <a:rect l="l" t="t" r="r" b="b"/>
              <a:pathLst>
                <a:path w="40101" h="15003" extrusionOk="0">
                  <a:moveTo>
                    <a:pt x="32588" y="15002"/>
                  </a:moveTo>
                  <a:lnTo>
                    <a:pt x="7501" y="15002"/>
                  </a:lnTo>
                  <a:cubicBezTo>
                    <a:pt x="3358" y="15002"/>
                    <a:pt x="0" y="11645"/>
                    <a:pt x="0" y="7501"/>
                  </a:cubicBezTo>
                  <a:lnTo>
                    <a:pt x="0" y="7501"/>
                  </a:lnTo>
                  <a:cubicBezTo>
                    <a:pt x="0" y="3358"/>
                    <a:pt x="3358" y="1"/>
                    <a:pt x="7501" y="1"/>
                  </a:cubicBezTo>
                  <a:lnTo>
                    <a:pt x="32588" y="1"/>
                  </a:lnTo>
                  <a:cubicBezTo>
                    <a:pt x="36731" y="1"/>
                    <a:pt x="40101" y="3358"/>
                    <a:pt x="40101" y="7501"/>
                  </a:cubicBezTo>
                  <a:lnTo>
                    <a:pt x="40101" y="7501"/>
                  </a:lnTo>
                  <a:cubicBezTo>
                    <a:pt x="40101" y="11645"/>
                    <a:pt x="36731" y="15002"/>
                    <a:pt x="32588" y="15002"/>
                  </a:cubicBezTo>
                  <a:close/>
                </a:path>
              </a:pathLst>
            </a:custGeom>
            <a:solidFill>
              <a:srgbClr val="FFFFFF"/>
            </a:solidFill>
            <a:ln w="30950" cap="flat"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AR" sz="1600" dirty="0">
                  <a:solidFill>
                    <a:srgbClr val="434343"/>
                  </a:solidFill>
                  <a:latin typeface="Fira Sans Extra Condensed Medium"/>
                  <a:ea typeface="Fira Sans Extra Condensed Medium"/>
                  <a:cs typeface="Fira Sans Extra Condensed Medium"/>
                  <a:sym typeface="Fira Sans Extra Condensed Medium"/>
                </a:rPr>
                <a:t>OMC</a:t>
              </a:r>
              <a:endParaRPr sz="16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9" name="Google Shape;119;p16"/>
            <p:cNvSpPr/>
            <p:nvPr/>
          </p:nvSpPr>
          <p:spPr>
            <a:xfrm>
              <a:off x="1680576" y="1271772"/>
              <a:ext cx="381024" cy="381024"/>
            </a:xfrm>
            <a:custGeom>
              <a:avLst/>
              <a:gdLst/>
              <a:ahLst/>
              <a:cxnLst/>
              <a:rect l="l" t="t" r="r" b="b"/>
              <a:pathLst>
                <a:path w="11907" h="11907" extrusionOk="0">
                  <a:moveTo>
                    <a:pt x="11907" y="5953"/>
                  </a:moveTo>
                  <a:cubicBezTo>
                    <a:pt x="11907" y="9240"/>
                    <a:pt x="9240" y="11907"/>
                    <a:pt x="5954" y="11907"/>
                  </a:cubicBezTo>
                  <a:cubicBezTo>
                    <a:pt x="2667" y="11907"/>
                    <a:pt x="0" y="9240"/>
                    <a:pt x="0" y="5953"/>
                  </a:cubicBezTo>
                  <a:cubicBezTo>
                    <a:pt x="0" y="2667"/>
                    <a:pt x="2667" y="0"/>
                    <a:pt x="5954" y="0"/>
                  </a:cubicBezTo>
                  <a:cubicBezTo>
                    <a:pt x="9240" y="0"/>
                    <a:pt x="11907" y="2667"/>
                    <a:pt x="11907" y="5953"/>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20" name="Google Shape;120;p16"/>
            <p:cNvSpPr/>
            <p:nvPr/>
          </p:nvSpPr>
          <p:spPr>
            <a:xfrm>
              <a:off x="1720988" y="1312129"/>
              <a:ext cx="300241" cy="300319"/>
            </a:xfrm>
            <a:custGeom>
              <a:avLst/>
              <a:gdLst/>
              <a:ahLst/>
              <a:cxnLst/>
              <a:rect l="l" t="t" r="r" b="b"/>
              <a:pathLst>
                <a:path w="8740" h="8741" extrusionOk="0">
                  <a:moveTo>
                    <a:pt x="8739" y="4370"/>
                  </a:moveTo>
                  <a:cubicBezTo>
                    <a:pt x="8739" y="6787"/>
                    <a:pt x="6775" y="8740"/>
                    <a:pt x="4370" y="8740"/>
                  </a:cubicBezTo>
                  <a:cubicBezTo>
                    <a:pt x="1953" y="8740"/>
                    <a:pt x="0" y="6787"/>
                    <a:pt x="0" y="4370"/>
                  </a:cubicBezTo>
                  <a:cubicBezTo>
                    <a:pt x="0" y="1954"/>
                    <a:pt x="1953" y="1"/>
                    <a:pt x="4370" y="1"/>
                  </a:cubicBezTo>
                  <a:cubicBezTo>
                    <a:pt x="6775" y="1"/>
                    <a:pt x="8739" y="1954"/>
                    <a:pt x="8739" y="437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434343"/>
                  </a:solidFill>
                  <a:latin typeface="Fira Sans Extra Condensed Medium"/>
                  <a:ea typeface="Fira Sans Extra Condensed Medium"/>
                  <a:cs typeface="Fira Sans Extra Condensed Medium"/>
                  <a:sym typeface="Fira Sans Extra Condensed Medium"/>
                </a:rPr>
                <a:t>1</a:t>
              </a:r>
              <a:endParaRPr sz="1500">
                <a:solidFill>
                  <a:srgbClr val="434343"/>
                </a:solidFill>
                <a:latin typeface="Fira Sans Extra Condensed Medium"/>
                <a:ea typeface="Fira Sans Extra Condensed Medium"/>
                <a:cs typeface="Fira Sans Extra Condensed Medium"/>
                <a:sym typeface="Fira Sans Extra Condensed Medium"/>
              </a:endParaRPr>
            </a:p>
          </p:txBody>
        </p:sp>
        <p:cxnSp>
          <p:nvCxnSpPr>
            <p:cNvPr id="121" name="Google Shape;121;p16"/>
            <p:cNvCxnSpPr/>
            <p:nvPr/>
          </p:nvCxnSpPr>
          <p:spPr>
            <a:xfrm>
              <a:off x="1871125" y="2065575"/>
              <a:ext cx="0" cy="1450800"/>
            </a:xfrm>
            <a:prstGeom prst="straightConnector1">
              <a:avLst/>
            </a:prstGeom>
            <a:noFill/>
            <a:ln w="19050" cap="flat" cmpd="sng">
              <a:solidFill>
                <a:schemeClr val="accent4"/>
              </a:solidFill>
              <a:prstDash val="solid"/>
              <a:round/>
              <a:headEnd type="none" w="med" len="med"/>
              <a:tailEnd type="oval" w="med" len="med"/>
            </a:ln>
          </p:spPr>
        </p:cxnSp>
      </p:grpSp>
      <p:sp>
        <p:nvSpPr>
          <p:cNvPr id="4" name="Google Shape;144;p16">
            <a:extLst>
              <a:ext uri="{FF2B5EF4-FFF2-40B4-BE49-F238E27FC236}">
                <a16:creationId xmlns:a16="http://schemas.microsoft.com/office/drawing/2014/main" id="{9BD5DDBC-6F7A-447D-A3F0-9C3683B4BE2A}"/>
              </a:ext>
            </a:extLst>
          </p:cNvPr>
          <p:cNvSpPr/>
          <p:nvPr/>
        </p:nvSpPr>
        <p:spPr>
          <a:xfrm>
            <a:off x="5583157" y="1084573"/>
            <a:ext cx="381024" cy="381024"/>
          </a:xfrm>
          <a:custGeom>
            <a:avLst/>
            <a:gdLst/>
            <a:ahLst/>
            <a:cxnLst/>
            <a:rect l="l" t="t" r="r" b="b"/>
            <a:pathLst>
              <a:path w="11907" h="11907" extrusionOk="0">
                <a:moveTo>
                  <a:pt x="11907" y="5953"/>
                </a:moveTo>
                <a:cubicBezTo>
                  <a:pt x="11907" y="9240"/>
                  <a:pt x="9240" y="11907"/>
                  <a:pt x="5954" y="11907"/>
                </a:cubicBezTo>
                <a:cubicBezTo>
                  <a:pt x="2668" y="11907"/>
                  <a:pt x="1" y="9240"/>
                  <a:pt x="1" y="5953"/>
                </a:cubicBezTo>
                <a:cubicBezTo>
                  <a:pt x="1" y="2667"/>
                  <a:pt x="2668" y="0"/>
                  <a:pt x="5954" y="0"/>
                </a:cubicBezTo>
                <a:cubicBezTo>
                  <a:pt x="9240" y="0"/>
                  <a:pt x="11907" y="2667"/>
                  <a:pt x="11907" y="5953"/>
                </a:cubicBezTo>
                <a:close/>
              </a:path>
            </a:pathLst>
          </a:cu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5" name="CuadroTexto 4">
            <a:extLst>
              <a:ext uri="{FF2B5EF4-FFF2-40B4-BE49-F238E27FC236}">
                <a16:creationId xmlns:a16="http://schemas.microsoft.com/office/drawing/2014/main" id="{B85DE6F1-E3FF-41AE-8D29-A73F002ABEBD}"/>
              </a:ext>
            </a:extLst>
          </p:cNvPr>
          <p:cNvSpPr txBox="1"/>
          <p:nvPr/>
        </p:nvSpPr>
        <p:spPr>
          <a:xfrm>
            <a:off x="2974848" y="1541721"/>
            <a:ext cx="5371710" cy="738664"/>
          </a:xfrm>
          <a:prstGeom prst="rect">
            <a:avLst/>
          </a:prstGeom>
          <a:noFill/>
        </p:spPr>
        <p:txBody>
          <a:bodyPr wrap="square" rtlCol="0">
            <a:spAutoFit/>
          </a:bodyPr>
          <a:lstStyle/>
          <a:p>
            <a:r>
              <a:rPr lang="es-AR" dirty="0">
                <a:hlinkClick r:id="rId3"/>
              </a:rPr>
              <a:t>https://www.wto.org/spanish/docs_s/legal_s/ursum_s.htm</a:t>
            </a:r>
            <a:endParaRPr lang="es-AR" dirty="0"/>
          </a:p>
          <a:p>
            <a:endParaRPr lang="es-AR" dirty="0"/>
          </a:p>
          <a:p>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7"/>
          <p:cNvGrpSpPr/>
          <p:nvPr/>
        </p:nvGrpSpPr>
        <p:grpSpPr>
          <a:xfrm>
            <a:off x="778128" y="1771787"/>
            <a:ext cx="4431825" cy="2820328"/>
            <a:chOff x="233350" y="949250"/>
            <a:chExt cx="7137300" cy="3802300"/>
          </a:xfrm>
        </p:grpSpPr>
        <p:sp>
          <p:nvSpPr>
            <p:cNvPr id="152" name="Google Shape;152;p1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7"/>
          <p:cNvSpPr txBox="1">
            <a:spLocks noGrp="1"/>
          </p:cNvSpPr>
          <p:nvPr>
            <p:ph type="title"/>
          </p:nvPr>
        </p:nvSpPr>
        <p:spPr>
          <a:xfrm>
            <a:off x="444544" y="608894"/>
            <a:ext cx="7541447"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AR" dirty="0"/>
              <a:t>ACUERDO SOBRE OBSTÁCULOS TECNICOS AL COMERCIO</a:t>
            </a:r>
            <a:endParaRPr dirty="0"/>
          </a:p>
        </p:txBody>
      </p:sp>
      <p:grpSp>
        <p:nvGrpSpPr>
          <p:cNvPr id="204" name="Google Shape;204;p17"/>
          <p:cNvGrpSpPr/>
          <p:nvPr/>
        </p:nvGrpSpPr>
        <p:grpSpPr>
          <a:xfrm>
            <a:off x="729900" y="1915650"/>
            <a:ext cx="714000" cy="714000"/>
            <a:chOff x="729900" y="1915650"/>
            <a:chExt cx="714000" cy="714000"/>
          </a:xfrm>
        </p:grpSpPr>
        <p:sp>
          <p:nvSpPr>
            <p:cNvPr id="205" name="Google Shape;205;p17"/>
            <p:cNvSpPr/>
            <p:nvPr/>
          </p:nvSpPr>
          <p:spPr>
            <a:xfrm>
              <a:off x="729900" y="1915650"/>
              <a:ext cx="714000" cy="714000"/>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800">
                <a:latin typeface="Fira Sans Extra Condensed"/>
                <a:ea typeface="Fira Sans Extra Condensed"/>
                <a:cs typeface="Fira Sans Extra Condensed"/>
                <a:sym typeface="Fira Sans Extra Condensed"/>
              </a:endParaRPr>
            </a:p>
          </p:txBody>
        </p:sp>
        <p:sp>
          <p:nvSpPr>
            <p:cNvPr id="206" name="Google Shape;206;p17"/>
            <p:cNvSpPr/>
            <p:nvPr/>
          </p:nvSpPr>
          <p:spPr>
            <a:xfrm>
              <a:off x="768750" y="1954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800" dirty="0">
                <a:latin typeface="Fira Sans Extra Condensed"/>
                <a:ea typeface="Fira Sans Extra Condensed"/>
                <a:cs typeface="Fira Sans Extra Condensed"/>
                <a:sym typeface="Fira Sans Extra Condensed"/>
              </a:endParaRPr>
            </a:p>
          </p:txBody>
        </p:sp>
      </p:grpSp>
      <p:grpSp>
        <p:nvGrpSpPr>
          <p:cNvPr id="207" name="Google Shape;207;p17"/>
          <p:cNvGrpSpPr/>
          <p:nvPr/>
        </p:nvGrpSpPr>
        <p:grpSpPr>
          <a:xfrm>
            <a:off x="2503329" y="1771787"/>
            <a:ext cx="714000" cy="714000"/>
            <a:chOff x="3131209" y="1461639"/>
            <a:chExt cx="714000" cy="714000"/>
          </a:xfrm>
        </p:grpSpPr>
        <p:sp>
          <p:nvSpPr>
            <p:cNvPr id="208" name="Google Shape;208;p17"/>
            <p:cNvSpPr/>
            <p:nvPr/>
          </p:nvSpPr>
          <p:spPr>
            <a:xfrm>
              <a:off x="3131209" y="1461639"/>
              <a:ext cx="714000" cy="714000"/>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09" name="Google Shape;209;p17"/>
            <p:cNvSpPr/>
            <p:nvPr/>
          </p:nvSpPr>
          <p:spPr>
            <a:xfrm>
              <a:off x="3170050"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0" name="Google Shape;210;p17"/>
          <p:cNvGrpSpPr/>
          <p:nvPr/>
        </p:nvGrpSpPr>
        <p:grpSpPr>
          <a:xfrm>
            <a:off x="4839663" y="3397635"/>
            <a:ext cx="714000" cy="714000"/>
            <a:chOff x="5194425" y="2983264"/>
            <a:chExt cx="714000" cy="714000"/>
          </a:xfrm>
        </p:grpSpPr>
        <p:sp>
          <p:nvSpPr>
            <p:cNvPr id="211" name="Google Shape;211;p17"/>
            <p:cNvSpPr/>
            <p:nvPr/>
          </p:nvSpPr>
          <p:spPr>
            <a:xfrm>
              <a:off x="5194425" y="2983264"/>
              <a:ext cx="714000" cy="714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2" name="Google Shape;212;p17"/>
            <p:cNvSpPr/>
            <p:nvPr/>
          </p:nvSpPr>
          <p:spPr>
            <a:xfrm>
              <a:off x="5233275" y="302212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3" name="Google Shape;213;p17"/>
          <p:cNvGrpSpPr/>
          <p:nvPr/>
        </p:nvGrpSpPr>
        <p:grpSpPr>
          <a:xfrm>
            <a:off x="2273130" y="3611826"/>
            <a:ext cx="714000" cy="714000"/>
            <a:chOff x="2273130" y="3611826"/>
            <a:chExt cx="714000" cy="714000"/>
          </a:xfrm>
        </p:grpSpPr>
        <p:sp>
          <p:nvSpPr>
            <p:cNvPr id="214" name="Google Shape;214;p17"/>
            <p:cNvSpPr/>
            <p:nvPr/>
          </p:nvSpPr>
          <p:spPr>
            <a:xfrm>
              <a:off x="2273130" y="3611826"/>
              <a:ext cx="714000" cy="714000"/>
            </a:xfrm>
            <a:prstGeom prst="ellipse">
              <a:avLst/>
            </a:pr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5" name="Google Shape;215;p17"/>
            <p:cNvSpPr/>
            <p:nvPr/>
          </p:nvSpPr>
          <p:spPr>
            <a:xfrm>
              <a:off x="2311975" y="3650675"/>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grpSp>
        <p:nvGrpSpPr>
          <p:cNvPr id="216" name="Google Shape;216;p17"/>
          <p:cNvGrpSpPr/>
          <p:nvPr/>
        </p:nvGrpSpPr>
        <p:grpSpPr>
          <a:xfrm>
            <a:off x="4293680" y="2260001"/>
            <a:ext cx="714000" cy="714000"/>
            <a:chOff x="5101780" y="1461647"/>
            <a:chExt cx="714000" cy="714000"/>
          </a:xfrm>
        </p:grpSpPr>
        <p:sp>
          <p:nvSpPr>
            <p:cNvPr id="217" name="Google Shape;217;p17"/>
            <p:cNvSpPr/>
            <p:nvPr/>
          </p:nvSpPr>
          <p:spPr>
            <a:xfrm>
              <a:off x="5101780" y="1461647"/>
              <a:ext cx="714000" cy="714000"/>
            </a:xfrm>
            <a:prstGeom prst="ellipse">
              <a:avLst/>
            </a:prstGeom>
            <a:solidFill>
              <a:schemeClr val="accent4"/>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2000"/>
            </a:p>
          </p:txBody>
        </p:sp>
        <p:sp>
          <p:nvSpPr>
            <p:cNvPr id="218" name="Google Shape;218;p17"/>
            <p:cNvSpPr/>
            <p:nvPr/>
          </p:nvSpPr>
          <p:spPr>
            <a:xfrm>
              <a:off x="5140625" y="1500500"/>
              <a:ext cx="636300" cy="636300"/>
            </a:xfrm>
            <a:prstGeom prst="ellipse">
              <a:avLst/>
            </a:prstGeom>
            <a:noFill/>
            <a:ln w="9525" cap="flat" cmpd="sng">
              <a:solidFill>
                <a:srgbClr val="FFFFFF"/>
              </a:solidFill>
              <a:prstDash val="dash"/>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2000" dirty="0"/>
            </a:p>
          </p:txBody>
        </p:sp>
      </p:grpSp>
      <p:sp>
        <p:nvSpPr>
          <p:cNvPr id="220" name="Google Shape;220;p17"/>
          <p:cNvSpPr txBox="1"/>
          <p:nvPr/>
        </p:nvSpPr>
        <p:spPr>
          <a:xfrm>
            <a:off x="6940122" y="3302720"/>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26" name="Google Shape;226;p17"/>
          <p:cNvSpPr txBox="1"/>
          <p:nvPr/>
        </p:nvSpPr>
        <p:spPr>
          <a:xfrm>
            <a:off x="6548282" y="281099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32" name="Google Shape;232;p17"/>
          <p:cNvSpPr txBox="1"/>
          <p:nvPr/>
        </p:nvSpPr>
        <p:spPr>
          <a:xfrm>
            <a:off x="6548283" y="4241138"/>
            <a:ext cx="188544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rgbClr val="434343"/>
              </a:solidFill>
              <a:latin typeface="Roboto"/>
              <a:ea typeface="Roboto"/>
              <a:cs typeface="Roboto"/>
              <a:sym typeface="Roboto"/>
            </a:endParaRPr>
          </a:p>
        </p:txBody>
      </p:sp>
      <p:sp>
        <p:nvSpPr>
          <p:cNvPr id="2" name="CuadroTexto 1">
            <a:extLst>
              <a:ext uri="{FF2B5EF4-FFF2-40B4-BE49-F238E27FC236}">
                <a16:creationId xmlns:a16="http://schemas.microsoft.com/office/drawing/2014/main" id="{D58658B1-E72A-434C-BFA3-E8571A57B990}"/>
              </a:ext>
            </a:extLst>
          </p:cNvPr>
          <p:cNvSpPr txBox="1"/>
          <p:nvPr/>
        </p:nvSpPr>
        <p:spPr>
          <a:xfrm>
            <a:off x="5720727" y="188933"/>
            <a:ext cx="2728217" cy="276999"/>
          </a:xfrm>
          <a:prstGeom prst="rect">
            <a:avLst/>
          </a:prstGeom>
          <a:noFill/>
        </p:spPr>
        <p:txBody>
          <a:bodyPr wrap="square" rtlCol="0">
            <a:spAutoFit/>
          </a:bodyPr>
          <a:lstStyle/>
          <a:p>
            <a:endParaRPr lang="es-AR" sz="1200" dirty="0"/>
          </a:p>
        </p:txBody>
      </p:sp>
      <p:sp>
        <p:nvSpPr>
          <p:cNvPr id="5" name="CuadroTexto 4">
            <a:extLst>
              <a:ext uri="{FF2B5EF4-FFF2-40B4-BE49-F238E27FC236}">
                <a16:creationId xmlns:a16="http://schemas.microsoft.com/office/drawing/2014/main" id="{F65828B5-FBE4-453B-AD24-F91B8453FFB1}"/>
              </a:ext>
            </a:extLst>
          </p:cNvPr>
          <p:cNvSpPr txBox="1"/>
          <p:nvPr/>
        </p:nvSpPr>
        <p:spPr>
          <a:xfrm>
            <a:off x="3469503" y="356092"/>
            <a:ext cx="2054722" cy="307777"/>
          </a:xfrm>
          <a:prstGeom prst="rect">
            <a:avLst/>
          </a:prstGeom>
          <a:noFill/>
        </p:spPr>
        <p:txBody>
          <a:bodyPr wrap="square" rtlCol="0">
            <a:spAutoFit/>
          </a:bodyPr>
          <a:lstStyle/>
          <a:p>
            <a:endParaRPr lang="es-AR" dirty="0"/>
          </a:p>
        </p:txBody>
      </p:sp>
      <p:sp>
        <p:nvSpPr>
          <p:cNvPr id="6" name="CuadroTexto 5">
            <a:extLst>
              <a:ext uri="{FF2B5EF4-FFF2-40B4-BE49-F238E27FC236}">
                <a16:creationId xmlns:a16="http://schemas.microsoft.com/office/drawing/2014/main" id="{42B4DC99-9C7F-4F8B-886C-68D5D551E3D9}"/>
              </a:ext>
            </a:extLst>
          </p:cNvPr>
          <p:cNvSpPr txBox="1"/>
          <p:nvPr/>
        </p:nvSpPr>
        <p:spPr>
          <a:xfrm>
            <a:off x="828039" y="199760"/>
            <a:ext cx="2621826" cy="307777"/>
          </a:xfrm>
          <a:prstGeom prst="rect">
            <a:avLst/>
          </a:prstGeom>
          <a:noFill/>
        </p:spPr>
        <p:txBody>
          <a:bodyPr wrap="square" rtlCol="0">
            <a:spAutoFit/>
          </a:bodyPr>
          <a:lstStyle/>
          <a:p>
            <a:endParaRPr lang="es-AR" dirty="0"/>
          </a:p>
        </p:txBody>
      </p:sp>
      <p:sp>
        <p:nvSpPr>
          <p:cNvPr id="3" name="CuadroTexto 2">
            <a:extLst>
              <a:ext uri="{FF2B5EF4-FFF2-40B4-BE49-F238E27FC236}">
                <a16:creationId xmlns:a16="http://schemas.microsoft.com/office/drawing/2014/main" id="{1A234464-F949-41C4-AE82-5156E872C833}"/>
              </a:ext>
            </a:extLst>
          </p:cNvPr>
          <p:cNvSpPr txBox="1"/>
          <p:nvPr/>
        </p:nvSpPr>
        <p:spPr>
          <a:xfrm>
            <a:off x="5529722" y="1342896"/>
            <a:ext cx="3086666" cy="3323987"/>
          </a:xfrm>
          <a:prstGeom prst="rect">
            <a:avLst/>
          </a:prstGeom>
          <a:noFill/>
        </p:spPr>
        <p:txBody>
          <a:bodyPr wrap="square" rtlCol="0">
            <a:spAutoFit/>
          </a:bodyPr>
          <a:lstStyle/>
          <a:p>
            <a:r>
              <a:rPr lang="es-AR" dirty="0"/>
              <a:t>El objetivo del Acuerdo sobre Obstáculos Técnicos al Comercio (Acuerdo </a:t>
            </a:r>
            <a:r>
              <a:rPr lang="es-AR" b="1" dirty="0"/>
              <a:t>OTC</a:t>
            </a:r>
            <a:r>
              <a:rPr lang="es-AR" dirty="0"/>
              <a:t>) es que los reglamentos técnicos, las normas y los procedimientos de evaluación de la conformidad no sean discriminatorios ni creen obstáculos innecesarios al comercio.</a:t>
            </a:r>
          </a:p>
          <a:p>
            <a:endParaRPr lang="es-AR" dirty="0"/>
          </a:p>
          <a:p>
            <a:r>
              <a:rPr lang="es-AR" dirty="0"/>
              <a:t> Los Miembros de la </a:t>
            </a:r>
            <a:r>
              <a:rPr lang="es-AR" b="1" dirty="0"/>
              <a:t>OMC</a:t>
            </a:r>
            <a:r>
              <a:rPr lang="es-AR" dirty="0"/>
              <a:t> a aplicar medidas para alcanzar objetivos normativos legítimos, tales como la protección de la salud y la seguridad de las personas o la protección del medio ambiente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6FFED-7770-4451-A64E-D3C07C962137}"/>
              </a:ext>
            </a:extLst>
          </p:cNvPr>
          <p:cNvSpPr>
            <a:spLocks noGrp="1"/>
          </p:cNvSpPr>
          <p:nvPr>
            <p:ph type="title"/>
          </p:nvPr>
        </p:nvSpPr>
        <p:spPr>
          <a:xfrm>
            <a:off x="710249" y="292100"/>
            <a:ext cx="7723500" cy="1302783"/>
          </a:xfrm>
        </p:spPr>
        <p:txBody>
          <a:bodyPr/>
          <a:lstStyle/>
          <a:p>
            <a:pPr algn="ctr"/>
            <a:r>
              <a:rPr lang="es-AR" dirty="0"/>
              <a:t>¿QUÉ SE ENTIENDE POR REGLAMENTOS TECNICOS Y NORMAS?</a:t>
            </a:r>
          </a:p>
        </p:txBody>
      </p:sp>
      <p:pic>
        <p:nvPicPr>
          <p:cNvPr id="4" name="Imagen 3">
            <a:extLst>
              <a:ext uri="{FF2B5EF4-FFF2-40B4-BE49-F238E27FC236}">
                <a16:creationId xmlns:a16="http://schemas.microsoft.com/office/drawing/2014/main" id="{0A95893E-6F5A-4818-9EEF-4B1B36CFC131}"/>
              </a:ext>
            </a:extLst>
          </p:cNvPr>
          <p:cNvPicPr>
            <a:picLocks noChangeAspect="1"/>
          </p:cNvPicPr>
          <p:nvPr/>
        </p:nvPicPr>
        <p:blipFill>
          <a:blip r:embed="rId2"/>
          <a:stretch>
            <a:fillRect/>
          </a:stretch>
        </p:blipFill>
        <p:spPr>
          <a:xfrm>
            <a:off x="4138490" y="1352993"/>
            <a:ext cx="4694739" cy="2804337"/>
          </a:xfrm>
          <a:prstGeom prst="rect">
            <a:avLst/>
          </a:prstGeom>
        </p:spPr>
      </p:pic>
      <p:sp>
        <p:nvSpPr>
          <p:cNvPr id="5" name="CuadroTexto 4">
            <a:extLst>
              <a:ext uri="{FF2B5EF4-FFF2-40B4-BE49-F238E27FC236}">
                <a16:creationId xmlns:a16="http://schemas.microsoft.com/office/drawing/2014/main" id="{60E1214E-4FAB-41EC-90C7-49A19C4A8D1B}"/>
              </a:ext>
            </a:extLst>
          </p:cNvPr>
          <p:cNvSpPr txBox="1"/>
          <p:nvPr/>
        </p:nvSpPr>
        <p:spPr>
          <a:xfrm>
            <a:off x="574158" y="1594883"/>
            <a:ext cx="2966484" cy="2031325"/>
          </a:xfrm>
          <a:prstGeom prst="rect">
            <a:avLst/>
          </a:prstGeom>
          <a:noFill/>
        </p:spPr>
        <p:txBody>
          <a:bodyPr wrap="square" rtlCol="0">
            <a:spAutoFit/>
          </a:bodyPr>
          <a:lstStyle/>
          <a:p>
            <a:pPr algn="just"/>
            <a:r>
              <a:rPr lang="es-AR" dirty="0"/>
              <a:t>Lineamientos que establece cada país para de garantizar, la seguridad personal, desde el punto de vista del consumo de productos, y la seguridad nacional, hasta la información al consumidor.</a:t>
            </a:r>
          </a:p>
          <a:p>
            <a:pPr algn="just"/>
            <a:endParaRPr lang="es-AR" dirty="0"/>
          </a:p>
          <a:p>
            <a:pPr algn="just"/>
            <a:r>
              <a:rPr lang="es-AR" dirty="0"/>
              <a:t>Ejemplo: Normas de etiquetado</a:t>
            </a:r>
          </a:p>
        </p:txBody>
      </p:sp>
    </p:spTree>
    <p:extLst>
      <p:ext uri="{BB962C8B-B14F-4D97-AF65-F5344CB8AC3E}">
        <p14:creationId xmlns:p14="http://schemas.microsoft.com/office/powerpoint/2010/main" val="34763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6FFED-7770-4451-A64E-D3C07C962137}"/>
              </a:ext>
            </a:extLst>
          </p:cNvPr>
          <p:cNvSpPr>
            <a:spLocks noGrp="1"/>
          </p:cNvSpPr>
          <p:nvPr>
            <p:ph type="title"/>
          </p:nvPr>
        </p:nvSpPr>
        <p:spPr>
          <a:xfrm>
            <a:off x="710249" y="292100"/>
            <a:ext cx="3160002" cy="1302783"/>
          </a:xfrm>
        </p:spPr>
        <p:txBody>
          <a:bodyPr/>
          <a:lstStyle/>
          <a:p>
            <a:pPr algn="ctr"/>
            <a:r>
              <a:rPr lang="es-AR" dirty="0"/>
              <a:t>¿QUÉ SE ENTIENDE POR REGLAMENTOS TECNICOS Y NORMAS?</a:t>
            </a:r>
          </a:p>
        </p:txBody>
      </p:sp>
      <p:sp>
        <p:nvSpPr>
          <p:cNvPr id="5" name="CuadroTexto 4">
            <a:extLst>
              <a:ext uri="{FF2B5EF4-FFF2-40B4-BE49-F238E27FC236}">
                <a16:creationId xmlns:a16="http://schemas.microsoft.com/office/drawing/2014/main" id="{60E1214E-4FAB-41EC-90C7-49A19C4A8D1B}"/>
              </a:ext>
            </a:extLst>
          </p:cNvPr>
          <p:cNvSpPr txBox="1"/>
          <p:nvPr/>
        </p:nvSpPr>
        <p:spPr>
          <a:xfrm>
            <a:off x="710249" y="1892398"/>
            <a:ext cx="2966484" cy="2031325"/>
          </a:xfrm>
          <a:prstGeom prst="rect">
            <a:avLst/>
          </a:prstGeom>
          <a:noFill/>
        </p:spPr>
        <p:txBody>
          <a:bodyPr wrap="square" rtlCol="0">
            <a:spAutoFit/>
          </a:bodyPr>
          <a:lstStyle/>
          <a:p>
            <a:pPr algn="just"/>
            <a:r>
              <a:rPr lang="es-AR" dirty="0"/>
              <a:t>La OMC, reconoce que cada país es libre de establecer sus reglamentos técnicos, sin embargo el Acuerdo sobre OTC, establece que estos deben estar sujetos a normar internacionales para no ocasionar barreras al comercio ni servir como medidas de proteccionismo </a:t>
            </a:r>
            <a:r>
              <a:rPr lang="es-AR" dirty="0" err="1"/>
              <a:t>incubierto</a:t>
            </a:r>
            <a:r>
              <a:rPr lang="es-AR" dirty="0"/>
              <a:t>.</a:t>
            </a:r>
          </a:p>
        </p:txBody>
      </p:sp>
      <p:pic>
        <p:nvPicPr>
          <p:cNvPr id="6" name="Imagen 5">
            <a:extLst>
              <a:ext uri="{FF2B5EF4-FFF2-40B4-BE49-F238E27FC236}">
                <a16:creationId xmlns:a16="http://schemas.microsoft.com/office/drawing/2014/main" id="{8CB36C96-B385-406D-AF00-3A516CEAA04A}"/>
              </a:ext>
            </a:extLst>
          </p:cNvPr>
          <p:cNvPicPr>
            <a:picLocks noChangeAspect="1"/>
          </p:cNvPicPr>
          <p:nvPr/>
        </p:nvPicPr>
        <p:blipFill>
          <a:blip r:embed="rId2"/>
          <a:stretch>
            <a:fillRect/>
          </a:stretch>
        </p:blipFill>
        <p:spPr>
          <a:xfrm>
            <a:off x="3870251" y="167315"/>
            <a:ext cx="5089234" cy="4053924"/>
          </a:xfrm>
          <a:prstGeom prst="rect">
            <a:avLst/>
          </a:prstGeom>
        </p:spPr>
      </p:pic>
    </p:spTree>
    <p:extLst>
      <p:ext uri="{BB962C8B-B14F-4D97-AF65-F5344CB8AC3E}">
        <p14:creationId xmlns:p14="http://schemas.microsoft.com/office/powerpoint/2010/main" val="109444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6FFED-7770-4451-A64E-D3C07C962137}"/>
              </a:ext>
            </a:extLst>
          </p:cNvPr>
          <p:cNvSpPr>
            <a:spLocks noGrp="1"/>
          </p:cNvSpPr>
          <p:nvPr>
            <p:ph type="title"/>
          </p:nvPr>
        </p:nvSpPr>
        <p:spPr>
          <a:xfrm>
            <a:off x="710249" y="292100"/>
            <a:ext cx="3160002" cy="1302783"/>
          </a:xfrm>
        </p:spPr>
        <p:txBody>
          <a:bodyPr/>
          <a:lstStyle/>
          <a:p>
            <a:pPr algn="ctr"/>
            <a:r>
              <a:rPr lang="es-AR" dirty="0"/>
              <a:t>¿QUÉ SE ENTIENDE POR REGLAMENTOS TECNICOS Y NORMAS?</a:t>
            </a:r>
          </a:p>
        </p:txBody>
      </p:sp>
      <p:sp>
        <p:nvSpPr>
          <p:cNvPr id="3" name="CuadroTexto 2">
            <a:extLst>
              <a:ext uri="{FF2B5EF4-FFF2-40B4-BE49-F238E27FC236}">
                <a16:creationId xmlns:a16="http://schemas.microsoft.com/office/drawing/2014/main" id="{21B55EC9-18C1-490E-8D8F-D66122DA6B57}"/>
              </a:ext>
            </a:extLst>
          </p:cNvPr>
          <p:cNvSpPr txBox="1"/>
          <p:nvPr/>
        </p:nvSpPr>
        <p:spPr>
          <a:xfrm>
            <a:off x="1480055" y="4482068"/>
            <a:ext cx="6953694" cy="738664"/>
          </a:xfrm>
          <a:prstGeom prst="rect">
            <a:avLst/>
          </a:prstGeom>
          <a:noFill/>
        </p:spPr>
        <p:txBody>
          <a:bodyPr wrap="square" rtlCol="0">
            <a:spAutoFit/>
          </a:bodyPr>
          <a:lstStyle/>
          <a:p>
            <a:pPr algn="ctr"/>
            <a:r>
              <a:rPr lang="es-AR" dirty="0">
                <a:hlinkClick r:id="rId2"/>
              </a:rPr>
              <a:t>https://www.sic.gov.co/sites/default/files/files/Nuestra_Entidad/Publicaciones/R_T_para_etiquetado_de_PRODUCTOS_EN_CIRCUNSTANCIAS_ESPECIALES_1.pdf</a:t>
            </a:r>
            <a:endParaRPr lang="es-AR" dirty="0"/>
          </a:p>
          <a:p>
            <a:endParaRPr lang="es-AR" dirty="0"/>
          </a:p>
        </p:txBody>
      </p:sp>
      <p:sp>
        <p:nvSpPr>
          <p:cNvPr id="5" name="CuadroTexto 4">
            <a:extLst>
              <a:ext uri="{FF2B5EF4-FFF2-40B4-BE49-F238E27FC236}">
                <a16:creationId xmlns:a16="http://schemas.microsoft.com/office/drawing/2014/main" id="{60E1214E-4FAB-41EC-90C7-49A19C4A8D1B}"/>
              </a:ext>
            </a:extLst>
          </p:cNvPr>
          <p:cNvSpPr txBox="1"/>
          <p:nvPr/>
        </p:nvSpPr>
        <p:spPr>
          <a:xfrm>
            <a:off x="710249" y="1892398"/>
            <a:ext cx="2966484" cy="1815882"/>
          </a:xfrm>
          <a:prstGeom prst="rect">
            <a:avLst/>
          </a:prstGeom>
          <a:noFill/>
        </p:spPr>
        <p:txBody>
          <a:bodyPr wrap="square" rtlCol="0">
            <a:spAutoFit/>
          </a:bodyPr>
          <a:lstStyle/>
          <a:p>
            <a:pPr algn="just"/>
            <a:r>
              <a:rPr lang="es-AR" dirty="0"/>
              <a:t>-En Colombia</a:t>
            </a:r>
          </a:p>
          <a:p>
            <a:pPr algn="just"/>
            <a:endParaRPr lang="es-AR" dirty="0"/>
          </a:p>
          <a:p>
            <a:pPr algn="just"/>
            <a:r>
              <a:rPr lang="es-AR" dirty="0"/>
              <a:t>¿Qué tiene de especial ese año en Materia de comercio exterior para Colombia?</a:t>
            </a:r>
          </a:p>
          <a:p>
            <a:pPr algn="just"/>
            <a:endParaRPr lang="es-AR" dirty="0"/>
          </a:p>
          <a:p>
            <a:pPr algn="just"/>
            <a:r>
              <a:rPr lang="es-AR" dirty="0"/>
              <a:t>Entró en vigencia el acuerdo comercial entre Colombia y la UE</a:t>
            </a:r>
          </a:p>
        </p:txBody>
      </p:sp>
      <p:pic>
        <p:nvPicPr>
          <p:cNvPr id="7" name="Imagen 6">
            <a:extLst>
              <a:ext uri="{FF2B5EF4-FFF2-40B4-BE49-F238E27FC236}">
                <a16:creationId xmlns:a16="http://schemas.microsoft.com/office/drawing/2014/main" id="{E84E187D-39A7-485D-97F0-0F08CF063008}"/>
              </a:ext>
            </a:extLst>
          </p:cNvPr>
          <p:cNvPicPr>
            <a:picLocks noChangeAspect="1"/>
          </p:cNvPicPr>
          <p:nvPr/>
        </p:nvPicPr>
        <p:blipFill rotWithShape="1">
          <a:blip r:embed="rId3"/>
          <a:srcRect l="28139" t="17554" r="28256" b="3854"/>
          <a:stretch/>
        </p:blipFill>
        <p:spPr>
          <a:xfrm>
            <a:off x="4446539" y="292100"/>
            <a:ext cx="3987210" cy="4040373"/>
          </a:xfrm>
          <a:prstGeom prst="rect">
            <a:avLst/>
          </a:prstGeom>
        </p:spPr>
      </p:pic>
    </p:spTree>
    <p:extLst>
      <p:ext uri="{BB962C8B-B14F-4D97-AF65-F5344CB8AC3E}">
        <p14:creationId xmlns:p14="http://schemas.microsoft.com/office/powerpoint/2010/main" val="17813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6FFED-7770-4451-A64E-D3C07C962137}"/>
              </a:ext>
            </a:extLst>
          </p:cNvPr>
          <p:cNvSpPr>
            <a:spLocks noGrp="1"/>
          </p:cNvSpPr>
          <p:nvPr>
            <p:ph type="title"/>
          </p:nvPr>
        </p:nvSpPr>
        <p:spPr>
          <a:xfrm>
            <a:off x="710249" y="292100"/>
            <a:ext cx="6881398" cy="1302783"/>
          </a:xfrm>
        </p:spPr>
        <p:txBody>
          <a:bodyPr/>
          <a:lstStyle/>
          <a:p>
            <a:pPr algn="ctr"/>
            <a:r>
              <a:rPr lang="es-AR" dirty="0"/>
              <a:t>¿QUÉ SE ENTIENDE POR REGLAMENTOS TECNICOS Y NORMAS?</a:t>
            </a:r>
          </a:p>
        </p:txBody>
      </p:sp>
      <p:sp>
        <p:nvSpPr>
          <p:cNvPr id="3" name="CuadroTexto 2">
            <a:extLst>
              <a:ext uri="{FF2B5EF4-FFF2-40B4-BE49-F238E27FC236}">
                <a16:creationId xmlns:a16="http://schemas.microsoft.com/office/drawing/2014/main" id="{21B55EC9-18C1-490E-8D8F-D66122DA6B57}"/>
              </a:ext>
            </a:extLst>
          </p:cNvPr>
          <p:cNvSpPr txBox="1"/>
          <p:nvPr/>
        </p:nvSpPr>
        <p:spPr>
          <a:xfrm>
            <a:off x="1480055" y="4482068"/>
            <a:ext cx="6953694" cy="738664"/>
          </a:xfrm>
          <a:prstGeom prst="rect">
            <a:avLst/>
          </a:prstGeom>
          <a:noFill/>
        </p:spPr>
        <p:txBody>
          <a:bodyPr wrap="square" rtlCol="0">
            <a:spAutoFit/>
          </a:bodyPr>
          <a:lstStyle/>
          <a:p>
            <a:pPr algn="ctr"/>
            <a:r>
              <a:rPr lang="es-AR" dirty="0">
                <a:hlinkClick r:id="rId2"/>
              </a:rPr>
              <a:t>https://www.sic.gov.co/sites/default/files/files/Nuestra_Entidad/Publicaciones/R_T_para_etiquetado_de_PRODUCTOS_EN_CIRCUNSTANCIAS_ESPECIALES_1.pdf</a:t>
            </a:r>
            <a:endParaRPr lang="es-AR" dirty="0"/>
          </a:p>
          <a:p>
            <a:endParaRPr lang="es-AR" dirty="0"/>
          </a:p>
        </p:txBody>
      </p:sp>
      <p:sp>
        <p:nvSpPr>
          <p:cNvPr id="5" name="CuadroTexto 4">
            <a:extLst>
              <a:ext uri="{FF2B5EF4-FFF2-40B4-BE49-F238E27FC236}">
                <a16:creationId xmlns:a16="http://schemas.microsoft.com/office/drawing/2014/main" id="{60E1214E-4FAB-41EC-90C7-49A19C4A8D1B}"/>
              </a:ext>
            </a:extLst>
          </p:cNvPr>
          <p:cNvSpPr txBox="1"/>
          <p:nvPr/>
        </p:nvSpPr>
        <p:spPr>
          <a:xfrm>
            <a:off x="710249" y="1892398"/>
            <a:ext cx="2966484" cy="307777"/>
          </a:xfrm>
          <a:prstGeom prst="rect">
            <a:avLst/>
          </a:prstGeom>
          <a:noFill/>
        </p:spPr>
        <p:txBody>
          <a:bodyPr wrap="square" rtlCol="0">
            <a:spAutoFit/>
          </a:bodyPr>
          <a:lstStyle/>
          <a:p>
            <a:pPr algn="just"/>
            <a:r>
              <a:rPr lang="es-AR" dirty="0"/>
              <a:t>-</a:t>
            </a:r>
          </a:p>
        </p:txBody>
      </p:sp>
      <p:pic>
        <p:nvPicPr>
          <p:cNvPr id="6" name="Imagen 5">
            <a:extLst>
              <a:ext uri="{FF2B5EF4-FFF2-40B4-BE49-F238E27FC236}">
                <a16:creationId xmlns:a16="http://schemas.microsoft.com/office/drawing/2014/main" id="{D2A630EB-AD90-4D78-8A05-2CF99CE07F18}"/>
              </a:ext>
            </a:extLst>
          </p:cNvPr>
          <p:cNvPicPr>
            <a:picLocks noChangeAspect="1"/>
          </p:cNvPicPr>
          <p:nvPr/>
        </p:nvPicPr>
        <p:blipFill rotWithShape="1">
          <a:blip r:embed="rId3"/>
          <a:srcRect l="19069" t="65931" r="21372" b="10834"/>
          <a:stretch/>
        </p:blipFill>
        <p:spPr>
          <a:xfrm>
            <a:off x="572031" y="2172377"/>
            <a:ext cx="7955281" cy="1646131"/>
          </a:xfrm>
          <a:prstGeom prst="rect">
            <a:avLst/>
          </a:prstGeom>
        </p:spPr>
      </p:pic>
    </p:spTree>
    <p:extLst>
      <p:ext uri="{BB962C8B-B14F-4D97-AF65-F5344CB8AC3E}">
        <p14:creationId xmlns:p14="http://schemas.microsoft.com/office/powerpoint/2010/main" val="4266867006"/>
      </p:ext>
    </p:extLst>
  </p:cSld>
  <p:clrMapOvr>
    <a:masterClrMapping/>
  </p:clrMapOvr>
</p:sld>
</file>

<file path=ppt/theme/theme1.xml><?xml version="1.0" encoding="utf-8"?>
<a:theme xmlns:a="http://schemas.openxmlformats.org/drawingml/2006/main" name="Worl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815</Words>
  <Application>Microsoft Office PowerPoint</Application>
  <PresentationFormat>Presentación en pantalla (16:9)</PresentationFormat>
  <Paragraphs>87</Paragraphs>
  <Slides>19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Fira Sans Extra Condensed</vt:lpstr>
      <vt:lpstr>Wingdings</vt:lpstr>
      <vt:lpstr>Arial</vt:lpstr>
      <vt:lpstr>Roboto</vt:lpstr>
      <vt:lpstr>Fira Sans Extra Condensed Medium</vt:lpstr>
      <vt:lpstr>World Maps by Slidesgo</vt:lpstr>
      <vt:lpstr>Presentación de PowerPoint</vt:lpstr>
      <vt:lpstr>Obstáculos técnicos al comercio</vt:lpstr>
      <vt:lpstr>Presentación de PowerPoint</vt:lpstr>
      <vt:lpstr>Recomendados </vt:lpstr>
      <vt:lpstr>ACUERDO SOBRE OBSTÁCULOS TECNICOS AL COMERCIO</vt:lpstr>
      <vt:lpstr>¿QUÉ SE ENTIENDE POR REGLAMENTOS TECNICOS Y NORMAS?</vt:lpstr>
      <vt:lpstr>¿QUÉ SE ENTIENDE POR REGLAMENTOS TECNICOS Y NORMAS?</vt:lpstr>
      <vt:lpstr>¿QUÉ SE ENTIENDE POR REGLAMENTOS TECNICOS Y NORMAS?</vt:lpstr>
      <vt:lpstr>¿QUÉ SE ENTIENDE POR REGLAMENTOS TECNICOS Y NORMAS?</vt:lpstr>
      <vt:lpstr>ACUERDO SOBRE OBSTÁCULOS TECNICOS AL COMERCIO</vt:lpstr>
      <vt:lpstr>Recomendados </vt:lpstr>
      <vt:lpstr>Recomendados </vt:lpstr>
      <vt:lpstr>SOBRE CONFLICTOS, DIFERENCIAS Y CONSULTAS</vt:lpstr>
      <vt:lpstr>Recomendados </vt:lpstr>
      <vt:lpstr>SOBRE CONFLICTOS, DIFERENCIAS Y CONSULTAS</vt:lpstr>
      <vt:lpstr>MFS Y OTC, SON LO MISMO?</vt:lpstr>
      <vt:lpstr>MFS Y OTC, SON LO MISMO?</vt:lpstr>
      <vt:lpstr>MFS Y OTC, SON LO MISMO?</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Map Template</dc:title>
  <dc:creator>Administrador</dc:creator>
  <cp:lastModifiedBy>ERLENDY</cp:lastModifiedBy>
  <cp:revision>40</cp:revision>
  <dcterms:modified xsi:type="dcterms:W3CDTF">2022-10-10T14:30:28Z</dcterms:modified>
</cp:coreProperties>
</file>