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9" r:id="rId8"/>
    <p:sldId id="278" r:id="rId9"/>
    <p:sldId id="258" r:id="rId10"/>
    <p:sldId id="279" r:id="rId11"/>
    <p:sldId id="280" r:id="rId12"/>
    <p:sldId id="281" r:id="rId13"/>
    <p:sldId id="282" r:id="rId14"/>
    <p:sldId id="283" r:id="rId15"/>
  </p:sldIdLst>
  <p:sldSz cx="18288000" cy="10287000"/>
  <p:notesSz cx="6858000" cy="9144000"/>
  <p:embeddedFontLst>
    <p:embeddedFont>
      <p:font typeface="Antonio Bold" panose="020B0604020202020204" charset="0"/>
      <p:regular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Nefelibata Script" panose="020B0604020202020204" charset="0"/>
      <p:regular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3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88304" y="-1513365"/>
            <a:ext cx="13313729" cy="1331372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8B281"/>
            </a:solidFill>
          </p:spPr>
        </p:sp>
      </p:grpSp>
      <p:grpSp>
        <p:nvGrpSpPr>
          <p:cNvPr id="4" name="Group 4"/>
          <p:cNvGrpSpPr/>
          <p:nvPr/>
        </p:nvGrpSpPr>
        <p:grpSpPr>
          <a:xfrm rot="-3270436">
            <a:off x="9315878" y="102642"/>
            <a:ext cx="12098771" cy="6654453"/>
            <a:chOff x="0" y="0"/>
            <a:chExt cx="4060919" cy="2233549"/>
          </a:xfrm>
        </p:grpSpPr>
        <p:sp>
          <p:nvSpPr>
            <p:cNvPr id="5" name="Freeform 5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F1EEEE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F1EEE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07104" y="2944648"/>
            <a:ext cx="5246391" cy="5246370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381000" y="9563100"/>
            <a:ext cx="338117" cy="338117"/>
          </a:xfrm>
          <a:custGeom>
            <a:avLst/>
            <a:gdLst/>
            <a:ahLst/>
            <a:cxnLst/>
            <a:rect l="l" t="t" r="r" b="b"/>
            <a:pathLst>
              <a:path w="450823" h="450823">
                <a:moveTo>
                  <a:pt x="0" y="0"/>
                </a:moveTo>
                <a:lnTo>
                  <a:pt x="450823" y="0"/>
                </a:lnTo>
                <a:lnTo>
                  <a:pt x="450823" y="450823"/>
                </a:lnTo>
                <a:lnTo>
                  <a:pt x="0" y="45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834745" y="1178551"/>
            <a:ext cx="753115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Administración de Negocios Internacionales Universidad del Pacifico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2800375"/>
            <a:ext cx="9824168" cy="6308074"/>
            <a:chOff x="0" y="133351"/>
            <a:chExt cx="13098892" cy="841076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33351"/>
              <a:ext cx="11061030" cy="5642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500"/>
                </a:lnSpc>
              </a:pPr>
              <a:r>
                <a:rPr lang="en-US" sz="15000" b="1" spc="-675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Perfil de Mercado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5091" y="6902641"/>
              <a:ext cx="12903801" cy="16414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Erlendy Ibarbo Perlaza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Magister en Creación de Empresas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Especialista en Gerencia de Marketing Estratégico</a:t>
              </a:r>
            </a:p>
            <a:p>
              <a:pPr algn="l"/>
              <a:r>
                <a:rPr lang="en-US" sz="2000" b="1" dirty="0">
                  <a:solidFill>
                    <a:srgbClr val="000000"/>
                  </a:solidFill>
                  <a:latin typeface="Open Sauce Bold"/>
                  <a:ea typeface="Open Sauce"/>
                  <a:cs typeface="Open Sauce"/>
                  <a:sym typeface="Open Sauce Bold"/>
                </a:rPr>
                <a:t>Profesional en Comercio Exterior</a:t>
              </a:r>
              <a:endParaRPr lang="en-US" sz="20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51BA-345A-D45C-3191-428B8469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49B311E-8278-E1E2-E901-D8A12AA4669A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C190E81-A6DB-6E4E-DAC5-A2F2C856579C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207F714-7B10-1D96-8281-84905CEE34E2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57BB8ED-EBB6-597B-D2A3-AFBBA4B31B7F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35CBDA3-DCF4-2376-733A-00939EE67AF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7ABCD3-0802-0F29-7275-9FA905F00382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2EF0492-8891-FB3D-3DFD-1F30662FA46A}"/>
              </a:ext>
            </a:extLst>
          </p:cNvPr>
          <p:cNvGrpSpPr/>
          <p:nvPr/>
        </p:nvGrpSpPr>
        <p:grpSpPr>
          <a:xfrm>
            <a:off x="8763000" y="1035844"/>
            <a:ext cx="8496300" cy="8503751"/>
            <a:chOff x="-416601" y="9525"/>
            <a:chExt cx="11328400" cy="1133833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F99DE2E-92E0-6B47-959E-C5D8AE0E3521}"/>
                </a:ext>
              </a:extLst>
            </p:cNvPr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Cualitativa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25D54B0-F698-9D36-6826-69C7F69BEE18}"/>
                </a:ext>
              </a:extLst>
            </p:cNvPr>
            <p:cNvSpPr txBox="1"/>
            <p:nvPr/>
          </p:nvSpPr>
          <p:spPr>
            <a:xfrm>
              <a:off x="-416601" y="2670697"/>
              <a:ext cx="10911799" cy="8677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 usa para comprender percepciones, comportamientos y preferencias culturales en los mercados internacionales.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¿Cuándo usarla? Al ingresar a un nuevo mercado para comprender hábitos y actitudes de los consumidores. Cuando se necesita explorar razones detrás de una tendencia. Para adaptar mensajes de marketing a diferentes culturas.</a:t>
              </a:r>
            </a:p>
            <a:p>
              <a:pPr algn="l">
                <a:lnSpc>
                  <a:spcPts val="3380"/>
                </a:lnSpc>
              </a:pP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Ejemplo: Una empresa del Pacífico colombiano quiere exportar pulpa de chontaduro a Alemania. Realiza grupos focales con consumidores alemanes para entender qué opinan sobre el sabor, la presentación y el uso del producto.</a:t>
              </a:r>
              <a:endParaRPr lang="en-US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04585725-0943-9DA2-AF65-F2237E59A784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69C4BDE-B956-2C1D-5F0F-EB46771E6FBA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70468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97F4A-590F-EBCA-E4B6-6BF0B5BFB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E017709-C293-2E91-8C52-B348612D0F69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5973F17-C4D7-9CF8-0E41-477C2763854D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5EBA61-EBD8-43FE-1E81-2D192869A8F4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9B66A4B-B1C2-79FF-DF4B-AA7AE09A3017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DE8E848-6889-AD8B-F2CD-C71D9342D1E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4E19B3-52CF-8F8F-4E60-E7231A9C23AF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4EBF0E1-1F98-4974-3CD7-C955D522E9D6}"/>
              </a:ext>
            </a:extLst>
          </p:cNvPr>
          <p:cNvGrpSpPr/>
          <p:nvPr/>
        </p:nvGrpSpPr>
        <p:grpSpPr>
          <a:xfrm>
            <a:off x="8901113" y="1035844"/>
            <a:ext cx="8358187" cy="7152694"/>
            <a:chOff x="-232450" y="9525"/>
            <a:chExt cx="11144249" cy="9536926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E50E36A-9B01-8AC6-C77A-831396C4C122}"/>
                </a:ext>
              </a:extLst>
            </p:cNvPr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Cuantitativa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85529A8-104A-69B8-F3C2-65FBCCBD5473}"/>
                </a:ext>
              </a:extLst>
            </p:cNvPr>
            <p:cNvSpPr txBox="1"/>
            <p:nvPr/>
          </p:nvSpPr>
          <p:spPr>
            <a:xfrm>
              <a:off x="-232450" y="2032000"/>
              <a:ext cx="10911799" cy="7514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Se usa para obtener datos medibles y proyectar el comportamiento del mercado.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¿Cuándo usarla? Al estimar la demanda de un producto en diferentes países. Para segmentar el mercado con base en datos demográficos y de consumo. Cuando se requiere validar hipótesis a gran escala.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Ejemplo: La misma empresa encarga encuestas a 1.000 consumidores en Berlín y Hamburgo para conocer cuántos estarían dispuestos a comprar la pulpa y con qué frecuencia.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04384FCB-80E7-57C0-FDF8-9BF2F125834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D121554-2CA2-A170-D57F-36CB07A33F9E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51367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7EEAC-17A8-44F2-7F4C-37F35DD7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992D2A1-0406-5609-647F-AFD69A9FC91E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ABAC2F2-C6F6-9B03-DE36-84ACEDBDC6BC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A534EC3-0AD4-5BF0-2564-23F9AF395962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F9AD11-B1E9-39E3-C308-D8F47BC4414E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06CBC01-B75C-A17E-312E-CA27E66BBE42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D54C35-AA4D-9DB0-DEFE-B036831E843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70FD499-B59B-AC38-67AB-E7E2D9439287}"/>
              </a:ext>
            </a:extLst>
          </p:cNvPr>
          <p:cNvGrpSpPr/>
          <p:nvPr/>
        </p:nvGrpSpPr>
        <p:grpSpPr>
          <a:xfrm>
            <a:off x="8077200" y="778655"/>
            <a:ext cx="9404237" cy="9035384"/>
            <a:chOff x="-408486" y="-333394"/>
            <a:chExt cx="11616467" cy="1204717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07B5035-BB38-4012-78E5-B3BD4C1D76AC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Inteligencia de Mercados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E62223F-6D41-8536-2108-10EB18885071}"/>
                </a:ext>
              </a:extLst>
            </p:cNvPr>
            <p:cNvSpPr txBox="1"/>
            <p:nvPr/>
          </p:nvSpPr>
          <p:spPr>
            <a:xfrm>
              <a:off x="-408486" y="711199"/>
              <a:ext cx="11616467" cy="110025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just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inteligencia de mercados y la investigación de mercados están estrechamente relacionadas, ya que ambas buscan comprender el entorno comercial para facilitar decisiones estratégicas. Sin embargo, </a:t>
              </a:r>
              <a:r>
                <a:rPr lang="es-MX" sz="2600" b="1" i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la inteligencia de mercados </a:t>
              </a: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es un proceso continuo que analiza información diversa, como tendencias globales, competencia y comportamiento del consumidor. Por su parte, la </a:t>
              </a:r>
              <a:r>
                <a:rPr lang="es-MX" sz="2600" b="1" i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investigación de mercados </a:t>
              </a: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es un proceso específico y puntual que busca responder a una pregunta concreta. </a:t>
              </a:r>
            </a:p>
            <a:p>
              <a:pPr algn="just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just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Por ejemplo, una empresa del Pacífico colombiano que planea exportar pulpa de chontaduro a Estados Unidos podría realizar una investigación de mercados para evaluar la demanda del producto, mientras que la inteligencia de mercados le permitirá monitorear constantemente las preferencias alimenticias y las regulaciones en ese país.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71167220-338B-1A1F-E30F-F529DB0374E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E9505E8-077F-D642-F3B0-77C8BF7A4E62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345550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E9879-47DD-288C-6A30-85EE4345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CD517B5-A2A5-DE74-82DD-E7A6B6C10C2E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B354060-B46B-C9E7-8863-B57154C6E96E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C7760E8-E27F-723A-CBB8-E3B921C60C25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3F970DC-C815-74D8-DDCE-BF949B6A4E30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85BB4E9-1E30-DED0-CA5D-6EFD4037A6E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23FF7D1-70EC-456B-87C3-6B69CB0E23C9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2A1A2D26-AFAD-4B82-34F6-475006E404D1}"/>
              </a:ext>
            </a:extLst>
          </p:cNvPr>
          <p:cNvGrpSpPr/>
          <p:nvPr/>
        </p:nvGrpSpPr>
        <p:grpSpPr>
          <a:xfrm>
            <a:off x="8077200" y="778655"/>
            <a:ext cx="9404237" cy="4665878"/>
            <a:chOff x="-408486" y="-333394"/>
            <a:chExt cx="11616467" cy="6221169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5648463-3077-1D91-3FF6-57AD2A3F01D6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Investigación de Mercados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F31F5B0-0AF4-AD80-9CAC-13FB7B1A92C2}"/>
                </a:ext>
              </a:extLst>
            </p:cNvPr>
            <p:cNvSpPr txBox="1"/>
            <p:nvPr/>
          </p:nvSpPr>
          <p:spPr>
            <a:xfrm>
              <a:off x="-408486" y="1280104"/>
              <a:ext cx="11616467" cy="4607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Me permite plantear objetivos claros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Conocer al detalle las preferencias del consumidor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Ampliar la visión de la empresa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Desarrollar un plan estratégico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63AB4FBF-9E37-3366-0E44-069463B68D3B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8DF7D5AD-0793-C63D-FBD6-9617BFF1BABA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50106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2D46F-E72F-DF07-3808-AD94437B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6058CFC-616B-0840-E3A7-38EA90173801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31A35FC-1B75-EE9F-585C-D4C525B4E49F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78D7BF5-2E9B-213C-D8E5-D55C36B9F0F7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1D358F-B7A3-4ABB-03AE-A09B5C335850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B9D21DE-F50A-EDDF-FD53-A0047FD90A69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967471-325E-8A17-B486-05EF425A49E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5700797-A730-92C2-28B4-C7017A868B9C}"/>
              </a:ext>
            </a:extLst>
          </p:cNvPr>
          <p:cNvGrpSpPr/>
          <p:nvPr/>
        </p:nvGrpSpPr>
        <p:grpSpPr>
          <a:xfrm>
            <a:off x="8077200" y="778655"/>
            <a:ext cx="9404237" cy="8154013"/>
            <a:chOff x="-408486" y="-333394"/>
            <a:chExt cx="11616467" cy="10872015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D2BA353-9A2C-097B-B534-EF247B3AD060}"/>
                </a:ext>
              </a:extLst>
            </p:cNvPr>
            <p:cNvSpPr txBox="1"/>
            <p:nvPr/>
          </p:nvSpPr>
          <p:spPr>
            <a:xfrm>
              <a:off x="-262617" y="-333394"/>
              <a:ext cx="11470598" cy="13747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Ejercicio</a:t>
              </a: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 en </a:t>
              </a:r>
              <a:r>
                <a:rPr lang="en-US" sz="6999" b="1" spc="-139" dirty="0" err="1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clases</a:t>
              </a:r>
              <a:endPara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C522D1C-F174-8E6B-D979-C6DFFD12D118}"/>
                </a:ext>
              </a:extLst>
            </p:cNvPr>
            <p:cNvSpPr txBox="1"/>
            <p:nvPr/>
          </p:nvSpPr>
          <p:spPr>
            <a:xfrm>
              <a:off x="-408486" y="1280104"/>
              <a:ext cx="11616467" cy="92585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Asignar a cada grupo un país objetivo (por ejemplo, Estados Unidos, Canadá, Alemania o España).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Cada grupo debe responder:</a:t>
              </a:r>
            </a:p>
            <a:p>
              <a:pPr marL="457200" indent="-457200" algn="l">
                <a:lnSpc>
                  <a:spcPts val="3380"/>
                </a:lnSpc>
                <a:buFont typeface="Arial" panose="020B0604020202020204" pitchFamily="34" charset="0"/>
                <a:buChar char="•"/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¿Cuál es el perfil del consumidor en ese país?</a:t>
              </a: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¿Qué factores culturales podrían influir en la aceptación del producto?</a:t>
              </a: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¿Qué competidores existen y qué ofrecen?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4. Presentación y Discusión (15 min)Cada grupo presenta sus hallazgos en 5 minutos.</a:t>
              </a:r>
            </a:p>
            <a:p>
              <a:pPr algn="l">
                <a:lnSpc>
                  <a:spcPts val="3380"/>
                </a:lnSpc>
              </a:pPr>
              <a:endParaRPr lang="es-MX" sz="2600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  <a:p>
              <a:pPr algn="l">
                <a:lnSpc>
                  <a:spcPts val="3380"/>
                </a:lnSpc>
              </a:pPr>
              <a:r>
                <a:rPr lang="es-MX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Discusión sobre las diferencias entre los mercados y posibles estrategias de adaptación. 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B7F45291-83CB-A266-41B3-D1E70F0D91E9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65F543D-2478-59BB-1ED7-2174CF13AE12}"/>
              </a:ext>
            </a:extLst>
          </p:cNvPr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  <p:extLst>
      <p:ext uri="{BB962C8B-B14F-4D97-AF65-F5344CB8AC3E}">
        <p14:creationId xmlns:p14="http://schemas.microsoft.com/office/powerpoint/2010/main" val="255473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303308" y="-680073"/>
            <a:ext cx="12447308" cy="1244725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5047" b="-2504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747554" y="730685"/>
            <a:ext cx="5029894" cy="1769215"/>
            <a:chOff x="0" y="0"/>
            <a:chExt cx="6350000" cy="2233549"/>
          </a:xfrm>
        </p:grpSpPr>
        <p:sp>
          <p:nvSpPr>
            <p:cNvPr id="8" name="Freeform 8"/>
            <p:cNvSpPr/>
            <p:nvPr/>
          </p:nvSpPr>
          <p:spPr>
            <a:xfrm>
              <a:off x="19050" y="19050"/>
              <a:ext cx="6312027" cy="2195449"/>
            </a:xfrm>
            <a:custGeom>
              <a:avLst/>
              <a:gdLst/>
              <a:ahLst/>
              <a:cxnLst/>
              <a:rect l="l" t="t" r="r" b="b"/>
              <a:pathLst>
                <a:path w="6312027" h="2195449">
                  <a:moveTo>
                    <a:pt x="5214112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5214239" y="0"/>
                  </a:lnTo>
                  <a:cubicBezTo>
                    <a:pt x="5820537" y="0"/>
                    <a:pt x="6312027" y="491490"/>
                    <a:pt x="6312027" y="1097788"/>
                  </a:cubicBezTo>
                  <a:cubicBezTo>
                    <a:pt x="6311900" y="1703959"/>
                    <a:pt x="5820410" y="2195449"/>
                    <a:pt x="5214112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2233549"/>
            </a:xfrm>
            <a:custGeom>
              <a:avLst/>
              <a:gdLst/>
              <a:ahLst/>
              <a:cxnLst/>
              <a:rect l="l" t="t" r="r" b="b"/>
              <a:pathLst>
                <a:path w="6350000" h="2233549">
                  <a:moveTo>
                    <a:pt x="5233162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5233289" y="0"/>
                  </a:lnTo>
                  <a:cubicBezTo>
                    <a:pt x="5848985" y="0"/>
                    <a:pt x="6350000" y="501015"/>
                    <a:pt x="6350000" y="1116838"/>
                  </a:cubicBezTo>
                  <a:cubicBezTo>
                    <a:pt x="6350000" y="1732534"/>
                    <a:pt x="5848985" y="2233549"/>
                    <a:pt x="5233162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5233289" y="2195576"/>
                  </a:lnTo>
                  <a:cubicBezTo>
                    <a:pt x="5828030" y="2195576"/>
                    <a:pt x="6312027" y="1711706"/>
                    <a:pt x="6312027" y="1116838"/>
                  </a:cubicBezTo>
                  <a:cubicBezTo>
                    <a:pt x="6311900" y="521970"/>
                    <a:pt x="5828030" y="38100"/>
                    <a:pt x="5233162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46910" y="1087709"/>
            <a:ext cx="4031182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</a:pPr>
            <a:r>
              <a:rPr lang="en-US" sz="6999" b="1" spc="-139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rPr>
              <a:t>Agenda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631471" y="3094526"/>
            <a:ext cx="7732729" cy="5702102"/>
            <a:chOff x="-50800" y="-47669"/>
            <a:chExt cx="10310306" cy="76028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47669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Presentación-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Profesora</a:t>
              </a:r>
              <a:endParaRPr lang="en-US" sz="2100" u="sng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  <a:hlinkClick r:id="rId3" action="ppaction://hlinksldjump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26987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4" action="ppaction://hlinksldjump"/>
                </a:rPr>
                <a:t>Acuerdo pedagógico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50800" y="2209166"/>
              <a:ext cx="8938706" cy="950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5" action="ppaction://hlinksldjump"/>
                </a:rPr>
                <a:t>Introducción a la investigación de Mercado Internacional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3213920"/>
              <a:ext cx="10259506" cy="4543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6" action="ppaction://hlinksldjump"/>
                </a:rPr>
                <a:t>Diagnóstico sobre selección de país/Semestre anterior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502039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4" action="ppaction://hlinksldjump"/>
                </a:rPr>
                <a:t>Metodología del curso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061067"/>
              <a:ext cx="10259506" cy="950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3" action="ppaction://hlinksldjump"/>
                </a:rPr>
                <a:t>Por qué es importante la investigación de Mercados Internacionales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349" y="5342556"/>
              <a:ext cx="7573522" cy="471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endParaRPr lang="en-US" sz="2100" u="sng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  <a:hlinkClick r:id="rId7" action="ppaction://hlinksldjump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01105" y="5317033"/>
              <a:ext cx="7573522" cy="95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¿Por qué hacer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una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 investigación de mercados antes de visitor a un </a:t>
              </a: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cliente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rId8" action="ppaction://hlinksldjump"/>
                </a:rPr>
                <a:t>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94755" y="6604872"/>
              <a:ext cx="7573522" cy="950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2940"/>
                </a:lnSpc>
                <a:buFont typeface="Arial"/>
                <a:buChar char="•"/>
              </a:pPr>
              <a:r>
                <a:rPr lang="en-US" sz="2100" u="sng" dirty="0" err="1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" action="ppaction://noaction"/>
                </a:rPr>
                <a:t>Herramientas</a:t>
              </a:r>
              <a:r>
                <a:rPr lang="en-US" sz="2100" u="sng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  <a:hlinkClick r:id="" action="ppaction://noaction"/>
                </a:rPr>
                <a:t> para la investigación de mercados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19200" y="672832"/>
            <a:ext cx="575309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5999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0953" y="1792110"/>
            <a:ext cx="7426747" cy="8494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Profesional en Comercio Exterior, especialista en Gerencia de Marketing Estratégico y Magíster en Creación de Empresas, con sólida experiencia en gestión aduanera, tránsito aduanero, tráfico postal y régimen de importaciones. Durante más de seis años, ha ejercido como docente universitaria en la Universidad del Pacífico, impartiendo asignaturas como creación de empresas, gestión aduanera, mercadeo internacional y acuerdos multilaterales. Asimismo, fue tutora del programa académico de Comercio Exterior en la Universidad del Valle durante el segundo semestre de 2023 y es coautora del libro "Ruta de la investigación en las ciencias empresariales".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</p:sp>
      <p:sp>
        <p:nvSpPr>
          <p:cNvPr id="9" name="Freeform 9"/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9651C743-6CF3-9B9E-5CBD-C33FBBDF7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10744200" y="723900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A5C4-0259-7ACE-FDF7-B36FD5CE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F53C28-0A42-960E-8F6C-40E5E090B4B8}"/>
              </a:ext>
            </a:extLst>
          </p:cNvPr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3DACD82-8F0E-36C5-BA9D-FA670801EDA9}"/>
              </a:ext>
            </a:extLst>
          </p:cNvPr>
          <p:cNvSpPr txBox="1"/>
          <p:nvPr/>
        </p:nvSpPr>
        <p:spPr>
          <a:xfrm>
            <a:off x="1219200" y="672832"/>
            <a:ext cx="575309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5999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493C2CE-5F56-D43A-4D83-5B88F36538E0}"/>
              </a:ext>
            </a:extLst>
          </p:cNvPr>
          <p:cNvSpPr txBox="1"/>
          <p:nvPr/>
        </p:nvSpPr>
        <p:spPr>
          <a:xfrm>
            <a:off x="1100953" y="1792110"/>
            <a:ext cx="7426747" cy="8046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 fundadora de la empresa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Almafrikana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Biocosmética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y cofundadora de la plataforma de Comercialización Vitrina Pacífica, iniciativas que promueven el comercio justo y los productos del Pacífico colombiano. Su experiencia empresarial le ha permitido participar en programas destacados como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AfroLab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Colombia de la Corporación Manos Visibles y la Fundación Feira Prieta de Brasil, el programa de Fortalecimiento Empresarial en la modalidad Gerencia para Pequeñas Empresas y el Micro MBA de la Fundación Carvajal. Fue una de las 60 empresarias seleccionadas para el programa Pactos por la Innovación de </a:t>
            </a:r>
            <a:r>
              <a:rPr lang="es-MX" sz="2498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Minciencias</a:t>
            </a: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E3A316-E364-A12A-D399-473222AA4632}"/>
              </a:ext>
            </a:extLst>
          </p:cNvPr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CFF726E-3F46-F89D-2DF6-61A75CC1B648}"/>
              </a:ext>
            </a:extLst>
          </p:cNvPr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C6A523A-2877-C1D3-CE9B-1B92E19B6E68}"/>
              </a:ext>
            </a:extLst>
          </p:cNvPr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11E80982-B306-1E77-0955-02409FD9B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10744200" y="723900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4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8339-9E91-2289-6AE2-6C4141BE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19FC09-4F24-6D01-8769-02308D29889E}"/>
              </a:ext>
            </a:extLst>
          </p:cNvPr>
          <p:cNvSpPr/>
          <p:nvPr/>
        </p:nvSpPr>
        <p:spPr>
          <a:xfrm rot="-5400000">
            <a:off x="10968053" y="-1844870"/>
            <a:ext cx="5940240" cy="9169663"/>
          </a:xfrm>
          <a:custGeom>
            <a:avLst/>
            <a:gdLst/>
            <a:ahLst/>
            <a:cxnLst/>
            <a:rect l="l" t="t" r="r" b="b"/>
            <a:pathLst>
              <a:path w="5940240" h="9169663">
                <a:moveTo>
                  <a:pt x="0" y="0"/>
                </a:moveTo>
                <a:lnTo>
                  <a:pt x="5940240" y="0"/>
                </a:lnTo>
                <a:lnTo>
                  <a:pt x="5940240" y="9169663"/>
                </a:lnTo>
                <a:lnTo>
                  <a:pt x="0" y="9169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39" t="-5020" r="-120261" b="-37101"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32B950E-AD95-8F34-6E87-DC43F9D775AC}"/>
              </a:ext>
            </a:extLst>
          </p:cNvPr>
          <p:cNvSpPr txBox="1"/>
          <p:nvPr/>
        </p:nvSpPr>
        <p:spPr>
          <a:xfrm>
            <a:off x="1219200" y="672832"/>
            <a:ext cx="575309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59"/>
              </a:lnSpc>
              <a:spcBef>
                <a:spcPct val="0"/>
              </a:spcBef>
            </a:pP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La </a:t>
            </a:r>
            <a:r>
              <a:rPr lang="en-US" sz="5999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P</a:t>
            </a:r>
            <a:r>
              <a:rPr lang="en-US" sz="5999" u="none" dirty="0">
                <a:solidFill>
                  <a:srgbClr val="000000"/>
                </a:solidFill>
                <a:latin typeface="Nefelibata Script"/>
                <a:ea typeface="Nefelibata Script"/>
                <a:cs typeface="Nefelibata Script"/>
                <a:sym typeface="Nefelibata Script"/>
              </a:rPr>
              <a:t>rofe..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DAD9F17-2562-4FEA-B290-E0002C7702B1}"/>
              </a:ext>
            </a:extLst>
          </p:cNvPr>
          <p:cNvSpPr txBox="1"/>
          <p:nvPr/>
        </p:nvSpPr>
        <p:spPr>
          <a:xfrm>
            <a:off x="883265" y="1866900"/>
            <a:ext cx="7426747" cy="535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Fui representante del Nodo Creativo y Cultural de Buenaventura durante del 2022. Participé en la caracterización del ecosistema cultural de la misma ciudad y en el evento de “Cultura para la Paz” Organizado por el Ministerio de Cultura.</a:t>
            </a:r>
          </a:p>
          <a:p>
            <a:pPr algn="just">
              <a:lnSpc>
                <a:spcPts val="3498"/>
              </a:lnSpc>
              <a:spcBef>
                <a:spcPct val="0"/>
              </a:spcBef>
            </a:pPr>
            <a:endParaRPr lang="es-MX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498"/>
              </a:lnSpc>
              <a:spcBef>
                <a:spcPct val="0"/>
              </a:spcBef>
            </a:pPr>
            <a:r>
              <a:rPr lang="es-MX" sz="249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principios de este año fui docente y mentora del programa AWE, Academia de Mujeres Emprendoras de la Embajada de Estados Unidos.</a:t>
            </a: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98"/>
              </a:lnSpc>
              <a:spcBef>
                <a:spcPct val="0"/>
              </a:spcBef>
            </a:pPr>
            <a:endParaRPr lang="en-US" sz="249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F6ABB8C-C304-1D52-E053-88BE19496AA2}"/>
              </a:ext>
            </a:extLst>
          </p:cNvPr>
          <p:cNvSpPr/>
          <p:nvPr/>
        </p:nvSpPr>
        <p:spPr>
          <a:xfrm>
            <a:off x="9625201" y="6999264"/>
            <a:ext cx="1704314" cy="3422863"/>
          </a:xfrm>
          <a:custGeom>
            <a:avLst/>
            <a:gdLst/>
            <a:ahLst/>
            <a:cxnLst/>
            <a:rect l="l" t="t" r="r" b="b"/>
            <a:pathLst>
              <a:path w="1704314" h="3422863">
                <a:moveTo>
                  <a:pt x="0" y="0"/>
                </a:moveTo>
                <a:lnTo>
                  <a:pt x="1704314" y="0"/>
                </a:lnTo>
                <a:lnTo>
                  <a:pt x="1704314" y="3422863"/>
                </a:lnTo>
                <a:lnTo>
                  <a:pt x="0" y="3422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9372" b="-75889"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00BE271-BE3D-A722-7703-28D4974C8289}"/>
              </a:ext>
            </a:extLst>
          </p:cNvPr>
          <p:cNvSpPr/>
          <p:nvPr/>
        </p:nvSpPr>
        <p:spPr>
          <a:xfrm rot="-5400000">
            <a:off x="2279224" y="6468249"/>
            <a:ext cx="1507833" cy="6399922"/>
          </a:xfrm>
          <a:custGeom>
            <a:avLst/>
            <a:gdLst/>
            <a:ahLst/>
            <a:cxnLst/>
            <a:rect l="l" t="t" r="r" b="b"/>
            <a:pathLst>
              <a:path w="1507833" h="6399922">
                <a:moveTo>
                  <a:pt x="0" y="0"/>
                </a:moveTo>
                <a:lnTo>
                  <a:pt x="1507834" y="0"/>
                </a:lnTo>
                <a:lnTo>
                  <a:pt x="1507834" y="6399922"/>
                </a:lnTo>
                <a:lnTo>
                  <a:pt x="0" y="639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512153" t="-28200" b="-14713"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B950492-0E91-91AB-F243-A740095E080C}"/>
              </a:ext>
            </a:extLst>
          </p:cNvPr>
          <p:cNvSpPr/>
          <p:nvPr/>
        </p:nvSpPr>
        <p:spPr>
          <a:xfrm rot="-2020326" flipH="1">
            <a:off x="15503811" y="1038809"/>
            <a:ext cx="2175985" cy="5515169"/>
          </a:xfrm>
          <a:custGeom>
            <a:avLst/>
            <a:gdLst/>
            <a:ahLst/>
            <a:cxnLst/>
            <a:rect l="l" t="t" r="r" b="b"/>
            <a:pathLst>
              <a:path w="2175985" h="5515169">
                <a:moveTo>
                  <a:pt x="2175985" y="0"/>
                </a:moveTo>
                <a:lnTo>
                  <a:pt x="0" y="0"/>
                </a:lnTo>
                <a:lnTo>
                  <a:pt x="0" y="5515169"/>
                </a:lnTo>
                <a:lnTo>
                  <a:pt x="2175985" y="5515169"/>
                </a:lnTo>
                <a:lnTo>
                  <a:pt x="217598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Erlendy Ibarbo Perlaza en LinkedIn: #marcaregistrada #alianzasestratégicas  #almafrikana">
            <a:extLst>
              <a:ext uri="{FF2B5EF4-FFF2-40B4-BE49-F238E27FC236}">
                <a16:creationId xmlns:a16="http://schemas.microsoft.com/office/drawing/2014/main" id="{28343045-D79B-688A-B466-CAEBC1E11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" t="139" r="2571" b="14271"/>
          <a:stretch/>
        </p:blipFill>
        <p:spPr bwMode="auto">
          <a:xfrm>
            <a:off x="9938958" y="672832"/>
            <a:ext cx="6458854" cy="93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4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62A0-44D5-20B6-BD85-18B5AE4E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7221190-E928-EE4E-E02C-126578432931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4C70BC2-0C72-3705-8B2A-66A1A7483514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3AAD8BC-B85F-63D2-1A1E-265033B2DDEB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7D4772E-4BB2-09CC-5DF7-3CC4DDF34A29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F26B9F2-9C6A-B2AF-C395-0FF19F7F9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D122D6-5BA2-1B08-7ED7-B72A412A15E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D33D4FC-35AA-4DBD-F0E8-700A7C20A205}"/>
              </a:ext>
            </a:extLst>
          </p:cNvPr>
          <p:cNvSpPr txBox="1"/>
          <p:nvPr/>
        </p:nvSpPr>
        <p:spPr>
          <a:xfrm>
            <a:off x="9075451" y="1035844"/>
            <a:ext cx="8183849" cy="105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Acuerdo pedagógico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FAC0188-E318-FC4B-97D9-EA07FF661C8D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48FC02C-06C2-1F2D-0073-22C4939E0119}"/>
              </a:ext>
            </a:extLst>
          </p:cNvPr>
          <p:cNvSpPr txBox="1"/>
          <p:nvPr/>
        </p:nvSpPr>
        <p:spPr>
          <a:xfrm>
            <a:off x="2092720" y="121282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72981D6B-4F8C-6A45-8F14-A08793814851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438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/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/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9075451" y="1035844"/>
            <a:ext cx="8183849" cy="6389362"/>
            <a:chOff x="0" y="9525"/>
            <a:chExt cx="10911799" cy="8519150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10911799" cy="1400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99"/>
                </a:lnSpc>
              </a:pPr>
              <a:r>
                <a:rPr lang="en-US" sz="6999" b="1" spc="-139" dirty="0">
                  <a:solidFill>
                    <a:srgbClr val="000000"/>
                  </a:solidFill>
                  <a:latin typeface="Antonio Bold"/>
                  <a:ea typeface="Antonio Bold"/>
                  <a:cs typeface="Antonio Bold"/>
                  <a:sym typeface="Antonio Bold"/>
                </a:rPr>
                <a:t>Metodología del curso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128081"/>
              <a:ext cx="10911799" cy="47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Grupos max 4 personas.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00699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Trabajo en grupo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331389"/>
              <a:ext cx="10911799" cy="475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Un proyecto que se desarrolla en tres etapas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404007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Aprendizaje basado en proyectos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7540626"/>
              <a:ext cx="10911799" cy="988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0"/>
                </a:lnSpc>
              </a:pP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Procolombia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realiza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eventos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para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promocionar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productos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y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servicios</a:t>
              </a:r>
              <a:r>
                <a:rPr lang="en-US" sz="2300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300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colombianos</a:t>
              </a:r>
              <a:endParaRPr lang="en-US" sz="2300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13243"/>
              <a:ext cx="10911799" cy="536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 b="1" dirty="0">
                  <a:solidFill>
                    <a:srgbClr val="000000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Simulación de un evento Internacional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092720" y="1212824"/>
            <a:ext cx="2512991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Nombre de la empresa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CE2E9-16F4-4C34-05DE-B721B2BA6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874C3A0-3BE8-D2A4-C82A-12E0B8308AF8}"/>
              </a:ext>
            </a:extLst>
          </p:cNvPr>
          <p:cNvSpPr/>
          <p:nvPr/>
        </p:nvSpPr>
        <p:spPr>
          <a:xfrm>
            <a:off x="0" y="0"/>
            <a:ext cx="7886701" cy="10287000"/>
          </a:xfrm>
          <a:prstGeom prst="rect">
            <a:avLst/>
          </a:prstGeom>
          <a:solidFill>
            <a:srgbClr val="48B281"/>
          </a:solid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B2FFAD4-81D2-BA19-2DB2-894C8668E975}"/>
              </a:ext>
            </a:extLst>
          </p:cNvPr>
          <p:cNvGrpSpPr/>
          <p:nvPr/>
        </p:nvGrpSpPr>
        <p:grpSpPr>
          <a:xfrm rot="-3270436">
            <a:off x="-3819097" y="5388148"/>
            <a:ext cx="12098771" cy="6654453"/>
            <a:chOff x="0" y="0"/>
            <a:chExt cx="4060919" cy="223354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4CF5B6-BF66-9FF0-8DB3-99CDC5B45243}"/>
                </a:ext>
              </a:extLst>
            </p:cNvPr>
            <p:cNvSpPr/>
            <p:nvPr/>
          </p:nvSpPr>
          <p:spPr>
            <a:xfrm>
              <a:off x="19050" y="19050"/>
              <a:ext cx="4022947" cy="2195449"/>
            </a:xfrm>
            <a:custGeom>
              <a:avLst/>
              <a:gdLst/>
              <a:ahLst/>
              <a:cxnLst/>
              <a:rect l="l" t="t" r="r" b="b"/>
              <a:pathLst>
                <a:path w="4022947" h="2195449">
                  <a:moveTo>
                    <a:pt x="2925031" y="2195449"/>
                  </a:moveTo>
                  <a:lnTo>
                    <a:pt x="1097788" y="2195449"/>
                  </a:lnTo>
                  <a:cubicBezTo>
                    <a:pt x="491490" y="2195449"/>
                    <a:pt x="0" y="1703959"/>
                    <a:pt x="0" y="1097661"/>
                  </a:cubicBezTo>
                  <a:cubicBezTo>
                    <a:pt x="0" y="491490"/>
                    <a:pt x="491490" y="0"/>
                    <a:pt x="1097788" y="0"/>
                  </a:cubicBezTo>
                  <a:lnTo>
                    <a:pt x="2925158" y="0"/>
                  </a:lnTo>
                  <a:cubicBezTo>
                    <a:pt x="3531457" y="0"/>
                    <a:pt x="4022947" y="491490"/>
                    <a:pt x="4022947" y="1097788"/>
                  </a:cubicBezTo>
                  <a:cubicBezTo>
                    <a:pt x="4022820" y="1703959"/>
                    <a:pt x="3531329" y="2195449"/>
                    <a:pt x="2925031" y="2195449"/>
                  </a:cubicBezTo>
                  <a:close/>
                </a:path>
              </a:pathLst>
            </a:custGeom>
            <a:solidFill>
              <a:srgbClr val="68D6A3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0D802A1-5838-843D-846C-A1039C8553E9}"/>
                </a:ext>
              </a:extLst>
            </p:cNvPr>
            <p:cNvSpPr/>
            <p:nvPr/>
          </p:nvSpPr>
          <p:spPr>
            <a:xfrm>
              <a:off x="0" y="0"/>
              <a:ext cx="4060920" cy="2233549"/>
            </a:xfrm>
            <a:custGeom>
              <a:avLst/>
              <a:gdLst/>
              <a:ahLst/>
              <a:cxnLst/>
              <a:rect l="l" t="t" r="r" b="b"/>
              <a:pathLst>
                <a:path w="4060920" h="2233549">
                  <a:moveTo>
                    <a:pt x="2944081" y="2233549"/>
                  </a:moveTo>
                  <a:lnTo>
                    <a:pt x="1116838" y="2233549"/>
                  </a:lnTo>
                  <a:cubicBezTo>
                    <a:pt x="501015" y="2233549"/>
                    <a:pt x="0" y="1732534"/>
                    <a:pt x="0" y="1116838"/>
                  </a:cubicBezTo>
                  <a:cubicBezTo>
                    <a:pt x="0" y="501015"/>
                    <a:pt x="501015" y="0"/>
                    <a:pt x="1116838" y="0"/>
                  </a:cubicBezTo>
                  <a:lnTo>
                    <a:pt x="2944208" y="0"/>
                  </a:lnTo>
                  <a:cubicBezTo>
                    <a:pt x="3559904" y="0"/>
                    <a:pt x="4060920" y="501015"/>
                    <a:pt x="4060920" y="1116838"/>
                  </a:cubicBezTo>
                  <a:cubicBezTo>
                    <a:pt x="4060920" y="1732534"/>
                    <a:pt x="3559904" y="2233549"/>
                    <a:pt x="2944081" y="2233549"/>
                  </a:cubicBezTo>
                  <a:close/>
                  <a:moveTo>
                    <a:pt x="1116838" y="38100"/>
                  </a:moveTo>
                  <a:cubicBezTo>
                    <a:pt x="521970" y="38100"/>
                    <a:pt x="38100" y="521970"/>
                    <a:pt x="38100" y="1116838"/>
                  </a:cubicBezTo>
                  <a:cubicBezTo>
                    <a:pt x="38100" y="1711579"/>
                    <a:pt x="521970" y="2195576"/>
                    <a:pt x="1116838" y="2195576"/>
                  </a:cubicBezTo>
                  <a:lnTo>
                    <a:pt x="2944208" y="2195576"/>
                  </a:lnTo>
                  <a:cubicBezTo>
                    <a:pt x="3538950" y="2195576"/>
                    <a:pt x="4022947" y="1711706"/>
                    <a:pt x="4022947" y="1116838"/>
                  </a:cubicBezTo>
                  <a:cubicBezTo>
                    <a:pt x="4022820" y="521970"/>
                    <a:pt x="3538949" y="38100"/>
                    <a:pt x="2944081" y="38100"/>
                  </a:cubicBezTo>
                  <a:lnTo>
                    <a:pt x="1116838" y="38100"/>
                  </a:lnTo>
                  <a:close/>
                </a:path>
              </a:pathLst>
            </a:custGeom>
            <a:solidFill>
              <a:srgbClr val="68D6A3"/>
            </a:solidFill>
          </p:spPr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6821C67-B767-485C-A005-33F8DA52CFE8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00" y="3716656"/>
            <a:ext cx="5541666" cy="5541644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DD383C-C0BA-B288-9968-852F90C586FD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CB1FA10-3F48-EC5F-737C-DEE5ACDC9884}"/>
              </a:ext>
            </a:extLst>
          </p:cNvPr>
          <p:cNvSpPr txBox="1"/>
          <p:nvPr/>
        </p:nvSpPr>
        <p:spPr>
          <a:xfrm>
            <a:off x="3505200" y="1656904"/>
            <a:ext cx="14478000" cy="1031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Diagnóstico sobre Mercadeo Internacional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1960CA9-177E-8A3C-EC93-361055AE7F4A}"/>
              </a:ext>
            </a:extLst>
          </p:cNvPr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47DD222-7EE6-C039-E8D4-198AC48618FD}"/>
              </a:ext>
            </a:extLst>
          </p:cNvPr>
          <p:cNvSpPr txBox="1"/>
          <p:nvPr/>
        </p:nvSpPr>
        <p:spPr>
          <a:xfrm>
            <a:off x="1087317" y="788634"/>
            <a:ext cx="3559780" cy="28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Pacifico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3EA3A202-DA2D-1380-3623-2BB51FAD44A4}"/>
              </a:ext>
            </a:extLst>
          </p:cNvPr>
          <p:cNvSpPr/>
          <p:nvPr/>
        </p:nvSpPr>
        <p:spPr>
          <a:xfrm>
            <a:off x="13761750" y="8505825"/>
            <a:ext cx="3497550" cy="0"/>
          </a:xfrm>
          <a:prstGeom prst="line">
            <a:avLst/>
          </a:prstGeom>
          <a:ln w="1003300" cap="rnd">
            <a:solidFill>
              <a:srgbClr val="68D6A3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952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76817"/>
              </p:ext>
            </p:extLst>
          </p:nvPr>
        </p:nvGraphicFramePr>
        <p:xfrm>
          <a:off x="7707334" y="847725"/>
          <a:ext cx="9542440" cy="13258267"/>
        </p:xfrm>
        <a:graphic>
          <a:graphicData uri="http://schemas.openxmlformats.org/drawingml/2006/table">
            <a:tbl>
              <a:tblPr/>
              <a:tblGrid>
                <a:gridCol w="477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617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La investigación de Mercado es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esencial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para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conocer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mercados y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mitigar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riesgos</a:t>
                      </a:r>
                      <a:endParaRPr lang="en-US" sz="36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Existen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dos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tipos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de Investigación de mercados: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Cuantitativa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 y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cualitativa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67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422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1028700" y="2781300"/>
            <a:ext cx="5829300" cy="5339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u="none" spc="-139" dirty="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¿Por qué es importante la investigación de mercados Internacionales?</a:t>
            </a:r>
          </a:p>
        </p:txBody>
      </p:sp>
      <p:sp>
        <p:nvSpPr>
          <p:cNvPr id="8" name="Freeform 8"/>
          <p:cNvSpPr/>
          <p:nvPr/>
        </p:nvSpPr>
        <p:spPr>
          <a:xfrm>
            <a:off x="1044173" y="1008740"/>
            <a:ext cx="696514" cy="717383"/>
          </a:xfrm>
          <a:custGeom>
            <a:avLst/>
            <a:gdLst/>
            <a:ahLst/>
            <a:cxnLst/>
            <a:rect l="l" t="t" r="r" b="b"/>
            <a:pathLst>
              <a:path w="696514" h="717383">
                <a:moveTo>
                  <a:pt x="0" y="0"/>
                </a:moveTo>
                <a:lnTo>
                  <a:pt x="696513" y="0"/>
                </a:lnTo>
                <a:lnTo>
                  <a:pt x="696513" y="717383"/>
                </a:lnTo>
                <a:lnTo>
                  <a:pt x="0" y="717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92720" y="1212824"/>
            <a:ext cx="2624397" cy="28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  <a:spcBef>
                <a:spcPct val="0"/>
              </a:spcBef>
            </a:pPr>
            <a:r>
              <a:rPr lang="en-US" sz="1701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Universidad del </a:t>
            </a:r>
            <a:r>
              <a:rPr lang="en-US" sz="1701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Pacífico</a:t>
            </a:r>
            <a:endParaRPr lang="en-US" sz="1701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877</Words>
  <Application>Microsoft Office PowerPoint</Application>
  <PresentationFormat>Personalizado</PresentationFormat>
  <Paragraphs>85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Antonio Bold</vt:lpstr>
      <vt:lpstr>Open Sauce Bold</vt:lpstr>
      <vt:lpstr>Arial</vt:lpstr>
      <vt:lpstr>Montserrat</vt:lpstr>
      <vt:lpstr>Nefelibata Script</vt:lpstr>
      <vt:lpstr>Calibri</vt:lpstr>
      <vt:lpstr>Open Sauce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 Blanco Y Negro Formas Geométricas Corporativa Plan de Negocio Presentación Empresarial</dc:title>
  <cp:lastModifiedBy>Asus</cp:lastModifiedBy>
  <cp:revision>10</cp:revision>
  <dcterms:created xsi:type="dcterms:W3CDTF">2006-08-16T00:00:00Z</dcterms:created>
  <dcterms:modified xsi:type="dcterms:W3CDTF">2025-02-25T22:22:56Z</dcterms:modified>
  <dc:identifier>DAGffRQ5QFY</dc:identifier>
</cp:coreProperties>
</file>