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31"/>
  </p:notesMasterIdLst>
  <p:handoutMasterIdLst>
    <p:handoutMasterId r:id="rId32"/>
  </p:handoutMasterIdLst>
  <p:sldIdLst>
    <p:sldId id="256" r:id="rId5"/>
    <p:sldId id="257" r:id="rId6"/>
    <p:sldId id="260" r:id="rId7"/>
    <p:sldId id="261" r:id="rId8"/>
    <p:sldId id="308" r:id="rId9"/>
    <p:sldId id="309" r:id="rId10"/>
    <p:sldId id="310" r:id="rId11"/>
    <p:sldId id="311" r:id="rId12"/>
    <p:sldId id="312" r:id="rId13"/>
    <p:sldId id="313" r:id="rId14"/>
    <p:sldId id="315" r:id="rId15"/>
    <p:sldId id="325" r:id="rId16"/>
    <p:sldId id="314" r:id="rId17"/>
    <p:sldId id="316" r:id="rId18"/>
    <p:sldId id="317" r:id="rId19"/>
    <p:sldId id="318" r:id="rId20"/>
    <p:sldId id="319" r:id="rId21"/>
    <p:sldId id="320" r:id="rId22"/>
    <p:sldId id="326" r:id="rId23"/>
    <p:sldId id="327" r:id="rId24"/>
    <p:sldId id="328" r:id="rId25"/>
    <p:sldId id="330" r:id="rId26"/>
    <p:sldId id="329" r:id="rId27"/>
    <p:sldId id="331" r:id="rId28"/>
    <p:sldId id="332" r:id="rId29"/>
    <p:sldId id="333" r:id="rId30"/>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32"/>
    <p:restoredTop sz="95833"/>
  </p:normalViewPr>
  <p:slideViewPr>
    <p:cSldViewPr snapToGrid="0">
      <p:cViewPr varScale="1">
        <p:scale>
          <a:sx n="124" d="100"/>
          <a:sy n="124" d="100"/>
        </p:scale>
        <p:origin x="176" y="184"/>
      </p:cViewPr>
      <p:guideLst/>
    </p:cSldViewPr>
  </p:slideViewPr>
  <p:notesTextViewPr>
    <p:cViewPr>
      <p:scale>
        <a:sx n="1" d="1"/>
        <a:sy n="1" d="1"/>
      </p:scale>
      <p:origin x="0" y="0"/>
    </p:cViewPr>
  </p:notesTextViewPr>
  <p:notesViewPr>
    <p:cSldViewPr snapToGrid="0">
      <p:cViewPr varScale="1">
        <p:scale>
          <a:sx n="89" d="100"/>
          <a:sy n="89" d="100"/>
        </p:scale>
        <p:origin x="3780"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A1BF6-A57E-BB43-B9B7-171128BF5A88}" type="doc">
      <dgm:prSet loTypeId="urn:microsoft.com/office/officeart/2009/layout/CircleArrowProcess" loCatId="" qsTypeId="urn:microsoft.com/office/officeart/2005/8/quickstyle/simple5" qsCatId="simple" csTypeId="urn:microsoft.com/office/officeart/2005/8/colors/accent1_2" csCatId="accent1" phldr="1"/>
      <dgm:spPr/>
      <dgm:t>
        <a:bodyPr/>
        <a:lstStyle/>
        <a:p>
          <a:endParaRPr lang="es-ES"/>
        </a:p>
      </dgm:t>
    </dgm:pt>
    <dgm:pt modelId="{A0F9ED75-A63C-3242-A051-BC50F5490E14}">
      <dgm:prSet phldrT="[Texto]" custT="1"/>
      <dgm:spPr/>
      <dgm:t>
        <a:bodyPr/>
        <a:lstStyle/>
        <a:p>
          <a:r>
            <a:rPr lang="es-ES" sz="2400" dirty="0"/>
            <a:t>PARTE I</a:t>
          </a:r>
          <a:endParaRPr lang="es-ES" sz="3600" dirty="0"/>
        </a:p>
      </dgm:t>
    </dgm:pt>
    <dgm:pt modelId="{29F98CB3-ECE5-B440-8EF3-B777649CE21D}" type="parTrans" cxnId="{EBA1BF37-C18A-C24A-8013-D257838C5196}">
      <dgm:prSet/>
      <dgm:spPr/>
      <dgm:t>
        <a:bodyPr/>
        <a:lstStyle/>
        <a:p>
          <a:endParaRPr lang="es-ES"/>
        </a:p>
      </dgm:t>
    </dgm:pt>
    <dgm:pt modelId="{97764221-DD50-934A-92B5-6721546D8F72}" type="sibTrans" cxnId="{EBA1BF37-C18A-C24A-8013-D257838C5196}">
      <dgm:prSet/>
      <dgm:spPr/>
      <dgm:t>
        <a:bodyPr/>
        <a:lstStyle/>
        <a:p>
          <a:endParaRPr lang="es-ES"/>
        </a:p>
      </dgm:t>
    </dgm:pt>
    <dgm:pt modelId="{0804EC97-275F-C04D-8513-849B20696F7D}">
      <dgm:prSet phldrT="[Texto]"/>
      <dgm:spPr/>
      <dgm:t>
        <a:bodyPr/>
        <a:lstStyle/>
        <a:p>
          <a:r>
            <a:rPr lang="es-ES" b="1" dirty="0"/>
            <a:t>NIVEL FÍSICO</a:t>
          </a:r>
        </a:p>
      </dgm:t>
    </dgm:pt>
    <dgm:pt modelId="{3B21592F-F569-5043-8374-5236C9CA4A30}" type="parTrans" cxnId="{42443271-48DA-9749-BF6D-D4AC2252A60F}">
      <dgm:prSet/>
      <dgm:spPr/>
      <dgm:t>
        <a:bodyPr/>
        <a:lstStyle/>
        <a:p>
          <a:endParaRPr lang="es-ES"/>
        </a:p>
      </dgm:t>
    </dgm:pt>
    <dgm:pt modelId="{72766999-7C94-2F46-8D5F-7B833445EA80}" type="sibTrans" cxnId="{42443271-48DA-9749-BF6D-D4AC2252A60F}">
      <dgm:prSet/>
      <dgm:spPr/>
      <dgm:t>
        <a:bodyPr/>
        <a:lstStyle/>
        <a:p>
          <a:endParaRPr lang="es-ES"/>
        </a:p>
      </dgm:t>
    </dgm:pt>
    <dgm:pt modelId="{9263642A-7032-7E45-BE05-EA4D3B6CE8FA}">
      <dgm:prSet phldrT="[Texto]" custT="1"/>
      <dgm:spPr/>
      <dgm:t>
        <a:bodyPr/>
        <a:lstStyle/>
        <a:p>
          <a:r>
            <a:rPr lang="es-ES" sz="2400" dirty="0"/>
            <a:t>PARTE II</a:t>
          </a:r>
        </a:p>
      </dgm:t>
    </dgm:pt>
    <dgm:pt modelId="{D3540EC7-C8D4-034D-85FE-BF5EA321B213}" type="parTrans" cxnId="{60B38762-43BF-4C47-870D-0E77C38C4D81}">
      <dgm:prSet/>
      <dgm:spPr/>
      <dgm:t>
        <a:bodyPr/>
        <a:lstStyle/>
        <a:p>
          <a:endParaRPr lang="es-ES"/>
        </a:p>
      </dgm:t>
    </dgm:pt>
    <dgm:pt modelId="{086F36C6-5964-9645-9F49-FAB9654173B4}" type="sibTrans" cxnId="{60B38762-43BF-4C47-870D-0E77C38C4D81}">
      <dgm:prSet/>
      <dgm:spPr/>
      <dgm:t>
        <a:bodyPr/>
        <a:lstStyle/>
        <a:p>
          <a:endParaRPr lang="es-ES"/>
        </a:p>
      </dgm:t>
    </dgm:pt>
    <dgm:pt modelId="{25EF7062-5966-AE49-875E-094744CAD49F}">
      <dgm:prSet phldrT="[Texto]"/>
      <dgm:spPr/>
      <dgm:t>
        <a:bodyPr/>
        <a:lstStyle/>
        <a:p>
          <a:r>
            <a:rPr lang="es-ES" b="1" dirty="0"/>
            <a:t>NIVEL DE ENLACE</a:t>
          </a:r>
        </a:p>
      </dgm:t>
    </dgm:pt>
    <dgm:pt modelId="{EE83A33B-235F-CB46-8423-B59C64855532}" type="parTrans" cxnId="{8AB49E0B-D9B9-1D43-B89B-6F0745054736}">
      <dgm:prSet/>
      <dgm:spPr/>
      <dgm:t>
        <a:bodyPr/>
        <a:lstStyle/>
        <a:p>
          <a:endParaRPr lang="es-ES"/>
        </a:p>
      </dgm:t>
    </dgm:pt>
    <dgm:pt modelId="{FA50F166-F98C-CE47-BE57-E8DA998A1B50}" type="sibTrans" cxnId="{8AB49E0B-D9B9-1D43-B89B-6F0745054736}">
      <dgm:prSet/>
      <dgm:spPr/>
      <dgm:t>
        <a:bodyPr/>
        <a:lstStyle/>
        <a:p>
          <a:endParaRPr lang="es-ES"/>
        </a:p>
      </dgm:t>
    </dgm:pt>
    <dgm:pt modelId="{72FF9AE3-69B7-F340-9A22-4F1B44923582}">
      <dgm:prSet phldrT="[Texto]" custT="1"/>
      <dgm:spPr/>
      <dgm:t>
        <a:bodyPr/>
        <a:lstStyle/>
        <a:p>
          <a:r>
            <a:rPr lang="es-ES" sz="2400" dirty="0"/>
            <a:t>PARTE III</a:t>
          </a:r>
        </a:p>
      </dgm:t>
    </dgm:pt>
    <dgm:pt modelId="{71352A9D-C7E5-2649-B92C-166423F6AE52}" type="parTrans" cxnId="{FFD0F13B-CF3E-4248-A9BA-BD3087E94713}">
      <dgm:prSet/>
      <dgm:spPr/>
      <dgm:t>
        <a:bodyPr/>
        <a:lstStyle/>
        <a:p>
          <a:endParaRPr lang="es-ES"/>
        </a:p>
      </dgm:t>
    </dgm:pt>
    <dgm:pt modelId="{2CBB1DA1-5179-DC43-9FEA-6E115BFF684B}" type="sibTrans" cxnId="{FFD0F13B-CF3E-4248-A9BA-BD3087E94713}">
      <dgm:prSet/>
      <dgm:spPr/>
      <dgm:t>
        <a:bodyPr/>
        <a:lstStyle/>
        <a:p>
          <a:endParaRPr lang="es-ES"/>
        </a:p>
      </dgm:t>
    </dgm:pt>
    <dgm:pt modelId="{0540FAAA-39EE-6247-9195-614045BC3CC3}">
      <dgm:prSet phldrT="[Texto]"/>
      <dgm:spPr/>
      <dgm:t>
        <a:bodyPr/>
        <a:lstStyle/>
        <a:p>
          <a:r>
            <a:rPr lang="es-ES" b="1" dirty="0"/>
            <a:t>REDES Y SUBREDES</a:t>
          </a:r>
        </a:p>
      </dgm:t>
    </dgm:pt>
    <dgm:pt modelId="{6ACFF82D-2A3C-6D4A-B229-B59FAB2619A1}" type="parTrans" cxnId="{20BE479E-F32F-B54A-8788-38C09DA1E009}">
      <dgm:prSet/>
      <dgm:spPr/>
      <dgm:t>
        <a:bodyPr/>
        <a:lstStyle/>
        <a:p>
          <a:endParaRPr lang="es-ES"/>
        </a:p>
      </dgm:t>
    </dgm:pt>
    <dgm:pt modelId="{2DCF6AD2-8BB3-F642-95F6-C18EAB061365}" type="sibTrans" cxnId="{20BE479E-F32F-B54A-8788-38C09DA1E009}">
      <dgm:prSet/>
      <dgm:spPr/>
      <dgm:t>
        <a:bodyPr/>
        <a:lstStyle/>
        <a:p>
          <a:endParaRPr lang="es-ES"/>
        </a:p>
      </dgm:t>
    </dgm:pt>
    <dgm:pt modelId="{AE79F96B-30FE-2147-BCE4-0B8F281590EF}" type="pres">
      <dgm:prSet presAssocID="{01FA1BF6-A57E-BB43-B9B7-171128BF5A88}" presName="Name0" presStyleCnt="0">
        <dgm:presLayoutVars>
          <dgm:chMax val="7"/>
          <dgm:chPref val="7"/>
          <dgm:dir/>
          <dgm:animLvl val="lvl"/>
        </dgm:presLayoutVars>
      </dgm:prSet>
      <dgm:spPr/>
    </dgm:pt>
    <dgm:pt modelId="{6385E77F-375A-FB4B-A29A-3AA1F0E9B8C7}" type="pres">
      <dgm:prSet presAssocID="{A0F9ED75-A63C-3242-A051-BC50F5490E14}" presName="Accent1" presStyleCnt="0"/>
      <dgm:spPr/>
    </dgm:pt>
    <dgm:pt modelId="{F6DA21D7-5370-F043-95F8-B3B78CCCDA34}" type="pres">
      <dgm:prSet presAssocID="{A0F9ED75-A63C-3242-A051-BC50F5490E14}" presName="Accent" presStyleLbl="node1" presStyleIdx="0" presStyleCnt="3"/>
      <dgm:spPr/>
    </dgm:pt>
    <dgm:pt modelId="{81344588-92B8-6D42-918C-E4282736E396}" type="pres">
      <dgm:prSet presAssocID="{A0F9ED75-A63C-3242-A051-BC50F5490E14}" presName="Child1" presStyleLbl="revTx" presStyleIdx="0" presStyleCnt="6">
        <dgm:presLayoutVars>
          <dgm:chMax val="0"/>
          <dgm:chPref val="0"/>
          <dgm:bulletEnabled val="1"/>
        </dgm:presLayoutVars>
      </dgm:prSet>
      <dgm:spPr/>
    </dgm:pt>
    <dgm:pt modelId="{402A24DF-BD2B-1043-8D1B-3B8560FD7199}" type="pres">
      <dgm:prSet presAssocID="{A0F9ED75-A63C-3242-A051-BC50F5490E14}" presName="Parent1" presStyleLbl="revTx" presStyleIdx="1" presStyleCnt="6">
        <dgm:presLayoutVars>
          <dgm:chMax val="1"/>
          <dgm:chPref val="1"/>
          <dgm:bulletEnabled val="1"/>
        </dgm:presLayoutVars>
      </dgm:prSet>
      <dgm:spPr/>
    </dgm:pt>
    <dgm:pt modelId="{B19595B3-BDD8-8E49-9E28-7753C52F2EFC}" type="pres">
      <dgm:prSet presAssocID="{9263642A-7032-7E45-BE05-EA4D3B6CE8FA}" presName="Accent2" presStyleCnt="0"/>
      <dgm:spPr/>
    </dgm:pt>
    <dgm:pt modelId="{3C4C54CF-C6F7-2243-8E8D-E0421938D87E}" type="pres">
      <dgm:prSet presAssocID="{9263642A-7032-7E45-BE05-EA4D3B6CE8FA}" presName="Accent" presStyleLbl="node1" presStyleIdx="1" presStyleCnt="3"/>
      <dgm:spPr/>
    </dgm:pt>
    <dgm:pt modelId="{D2943640-AC32-824A-A404-877D84FBDD53}" type="pres">
      <dgm:prSet presAssocID="{9263642A-7032-7E45-BE05-EA4D3B6CE8FA}" presName="Child2" presStyleLbl="revTx" presStyleIdx="2" presStyleCnt="6" custScaleX="129402" custLinFactNeighborX="13213" custLinFactNeighborY="1235">
        <dgm:presLayoutVars>
          <dgm:chMax val="0"/>
          <dgm:chPref val="0"/>
          <dgm:bulletEnabled val="1"/>
        </dgm:presLayoutVars>
      </dgm:prSet>
      <dgm:spPr/>
    </dgm:pt>
    <dgm:pt modelId="{493BF1A5-8164-194C-8780-3908B7B3DF89}" type="pres">
      <dgm:prSet presAssocID="{9263642A-7032-7E45-BE05-EA4D3B6CE8FA}" presName="Parent2" presStyleLbl="revTx" presStyleIdx="3" presStyleCnt="6">
        <dgm:presLayoutVars>
          <dgm:chMax val="1"/>
          <dgm:chPref val="1"/>
          <dgm:bulletEnabled val="1"/>
        </dgm:presLayoutVars>
      </dgm:prSet>
      <dgm:spPr/>
    </dgm:pt>
    <dgm:pt modelId="{56E93E95-EDAE-D749-8043-61AF1112181D}" type="pres">
      <dgm:prSet presAssocID="{72FF9AE3-69B7-F340-9A22-4F1B44923582}" presName="Accent3" presStyleCnt="0"/>
      <dgm:spPr/>
    </dgm:pt>
    <dgm:pt modelId="{BF4EE8CF-81B4-CB44-9717-A21E607B34FE}" type="pres">
      <dgm:prSet presAssocID="{72FF9AE3-69B7-F340-9A22-4F1B44923582}" presName="Accent" presStyleLbl="node1" presStyleIdx="2" presStyleCnt="3"/>
      <dgm:spPr/>
    </dgm:pt>
    <dgm:pt modelId="{FCBEE908-E9A8-5245-90E5-BD595FCBA9AA}" type="pres">
      <dgm:prSet presAssocID="{72FF9AE3-69B7-F340-9A22-4F1B44923582}" presName="Child3" presStyleLbl="revTx" presStyleIdx="4" presStyleCnt="6">
        <dgm:presLayoutVars>
          <dgm:chMax val="0"/>
          <dgm:chPref val="0"/>
          <dgm:bulletEnabled val="1"/>
        </dgm:presLayoutVars>
      </dgm:prSet>
      <dgm:spPr/>
    </dgm:pt>
    <dgm:pt modelId="{6237C44E-F6DF-DB4B-B7B9-D072789232B1}" type="pres">
      <dgm:prSet presAssocID="{72FF9AE3-69B7-F340-9A22-4F1B44923582}" presName="Parent3" presStyleLbl="revTx" presStyleIdx="5" presStyleCnt="6">
        <dgm:presLayoutVars>
          <dgm:chMax val="1"/>
          <dgm:chPref val="1"/>
          <dgm:bulletEnabled val="1"/>
        </dgm:presLayoutVars>
      </dgm:prSet>
      <dgm:spPr/>
    </dgm:pt>
  </dgm:ptLst>
  <dgm:cxnLst>
    <dgm:cxn modelId="{AD286905-FCC5-1840-B370-BFF8160E1EC9}" type="presOf" srcId="{01FA1BF6-A57E-BB43-B9B7-171128BF5A88}" destId="{AE79F96B-30FE-2147-BCE4-0B8F281590EF}" srcOrd="0" destOrd="0" presId="urn:microsoft.com/office/officeart/2009/layout/CircleArrowProcess"/>
    <dgm:cxn modelId="{8AB49E0B-D9B9-1D43-B89B-6F0745054736}" srcId="{9263642A-7032-7E45-BE05-EA4D3B6CE8FA}" destId="{25EF7062-5966-AE49-875E-094744CAD49F}" srcOrd="0" destOrd="0" parTransId="{EE83A33B-235F-CB46-8423-B59C64855532}" sibTransId="{FA50F166-F98C-CE47-BE57-E8DA998A1B50}"/>
    <dgm:cxn modelId="{4313D50C-0B46-0A4F-8E2D-FE06093C1DB5}" type="presOf" srcId="{72FF9AE3-69B7-F340-9A22-4F1B44923582}" destId="{6237C44E-F6DF-DB4B-B7B9-D072789232B1}" srcOrd="0" destOrd="0" presId="urn:microsoft.com/office/officeart/2009/layout/CircleArrowProcess"/>
    <dgm:cxn modelId="{EBA1BF37-C18A-C24A-8013-D257838C5196}" srcId="{01FA1BF6-A57E-BB43-B9B7-171128BF5A88}" destId="{A0F9ED75-A63C-3242-A051-BC50F5490E14}" srcOrd="0" destOrd="0" parTransId="{29F98CB3-ECE5-B440-8EF3-B777649CE21D}" sibTransId="{97764221-DD50-934A-92B5-6721546D8F72}"/>
    <dgm:cxn modelId="{EE695938-35D4-4846-A7A5-3DBF40FBD333}" type="presOf" srcId="{25EF7062-5966-AE49-875E-094744CAD49F}" destId="{D2943640-AC32-824A-A404-877D84FBDD53}" srcOrd="0" destOrd="0" presId="urn:microsoft.com/office/officeart/2009/layout/CircleArrowProcess"/>
    <dgm:cxn modelId="{FFD0F13B-CF3E-4248-A9BA-BD3087E94713}" srcId="{01FA1BF6-A57E-BB43-B9B7-171128BF5A88}" destId="{72FF9AE3-69B7-F340-9A22-4F1B44923582}" srcOrd="2" destOrd="0" parTransId="{71352A9D-C7E5-2649-B92C-166423F6AE52}" sibTransId="{2CBB1DA1-5179-DC43-9FEA-6E115BFF684B}"/>
    <dgm:cxn modelId="{60B38762-43BF-4C47-870D-0E77C38C4D81}" srcId="{01FA1BF6-A57E-BB43-B9B7-171128BF5A88}" destId="{9263642A-7032-7E45-BE05-EA4D3B6CE8FA}" srcOrd="1" destOrd="0" parTransId="{D3540EC7-C8D4-034D-85FE-BF5EA321B213}" sibTransId="{086F36C6-5964-9645-9F49-FAB9654173B4}"/>
    <dgm:cxn modelId="{42443271-48DA-9749-BF6D-D4AC2252A60F}" srcId="{A0F9ED75-A63C-3242-A051-BC50F5490E14}" destId="{0804EC97-275F-C04D-8513-849B20696F7D}" srcOrd="0" destOrd="0" parTransId="{3B21592F-F569-5043-8374-5236C9CA4A30}" sibTransId="{72766999-7C94-2F46-8D5F-7B833445EA80}"/>
    <dgm:cxn modelId="{B68FD97E-2EBC-CB48-9DF9-D90720F91A19}" type="presOf" srcId="{0540FAAA-39EE-6247-9195-614045BC3CC3}" destId="{FCBEE908-E9A8-5245-90E5-BD595FCBA9AA}" srcOrd="0" destOrd="0" presId="urn:microsoft.com/office/officeart/2009/layout/CircleArrowProcess"/>
    <dgm:cxn modelId="{20BE479E-F32F-B54A-8788-38C09DA1E009}" srcId="{72FF9AE3-69B7-F340-9A22-4F1B44923582}" destId="{0540FAAA-39EE-6247-9195-614045BC3CC3}" srcOrd="0" destOrd="0" parTransId="{6ACFF82D-2A3C-6D4A-B229-B59FAB2619A1}" sibTransId="{2DCF6AD2-8BB3-F642-95F6-C18EAB061365}"/>
    <dgm:cxn modelId="{149225A8-75EA-2A44-8155-4C9EACB37193}" type="presOf" srcId="{9263642A-7032-7E45-BE05-EA4D3B6CE8FA}" destId="{493BF1A5-8164-194C-8780-3908B7B3DF89}" srcOrd="0" destOrd="0" presId="urn:microsoft.com/office/officeart/2009/layout/CircleArrowProcess"/>
    <dgm:cxn modelId="{D4787EC2-EFC9-FB48-90A3-DA51811F8F20}" type="presOf" srcId="{A0F9ED75-A63C-3242-A051-BC50F5490E14}" destId="{402A24DF-BD2B-1043-8D1B-3B8560FD7199}" srcOrd="0" destOrd="0" presId="urn:microsoft.com/office/officeart/2009/layout/CircleArrowProcess"/>
    <dgm:cxn modelId="{D1525EC4-266F-A84D-A6F7-2142C267E375}" type="presOf" srcId="{0804EC97-275F-C04D-8513-849B20696F7D}" destId="{81344588-92B8-6D42-918C-E4282736E396}" srcOrd="0" destOrd="0" presId="urn:microsoft.com/office/officeart/2009/layout/CircleArrowProcess"/>
    <dgm:cxn modelId="{07D9F30B-5FBC-E44F-8A42-A294FDF50222}" type="presParOf" srcId="{AE79F96B-30FE-2147-BCE4-0B8F281590EF}" destId="{6385E77F-375A-FB4B-A29A-3AA1F0E9B8C7}" srcOrd="0" destOrd="0" presId="urn:microsoft.com/office/officeart/2009/layout/CircleArrowProcess"/>
    <dgm:cxn modelId="{F6FAEA73-5BDA-8044-9513-3C5542977C6A}" type="presParOf" srcId="{6385E77F-375A-FB4B-A29A-3AA1F0E9B8C7}" destId="{F6DA21D7-5370-F043-95F8-B3B78CCCDA34}" srcOrd="0" destOrd="0" presId="urn:microsoft.com/office/officeart/2009/layout/CircleArrowProcess"/>
    <dgm:cxn modelId="{3888E4C0-CC8F-0D45-9ACE-F258BF8A34F6}" type="presParOf" srcId="{AE79F96B-30FE-2147-BCE4-0B8F281590EF}" destId="{81344588-92B8-6D42-918C-E4282736E396}" srcOrd="1" destOrd="0" presId="urn:microsoft.com/office/officeart/2009/layout/CircleArrowProcess"/>
    <dgm:cxn modelId="{45079F87-F26E-334F-B17C-E67EF3DF815C}" type="presParOf" srcId="{AE79F96B-30FE-2147-BCE4-0B8F281590EF}" destId="{402A24DF-BD2B-1043-8D1B-3B8560FD7199}" srcOrd="2" destOrd="0" presId="urn:microsoft.com/office/officeart/2009/layout/CircleArrowProcess"/>
    <dgm:cxn modelId="{D2D0B9AC-1CCE-F34A-A547-7C58F74C698E}" type="presParOf" srcId="{AE79F96B-30FE-2147-BCE4-0B8F281590EF}" destId="{B19595B3-BDD8-8E49-9E28-7753C52F2EFC}" srcOrd="3" destOrd="0" presId="urn:microsoft.com/office/officeart/2009/layout/CircleArrowProcess"/>
    <dgm:cxn modelId="{F522092A-2E09-5144-B238-7189B55796BD}" type="presParOf" srcId="{B19595B3-BDD8-8E49-9E28-7753C52F2EFC}" destId="{3C4C54CF-C6F7-2243-8E8D-E0421938D87E}" srcOrd="0" destOrd="0" presId="urn:microsoft.com/office/officeart/2009/layout/CircleArrowProcess"/>
    <dgm:cxn modelId="{A5162DCA-A7AB-3245-B9BD-9BA646E1E446}" type="presParOf" srcId="{AE79F96B-30FE-2147-BCE4-0B8F281590EF}" destId="{D2943640-AC32-824A-A404-877D84FBDD53}" srcOrd="4" destOrd="0" presId="urn:microsoft.com/office/officeart/2009/layout/CircleArrowProcess"/>
    <dgm:cxn modelId="{352D6EE9-A798-164C-BBA1-B3FD7BE3DFE5}" type="presParOf" srcId="{AE79F96B-30FE-2147-BCE4-0B8F281590EF}" destId="{493BF1A5-8164-194C-8780-3908B7B3DF89}" srcOrd="5" destOrd="0" presId="urn:microsoft.com/office/officeart/2009/layout/CircleArrowProcess"/>
    <dgm:cxn modelId="{ECF026BF-A6F6-8247-B0FA-DCE18F3136EC}" type="presParOf" srcId="{AE79F96B-30FE-2147-BCE4-0B8F281590EF}" destId="{56E93E95-EDAE-D749-8043-61AF1112181D}" srcOrd="6" destOrd="0" presId="urn:microsoft.com/office/officeart/2009/layout/CircleArrowProcess"/>
    <dgm:cxn modelId="{6C8D6BFD-F023-AA45-B0B4-3799A751D9DA}" type="presParOf" srcId="{56E93E95-EDAE-D749-8043-61AF1112181D}" destId="{BF4EE8CF-81B4-CB44-9717-A21E607B34FE}" srcOrd="0" destOrd="0" presId="urn:microsoft.com/office/officeart/2009/layout/CircleArrowProcess"/>
    <dgm:cxn modelId="{7378A2C0-C751-5749-96CA-9843EBA40F30}" type="presParOf" srcId="{AE79F96B-30FE-2147-BCE4-0B8F281590EF}" destId="{FCBEE908-E9A8-5245-90E5-BD595FCBA9AA}" srcOrd="7" destOrd="0" presId="urn:microsoft.com/office/officeart/2009/layout/CircleArrowProcess"/>
    <dgm:cxn modelId="{00028FE6-62E3-8F46-B819-219ECC8485ED}" type="presParOf" srcId="{AE79F96B-30FE-2147-BCE4-0B8F281590EF}" destId="{6237C44E-F6DF-DB4B-B7B9-D072789232B1}" srcOrd="8" destOrd="0" presId="urn:microsoft.com/office/officeart/2009/layout/CircleArrow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A21D7-5370-F043-95F8-B3B78CCCDA34}">
      <dsp:nvSpPr>
        <dsp:cNvPr id="0" name=""/>
        <dsp:cNvSpPr/>
      </dsp:nvSpPr>
      <dsp:spPr>
        <a:xfrm>
          <a:off x="2390034" y="0"/>
          <a:ext cx="2150426" cy="2150754"/>
        </a:xfrm>
        <a:prstGeom prst="circularArrow">
          <a:avLst>
            <a:gd name="adj1" fmla="val 10980"/>
            <a:gd name="adj2" fmla="val 1142322"/>
            <a:gd name="adj3" fmla="val 4500000"/>
            <a:gd name="adj4" fmla="val 10800000"/>
            <a:gd name="adj5" fmla="val 125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sp>
    <dsp:sp modelId="{81344588-92B8-6D42-918C-E4282736E396}">
      <dsp:nvSpPr>
        <dsp:cNvPr id="0" name=""/>
        <dsp:cNvSpPr/>
      </dsp:nvSpPr>
      <dsp:spPr>
        <a:xfrm>
          <a:off x="4540865" y="641115"/>
          <a:ext cx="1290256" cy="86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171450" lvl="1" indent="-171450" algn="l" defTabSz="800100">
            <a:lnSpc>
              <a:spcPct val="90000"/>
            </a:lnSpc>
            <a:spcBef>
              <a:spcPct val="0"/>
            </a:spcBef>
            <a:spcAft>
              <a:spcPct val="15000"/>
            </a:spcAft>
            <a:buChar char="•"/>
          </a:pPr>
          <a:r>
            <a:rPr lang="es-ES" sz="1800" b="1" kern="1200" dirty="0"/>
            <a:t>NIVEL FÍSICO</a:t>
          </a:r>
        </a:p>
      </dsp:txBody>
      <dsp:txXfrm>
        <a:off x="4540865" y="641115"/>
        <a:ext cx="1290256" cy="860480"/>
      </dsp:txXfrm>
    </dsp:sp>
    <dsp:sp modelId="{402A24DF-BD2B-1043-8D1B-3B8560FD7199}">
      <dsp:nvSpPr>
        <dsp:cNvPr id="0" name=""/>
        <dsp:cNvSpPr/>
      </dsp:nvSpPr>
      <dsp:spPr>
        <a:xfrm>
          <a:off x="2865349" y="776487"/>
          <a:ext cx="1194950" cy="597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PARTE I</a:t>
          </a:r>
          <a:endParaRPr lang="es-ES" sz="3600" kern="1200" dirty="0"/>
        </a:p>
      </dsp:txBody>
      <dsp:txXfrm>
        <a:off x="2865349" y="776487"/>
        <a:ext cx="1194950" cy="597332"/>
      </dsp:txXfrm>
    </dsp:sp>
    <dsp:sp modelId="{3C4C54CF-C6F7-2243-8E8D-E0421938D87E}">
      <dsp:nvSpPr>
        <dsp:cNvPr id="0" name=""/>
        <dsp:cNvSpPr/>
      </dsp:nvSpPr>
      <dsp:spPr>
        <a:xfrm>
          <a:off x="1792760" y="1235767"/>
          <a:ext cx="2150426" cy="2150754"/>
        </a:xfrm>
        <a:prstGeom prst="leftCircularArrow">
          <a:avLst>
            <a:gd name="adj1" fmla="val 10980"/>
            <a:gd name="adj2" fmla="val 1142322"/>
            <a:gd name="adj3" fmla="val 6300000"/>
            <a:gd name="adj4" fmla="val 18900000"/>
            <a:gd name="adj5" fmla="val 1250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sp>
    <dsp:sp modelId="{D2943640-AC32-824A-A404-877D84FBDD53}">
      <dsp:nvSpPr>
        <dsp:cNvPr id="0" name=""/>
        <dsp:cNvSpPr/>
      </dsp:nvSpPr>
      <dsp:spPr>
        <a:xfrm>
          <a:off x="3923988" y="1894658"/>
          <a:ext cx="1669617" cy="86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171450" lvl="1" indent="-171450" algn="l" defTabSz="800100">
            <a:lnSpc>
              <a:spcPct val="90000"/>
            </a:lnSpc>
            <a:spcBef>
              <a:spcPct val="0"/>
            </a:spcBef>
            <a:spcAft>
              <a:spcPct val="15000"/>
            </a:spcAft>
            <a:buChar char="•"/>
          </a:pPr>
          <a:r>
            <a:rPr lang="es-ES" sz="1800" b="1" kern="1200" dirty="0"/>
            <a:t>NIVEL DE ENLACE</a:t>
          </a:r>
        </a:p>
      </dsp:txBody>
      <dsp:txXfrm>
        <a:off x="3923988" y="1894658"/>
        <a:ext cx="1669617" cy="860480"/>
      </dsp:txXfrm>
    </dsp:sp>
    <dsp:sp modelId="{493BF1A5-8164-194C-8780-3908B7B3DF89}">
      <dsp:nvSpPr>
        <dsp:cNvPr id="0" name=""/>
        <dsp:cNvSpPr/>
      </dsp:nvSpPr>
      <dsp:spPr>
        <a:xfrm>
          <a:off x="2270498" y="2019403"/>
          <a:ext cx="1194950" cy="597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PARTE II</a:t>
          </a:r>
        </a:p>
      </dsp:txBody>
      <dsp:txXfrm>
        <a:off x="2270498" y="2019403"/>
        <a:ext cx="1194950" cy="597332"/>
      </dsp:txXfrm>
    </dsp:sp>
    <dsp:sp modelId="{BF4EE8CF-81B4-CB44-9717-A21E607B34FE}">
      <dsp:nvSpPr>
        <dsp:cNvPr id="0" name=""/>
        <dsp:cNvSpPr/>
      </dsp:nvSpPr>
      <dsp:spPr>
        <a:xfrm>
          <a:off x="2543088" y="2619416"/>
          <a:ext cx="1847549" cy="1848290"/>
        </a:xfrm>
        <a:prstGeom prst="blockArc">
          <a:avLst>
            <a:gd name="adj1" fmla="val 13500000"/>
            <a:gd name="adj2" fmla="val 10800000"/>
            <a:gd name="adj3" fmla="val 12740"/>
          </a:avLst>
        </a:prstGeom>
        <a:gradFill rotWithShape="0">
          <a:gsLst>
            <a:gs pos="0">
              <a:schemeClr val="accent1">
                <a:hueOff val="0"/>
                <a:satOff val="0"/>
                <a:lumOff val="0"/>
                <a:alphaOff val="0"/>
                <a:tint val="96000"/>
                <a:satMod val="100000"/>
                <a:lumMod val="104000"/>
              </a:schemeClr>
            </a:gs>
            <a:gs pos="78000">
              <a:schemeClr val="accent1">
                <a:hueOff val="0"/>
                <a:satOff val="0"/>
                <a:lumOff val="0"/>
                <a:alphaOff val="0"/>
                <a:shade val="100000"/>
                <a:satMod val="110000"/>
                <a:lumMod val="100000"/>
              </a:scheme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sp:spPr>
      <dsp:style>
        <a:lnRef idx="0">
          <a:scrgbClr r="0" g="0" b="0"/>
        </a:lnRef>
        <a:fillRef idx="3">
          <a:scrgbClr r="0" g="0" b="0"/>
        </a:fillRef>
        <a:effectRef idx="3">
          <a:scrgbClr r="0" g="0" b="0"/>
        </a:effectRef>
        <a:fontRef idx="minor">
          <a:schemeClr val="lt1"/>
        </a:fontRef>
      </dsp:style>
    </dsp:sp>
    <dsp:sp modelId="{FCBEE908-E9A8-5245-90E5-BD595FCBA9AA}">
      <dsp:nvSpPr>
        <dsp:cNvPr id="0" name=""/>
        <dsp:cNvSpPr/>
      </dsp:nvSpPr>
      <dsp:spPr>
        <a:xfrm>
          <a:off x="4540865" y="3126501"/>
          <a:ext cx="1290256" cy="860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5" tIns="14605" rIns="14605" bIns="14605" numCol="1" spcCol="1270" anchor="ctr" anchorCtr="0">
          <a:noAutofit/>
        </a:bodyPr>
        <a:lstStyle/>
        <a:p>
          <a:pPr marL="171450" lvl="1" indent="-171450" algn="l" defTabSz="800100">
            <a:lnSpc>
              <a:spcPct val="90000"/>
            </a:lnSpc>
            <a:spcBef>
              <a:spcPct val="0"/>
            </a:spcBef>
            <a:spcAft>
              <a:spcPct val="15000"/>
            </a:spcAft>
            <a:buChar char="•"/>
          </a:pPr>
          <a:r>
            <a:rPr lang="es-ES" sz="1800" b="1" kern="1200" dirty="0"/>
            <a:t>REDES Y SUBREDES</a:t>
          </a:r>
        </a:p>
      </dsp:txBody>
      <dsp:txXfrm>
        <a:off x="4540865" y="3126501"/>
        <a:ext cx="1290256" cy="860480"/>
      </dsp:txXfrm>
    </dsp:sp>
    <dsp:sp modelId="{6237C44E-F6DF-DB4B-B7B9-D072789232B1}">
      <dsp:nvSpPr>
        <dsp:cNvPr id="0" name=""/>
        <dsp:cNvSpPr/>
      </dsp:nvSpPr>
      <dsp:spPr>
        <a:xfrm>
          <a:off x="2868176" y="3264106"/>
          <a:ext cx="1194950" cy="597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kern="1200" dirty="0"/>
            <a:t>PARTE III</a:t>
          </a:r>
        </a:p>
      </dsp:txBody>
      <dsp:txXfrm>
        <a:off x="2868176" y="3264106"/>
        <a:ext cx="1194950" cy="597332"/>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52E1408-CF43-401A-8ECF-D4C841D7DFEF}" type="datetime1">
              <a:rPr lang="es-ES" smtClean="0"/>
              <a:t>24/2/25</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F2C8D43-8168-48C8-91A7-63EACBACA74B}" type="slidenum">
              <a:rPr lang="es-ES" smtClean="0"/>
              <a:t>‹Nº›</a:t>
            </a:fld>
            <a:endParaRPr lang="es-ES"/>
          </a:p>
        </p:txBody>
      </p:sp>
    </p:spTree>
    <p:extLst>
      <p:ext uri="{BB962C8B-B14F-4D97-AF65-F5344CB8AC3E}">
        <p14:creationId xmlns:p14="http://schemas.microsoft.com/office/powerpoint/2010/main" val="35310998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17791AE-9332-4D69-A47B-3B457B8FC289}" type="datetime1">
              <a:rPr lang="es-ES" noProof="0" smtClean="0"/>
              <a:t>24/2/25</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603C52C-5E29-41AF-BAA3-8217E886DA08}" type="slidenum">
              <a:rPr lang="es-ES" noProof="0" smtClean="0"/>
              <a:t>‹Nº›</a:t>
            </a:fld>
            <a:endParaRPr lang="es-ES" noProof="0"/>
          </a:p>
        </p:txBody>
      </p:sp>
    </p:spTree>
    <p:extLst>
      <p:ext uri="{BB962C8B-B14F-4D97-AF65-F5344CB8AC3E}">
        <p14:creationId xmlns:p14="http://schemas.microsoft.com/office/powerpoint/2010/main" val="196196172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a:t>
            </a:fld>
            <a:endParaRPr lang="es-ES"/>
          </a:p>
        </p:txBody>
      </p:sp>
    </p:spTree>
    <p:extLst>
      <p:ext uri="{BB962C8B-B14F-4D97-AF65-F5344CB8AC3E}">
        <p14:creationId xmlns:p14="http://schemas.microsoft.com/office/powerpoint/2010/main" val="2478736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10</a:t>
            </a:fld>
            <a:endParaRPr lang="es-ES"/>
          </a:p>
        </p:txBody>
      </p:sp>
    </p:spTree>
    <p:extLst>
      <p:ext uri="{BB962C8B-B14F-4D97-AF65-F5344CB8AC3E}">
        <p14:creationId xmlns:p14="http://schemas.microsoft.com/office/powerpoint/2010/main" val="3074317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11</a:t>
            </a:fld>
            <a:endParaRPr lang="es-ES"/>
          </a:p>
        </p:txBody>
      </p:sp>
    </p:spTree>
    <p:extLst>
      <p:ext uri="{BB962C8B-B14F-4D97-AF65-F5344CB8AC3E}">
        <p14:creationId xmlns:p14="http://schemas.microsoft.com/office/powerpoint/2010/main" val="1848360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12</a:t>
            </a:fld>
            <a:endParaRPr lang="es-ES"/>
          </a:p>
        </p:txBody>
      </p:sp>
    </p:spTree>
    <p:extLst>
      <p:ext uri="{BB962C8B-B14F-4D97-AF65-F5344CB8AC3E}">
        <p14:creationId xmlns:p14="http://schemas.microsoft.com/office/powerpoint/2010/main" val="2361327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13</a:t>
            </a:fld>
            <a:endParaRPr lang="es-ES"/>
          </a:p>
        </p:txBody>
      </p:sp>
    </p:spTree>
    <p:extLst>
      <p:ext uri="{BB962C8B-B14F-4D97-AF65-F5344CB8AC3E}">
        <p14:creationId xmlns:p14="http://schemas.microsoft.com/office/powerpoint/2010/main" val="2447600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14</a:t>
            </a:fld>
            <a:endParaRPr lang="es-ES"/>
          </a:p>
        </p:txBody>
      </p:sp>
    </p:spTree>
    <p:extLst>
      <p:ext uri="{BB962C8B-B14F-4D97-AF65-F5344CB8AC3E}">
        <p14:creationId xmlns:p14="http://schemas.microsoft.com/office/powerpoint/2010/main" val="203223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15</a:t>
            </a:fld>
            <a:endParaRPr lang="es-ES"/>
          </a:p>
        </p:txBody>
      </p:sp>
    </p:spTree>
    <p:extLst>
      <p:ext uri="{BB962C8B-B14F-4D97-AF65-F5344CB8AC3E}">
        <p14:creationId xmlns:p14="http://schemas.microsoft.com/office/powerpoint/2010/main" val="1695532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16</a:t>
            </a:fld>
            <a:endParaRPr lang="es-ES"/>
          </a:p>
        </p:txBody>
      </p:sp>
    </p:spTree>
    <p:extLst>
      <p:ext uri="{BB962C8B-B14F-4D97-AF65-F5344CB8AC3E}">
        <p14:creationId xmlns:p14="http://schemas.microsoft.com/office/powerpoint/2010/main" val="392469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17</a:t>
            </a:fld>
            <a:endParaRPr lang="es-ES"/>
          </a:p>
        </p:txBody>
      </p:sp>
    </p:spTree>
    <p:extLst>
      <p:ext uri="{BB962C8B-B14F-4D97-AF65-F5344CB8AC3E}">
        <p14:creationId xmlns:p14="http://schemas.microsoft.com/office/powerpoint/2010/main" val="1027176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18</a:t>
            </a:fld>
            <a:endParaRPr lang="es-ES"/>
          </a:p>
        </p:txBody>
      </p:sp>
    </p:spTree>
    <p:extLst>
      <p:ext uri="{BB962C8B-B14F-4D97-AF65-F5344CB8AC3E}">
        <p14:creationId xmlns:p14="http://schemas.microsoft.com/office/powerpoint/2010/main" val="256084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19</a:t>
            </a:fld>
            <a:endParaRPr lang="es-ES"/>
          </a:p>
        </p:txBody>
      </p:sp>
    </p:spTree>
    <p:extLst>
      <p:ext uri="{BB962C8B-B14F-4D97-AF65-F5344CB8AC3E}">
        <p14:creationId xmlns:p14="http://schemas.microsoft.com/office/powerpoint/2010/main" val="241148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a:t>
            </a:fld>
            <a:endParaRPr lang="es-ES"/>
          </a:p>
        </p:txBody>
      </p:sp>
    </p:spTree>
    <p:extLst>
      <p:ext uri="{BB962C8B-B14F-4D97-AF65-F5344CB8AC3E}">
        <p14:creationId xmlns:p14="http://schemas.microsoft.com/office/powerpoint/2010/main" val="843966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20</a:t>
            </a:fld>
            <a:endParaRPr lang="es-ES"/>
          </a:p>
        </p:txBody>
      </p:sp>
    </p:spTree>
    <p:extLst>
      <p:ext uri="{BB962C8B-B14F-4D97-AF65-F5344CB8AC3E}">
        <p14:creationId xmlns:p14="http://schemas.microsoft.com/office/powerpoint/2010/main" val="3322151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21</a:t>
            </a:fld>
            <a:endParaRPr lang="es-ES"/>
          </a:p>
        </p:txBody>
      </p:sp>
    </p:spTree>
    <p:extLst>
      <p:ext uri="{BB962C8B-B14F-4D97-AF65-F5344CB8AC3E}">
        <p14:creationId xmlns:p14="http://schemas.microsoft.com/office/powerpoint/2010/main" val="597703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22</a:t>
            </a:fld>
            <a:endParaRPr lang="es-ES"/>
          </a:p>
        </p:txBody>
      </p:sp>
    </p:spTree>
    <p:extLst>
      <p:ext uri="{BB962C8B-B14F-4D97-AF65-F5344CB8AC3E}">
        <p14:creationId xmlns:p14="http://schemas.microsoft.com/office/powerpoint/2010/main" val="1941425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23</a:t>
            </a:fld>
            <a:endParaRPr lang="es-ES"/>
          </a:p>
        </p:txBody>
      </p:sp>
    </p:spTree>
    <p:extLst>
      <p:ext uri="{BB962C8B-B14F-4D97-AF65-F5344CB8AC3E}">
        <p14:creationId xmlns:p14="http://schemas.microsoft.com/office/powerpoint/2010/main" val="611545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24</a:t>
            </a:fld>
            <a:endParaRPr lang="es-ES"/>
          </a:p>
        </p:txBody>
      </p:sp>
    </p:spTree>
    <p:extLst>
      <p:ext uri="{BB962C8B-B14F-4D97-AF65-F5344CB8AC3E}">
        <p14:creationId xmlns:p14="http://schemas.microsoft.com/office/powerpoint/2010/main" val="252400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25</a:t>
            </a:fld>
            <a:endParaRPr lang="es-ES"/>
          </a:p>
        </p:txBody>
      </p:sp>
    </p:spTree>
    <p:extLst>
      <p:ext uri="{BB962C8B-B14F-4D97-AF65-F5344CB8AC3E}">
        <p14:creationId xmlns:p14="http://schemas.microsoft.com/office/powerpoint/2010/main" val="3319153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26</a:t>
            </a:fld>
            <a:endParaRPr lang="es-ES"/>
          </a:p>
        </p:txBody>
      </p:sp>
    </p:spTree>
    <p:extLst>
      <p:ext uri="{BB962C8B-B14F-4D97-AF65-F5344CB8AC3E}">
        <p14:creationId xmlns:p14="http://schemas.microsoft.com/office/powerpoint/2010/main" val="2624937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3</a:t>
            </a:fld>
            <a:endParaRPr lang="es-ES"/>
          </a:p>
        </p:txBody>
      </p:sp>
    </p:spTree>
    <p:extLst>
      <p:ext uri="{BB962C8B-B14F-4D97-AF65-F5344CB8AC3E}">
        <p14:creationId xmlns:p14="http://schemas.microsoft.com/office/powerpoint/2010/main" val="115725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4</a:t>
            </a:fld>
            <a:endParaRPr lang="es-ES"/>
          </a:p>
        </p:txBody>
      </p:sp>
    </p:spTree>
    <p:extLst>
      <p:ext uri="{BB962C8B-B14F-4D97-AF65-F5344CB8AC3E}">
        <p14:creationId xmlns:p14="http://schemas.microsoft.com/office/powerpoint/2010/main" val="2175794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5</a:t>
            </a:fld>
            <a:endParaRPr lang="es-ES"/>
          </a:p>
        </p:txBody>
      </p:sp>
    </p:spTree>
    <p:extLst>
      <p:ext uri="{BB962C8B-B14F-4D97-AF65-F5344CB8AC3E}">
        <p14:creationId xmlns:p14="http://schemas.microsoft.com/office/powerpoint/2010/main" val="2190400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6</a:t>
            </a:fld>
            <a:endParaRPr lang="es-ES"/>
          </a:p>
        </p:txBody>
      </p:sp>
    </p:spTree>
    <p:extLst>
      <p:ext uri="{BB962C8B-B14F-4D97-AF65-F5344CB8AC3E}">
        <p14:creationId xmlns:p14="http://schemas.microsoft.com/office/powerpoint/2010/main" val="1527428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7</a:t>
            </a:fld>
            <a:endParaRPr lang="es-ES"/>
          </a:p>
        </p:txBody>
      </p:sp>
    </p:spTree>
    <p:extLst>
      <p:ext uri="{BB962C8B-B14F-4D97-AF65-F5344CB8AC3E}">
        <p14:creationId xmlns:p14="http://schemas.microsoft.com/office/powerpoint/2010/main" val="193619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8</a:t>
            </a:fld>
            <a:endParaRPr lang="es-ES"/>
          </a:p>
        </p:txBody>
      </p:sp>
    </p:spTree>
    <p:extLst>
      <p:ext uri="{BB962C8B-B14F-4D97-AF65-F5344CB8AC3E}">
        <p14:creationId xmlns:p14="http://schemas.microsoft.com/office/powerpoint/2010/main" val="275234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603C52C-5E29-41AF-BAA3-8217E886DA08}" type="slidenum">
              <a:rPr lang="es-ES" smtClean="0"/>
              <a:t>9</a:t>
            </a:fld>
            <a:endParaRPr lang="es-ES"/>
          </a:p>
        </p:txBody>
      </p:sp>
    </p:spTree>
    <p:extLst>
      <p:ext uri="{BB962C8B-B14F-4D97-AF65-F5344CB8AC3E}">
        <p14:creationId xmlns:p14="http://schemas.microsoft.com/office/powerpoint/2010/main" val="4365952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Imagen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ctrTitle"/>
          </p:nvPr>
        </p:nvSpPr>
        <p:spPr>
          <a:xfrm>
            <a:off x="1371600" y="1803405"/>
            <a:ext cx="9448800" cy="1825096"/>
          </a:xfrm>
        </p:spPr>
        <p:txBody>
          <a:bodyPr rtlCol="0" anchor="b">
            <a:normAutofit/>
          </a:bodyPr>
          <a:lstStyle>
            <a:lvl1pPr algn="l">
              <a:defRPr sz="6000"/>
            </a:lvl1pPr>
          </a:lstStyle>
          <a:p>
            <a:pPr rtl="0"/>
            <a:r>
              <a:rPr lang="es-ES" noProof="0"/>
              <a:t>Haga clic para modificar el estilo de título del patrón</a:t>
            </a:r>
          </a:p>
        </p:txBody>
      </p:sp>
      <p:sp>
        <p:nvSpPr>
          <p:cNvPr id="3" name="Subtítulo 2"/>
          <p:cNvSpPr>
            <a:spLocks noGrp="1"/>
          </p:cNvSpPr>
          <p:nvPr>
            <p:ph type="subTitle" idx="1"/>
          </p:nvPr>
        </p:nvSpPr>
        <p:spPr>
          <a:xfrm>
            <a:off x="1371600" y="3632201"/>
            <a:ext cx="9448800" cy="685800"/>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p>
        </p:txBody>
      </p:sp>
      <p:sp>
        <p:nvSpPr>
          <p:cNvPr id="4" name="Marcador de fecha 3"/>
          <p:cNvSpPr>
            <a:spLocks noGrp="1"/>
          </p:cNvSpPr>
          <p:nvPr>
            <p:ph type="dt" sz="half" idx="10"/>
          </p:nvPr>
        </p:nvSpPr>
        <p:spPr>
          <a:xfrm>
            <a:off x="7909561" y="4314328"/>
            <a:ext cx="2910840" cy="374642"/>
          </a:xfrm>
        </p:spPr>
        <p:txBody>
          <a:bodyPr rtlCol="0"/>
          <a:lstStyle/>
          <a:p>
            <a:pPr rtl="0"/>
            <a:fld id="{BEACBEE1-AAF3-441E-9BC5-61E402716858}" type="datetime1">
              <a:rPr lang="es-ES" noProof="0" smtClean="0"/>
              <a:t>24/2/25</a:t>
            </a:fld>
            <a:endParaRPr lang="es-ES" noProof="0"/>
          </a:p>
        </p:txBody>
      </p:sp>
      <p:sp>
        <p:nvSpPr>
          <p:cNvPr id="5" name="Marcador de pie de página 4"/>
          <p:cNvSpPr>
            <a:spLocks noGrp="1"/>
          </p:cNvSpPr>
          <p:nvPr>
            <p:ph type="ftr" sz="quarter" idx="11"/>
          </p:nvPr>
        </p:nvSpPr>
        <p:spPr>
          <a:xfrm>
            <a:off x="1371600" y="4323845"/>
            <a:ext cx="6400800" cy="365125"/>
          </a:xfrm>
        </p:spPr>
        <p:txBody>
          <a:bodyPr rtlCol="0"/>
          <a:lstStyle/>
          <a:p>
            <a:pPr rtl="0"/>
            <a:endParaRPr lang="es-ES" noProof="0"/>
          </a:p>
        </p:txBody>
      </p:sp>
      <p:sp>
        <p:nvSpPr>
          <p:cNvPr id="6" name="Marcador de posición de número de diapositiva 5"/>
          <p:cNvSpPr>
            <a:spLocks noGrp="1"/>
          </p:cNvSpPr>
          <p:nvPr>
            <p:ph type="sldNum" sz="quarter" idx="12"/>
          </p:nvPr>
        </p:nvSpPr>
        <p:spPr>
          <a:xfrm>
            <a:off x="8077200" y="1430866"/>
            <a:ext cx="2743200"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685777" y="4697360"/>
            <a:ext cx="10822034" cy="819355"/>
          </a:xfrm>
        </p:spPr>
        <p:txBody>
          <a:bodyPr rtlCol="0" anchor="b"/>
          <a:lstStyle>
            <a:lvl1pPr algn="l">
              <a:defRPr sz="32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681727" y="941439"/>
            <a:ext cx="10821840" cy="3478161"/>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685800" y="5516715"/>
            <a:ext cx="10820400" cy="701969"/>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p:txBody>
          <a:bodyPr rtlCol="0"/>
          <a:lstStyle/>
          <a:p>
            <a:pPr rtl="0"/>
            <a:fld id="{0411BC45-BD76-4950-A8F8-4A4DD9671550}" type="datetime1">
              <a:rPr lang="es-ES" noProof="0" smtClean="0"/>
              <a:t>24/2/25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leyenda">
    <p:spTree>
      <p:nvGrpSpPr>
        <p:cNvPr id="1" name=""/>
        <p:cNvGrpSpPr/>
        <p:nvPr/>
      </p:nvGrpSpPr>
      <p:grpSpPr>
        <a:xfrm>
          <a:off x="0" y="0"/>
          <a:ext cx="0" cy="0"/>
          <a:chOff x="0" y="0"/>
          <a:chExt cx="0" cy="0"/>
        </a:xfrm>
      </p:grpSpPr>
      <p:pic>
        <p:nvPicPr>
          <p:cNvPr id="8" name="Imagen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685800" y="753532"/>
            <a:ext cx="10820400" cy="2802467"/>
          </a:xfrm>
        </p:spPr>
        <p:txBody>
          <a:bodyPr rtlCol="0" anchor="ctr"/>
          <a:lstStyle>
            <a:lvl1pPr algn="l">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1024467" y="3649133"/>
            <a:ext cx="10130516" cy="99906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a:xfrm>
            <a:off x="7814452" y="381000"/>
            <a:ext cx="2910840" cy="365125"/>
          </a:xfrm>
        </p:spPr>
        <p:txBody>
          <a:bodyPr rtlCol="0"/>
          <a:lstStyle>
            <a:lvl1pPr algn="r">
              <a:defRPr/>
            </a:lvl1pPr>
          </a:lstStyle>
          <a:p>
            <a:pPr rtl="0"/>
            <a:fld id="{10A5138B-3CD6-49B7-B74A-3FC800A8F261}" type="datetime1">
              <a:rPr lang="es-ES" noProof="0" smtClean="0"/>
              <a:t>24/2/25</a:t>
            </a:fld>
            <a:endParaRPr lang="es-ES" noProof="0"/>
          </a:p>
        </p:txBody>
      </p:sp>
      <p:sp>
        <p:nvSpPr>
          <p:cNvPr id="6" name="Marcador de posición de pie de página 5"/>
          <p:cNvSpPr>
            <a:spLocks noGrp="1"/>
          </p:cNvSpPr>
          <p:nvPr>
            <p:ph type="ftr" sz="quarter" idx="11"/>
          </p:nvPr>
        </p:nvSpPr>
        <p:spPr>
          <a:xfrm>
            <a:off x="685800" y="379941"/>
            <a:ext cx="6991492" cy="365125"/>
          </a:xfrm>
        </p:spPr>
        <p:txBody>
          <a:bodyPr rtlCol="0"/>
          <a:lstStyle/>
          <a:p>
            <a:pPr rtl="0"/>
            <a:endParaRPr lang="es-ES" noProof="0"/>
          </a:p>
        </p:txBody>
      </p:sp>
      <p:sp>
        <p:nvSpPr>
          <p:cNvPr id="7" name="Marcador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leyenda">
    <p:spTree>
      <p:nvGrpSpPr>
        <p:cNvPr id="1" name=""/>
        <p:cNvGrpSpPr/>
        <p:nvPr/>
      </p:nvGrpSpPr>
      <p:grpSpPr>
        <a:xfrm>
          <a:off x="0" y="0"/>
          <a:ext cx="0" cy="0"/>
          <a:chOff x="0" y="0"/>
          <a:chExt cx="0" cy="0"/>
        </a:xfrm>
      </p:grpSpPr>
      <p:pic>
        <p:nvPicPr>
          <p:cNvPr id="13" name="Imagen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hasCustomPrompt="1"/>
          </p:nvPr>
        </p:nvSpPr>
        <p:spPr>
          <a:xfrm>
            <a:off x="1024467" y="753533"/>
            <a:ext cx="10151533" cy="2604495"/>
          </a:xfrm>
        </p:spPr>
        <p:txBody>
          <a:bodyPr rtlCol="0" anchor="ctr"/>
          <a:lstStyle>
            <a:lvl1pPr algn="l">
              <a:defRPr sz="3200"/>
            </a:lvl1pPr>
          </a:lstStyle>
          <a:p>
            <a:pPr rtl="0"/>
            <a:r>
              <a:rPr lang="es-ES" noProof="0"/>
              <a:t>Haga clic para modificar el estilo del título del patrón</a:t>
            </a:r>
          </a:p>
        </p:txBody>
      </p:sp>
      <p:sp>
        <p:nvSpPr>
          <p:cNvPr id="12" name="Marcador de texto 3"/>
          <p:cNvSpPr>
            <a:spLocks noGrp="1"/>
          </p:cNvSpPr>
          <p:nvPr>
            <p:ph type="body" sz="half" idx="13"/>
          </p:nvPr>
        </p:nvSpPr>
        <p:spPr>
          <a:xfrm>
            <a:off x="1303865" y="3365556"/>
            <a:ext cx="9592736" cy="444443"/>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4" name="Marcador de posición de texto 3"/>
          <p:cNvSpPr>
            <a:spLocks noGrp="1"/>
          </p:cNvSpPr>
          <p:nvPr>
            <p:ph type="body" sz="half" idx="2"/>
          </p:nvPr>
        </p:nvSpPr>
        <p:spPr>
          <a:xfrm>
            <a:off x="1024467" y="3959862"/>
            <a:ext cx="10151533" cy="679871"/>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a:xfrm>
            <a:off x="7814452" y="381000"/>
            <a:ext cx="2910840" cy="365125"/>
          </a:xfrm>
        </p:spPr>
        <p:txBody>
          <a:bodyPr rtlCol="0"/>
          <a:lstStyle>
            <a:lvl1pPr algn="r">
              <a:defRPr/>
            </a:lvl1pPr>
          </a:lstStyle>
          <a:p>
            <a:pPr rtl="0"/>
            <a:fld id="{6008E2DE-4C86-4F0A-9C0B-9CAAB7DBB18E}" type="datetime1">
              <a:rPr lang="es-ES" noProof="0" smtClean="0"/>
              <a:t>24/2/25</a:t>
            </a:fld>
            <a:endParaRPr lang="es-ES" noProof="0"/>
          </a:p>
        </p:txBody>
      </p:sp>
      <p:sp>
        <p:nvSpPr>
          <p:cNvPr id="6" name="Marcador de posición de pie de página 5"/>
          <p:cNvSpPr>
            <a:spLocks noGrp="1"/>
          </p:cNvSpPr>
          <p:nvPr>
            <p:ph type="ftr" sz="quarter" idx="11"/>
          </p:nvPr>
        </p:nvSpPr>
        <p:spPr>
          <a:xfrm>
            <a:off x="685800" y="379941"/>
            <a:ext cx="6991492" cy="365125"/>
          </a:xfrm>
        </p:spPr>
        <p:txBody>
          <a:bodyPr rtlCol="0"/>
          <a:lstStyle/>
          <a:p>
            <a:pPr rtl="0"/>
            <a:endParaRPr lang="es-ES" noProof="0"/>
          </a:p>
        </p:txBody>
      </p:sp>
      <p:sp>
        <p:nvSpPr>
          <p:cNvPr id="7" name="Marcador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
        <p:nvSpPr>
          <p:cNvPr id="9" name="Cuadro de texto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s-ES" sz="8000" noProof="0">
                <a:solidFill>
                  <a:schemeClr val="tx1"/>
                </a:solidFill>
                <a:effectLst/>
              </a:rPr>
              <a:t>“</a:t>
            </a:r>
          </a:p>
        </p:txBody>
      </p:sp>
      <p:sp>
        <p:nvSpPr>
          <p:cNvPr id="10" name="Cuadro de texto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s-ES"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Imagen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1024495" y="1124701"/>
            <a:ext cx="10146186" cy="2511835"/>
          </a:xfrm>
        </p:spPr>
        <p:txBody>
          <a:bodyPr rtlCol="0" anchor="b"/>
          <a:lstStyle>
            <a:lvl1pPr algn="l">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1024467" y="3648315"/>
            <a:ext cx="10144654" cy="99988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a:xfrm>
            <a:off x="7814452" y="378883"/>
            <a:ext cx="2910840" cy="365125"/>
          </a:xfrm>
        </p:spPr>
        <p:txBody>
          <a:bodyPr rtlCol="0"/>
          <a:lstStyle>
            <a:lvl1pPr algn="r">
              <a:defRPr/>
            </a:lvl1pPr>
          </a:lstStyle>
          <a:p>
            <a:pPr rtl="0"/>
            <a:fld id="{BF708E94-29F3-412F-8028-A2C4F5FE6A05}" type="datetime1">
              <a:rPr lang="es-ES" noProof="0" smtClean="0"/>
              <a:t>24/2/25</a:t>
            </a:fld>
            <a:endParaRPr lang="es-ES" noProof="0"/>
          </a:p>
        </p:txBody>
      </p:sp>
      <p:sp>
        <p:nvSpPr>
          <p:cNvPr id="6" name="Marcador de posición de pie de página 5"/>
          <p:cNvSpPr>
            <a:spLocks noGrp="1"/>
          </p:cNvSpPr>
          <p:nvPr>
            <p:ph type="ftr" sz="quarter" idx="11"/>
          </p:nvPr>
        </p:nvSpPr>
        <p:spPr>
          <a:xfrm>
            <a:off x="685800" y="378883"/>
            <a:ext cx="6991492" cy="365125"/>
          </a:xfrm>
        </p:spPr>
        <p:txBody>
          <a:bodyPr rtlCol="0"/>
          <a:lstStyle/>
          <a:p>
            <a:pPr rtl="0"/>
            <a:endParaRPr lang="es-ES" noProof="0"/>
          </a:p>
        </p:txBody>
      </p:sp>
      <p:sp>
        <p:nvSpPr>
          <p:cNvPr id="7" name="Marcador de número de diapositiva 6"/>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ítulo 1"/>
          <p:cNvSpPr>
            <a:spLocks noGrp="1"/>
          </p:cNvSpPr>
          <p:nvPr>
            <p:ph type="title"/>
          </p:nvPr>
        </p:nvSpPr>
        <p:spPr>
          <a:xfrm>
            <a:off x="2895600" y="761999"/>
            <a:ext cx="8610599" cy="1303867"/>
          </a:xfrm>
        </p:spPr>
        <p:txBody>
          <a:bodyPr rtlCol="0"/>
          <a:lstStyle/>
          <a:p>
            <a:pPr rtl="0"/>
            <a:r>
              <a:rPr lang="es-ES" noProof="0"/>
              <a:t>Haga clic para modificar el estilo de título del patrón</a:t>
            </a:r>
          </a:p>
        </p:txBody>
      </p:sp>
      <p:sp>
        <p:nvSpPr>
          <p:cNvPr id="7" name="Marcador de texto 2"/>
          <p:cNvSpPr>
            <a:spLocks noGrp="1"/>
          </p:cNvSpPr>
          <p:nvPr>
            <p:ph type="body" idx="1"/>
          </p:nvPr>
        </p:nvSpPr>
        <p:spPr>
          <a:xfrm>
            <a:off x="685800" y="2202080"/>
            <a:ext cx="3456432" cy="617320"/>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endParaRPr lang="es-ES" noProof="0" dirty="0"/>
          </a:p>
        </p:txBody>
      </p:sp>
      <p:sp>
        <p:nvSpPr>
          <p:cNvPr id="8" name="Marcador de posición de texto 3"/>
          <p:cNvSpPr>
            <a:spLocks noGrp="1"/>
          </p:cNvSpPr>
          <p:nvPr>
            <p:ph type="body" sz="half" idx="15"/>
          </p:nvPr>
        </p:nvSpPr>
        <p:spPr>
          <a:xfrm>
            <a:off x="685799"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p>
        </p:txBody>
      </p:sp>
      <p:sp>
        <p:nvSpPr>
          <p:cNvPr id="9" name="Marcador de posición de texto 4"/>
          <p:cNvSpPr>
            <a:spLocks noGrp="1"/>
          </p:cNvSpPr>
          <p:nvPr>
            <p:ph type="body" sz="quarter" idx="3"/>
          </p:nvPr>
        </p:nvSpPr>
        <p:spPr>
          <a:xfrm>
            <a:off x="4368800" y="2201333"/>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endParaRPr lang="es-ES" noProof="0" dirty="0"/>
          </a:p>
        </p:txBody>
      </p:sp>
      <p:sp>
        <p:nvSpPr>
          <p:cNvPr id="10" name="Marcador de posición de texto 3"/>
          <p:cNvSpPr>
            <a:spLocks noGrp="1"/>
          </p:cNvSpPr>
          <p:nvPr>
            <p:ph type="body" sz="half" idx="16"/>
          </p:nvPr>
        </p:nvSpPr>
        <p:spPr>
          <a:xfrm>
            <a:off x="4366858" y="2904067"/>
            <a:ext cx="3456432" cy="331461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endParaRPr lang="es-ES" noProof="0" dirty="0"/>
          </a:p>
        </p:txBody>
      </p:sp>
      <p:sp>
        <p:nvSpPr>
          <p:cNvPr id="11" name="Marcador de texto 4"/>
          <p:cNvSpPr>
            <a:spLocks noGrp="1"/>
          </p:cNvSpPr>
          <p:nvPr>
            <p:ph type="body" sz="quarter" idx="13"/>
          </p:nvPr>
        </p:nvSpPr>
        <p:spPr>
          <a:xfrm>
            <a:off x="8051800" y="2192866"/>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12" name="Marcador de posición de texto 3"/>
          <p:cNvSpPr>
            <a:spLocks noGrp="1"/>
          </p:cNvSpPr>
          <p:nvPr>
            <p:ph type="body" sz="half" idx="17"/>
          </p:nvPr>
        </p:nvSpPr>
        <p:spPr>
          <a:xfrm>
            <a:off x="8051801"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endParaRPr lang="es-ES" noProof="0" dirty="0"/>
          </a:p>
        </p:txBody>
      </p:sp>
      <p:sp>
        <p:nvSpPr>
          <p:cNvPr id="3" name="Marcador de fecha 2"/>
          <p:cNvSpPr>
            <a:spLocks noGrp="1"/>
          </p:cNvSpPr>
          <p:nvPr>
            <p:ph type="dt" sz="half" idx="10"/>
          </p:nvPr>
        </p:nvSpPr>
        <p:spPr/>
        <p:txBody>
          <a:bodyPr rtlCol="0"/>
          <a:lstStyle/>
          <a:p>
            <a:pPr rtl="0"/>
            <a:fld id="{1D0AF3E3-6F13-468F-8281-3590BCCF38E8}" type="datetime1">
              <a:rPr lang="es-ES" noProof="0" smtClean="0"/>
              <a:t>24/2/25</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ítulo 1"/>
          <p:cNvSpPr>
            <a:spLocks noGrp="1"/>
          </p:cNvSpPr>
          <p:nvPr>
            <p:ph type="title"/>
          </p:nvPr>
        </p:nvSpPr>
        <p:spPr>
          <a:xfrm>
            <a:off x="2895600" y="762000"/>
            <a:ext cx="8610599" cy="1295400"/>
          </a:xfrm>
        </p:spPr>
        <p:txBody>
          <a:bodyPr rtlCol="0"/>
          <a:lstStyle/>
          <a:p>
            <a:pPr rtl="0"/>
            <a:r>
              <a:rPr lang="es-ES" noProof="0"/>
              <a:t>Haga clic para modificar el estilo de título del patrón</a:t>
            </a:r>
          </a:p>
        </p:txBody>
      </p:sp>
      <p:sp>
        <p:nvSpPr>
          <p:cNvPr id="19" name="Marcador de texto 2"/>
          <p:cNvSpPr>
            <a:spLocks noGrp="1"/>
          </p:cNvSpPr>
          <p:nvPr>
            <p:ph type="body" idx="1"/>
          </p:nvPr>
        </p:nvSpPr>
        <p:spPr>
          <a:xfrm>
            <a:off x="688618" y="4191000"/>
            <a:ext cx="3451582"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20" name="Marcador de posición de imagen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1" name="Marcador de posición de texto 3"/>
          <p:cNvSpPr>
            <a:spLocks noGrp="1"/>
          </p:cNvSpPr>
          <p:nvPr>
            <p:ph type="body" sz="half" idx="18"/>
          </p:nvPr>
        </p:nvSpPr>
        <p:spPr>
          <a:xfrm>
            <a:off x="688618" y="4873764"/>
            <a:ext cx="3451582"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p>
        </p:txBody>
      </p:sp>
      <p:sp>
        <p:nvSpPr>
          <p:cNvPr id="22" name="Marcador de posición de texto 4"/>
          <p:cNvSpPr>
            <a:spLocks noGrp="1"/>
          </p:cNvSpPr>
          <p:nvPr>
            <p:ph type="body" sz="quarter" idx="3"/>
          </p:nvPr>
        </p:nvSpPr>
        <p:spPr>
          <a:xfrm>
            <a:off x="4374263" y="4191000"/>
            <a:ext cx="3448935"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23" name="Marcador de posición de imagen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4" name="Marcador de posición de texto 3"/>
          <p:cNvSpPr>
            <a:spLocks noGrp="1"/>
          </p:cNvSpPr>
          <p:nvPr>
            <p:ph type="body" sz="half" idx="19"/>
          </p:nvPr>
        </p:nvSpPr>
        <p:spPr>
          <a:xfrm>
            <a:off x="4374264" y="4873763"/>
            <a:ext cx="344893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p>
        </p:txBody>
      </p:sp>
      <p:sp>
        <p:nvSpPr>
          <p:cNvPr id="25" name="Marcador de posición de texto 4"/>
          <p:cNvSpPr>
            <a:spLocks noGrp="1"/>
          </p:cNvSpPr>
          <p:nvPr>
            <p:ph type="body" sz="quarter" idx="13"/>
          </p:nvPr>
        </p:nvSpPr>
        <p:spPr>
          <a:xfrm>
            <a:off x="8049731" y="4191000"/>
            <a:ext cx="3456469"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26" name="Marcador de posición de imagen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7" name="Marcador de posición de texto 3"/>
          <p:cNvSpPr>
            <a:spLocks noGrp="1"/>
          </p:cNvSpPr>
          <p:nvPr>
            <p:ph type="body" sz="half" idx="20"/>
          </p:nvPr>
        </p:nvSpPr>
        <p:spPr>
          <a:xfrm>
            <a:off x="8049731" y="4873761"/>
            <a:ext cx="345244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los estilos de texto del patrón
Segundo nivel
Tercer nivel
Cuarto nivel
Quinto nivel</a:t>
            </a:r>
          </a:p>
        </p:txBody>
      </p:sp>
      <p:sp>
        <p:nvSpPr>
          <p:cNvPr id="3" name="Marcador de fecha 2"/>
          <p:cNvSpPr>
            <a:spLocks noGrp="1"/>
          </p:cNvSpPr>
          <p:nvPr>
            <p:ph type="dt" sz="half" idx="10"/>
          </p:nvPr>
        </p:nvSpPr>
        <p:spPr/>
        <p:txBody>
          <a:bodyPr rtlCol="0"/>
          <a:lstStyle/>
          <a:p>
            <a:pPr rtl="0"/>
            <a:fld id="{D3E46CBC-D52E-42D3-BA1A-045A92318208}" type="datetime1">
              <a:rPr lang="es-ES" noProof="0" smtClean="0"/>
              <a:t>24/2/25</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685800" y="2194559"/>
            <a:ext cx="10820400" cy="4024125"/>
          </a:xfrm>
        </p:spPr>
        <p:txBody>
          <a:bodyPr vert="eaVert" rtlCol="0"/>
          <a:lstStyle/>
          <a:p>
            <a:pPr lvl="0" rtl="0"/>
            <a:r>
              <a:rPr lang="es-ES" noProof="0"/>
              <a:t>Editar los estilos de texto del patrón
Segundo nivel
Tercer nivel
Cuarto nivel
Quinto nivel</a:t>
            </a:r>
          </a:p>
        </p:txBody>
      </p:sp>
      <p:sp>
        <p:nvSpPr>
          <p:cNvPr id="4" name="Marcador de fecha 3"/>
          <p:cNvSpPr>
            <a:spLocks noGrp="1"/>
          </p:cNvSpPr>
          <p:nvPr>
            <p:ph type="dt" sz="half" idx="10"/>
          </p:nvPr>
        </p:nvSpPr>
        <p:spPr/>
        <p:txBody>
          <a:bodyPr rtlCol="0"/>
          <a:lstStyle/>
          <a:p>
            <a:pPr rtl="0"/>
            <a:fld id="{D5E5F3BC-4F87-475C-BF1E-F83B902382E3}" type="datetime1">
              <a:rPr lang="es-ES" noProof="0" smtClean="0"/>
              <a:t>24/2/25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Imagen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vertical 1"/>
          <p:cNvSpPr>
            <a:spLocks noGrp="1"/>
          </p:cNvSpPr>
          <p:nvPr>
            <p:ph type="title" orient="vert"/>
          </p:nvPr>
        </p:nvSpPr>
        <p:spPr>
          <a:xfrm>
            <a:off x="9448800" y="745066"/>
            <a:ext cx="2057400" cy="3903133"/>
          </a:xfrm>
        </p:spPr>
        <p:txBody>
          <a:bodyPr vert="eaVert" rtlCol="0"/>
          <a:lstStyle>
            <a:lvl1pPr algn="l">
              <a:defRPr/>
            </a:lvl1pPr>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1024466" y="745067"/>
            <a:ext cx="8204201" cy="3903133"/>
          </a:xfrm>
        </p:spPr>
        <p:txBody>
          <a:bodyPr vert="eaVert" rtlCol="0"/>
          <a:lstStyle/>
          <a:p>
            <a:pPr lvl="0" rtl="0"/>
            <a:r>
              <a:rPr lang="es-ES" noProof="0"/>
              <a:t>Editar los estilos de texto del patrón
Segundo nivel
Tercer nivel
Cuarto nivel
Quinto nivel</a:t>
            </a:r>
          </a:p>
        </p:txBody>
      </p:sp>
      <p:sp>
        <p:nvSpPr>
          <p:cNvPr id="4" name="Marcador de fecha 3"/>
          <p:cNvSpPr>
            <a:spLocks noGrp="1"/>
          </p:cNvSpPr>
          <p:nvPr>
            <p:ph type="dt" sz="half" idx="10"/>
          </p:nvPr>
        </p:nvSpPr>
        <p:spPr>
          <a:xfrm>
            <a:off x="7814452" y="379941"/>
            <a:ext cx="2910840" cy="365125"/>
          </a:xfrm>
        </p:spPr>
        <p:txBody>
          <a:bodyPr rtlCol="0"/>
          <a:lstStyle>
            <a:lvl1pPr algn="r">
              <a:defRPr/>
            </a:lvl1pPr>
          </a:lstStyle>
          <a:p>
            <a:pPr rtl="0"/>
            <a:fld id="{0E904D5C-47BC-4BF1-ACAB-47AB8299DCBD}" type="datetime1">
              <a:rPr lang="es-ES" noProof="0" smtClean="0"/>
              <a:t>24/2/25</a:t>
            </a:fld>
            <a:endParaRPr lang="es-ES" noProof="0"/>
          </a:p>
        </p:txBody>
      </p:sp>
      <p:sp>
        <p:nvSpPr>
          <p:cNvPr id="5" name="Marcador de pie de página 4"/>
          <p:cNvSpPr>
            <a:spLocks noGrp="1"/>
          </p:cNvSpPr>
          <p:nvPr>
            <p:ph type="ftr" sz="quarter" idx="11"/>
          </p:nvPr>
        </p:nvSpPr>
        <p:spPr>
          <a:xfrm>
            <a:off x="685800" y="381000"/>
            <a:ext cx="6991492" cy="365125"/>
          </a:xfrm>
        </p:spPr>
        <p:txBody>
          <a:bodyPr rtlCol="0"/>
          <a:lstStyle/>
          <a:p>
            <a:pPr rtl="0"/>
            <a:endParaRPr lang="es-ES" noProof="0"/>
          </a:p>
        </p:txBody>
      </p:sp>
      <p:sp>
        <p:nvSpPr>
          <p:cNvPr id="6" name="Marcador de posición de número de diapositiva 5"/>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p:nvPr>
        </p:nvSpPr>
        <p:spPr/>
        <p:txBody>
          <a:bodyPr rtlCol="0"/>
          <a:lstStyle/>
          <a:p>
            <a:pPr lvl="0" rtl="0"/>
            <a:r>
              <a:rPr lang="es-ES" noProof="0"/>
              <a:t>Editar los estilos de texto del patrón
Segundo nivel
Tercer nivel
Cuarto nivel
Quinto nivel</a:t>
            </a:r>
          </a:p>
        </p:txBody>
      </p:sp>
      <p:sp>
        <p:nvSpPr>
          <p:cNvPr id="4" name="Marcador de fecha 3"/>
          <p:cNvSpPr>
            <a:spLocks noGrp="1"/>
          </p:cNvSpPr>
          <p:nvPr>
            <p:ph type="dt" sz="half" idx="10"/>
          </p:nvPr>
        </p:nvSpPr>
        <p:spPr/>
        <p:txBody>
          <a:bodyPr rtlCol="0"/>
          <a:lstStyle/>
          <a:p>
            <a:pPr rtl="0"/>
            <a:fld id="{D4F8343A-14A6-43E9-ABE0-4C8B4C43462D}" type="datetime1">
              <a:rPr lang="es-ES" noProof="0" smtClean="0"/>
              <a:t>24/2/25</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Imagen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ítulo 1"/>
          <p:cNvSpPr>
            <a:spLocks noGrp="1"/>
          </p:cNvSpPr>
          <p:nvPr>
            <p:ph type="title"/>
          </p:nvPr>
        </p:nvSpPr>
        <p:spPr>
          <a:xfrm>
            <a:off x="685800" y="753533"/>
            <a:ext cx="10820399" cy="2801935"/>
          </a:xfrm>
        </p:spPr>
        <p:txBody>
          <a:bodyPr rtlCol="0" anchor="b">
            <a:normAutofit/>
          </a:bodyPr>
          <a:lstStyle>
            <a:lvl1pPr algn="r">
              <a:defRPr sz="4000"/>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024467" y="3641725"/>
            <a:ext cx="10490200" cy="955675"/>
          </a:xfrm>
        </p:spPr>
        <p:txBody>
          <a:bodyPr rtlCol="0">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Editar los estilos de texto del patrón
Segundo nivel
Tercer nivel
Cuarto nivel
Quinto nivel</a:t>
            </a:r>
          </a:p>
        </p:txBody>
      </p:sp>
      <p:sp>
        <p:nvSpPr>
          <p:cNvPr id="4" name="Marcador de fecha 3"/>
          <p:cNvSpPr>
            <a:spLocks noGrp="1"/>
          </p:cNvSpPr>
          <p:nvPr>
            <p:ph type="dt" sz="half" idx="10"/>
          </p:nvPr>
        </p:nvSpPr>
        <p:spPr>
          <a:xfrm>
            <a:off x="7814452" y="381000"/>
            <a:ext cx="2910840" cy="365125"/>
          </a:xfrm>
        </p:spPr>
        <p:txBody>
          <a:bodyPr rtlCol="0"/>
          <a:lstStyle>
            <a:lvl1pPr algn="r">
              <a:defRPr/>
            </a:lvl1pPr>
          </a:lstStyle>
          <a:p>
            <a:pPr rtl="0"/>
            <a:fld id="{F2B5E1A6-FB0D-4C52-BD33-69F52FF40AE5}" type="datetime1">
              <a:rPr lang="es-ES" noProof="0" smtClean="0"/>
              <a:t>24/2/25</a:t>
            </a:fld>
            <a:endParaRPr lang="es-ES" noProof="0"/>
          </a:p>
        </p:txBody>
      </p:sp>
      <p:sp>
        <p:nvSpPr>
          <p:cNvPr id="5" name="Marcador de posición de pie de página 4"/>
          <p:cNvSpPr>
            <a:spLocks noGrp="1"/>
          </p:cNvSpPr>
          <p:nvPr>
            <p:ph type="ftr" sz="quarter" idx="11"/>
          </p:nvPr>
        </p:nvSpPr>
        <p:spPr>
          <a:xfrm>
            <a:off x="685800" y="381001"/>
            <a:ext cx="6991492" cy="364065"/>
          </a:xfrm>
        </p:spPr>
        <p:txBody>
          <a:bodyPr rtlCol="0"/>
          <a:lstStyle/>
          <a:p>
            <a:pPr rtl="0"/>
            <a:endParaRPr lang="es-ES" noProof="0"/>
          </a:p>
        </p:txBody>
      </p:sp>
      <p:sp>
        <p:nvSpPr>
          <p:cNvPr id="6" name="Marcador de número de diapositiva 5"/>
          <p:cNvSpPr>
            <a:spLocks noGrp="1"/>
          </p:cNvSpPr>
          <p:nvPr>
            <p:ph type="sldNum" sz="quarter" idx="12"/>
          </p:nvPr>
        </p:nvSpPr>
        <p:spPr>
          <a:xfrm>
            <a:off x="10862452" y="381000"/>
            <a:ext cx="643748" cy="365125"/>
          </a:xfrm>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contenid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p:nvPr>
        </p:nvSpPr>
        <p:spPr>
          <a:xfrm>
            <a:off x="685800" y="2194559"/>
            <a:ext cx="5334000" cy="4024125"/>
          </a:xfrm>
        </p:spPr>
        <p:txBody>
          <a:bodyPr rtlCol="0"/>
          <a:lstStyle/>
          <a:p>
            <a:pPr lvl="0" rtl="0"/>
            <a:r>
              <a:rPr lang="es-ES" noProof="0"/>
              <a:t>Editar los estilos de texto del patrón
Segundo nivel
Tercer nivel
Cuarto nivel
Quinto nivel</a:t>
            </a:r>
          </a:p>
        </p:txBody>
      </p:sp>
      <p:sp>
        <p:nvSpPr>
          <p:cNvPr id="4" name="Marcador de posición de contenido 3"/>
          <p:cNvSpPr>
            <a:spLocks noGrp="1"/>
          </p:cNvSpPr>
          <p:nvPr>
            <p:ph sz="half" idx="2"/>
          </p:nvPr>
        </p:nvSpPr>
        <p:spPr>
          <a:xfrm>
            <a:off x="6172200" y="2194559"/>
            <a:ext cx="5334000" cy="4024125"/>
          </a:xfrm>
        </p:spPr>
        <p:txBody>
          <a:bodyPr rtlCol="0"/>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p:txBody>
          <a:bodyPr rtlCol="0"/>
          <a:lstStyle/>
          <a:p>
            <a:pPr rtl="0"/>
            <a:fld id="{F9002901-E09E-45C5-8090-F3FA58FCBD30}" type="datetime1">
              <a:rPr lang="es-ES" noProof="0" smtClean="0"/>
              <a:t>24/2/25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2895600" y="762000"/>
            <a:ext cx="8610600" cy="1295400"/>
          </a:xfrm>
        </p:spPr>
        <p:txBody>
          <a:bodyPr rtlCol="0"/>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914409" y="2183802"/>
            <a:ext cx="5079991"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4" name="Marcador de posición de contenido 3"/>
          <p:cNvSpPr>
            <a:spLocks noGrp="1"/>
          </p:cNvSpPr>
          <p:nvPr>
            <p:ph sz="half" idx="2"/>
          </p:nvPr>
        </p:nvSpPr>
        <p:spPr>
          <a:xfrm>
            <a:off x="685800" y="3132666"/>
            <a:ext cx="5311775" cy="3086019"/>
          </a:xfrm>
        </p:spPr>
        <p:txBody>
          <a:bodyPr rtlCol="0"/>
          <a:lstStyle/>
          <a:p>
            <a:pPr lvl="0" rtl="0"/>
            <a:r>
              <a:rPr lang="es-ES" noProof="0"/>
              <a:t>Editar los estilos de texto del patrón
Segundo nivel
Tercer nivel
Cuarto nivel
Quinto nivel</a:t>
            </a:r>
          </a:p>
        </p:txBody>
      </p:sp>
      <p:sp>
        <p:nvSpPr>
          <p:cNvPr id="5" name="Marcador de posición de texto 4"/>
          <p:cNvSpPr>
            <a:spLocks noGrp="1"/>
          </p:cNvSpPr>
          <p:nvPr>
            <p:ph type="body" sz="quarter" idx="3"/>
          </p:nvPr>
        </p:nvSpPr>
        <p:spPr>
          <a:xfrm>
            <a:off x="6400800" y="2183802"/>
            <a:ext cx="5105400"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los estilos de texto del patrón
Segundo nivel
Tercer nivel
Cuarto nivel
Quinto nivel</a:t>
            </a:r>
          </a:p>
        </p:txBody>
      </p:sp>
      <p:sp>
        <p:nvSpPr>
          <p:cNvPr id="6" name="Marcador de posición de contenido 5"/>
          <p:cNvSpPr>
            <a:spLocks noGrp="1"/>
          </p:cNvSpPr>
          <p:nvPr>
            <p:ph sz="quarter" idx="4"/>
          </p:nvPr>
        </p:nvSpPr>
        <p:spPr>
          <a:xfrm>
            <a:off x="6172200" y="3132666"/>
            <a:ext cx="5334000" cy="3086019"/>
          </a:xfrm>
        </p:spPr>
        <p:txBody>
          <a:bodyPr rtlCol="0"/>
          <a:lstStyle/>
          <a:p>
            <a:pPr lvl="0" rtl="0"/>
            <a:r>
              <a:rPr lang="es-ES" noProof="0"/>
              <a:t>Editar los estilos de texto del patrón
Segundo nivel
Tercer nivel
Cuarto nivel
Quinto nivel</a:t>
            </a:r>
          </a:p>
        </p:txBody>
      </p:sp>
      <p:sp>
        <p:nvSpPr>
          <p:cNvPr id="7" name="Marcador de fecha 6"/>
          <p:cNvSpPr>
            <a:spLocks noGrp="1"/>
          </p:cNvSpPr>
          <p:nvPr>
            <p:ph type="dt" sz="half" idx="10"/>
          </p:nvPr>
        </p:nvSpPr>
        <p:spPr/>
        <p:txBody>
          <a:bodyPr rtlCol="0"/>
          <a:lstStyle/>
          <a:p>
            <a:pPr rtl="0"/>
            <a:fld id="{4657BA9A-E95D-4189-9164-6541D8B66DE0}" type="datetime1">
              <a:rPr lang="es-ES" noProof="0" smtClean="0"/>
              <a:t>24/2/25</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fecha 2"/>
          <p:cNvSpPr>
            <a:spLocks noGrp="1"/>
          </p:cNvSpPr>
          <p:nvPr>
            <p:ph type="dt" sz="half" idx="10"/>
          </p:nvPr>
        </p:nvSpPr>
        <p:spPr/>
        <p:txBody>
          <a:bodyPr rtlCol="0"/>
          <a:lstStyle/>
          <a:p>
            <a:pPr rtl="0"/>
            <a:fld id="{8F64B3BC-C780-4EF7-8D11-FE20DCC75853}" type="datetime1">
              <a:rPr lang="es-ES" noProof="0" smtClean="0"/>
              <a:t>24/2/25</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91975D7F-E9DE-41B5-AC62-6C7D02ED69BB}" type="datetime1">
              <a:rPr lang="es-ES" noProof="0" smtClean="0"/>
              <a:t>24/2/25</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85800" y="1524000"/>
            <a:ext cx="4114800" cy="1600200"/>
          </a:xfrm>
        </p:spPr>
        <p:txBody>
          <a:bodyPr rtlCol="0" anchor="b"/>
          <a:lstStyle>
            <a:lvl1pPr algn="l">
              <a:defRPr sz="3200"/>
            </a:lvl1pPr>
          </a:lstStyle>
          <a:p>
            <a:pPr rtl="0"/>
            <a:r>
              <a:rPr lang="es-ES" noProof="0"/>
              <a:t>Haga clic para modificar el estilo de título del patrón</a:t>
            </a:r>
          </a:p>
        </p:txBody>
      </p:sp>
      <p:sp>
        <p:nvSpPr>
          <p:cNvPr id="3" name="Marcador de posición de contenido 2"/>
          <p:cNvSpPr>
            <a:spLocks noGrp="1"/>
          </p:cNvSpPr>
          <p:nvPr>
            <p:ph idx="1"/>
          </p:nvPr>
        </p:nvSpPr>
        <p:spPr>
          <a:xfrm>
            <a:off x="4995582" y="746759"/>
            <a:ext cx="6510618" cy="5471925"/>
          </a:xfrm>
        </p:spPr>
        <p:txBody>
          <a:bodyPr rtlCol="0" anchor="ctr"/>
          <a:lstStyle/>
          <a:p>
            <a:pPr lvl="0" rtl="0"/>
            <a:r>
              <a:rPr lang="es-ES" noProof="0"/>
              <a:t>Editar los estilos de texto del patrón
Segundo nivel
Tercer nivel
Cuarto nivel
Quinto nivel</a:t>
            </a:r>
          </a:p>
        </p:txBody>
      </p:sp>
      <p:sp>
        <p:nvSpPr>
          <p:cNvPr id="4" name="Marcador de posición de texto 3"/>
          <p:cNvSpPr>
            <a:spLocks noGrp="1"/>
          </p:cNvSpPr>
          <p:nvPr>
            <p:ph type="body" sz="half" idx="2"/>
          </p:nvPr>
        </p:nvSpPr>
        <p:spPr>
          <a:xfrm>
            <a:off x="685800" y="3124199"/>
            <a:ext cx="411480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p:txBody>
          <a:bodyPr rtlCol="0"/>
          <a:lstStyle/>
          <a:p>
            <a:pPr rtl="0"/>
            <a:fld id="{A2B3964C-00D9-44A5-95D6-77E1F5E0DBE2}" type="datetime1">
              <a:rPr lang="es-ES" noProof="0" smtClean="0"/>
              <a:t>24/2/25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685800" y="1524000"/>
            <a:ext cx="6873240" cy="1600200"/>
          </a:xfrm>
        </p:spPr>
        <p:txBody>
          <a:bodyPr rtlCol="0" anchor="b"/>
          <a:lstStyle>
            <a:lvl1pPr algn="l">
              <a:defRPr sz="32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7861238" y="751241"/>
            <a:ext cx="3644962" cy="5467443"/>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685800" y="3124199"/>
            <a:ext cx="687324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Editar los estilos de texto del patrón
Segundo nivel
Tercer nivel
Cuarto nivel
Quinto nivel</a:t>
            </a:r>
          </a:p>
        </p:txBody>
      </p:sp>
      <p:sp>
        <p:nvSpPr>
          <p:cNvPr id="5" name="Marcador de fecha 4"/>
          <p:cNvSpPr>
            <a:spLocks noGrp="1"/>
          </p:cNvSpPr>
          <p:nvPr>
            <p:ph type="dt" sz="half" idx="10"/>
          </p:nvPr>
        </p:nvSpPr>
        <p:spPr/>
        <p:txBody>
          <a:bodyPr rtlCol="0"/>
          <a:lstStyle/>
          <a:p>
            <a:pPr rtl="0"/>
            <a:fld id="{E2F1F425-3317-4383-9C6F-4A19C76DCE5C}" type="datetime1">
              <a:rPr lang="es-ES" noProof="0" smtClean="0"/>
              <a:t>24/2/25</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Marcador de posición de título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BE526C04-E023-4F97-AC46-6594FFA467F2}" type="datetime1">
              <a:rPr lang="es-ES" noProof="0" smtClean="0"/>
              <a:t>24/2/25</a:t>
            </a:fld>
            <a:endParaRPr lang="es-ES" noProof="0" dirty="0"/>
          </a:p>
        </p:txBody>
      </p:sp>
      <p:sp>
        <p:nvSpPr>
          <p:cNvPr id="5" name="Marcador de posición de pie de página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endParaRPr lang="es-ES" noProof="0"/>
          </a:p>
        </p:txBody>
      </p:sp>
      <p:sp>
        <p:nvSpPr>
          <p:cNvPr id="6" name="Marcador de posición de número de diapositiva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es-ES" noProof="0" smtClean="0"/>
              <a:pPr rtl="0"/>
              <a:t>‹Nº›</a:t>
            </a:fld>
            <a:endParaRPr lang="es-ES" noProof="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7.tiff"/><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tiff"/><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png"/><Relationship Id="rId7" Type="http://schemas.openxmlformats.org/officeDocument/2006/relationships/diagramQuickStyle" Target="../diagrams/quickStyle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17" name="Rectángulo 16">
            <a:extLst>
              <a:ext uri="{FF2B5EF4-FFF2-40B4-BE49-F238E27FC236}">
                <a16:creationId xmlns:a16="http://schemas.microsoft.com/office/drawing/2014/main" id="{50496C6C-A85F-426B-9ED1-3444166C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 name="Título 1">
            <a:extLst>
              <a:ext uri="{FF2B5EF4-FFF2-40B4-BE49-F238E27FC236}">
                <a16:creationId xmlns:a16="http://schemas.microsoft.com/office/drawing/2014/main" id="{8DE5CD8D-E704-46A1-BC3E-9A644A9FFD4E}"/>
              </a:ext>
            </a:extLst>
          </p:cNvPr>
          <p:cNvSpPr>
            <a:spLocks noGrp="1"/>
          </p:cNvSpPr>
          <p:nvPr>
            <p:ph type="ctrTitle"/>
          </p:nvPr>
        </p:nvSpPr>
        <p:spPr>
          <a:xfrm>
            <a:off x="792483" y="821265"/>
            <a:ext cx="6098705" cy="5222117"/>
          </a:xfrm>
        </p:spPr>
        <p:txBody>
          <a:bodyPr rtlCol="0" anchor="ctr">
            <a:normAutofit/>
          </a:bodyPr>
          <a:lstStyle/>
          <a:p>
            <a:pPr algn="r"/>
            <a:r>
              <a:rPr lang="es-ES" sz="4800" dirty="0"/>
              <a:t>Fundamentos </a:t>
            </a:r>
            <a:br>
              <a:rPr lang="es-ES" sz="4800" dirty="0"/>
            </a:br>
            <a:r>
              <a:rPr lang="es-ES" sz="4800" dirty="0"/>
              <a:t>de redes</a:t>
            </a:r>
          </a:p>
        </p:txBody>
      </p:sp>
      <p:cxnSp>
        <p:nvCxnSpPr>
          <p:cNvPr id="19" name="Conector recto 18">
            <a:extLst>
              <a:ext uri="{FF2B5EF4-FFF2-40B4-BE49-F238E27FC236}">
                <a16:creationId xmlns:a16="http://schemas.microsoft.com/office/drawing/2014/main" id="{AD0EF22F-5D3C-4240-8C32-1B20803E5A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97108" y="1923563"/>
            <a:ext cx="0" cy="30175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ítulo 2">
            <a:extLst>
              <a:ext uri="{FF2B5EF4-FFF2-40B4-BE49-F238E27FC236}">
                <a16:creationId xmlns:a16="http://schemas.microsoft.com/office/drawing/2014/main" id="{E309A740-48C5-4AE5-879B-F567D3D7ACDC}"/>
              </a:ext>
            </a:extLst>
          </p:cNvPr>
          <p:cNvSpPr>
            <a:spLocks noGrp="1"/>
          </p:cNvSpPr>
          <p:nvPr>
            <p:ph type="subTitle" idx="1"/>
          </p:nvPr>
        </p:nvSpPr>
        <p:spPr>
          <a:xfrm>
            <a:off x="7397108" y="821265"/>
            <a:ext cx="3771633" cy="5222117"/>
          </a:xfrm>
        </p:spPr>
        <p:txBody>
          <a:bodyPr rtlCol="0" anchor="ctr">
            <a:normAutofit/>
          </a:bodyPr>
          <a:lstStyle/>
          <a:p>
            <a:r>
              <a:rPr lang="es-CO" dirty="0"/>
              <a:t>Semestre VI</a:t>
            </a:r>
            <a:endParaRPr lang="es-ES" dirty="0"/>
          </a:p>
          <a:p>
            <a:r>
              <a:rPr lang="es-CO" dirty="0"/>
              <a:t>Programa de </a:t>
            </a:r>
          </a:p>
          <a:p>
            <a:r>
              <a:rPr lang="es-CO" dirty="0"/>
              <a:t>Ingeniería en Sistemas</a:t>
            </a:r>
          </a:p>
        </p:txBody>
      </p:sp>
      <p:pic>
        <p:nvPicPr>
          <p:cNvPr id="21" name="Imagen 20">
            <a:extLst>
              <a:ext uri="{FF2B5EF4-FFF2-40B4-BE49-F238E27FC236}">
                <a16:creationId xmlns:a16="http://schemas.microsoft.com/office/drawing/2014/main" id="{D912EF34-0253-41FD-9940-D8FBB7DE74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7545075" y="2187578"/>
            <a:ext cx="6857999" cy="2482850"/>
          </a:xfrm>
          <a:prstGeom prst="rect">
            <a:avLst/>
          </a:prstGeom>
        </p:spPr>
      </p:pic>
      <p:pic>
        <p:nvPicPr>
          <p:cNvPr id="4" name="Imagen 3">
            <a:extLst>
              <a:ext uri="{FF2B5EF4-FFF2-40B4-BE49-F238E27FC236}">
                <a16:creationId xmlns:a16="http://schemas.microsoft.com/office/drawing/2014/main" id="{6BCDB5EB-4602-D048-AF61-A0DDA3B0D466}"/>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3754664940"/>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lvl="0"/>
            <a:r>
              <a:rPr lang="es-ES" sz="2400" b="1" dirty="0"/>
              <a:t>objetivos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688203" y="1475233"/>
            <a:ext cx="8503797" cy="2751522"/>
          </a:xfrm>
          <a:prstGeom prst="rect">
            <a:avLst/>
          </a:prstGeom>
        </p:spPr>
        <p:txBody>
          <a:bodyPr wrap="square">
            <a:spAutoFit/>
          </a:bodyPr>
          <a:lstStyle/>
          <a:p>
            <a:pPr marL="285750" indent="-285750">
              <a:lnSpc>
                <a:spcPct val="90000"/>
              </a:lnSpc>
              <a:buFont typeface="Arial" panose="020B0604020202020204" pitchFamily="34" charset="0"/>
              <a:buChar char="•"/>
            </a:pPr>
            <a:r>
              <a:rPr lang="es-ES" altLang="es-CO" sz="1600" dirty="0"/>
              <a:t>Consiste en proporcionar una alta fiabilidad, al contar con fuentes alternativas de suministro, es decir  que todos los archivos podrían duplicarse en dos o tres máquinas.</a:t>
            </a:r>
          </a:p>
          <a:p>
            <a:pPr>
              <a:lnSpc>
                <a:spcPct val="90000"/>
              </a:lnSpc>
            </a:pPr>
            <a:endParaRPr lang="es-ES" altLang="es-CO" sz="1600" dirty="0"/>
          </a:p>
          <a:p>
            <a:pPr marL="285750" indent="-285750">
              <a:lnSpc>
                <a:spcPct val="90000"/>
              </a:lnSpc>
              <a:buFont typeface="Arial" panose="020B0604020202020204" pitchFamily="34" charset="0"/>
              <a:buChar char="•"/>
            </a:pPr>
            <a:r>
              <a:rPr lang="es-ES" altLang="es-CO" sz="1600" dirty="0"/>
              <a:t>Igualmente la presencia de varios CPU significa que si una de ellas deja de funcionar, las otras pueden ser capaces de encargarse de su trabajo, aunque su rendimiento en general sea menor. Considerando la topología que tenga la red.</a:t>
            </a:r>
          </a:p>
          <a:p>
            <a:pPr>
              <a:lnSpc>
                <a:spcPct val="90000"/>
              </a:lnSpc>
            </a:pPr>
            <a:endParaRPr lang="es-ES" altLang="es-CO" sz="1600" dirty="0"/>
          </a:p>
          <a:p>
            <a:pPr marL="285750" indent="-285750">
              <a:lnSpc>
                <a:spcPct val="90000"/>
              </a:lnSpc>
              <a:buFont typeface="Arial" panose="020B0604020202020204" pitchFamily="34" charset="0"/>
              <a:buChar char="•"/>
            </a:pPr>
            <a:r>
              <a:rPr lang="es-ES" altLang="es-CO" sz="1600" dirty="0"/>
              <a:t>El ahorro económico</a:t>
            </a:r>
          </a:p>
          <a:p>
            <a:pPr>
              <a:lnSpc>
                <a:spcPct val="90000"/>
              </a:lnSpc>
            </a:pPr>
            <a:endParaRPr lang="es-ES" altLang="es-CO" sz="1600" dirty="0"/>
          </a:p>
          <a:p>
            <a:pPr marL="285750" indent="-285750">
              <a:lnSpc>
                <a:spcPct val="90000"/>
              </a:lnSpc>
              <a:buFont typeface="Arial" panose="020B0604020202020204" pitchFamily="34" charset="0"/>
              <a:buChar char="•"/>
            </a:pPr>
            <a:r>
              <a:rPr lang="es-ES" altLang="es-CO" sz="1600" dirty="0"/>
              <a:t>Proporciona un poderoso medio de comunicación entre personas que se encuentran en lugares distantes entre sí</a:t>
            </a:r>
            <a:endParaRPr lang="es-ES_tradnl" sz="1600" dirty="0"/>
          </a:p>
        </p:txBody>
      </p:sp>
    </p:spTree>
    <p:extLst>
      <p:ext uri="{BB962C8B-B14F-4D97-AF65-F5344CB8AC3E}">
        <p14:creationId xmlns:p14="http://schemas.microsoft.com/office/powerpoint/2010/main" val="34624340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788968"/>
            <a:ext cx="4427452" cy="3369449"/>
          </a:xfrm>
          <a:prstGeom prst="rect">
            <a:avLst/>
          </a:prstGeom>
        </p:spPr>
        <p:txBody>
          <a:bodyPr wrap="square">
            <a:spAutoFit/>
          </a:bodyPr>
          <a:lstStyle/>
          <a:p>
            <a:pPr algn="just"/>
            <a:r>
              <a:rPr lang="es-ES" sz="1600" dirty="0"/>
              <a:t>Una red de comunicaciones es, también, un conjunto de medios técnicos que permiten la comunicación a distancia entre equipos autónomos. Normalmente se trata de transmitir datos, audio y vídeo por ondas electromagnéticas a través de diversos medios (aire, vacío, cable de cobre, cable coaxial, cable de fibra óptica)</a:t>
            </a:r>
          </a:p>
          <a:p>
            <a:pPr algn="just">
              <a:lnSpc>
                <a:spcPct val="110000"/>
              </a:lnSpc>
              <a:spcBef>
                <a:spcPts val="0"/>
              </a:spcBef>
              <a:spcAft>
                <a:spcPts val="0"/>
              </a:spcAft>
            </a:pPr>
            <a:r>
              <a:rPr lang="es-ES" sz="1600" dirty="0"/>
              <a:t>Compuesta por: terminales de usuarios, nodos de conexión, distribución, conmutador, </a:t>
            </a:r>
            <a:r>
              <a:rPr lang="es-ES" sz="1600" dirty="0" err="1"/>
              <a:t>Router</a:t>
            </a:r>
            <a:r>
              <a:rPr lang="es-ES" sz="1600" dirty="0"/>
              <a:t>, Puentes, Servidores, </a:t>
            </a:r>
            <a:r>
              <a:rPr lang="es-ES" sz="1600" dirty="0" err="1"/>
              <a:t>Hub</a:t>
            </a:r>
            <a:r>
              <a:rPr lang="es-ES" sz="1600" dirty="0"/>
              <a:t>, y </a:t>
            </a:r>
            <a:r>
              <a:rPr lang="es-ES" sz="1600" dirty="0" err="1"/>
              <a:t>Router</a:t>
            </a:r>
            <a:r>
              <a:rPr lang="es-ES" sz="1600" dirty="0"/>
              <a:t> </a:t>
            </a:r>
            <a:r>
              <a:rPr lang="es-ES" sz="1600" dirty="0" err="1"/>
              <a:t>Wi</a:t>
            </a:r>
            <a:r>
              <a:rPr lang="es-ES" sz="1600" dirty="0"/>
              <a:t>-Fi</a:t>
            </a:r>
          </a:p>
        </p:txBody>
      </p:sp>
      <p:sp>
        <p:nvSpPr>
          <p:cNvPr id="11" name="Título 1">
            <a:extLst>
              <a:ext uri="{FF2B5EF4-FFF2-40B4-BE49-F238E27FC236}">
                <a16:creationId xmlns:a16="http://schemas.microsoft.com/office/drawing/2014/main" id="{7DDB5744-95D8-2541-A6A4-79592E1BE4D1}"/>
              </a:ext>
            </a:extLst>
          </p:cNvPr>
          <p:cNvSpPr txBox="1">
            <a:spLocks/>
          </p:cNvSpPr>
          <p:nvPr/>
        </p:nvSpPr>
        <p:spPr>
          <a:xfrm>
            <a:off x="125729" y="1724493"/>
            <a:ext cx="2640619" cy="1284925"/>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ES" sz="2400" b="1"/>
              <a:t>INTRODUCCIÓN A REDES INFORMÁTICAS</a:t>
            </a:r>
            <a:endParaRPr lang="es-ES" sz="2400" b="1" dirty="0"/>
          </a:p>
        </p:txBody>
      </p:sp>
      <p:pic>
        <p:nvPicPr>
          <p:cNvPr id="13" name="Picture 4">
            <a:extLst>
              <a:ext uri="{FF2B5EF4-FFF2-40B4-BE49-F238E27FC236}">
                <a16:creationId xmlns:a16="http://schemas.microsoft.com/office/drawing/2014/main" id="{1CB2EB6A-1FAC-DE46-98B8-1841B6EB7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6733" y="2031756"/>
            <a:ext cx="4018129" cy="3021507"/>
          </a:xfrm>
          <a:prstGeom prst="rect">
            <a:avLst/>
          </a:prstGeom>
        </p:spPr>
      </p:pic>
    </p:spTree>
    <p:extLst>
      <p:ext uri="{BB962C8B-B14F-4D97-AF65-F5344CB8AC3E}">
        <p14:creationId xmlns:p14="http://schemas.microsoft.com/office/powerpoint/2010/main" val="1761549326"/>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2" y="1788968"/>
            <a:ext cx="7906583" cy="2308324"/>
          </a:xfrm>
          <a:prstGeom prst="rect">
            <a:avLst/>
          </a:prstGeom>
        </p:spPr>
        <p:txBody>
          <a:bodyPr wrap="square">
            <a:spAutoFit/>
          </a:bodyPr>
          <a:lstStyle/>
          <a:p>
            <a:pPr>
              <a:lnSpc>
                <a:spcPct val="90000"/>
              </a:lnSpc>
            </a:pPr>
            <a:r>
              <a:rPr lang="es-ES" altLang="es-CO" sz="1600" dirty="0"/>
              <a:t>La historia de las redes abarca la última mitad del siglo pasado. Las </a:t>
            </a:r>
            <a:r>
              <a:rPr lang="es-ES" altLang="es-CO" sz="1600" dirty="0" err="1"/>
              <a:t>Pcs</a:t>
            </a:r>
            <a:r>
              <a:rPr lang="es-ES" altLang="es-CO" sz="1600" dirty="0"/>
              <a:t>  han evolucionado de ser novedades costosas hasta convertirse en herramientas fundamentales para los negocios. Utilizan sistemas basados en microcomputadoras, una tendencia llamada de reducción y ajuste.</a:t>
            </a:r>
          </a:p>
          <a:p>
            <a:pPr>
              <a:lnSpc>
                <a:spcPct val="90000"/>
              </a:lnSpc>
            </a:pPr>
            <a:endParaRPr lang="es-ES" altLang="es-CO" sz="1600" dirty="0"/>
          </a:p>
          <a:p>
            <a:pPr>
              <a:lnSpc>
                <a:spcPct val="90000"/>
              </a:lnSpc>
            </a:pPr>
            <a:r>
              <a:rPr lang="es-ES" altLang="es-CO" sz="1600" dirty="0"/>
              <a:t>La primera computadora electrónica (electromecánica ) fue la ENIAC, considerada como uno de los inventos más importantes realizados durante la segunda guerra mundial. Esta computadora tenía un tiempo promedio entre errores de 30s. La ENIAC era utilizada principalmente por el ejercito estadounidense, para producir tablas de cálculos de artillería.</a:t>
            </a:r>
          </a:p>
        </p:txBody>
      </p:sp>
      <p:sp>
        <p:nvSpPr>
          <p:cNvPr id="11" name="Título 1">
            <a:extLst>
              <a:ext uri="{FF2B5EF4-FFF2-40B4-BE49-F238E27FC236}">
                <a16:creationId xmlns:a16="http://schemas.microsoft.com/office/drawing/2014/main" id="{7DDB5744-95D8-2541-A6A4-79592E1BE4D1}"/>
              </a:ext>
            </a:extLst>
          </p:cNvPr>
          <p:cNvSpPr txBox="1">
            <a:spLocks/>
          </p:cNvSpPr>
          <p:nvPr/>
        </p:nvSpPr>
        <p:spPr>
          <a:xfrm>
            <a:off x="125729" y="1724493"/>
            <a:ext cx="2640619" cy="1284925"/>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s-ES" sz="2400" b="1" dirty="0"/>
              <a:t>historia</a:t>
            </a:r>
          </a:p>
        </p:txBody>
      </p:sp>
    </p:spTree>
    <p:extLst>
      <p:ext uri="{BB962C8B-B14F-4D97-AF65-F5344CB8AC3E}">
        <p14:creationId xmlns:p14="http://schemas.microsoft.com/office/powerpoint/2010/main" val="97786454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895263" cy="1284925"/>
          </a:xfrm>
        </p:spPr>
        <p:txBody>
          <a:bodyPr rtlCol="0">
            <a:noAutofit/>
          </a:bodyPr>
          <a:lstStyle/>
          <a:p>
            <a:pPr lvl="0"/>
            <a:r>
              <a:rPr lang="es-ES" sz="2400" b="1" dirty="0"/>
              <a:t>Características de las redes informáticas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284790"/>
            <a:ext cx="6984568" cy="3539430"/>
          </a:xfrm>
          <a:prstGeom prst="rect">
            <a:avLst/>
          </a:prstGeom>
        </p:spPr>
        <p:txBody>
          <a:bodyPr wrap="square">
            <a:spAutoFit/>
          </a:bodyPr>
          <a:lstStyle/>
          <a:p>
            <a:pPr algn="just"/>
            <a:r>
              <a:rPr lang="es-CO" sz="1600" dirty="0"/>
              <a:t>Las redes informáticas tienen diferentes características de acuerdo con su propósito: </a:t>
            </a:r>
          </a:p>
          <a:p>
            <a:pPr marL="342900" indent="-342900" algn="just">
              <a:buFont typeface="+mj-lt"/>
              <a:buAutoNum type="arabicPeriod"/>
            </a:pPr>
            <a:r>
              <a:rPr lang="es-CO" sz="1600" dirty="0"/>
              <a:t>Compartir recursos, permite que los documentos, archivos, programas, equipos estén disponibles para cualquier usuario que esté conectado a una red. </a:t>
            </a:r>
          </a:p>
          <a:p>
            <a:pPr marL="342900" indent="-342900" algn="just">
              <a:buFont typeface="+mj-lt"/>
              <a:buAutoNum type="arabicPeriod"/>
            </a:pPr>
            <a:r>
              <a:rPr lang="es-CO" sz="1600" dirty="0"/>
              <a:t>Alta fiabilidad, en las redes se puede reutilizar documentos al contar con fuentes opcionales de suministro. </a:t>
            </a:r>
          </a:p>
          <a:p>
            <a:pPr marL="342900" indent="-342900" algn="just">
              <a:buFont typeface="+mj-lt"/>
              <a:buAutoNum type="arabicPeriod"/>
            </a:pPr>
            <a:r>
              <a:rPr lang="es-CO" sz="1600" dirty="0"/>
              <a:t>Ahorro económico. porque los equipos físicos pueden ser utilizados en diferentes redes, por ejemplo, el caso de una impresora compartidas en la red. </a:t>
            </a:r>
          </a:p>
          <a:p>
            <a:pPr marL="342900" indent="-342900" algn="just">
              <a:buFont typeface="+mj-lt"/>
              <a:buAutoNum type="arabicPeriod"/>
            </a:pPr>
            <a:r>
              <a:rPr lang="es-CO" sz="1600" dirty="0"/>
              <a:t>Medio de comunicación, consiente en la accesibilidad a diferentes lugares desde un ordenador, por ejemplo, personas que viven en diferentes lugares pueden comunicarse a través de programas de conferencias.</a:t>
            </a:r>
            <a:endParaRPr lang="es-ES_tradnl" sz="1600" dirty="0"/>
          </a:p>
        </p:txBody>
      </p:sp>
    </p:spTree>
    <p:extLst>
      <p:ext uri="{BB962C8B-B14F-4D97-AF65-F5344CB8AC3E}">
        <p14:creationId xmlns:p14="http://schemas.microsoft.com/office/powerpoint/2010/main" val="3970999679"/>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ASPECTOS IMPORTANTES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1583488"/>
            <a:ext cx="4427452" cy="4524315"/>
          </a:xfrm>
          <a:prstGeom prst="rect">
            <a:avLst/>
          </a:prstGeom>
        </p:spPr>
        <p:txBody>
          <a:bodyPr wrap="square">
            <a:spAutoFit/>
          </a:bodyPr>
          <a:lstStyle/>
          <a:p>
            <a:pPr marL="342900" indent="-342900" algn="just">
              <a:buFont typeface="+mj-lt"/>
              <a:buAutoNum type="arabicPeriod"/>
            </a:pPr>
            <a:r>
              <a:rPr lang="es-CO" sz="1600" dirty="0"/>
              <a:t>El aspecto más importante para cualquier sistema es la experiencia humana y el empleo de ideas para aprovechar las computadoras con la finalidad de que estas lleven acabo las tareas necesarias.</a:t>
            </a:r>
          </a:p>
          <a:p>
            <a:pPr marL="342900" indent="-342900" algn="just">
              <a:buFont typeface="+mj-lt"/>
              <a:buAutoNum type="arabicPeriod"/>
            </a:pPr>
            <a:endParaRPr lang="es-CO" sz="1600" dirty="0"/>
          </a:p>
          <a:p>
            <a:pPr marL="342900" indent="-342900" algn="just">
              <a:buFont typeface="+mj-lt"/>
              <a:buAutoNum type="arabicPeriod"/>
            </a:pPr>
            <a:r>
              <a:rPr lang="es-CO" sz="1600" dirty="0"/>
              <a:t>Sin importar el uso, un sistema de información basado en comutadora debe funcionar de manera apropiada, ser fácil de utilizar y adecuarse a la organización para la que fue diseñado.</a:t>
            </a:r>
          </a:p>
          <a:p>
            <a:pPr marL="342900" indent="-342900" algn="just">
              <a:buFont typeface="+mj-lt"/>
              <a:buAutoNum type="arabicPeriod"/>
            </a:pPr>
            <a:endParaRPr lang="es-CO" sz="1600" dirty="0"/>
          </a:p>
          <a:p>
            <a:pPr marL="342900" indent="-342900" algn="just">
              <a:buFont typeface="+mj-lt"/>
              <a:buAutoNum type="arabicPeriod"/>
            </a:pPr>
            <a:r>
              <a:rPr lang="es-CO" sz="1600" dirty="0"/>
              <a:t>Si un sistema ayuda a las personas a trabajar con mayor eficiencia entonces  éstas lo utilizarán, de lo contrario lo evitarán.</a:t>
            </a:r>
          </a:p>
        </p:txBody>
      </p:sp>
      <p:pic>
        <p:nvPicPr>
          <p:cNvPr id="5" name="Imagen 4">
            <a:extLst>
              <a:ext uri="{FF2B5EF4-FFF2-40B4-BE49-F238E27FC236}">
                <a16:creationId xmlns:a16="http://schemas.microsoft.com/office/drawing/2014/main" id="{08FD18CB-97CB-C243-963C-381CC64339F5}"/>
              </a:ext>
            </a:extLst>
          </p:cNvPr>
          <p:cNvPicPr>
            <a:picLocks noChangeAspect="1"/>
          </p:cNvPicPr>
          <p:nvPr/>
        </p:nvPicPr>
        <p:blipFill>
          <a:blip r:embed="rId5"/>
          <a:stretch>
            <a:fillRect/>
          </a:stretch>
        </p:blipFill>
        <p:spPr>
          <a:xfrm>
            <a:off x="8246994" y="2366955"/>
            <a:ext cx="3697006" cy="2772755"/>
          </a:xfrm>
          <a:prstGeom prst="rect">
            <a:avLst/>
          </a:prstGeom>
        </p:spPr>
      </p:pic>
    </p:spTree>
    <p:extLst>
      <p:ext uri="{BB962C8B-B14F-4D97-AF65-F5344CB8AC3E}">
        <p14:creationId xmlns:p14="http://schemas.microsoft.com/office/powerpoint/2010/main" val="57055817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0" y="1724493"/>
            <a:ext cx="3017519" cy="1284925"/>
          </a:xfrm>
        </p:spPr>
        <p:txBody>
          <a:bodyPr rtlCol="0">
            <a:noAutofit/>
          </a:bodyPr>
          <a:lstStyle/>
          <a:p>
            <a:pPr lvl="0"/>
            <a:r>
              <a:rPr lang="es-ES" sz="2000" b="1" dirty="0"/>
              <a:t>Estructura de </a:t>
            </a:r>
            <a:br>
              <a:rPr lang="es-ES" sz="2000" b="1" dirty="0"/>
            </a:br>
            <a:r>
              <a:rPr lang="es-ES" sz="2000" b="1" dirty="0"/>
              <a:t>redes de telecomunicaciones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pic>
        <p:nvPicPr>
          <p:cNvPr id="11" name="Picture 4">
            <a:extLst>
              <a:ext uri="{FF2B5EF4-FFF2-40B4-BE49-F238E27FC236}">
                <a16:creationId xmlns:a16="http://schemas.microsoft.com/office/drawing/2014/main" id="{E426B346-E7F0-9541-8BDC-404F1BDC2218}"/>
              </a:ext>
            </a:extLst>
          </p:cNvPr>
          <p:cNvPicPr>
            <a:picLocks noChangeAspect="1"/>
          </p:cNvPicPr>
          <p:nvPr/>
        </p:nvPicPr>
        <p:blipFill>
          <a:blip r:embed="rId5"/>
          <a:stretch>
            <a:fillRect/>
          </a:stretch>
        </p:blipFill>
        <p:spPr>
          <a:xfrm>
            <a:off x="4161410" y="93389"/>
            <a:ext cx="6873023" cy="1783096"/>
          </a:xfrm>
          <a:prstGeom prst="rect">
            <a:avLst/>
          </a:prstGeom>
        </p:spPr>
      </p:pic>
      <p:sp>
        <p:nvSpPr>
          <p:cNvPr id="4" name="CuadroTexto 3">
            <a:extLst>
              <a:ext uri="{FF2B5EF4-FFF2-40B4-BE49-F238E27FC236}">
                <a16:creationId xmlns:a16="http://schemas.microsoft.com/office/drawing/2014/main" id="{EA2E575D-F6CB-B54D-806B-855C87FED672}"/>
              </a:ext>
            </a:extLst>
          </p:cNvPr>
          <p:cNvSpPr txBox="1"/>
          <p:nvPr/>
        </p:nvSpPr>
        <p:spPr>
          <a:xfrm>
            <a:off x="3711721" y="2028885"/>
            <a:ext cx="7772400" cy="4524315"/>
          </a:xfrm>
          <a:prstGeom prst="rect">
            <a:avLst/>
          </a:prstGeom>
          <a:noFill/>
        </p:spPr>
        <p:txBody>
          <a:bodyPr wrap="square" rtlCol="0">
            <a:spAutoFit/>
          </a:bodyPr>
          <a:lstStyle/>
          <a:p>
            <a:pPr algn="just"/>
            <a:r>
              <a:rPr lang="es-ES" b="1" dirty="0"/>
              <a:t>Red de	contribución </a:t>
            </a:r>
            <a:r>
              <a:rPr lang="es-ES" dirty="0"/>
              <a:t>(RC): Instalaciones, equipos, sistemas y medios de transmisión destinados a </a:t>
            </a:r>
            <a:r>
              <a:rPr lang="es-ES" b="1" dirty="0"/>
              <a:t>generar y/o  procesar los servicios a los usuarios </a:t>
            </a:r>
            <a:r>
              <a:rPr lang="es-ES" dirty="0"/>
              <a:t>(Ej. Central telefónica, Servidor web, Centros de televisión, Proveedor de Internet.)	</a:t>
            </a:r>
          </a:p>
          <a:p>
            <a:pPr algn="just"/>
            <a:r>
              <a:rPr lang="es-ES" b="1" dirty="0"/>
              <a:t>Red de	transporte</a:t>
            </a:r>
            <a:r>
              <a:rPr lang="es-ES" dirty="0"/>
              <a:t> (RT): Instalaciones,  equipos, sistemas  y medios de transmisión para </a:t>
            </a:r>
            <a:r>
              <a:rPr lang="es-ES" b="1" dirty="0"/>
              <a:t>interconectar redes </a:t>
            </a:r>
            <a:r>
              <a:rPr lang="es-ES" dirty="0"/>
              <a:t>de contribución (Nodos) con redes acceso y </a:t>
            </a:r>
            <a:r>
              <a:rPr lang="es-ES" b="1" dirty="0"/>
              <a:t>transportar el flujo de datos</a:t>
            </a:r>
            <a:r>
              <a:rPr lang="es-ES" dirty="0"/>
              <a:t>. Se caracteriza por su alta capacidad de procesar flujos de datos y poseer usuarios conectados.	</a:t>
            </a:r>
          </a:p>
          <a:p>
            <a:pPr algn="just"/>
            <a:r>
              <a:rPr lang="es-ES" b="1" dirty="0"/>
              <a:t>Red de	acceso</a:t>
            </a:r>
            <a:r>
              <a:rPr lang="es-ES" dirty="0"/>
              <a:t>	(RA): Instalaciones, equipos, sistemas y medios	de transmisión	para </a:t>
            </a:r>
            <a:r>
              <a:rPr lang="es-ES" b="1" dirty="0"/>
              <a:t>interconectar las redes</a:t>
            </a:r>
            <a:r>
              <a:rPr lang="es-ES" dirty="0"/>
              <a:t>	de usuario con	la red de transporte.	</a:t>
            </a:r>
          </a:p>
          <a:p>
            <a:pPr algn="just"/>
            <a:r>
              <a:rPr lang="es-ES" b="1" dirty="0"/>
              <a:t>Red de	usuario</a:t>
            </a:r>
            <a:r>
              <a:rPr lang="es-ES" dirty="0"/>
              <a:t>	(RU): Instalaciones, equipos, sistemas y medios de transmisión para proporcionar los </a:t>
            </a:r>
            <a:r>
              <a:rPr lang="es-ES" b="1" dirty="0"/>
              <a:t>servicios a los usuarios mediante equipos terminales </a:t>
            </a:r>
            <a:r>
              <a:rPr lang="es-ES" dirty="0"/>
              <a:t>(ETD) se caracteriza por encontrarse en recintos de propiedad del usuario y corporativos.</a:t>
            </a:r>
          </a:p>
        </p:txBody>
      </p:sp>
    </p:spTree>
    <p:extLst>
      <p:ext uri="{BB962C8B-B14F-4D97-AF65-F5344CB8AC3E}">
        <p14:creationId xmlns:p14="http://schemas.microsoft.com/office/powerpoint/2010/main" val="138893971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Clasificación de las redes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992784" y="2224588"/>
            <a:ext cx="3260772" cy="1569660"/>
          </a:xfrm>
          <a:prstGeom prst="rect">
            <a:avLst/>
          </a:prstGeom>
        </p:spPr>
        <p:txBody>
          <a:bodyPr wrap="square">
            <a:spAutoFit/>
          </a:bodyPr>
          <a:lstStyle/>
          <a:p>
            <a:pPr algn="just"/>
            <a:r>
              <a:rPr lang="es-CO" sz="1600" dirty="0"/>
              <a:t>Las redes informáticas se clasifican de acuerdo a la transmisión, estensión, tipología, y tamaño como se detalla en los siguientes literales:.</a:t>
            </a:r>
          </a:p>
        </p:txBody>
      </p:sp>
      <p:pic>
        <p:nvPicPr>
          <p:cNvPr id="5" name="Imagen 4">
            <a:extLst>
              <a:ext uri="{FF2B5EF4-FFF2-40B4-BE49-F238E27FC236}">
                <a16:creationId xmlns:a16="http://schemas.microsoft.com/office/drawing/2014/main" id="{57D648D7-0CFA-924A-A2FB-5356FAEE89B2}"/>
              </a:ext>
            </a:extLst>
          </p:cNvPr>
          <p:cNvPicPr>
            <a:picLocks noChangeAspect="1"/>
          </p:cNvPicPr>
          <p:nvPr/>
        </p:nvPicPr>
        <p:blipFill>
          <a:blip r:embed="rId5"/>
          <a:stretch>
            <a:fillRect/>
          </a:stretch>
        </p:blipFill>
        <p:spPr>
          <a:xfrm>
            <a:off x="7730519" y="1461338"/>
            <a:ext cx="4099808" cy="3096160"/>
          </a:xfrm>
          <a:prstGeom prst="rect">
            <a:avLst/>
          </a:prstGeom>
        </p:spPr>
      </p:pic>
    </p:spTree>
    <p:extLst>
      <p:ext uri="{BB962C8B-B14F-4D97-AF65-F5344CB8AC3E}">
        <p14:creationId xmlns:p14="http://schemas.microsoft.com/office/powerpoint/2010/main" val="46412289"/>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Red de área local</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71543" y="2345487"/>
            <a:ext cx="3967460" cy="2062103"/>
          </a:xfrm>
          <a:prstGeom prst="rect">
            <a:avLst/>
          </a:prstGeom>
        </p:spPr>
        <p:txBody>
          <a:bodyPr wrap="square">
            <a:spAutoFit/>
          </a:bodyPr>
          <a:lstStyle/>
          <a:p>
            <a:pPr marL="342900" indent="-342900" algn="just">
              <a:buFont typeface="+mj-lt"/>
              <a:buAutoNum type="arabicPeriod"/>
            </a:pPr>
            <a:r>
              <a:rPr lang="es-CO" sz="1600" dirty="0"/>
              <a:t>La red de área local también llamada LAN por sus siglas en inglés Local Area Network, es una red de comunicaciones que interconectan varios dispositivos y proporciona un medio para el intercacmbio de información entre ellos. (Stallings, 2004)</a:t>
            </a:r>
          </a:p>
        </p:txBody>
      </p:sp>
      <p:pic>
        <p:nvPicPr>
          <p:cNvPr id="4" name="Imagen 3">
            <a:extLst>
              <a:ext uri="{FF2B5EF4-FFF2-40B4-BE49-F238E27FC236}">
                <a16:creationId xmlns:a16="http://schemas.microsoft.com/office/drawing/2014/main" id="{47826C63-B6A1-5845-870B-9638F8C10187}"/>
              </a:ext>
            </a:extLst>
          </p:cNvPr>
          <p:cNvPicPr>
            <a:picLocks noChangeAspect="1"/>
          </p:cNvPicPr>
          <p:nvPr/>
        </p:nvPicPr>
        <p:blipFill>
          <a:blip r:embed="rId5"/>
          <a:stretch>
            <a:fillRect/>
          </a:stretch>
        </p:blipFill>
        <p:spPr>
          <a:xfrm>
            <a:off x="7822998" y="1876979"/>
            <a:ext cx="4085006" cy="2999118"/>
          </a:xfrm>
          <a:prstGeom prst="rect">
            <a:avLst/>
          </a:prstGeom>
        </p:spPr>
      </p:pic>
    </p:spTree>
    <p:extLst>
      <p:ext uri="{BB962C8B-B14F-4D97-AF65-F5344CB8AC3E}">
        <p14:creationId xmlns:p14="http://schemas.microsoft.com/office/powerpoint/2010/main" val="130781240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Características de las redes de área local</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404706" y="3566160"/>
            <a:ext cx="8315657" cy="2308324"/>
          </a:xfrm>
          <a:prstGeom prst="rect">
            <a:avLst/>
          </a:prstGeom>
        </p:spPr>
        <p:txBody>
          <a:bodyPr wrap="square">
            <a:spAutoFit/>
          </a:bodyPr>
          <a:lstStyle/>
          <a:p>
            <a:pPr marL="342900" indent="-342900" algn="just">
              <a:buFont typeface="+mj-lt"/>
              <a:buAutoNum type="arabicPeriod"/>
            </a:pPr>
            <a:r>
              <a:rPr lang="es-CO" sz="1600" dirty="0"/>
              <a:t>La cobertura es restringida a 200m, con componentes especializados incluso llega a 1km</a:t>
            </a:r>
          </a:p>
          <a:p>
            <a:pPr marL="342900" indent="-342900" algn="just">
              <a:buFont typeface="+mj-lt"/>
              <a:buAutoNum type="arabicPeriod"/>
            </a:pPr>
            <a:r>
              <a:rPr lang="es-CO" sz="1600" dirty="0"/>
              <a:t>Las velocidades de transmisión internas son mucho mayores que la  red de área extensa o ampliada. </a:t>
            </a:r>
          </a:p>
          <a:p>
            <a:pPr marL="342900" indent="-342900" algn="just">
              <a:buFont typeface="+mj-lt"/>
              <a:buAutoNum type="arabicPeriod"/>
            </a:pPr>
            <a:r>
              <a:rPr lang="es-CO" sz="1600" dirty="0"/>
              <a:t>Utiliza el estándar Ethernet con una transferencia de datos a 10Mbits/s</a:t>
            </a:r>
          </a:p>
          <a:p>
            <a:pPr marL="342900" indent="-342900" algn="just">
              <a:buFont typeface="+mj-lt"/>
              <a:buAutoNum type="arabicPeriod"/>
            </a:pPr>
            <a:r>
              <a:rPr lang="es-CO" sz="1600" dirty="0"/>
              <a:t>Emplea CSMS-CD, esto representa que cada ordenador conectado solo consigue el cable cuando este libre. </a:t>
            </a:r>
          </a:p>
          <a:p>
            <a:pPr marL="342900" indent="-342900" algn="just">
              <a:buFont typeface="+mj-lt"/>
              <a:buAutoNum type="arabicPeriod"/>
            </a:pPr>
            <a:r>
              <a:rPr lang="es-CO" sz="1600" dirty="0"/>
              <a:t>Se puede adaptar a tipologías muy diversas (bus, estrella, anillo) y diferentes protocolos de acceso. </a:t>
            </a:r>
          </a:p>
        </p:txBody>
      </p:sp>
      <p:pic>
        <p:nvPicPr>
          <p:cNvPr id="4" name="Imagen 3">
            <a:extLst>
              <a:ext uri="{FF2B5EF4-FFF2-40B4-BE49-F238E27FC236}">
                <a16:creationId xmlns:a16="http://schemas.microsoft.com/office/drawing/2014/main" id="{0BB3ABDB-A27C-604E-8506-C13AB80A8F8A}"/>
              </a:ext>
            </a:extLst>
          </p:cNvPr>
          <p:cNvPicPr>
            <a:picLocks noChangeAspect="1"/>
          </p:cNvPicPr>
          <p:nvPr/>
        </p:nvPicPr>
        <p:blipFill>
          <a:blip r:embed="rId5"/>
          <a:stretch>
            <a:fillRect/>
          </a:stretch>
        </p:blipFill>
        <p:spPr>
          <a:xfrm>
            <a:off x="4605142" y="237584"/>
            <a:ext cx="6388108" cy="2999552"/>
          </a:xfrm>
          <a:prstGeom prst="rect">
            <a:avLst/>
          </a:prstGeom>
        </p:spPr>
      </p:pic>
    </p:spTree>
    <p:extLst>
      <p:ext uri="{BB962C8B-B14F-4D97-AF65-F5344CB8AC3E}">
        <p14:creationId xmlns:p14="http://schemas.microsoft.com/office/powerpoint/2010/main" val="273483917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Características de las redes de área local</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4161410" y="1700868"/>
            <a:ext cx="6922635" cy="3293209"/>
          </a:xfrm>
          <a:prstGeom prst="rect">
            <a:avLst/>
          </a:prstGeom>
        </p:spPr>
        <p:txBody>
          <a:bodyPr wrap="square">
            <a:spAutoFit/>
          </a:bodyPr>
          <a:lstStyle/>
          <a:p>
            <a:pPr marL="342900" indent="-342900" algn="just">
              <a:buFont typeface="+mj-lt"/>
              <a:buAutoNum type="arabicPeriod"/>
            </a:pPr>
            <a:r>
              <a:rPr lang="es-CO" sz="1600" dirty="0"/>
              <a:t>Los servicios en la mayoría de las LAN son muy potentes. </a:t>
            </a:r>
          </a:p>
          <a:p>
            <a:pPr marL="342900" indent="-342900" algn="just">
              <a:buFont typeface="+mj-lt"/>
              <a:buAutoNum type="arabicPeriod"/>
            </a:pPr>
            <a:endParaRPr lang="es-CO" sz="1600" dirty="0"/>
          </a:p>
          <a:p>
            <a:pPr marL="342900" indent="-342900" algn="just">
              <a:buFont typeface="+mj-lt"/>
              <a:buAutoNum type="arabicPeriod"/>
            </a:pPr>
            <a:r>
              <a:rPr lang="es-CO" sz="1600" dirty="0"/>
              <a:t>Las organizaciones no desean encontrarse con núcleos aislados de utilidades informáticas. </a:t>
            </a:r>
          </a:p>
          <a:p>
            <a:pPr marL="342900" indent="-342900" algn="just">
              <a:buFont typeface="+mj-lt"/>
              <a:buAutoNum type="arabicPeriod"/>
            </a:pPr>
            <a:r>
              <a:rPr lang="es-CO" sz="1600" dirty="0"/>
              <a:t>Por lo general prefieren difundir dichos servicios por una zona más amplia, de manera que los grupos puedan trabajar independientemente de su ubicación. </a:t>
            </a:r>
          </a:p>
          <a:p>
            <a:pPr marL="342900" indent="-342900" algn="just">
              <a:buFont typeface="+mj-lt"/>
              <a:buAutoNum type="arabicPeriod"/>
            </a:pPr>
            <a:r>
              <a:rPr lang="es-CO" sz="1600" dirty="0"/>
              <a:t>Los routers y los bridges son equipos especiales que permiten conectar dos o más LAN. </a:t>
            </a:r>
          </a:p>
          <a:p>
            <a:pPr marL="342900" indent="-342900" algn="just">
              <a:buFont typeface="+mj-lt"/>
              <a:buAutoNum type="arabicPeriod"/>
            </a:pPr>
            <a:r>
              <a:rPr lang="es-CO" sz="1600" dirty="0"/>
              <a:t>El bridge es el equipo más elemental y sólo permite conectar varias LAN de un mismo tipo. </a:t>
            </a:r>
          </a:p>
          <a:p>
            <a:pPr marL="342900" indent="-342900" algn="just">
              <a:buFont typeface="+mj-lt"/>
              <a:buAutoNum type="arabicPeriod"/>
            </a:pPr>
            <a:r>
              <a:rPr lang="es-CO" sz="1600" dirty="0"/>
              <a:t>El router es un elemento más inteligente y posibilita la interconexión de diferentes tipos de redes de ordenadores.</a:t>
            </a:r>
          </a:p>
        </p:txBody>
      </p:sp>
    </p:spTree>
    <p:extLst>
      <p:ext uri="{BB962C8B-B14F-4D97-AF65-F5344CB8AC3E}">
        <p14:creationId xmlns:p14="http://schemas.microsoft.com/office/powerpoint/2010/main" val="874888717"/>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30" y="1724493"/>
            <a:ext cx="2220556" cy="538647"/>
          </a:xfrm>
        </p:spPr>
        <p:txBody>
          <a:bodyPr rtlCol="0">
            <a:noAutofit/>
          </a:bodyPr>
          <a:lstStyle/>
          <a:p>
            <a:pPr algn="l"/>
            <a:r>
              <a:rPr lang="es-ES" sz="2800" b="1" dirty="0"/>
              <a:t>AGENDA</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4072158" y="2147865"/>
            <a:ext cx="7454077" cy="3130191"/>
          </a:xfrm>
        </p:spPr>
        <p:txBody>
          <a:bodyPr rtlCol="0">
            <a:normAutofit/>
          </a:bodyPr>
          <a:lstStyle/>
          <a:p>
            <a:pPr marL="457200" indent="-457200" algn="just" rtl="0">
              <a:lnSpc>
                <a:spcPct val="100000"/>
              </a:lnSpc>
              <a:buAutoNum type="arabicPeriod"/>
            </a:pPr>
            <a:r>
              <a:rPr lang="es-ES" sz="2000" b="1" dirty="0"/>
              <a:t>PRESENTACIÓN</a:t>
            </a:r>
          </a:p>
          <a:p>
            <a:pPr marL="457200" indent="-457200" algn="just" rtl="0">
              <a:lnSpc>
                <a:spcPct val="100000"/>
              </a:lnSpc>
              <a:buAutoNum type="arabicPeriod"/>
            </a:pPr>
            <a:r>
              <a:rPr lang="es-ES" sz="2000" b="1" dirty="0"/>
              <a:t>ACUERDO PEDAGÓGICO</a:t>
            </a:r>
          </a:p>
          <a:p>
            <a:pPr marL="457200" indent="-457200" algn="just" rtl="0">
              <a:lnSpc>
                <a:spcPct val="100000"/>
              </a:lnSpc>
              <a:buAutoNum type="arabicPeriod"/>
            </a:pPr>
            <a:r>
              <a:rPr lang="es-ES" sz="2000" b="1" dirty="0"/>
              <a:t>MODELO PEDAGÓGICO</a:t>
            </a:r>
          </a:p>
          <a:p>
            <a:pPr marL="457200" indent="-457200" algn="just" rtl="0">
              <a:lnSpc>
                <a:spcPct val="100000"/>
              </a:lnSpc>
              <a:buAutoNum type="arabicPeriod"/>
            </a:pPr>
            <a:r>
              <a:rPr lang="es-ES" sz="2000" b="1" dirty="0"/>
              <a:t>GENERALIDADES DEL CURSO</a:t>
            </a:r>
          </a:p>
          <a:p>
            <a:pPr marL="457200" indent="-457200" algn="just" rtl="0">
              <a:lnSpc>
                <a:spcPct val="100000"/>
              </a:lnSpc>
              <a:buAutoNum type="arabicPeriod"/>
            </a:pPr>
            <a:r>
              <a:rPr lang="es-ES" sz="2000" b="1" dirty="0"/>
              <a:t>OBJETIVOS DE APRENDIZAJE</a:t>
            </a:r>
          </a:p>
          <a:p>
            <a:pPr marL="457200" indent="-457200" algn="just" rtl="0">
              <a:lnSpc>
                <a:spcPct val="100000"/>
              </a:lnSpc>
              <a:buAutoNum type="arabicPeriod"/>
            </a:pPr>
            <a:r>
              <a:rPr lang="es-ES" sz="2000" b="1" dirty="0"/>
              <a:t>CONTENIDO DEL CURSO</a:t>
            </a:r>
          </a:p>
          <a:p>
            <a:pPr marL="457200" indent="-457200" algn="just" rtl="0">
              <a:lnSpc>
                <a:spcPct val="100000"/>
              </a:lnSpc>
              <a:buAutoNum type="arabicPeriod"/>
            </a:pPr>
            <a:endParaRPr lang="es-ES" sz="2000" b="1" dirty="0"/>
          </a:p>
          <a:p>
            <a:pPr marL="0" indent="0" algn="just" rtl="0">
              <a:lnSpc>
                <a:spcPct val="100000"/>
              </a:lnSpc>
              <a:buNone/>
            </a:pPr>
            <a:endParaRPr lang="es-ES" sz="2000" b="1" dirty="0"/>
          </a:p>
          <a:p>
            <a:pPr rtl="0">
              <a:lnSpc>
                <a:spcPct val="100000"/>
              </a:lnSpc>
            </a:pPr>
            <a:endParaRPr lang="es-ES" sz="2000" b="1" dirty="0"/>
          </a:p>
        </p:txBody>
      </p:sp>
      <p:pic>
        <p:nvPicPr>
          <p:cNvPr id="9" name="Imagen 8">
            <a:extLst>
              <a:ext uri="{FF2B5EF4-FFF2-40B4-BE49-F238E27FC236}">
                <a16:creationId xmlns:a16="http://schemas.microsoft.com/office/drawing/2014/main" id="{E664F16B-02E2-0B44-AC1D-804F8EC8D385}"/>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219423319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Características de las redes de área local</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4161410" y="1700868"/>
            <a:ext cx="6922635" cy="3046988"/>
          </a:xfrm>
          <a:prstGeom prst="rect">
            <a:avLst/>
          </a:prstGeom>
        </p:spPr>
        <p:txBody>
          <a:bodyPr wrap="square">
            <a:spAutoFit/>
          </a:bodyPr>
          <a:lstStyle/>
          <a:p>
            <a:pPr marL="342900" indent="-342900" algn="just">
              <a:buFont typeface="+mj-lt"/>
              <a:buAutoNum type="arabicPeriod"/>
            </a:pPr>
            <a:r>
              <a:rPr lang="es-CO" sz="1600" dirty="0"/>
              <a:t>Las grandes empresas disponen de redes corporativas de datos basadas en una sereie de redes LAN y routers. Desde el punto de vista del usuario, este enfoque proporciona una red físicamente heterogénea con aspecto de recursos homogéneo.</a:t>
            </a:r>
          </a:p>
          <a:p>
            <a:pPr marL="342900" indent="-342900" algn="just">
              <a:buFont typeface="+mj-lt"/>
              <a:buAutoNum type="arabicPeriod"/>
            </a:pPr>
            <a:endParaRPr lang="es-CO" sz="1600" dirty="0"/>
          </a:p>
          <a:p>
            <a:pPr marL="342900" indent="-342900" algn="just">
              <a:buFont typeface="+mj-lt"/>
              <a:buAutoNum type="arabicPeriod"/>
            </a:pPr>
            <a:r>
              <a:rPr lang="es-CO" sz="1600" dirty="0"/>
              <a:t>Normalmente usan tcnología de broadcast: un solo cable con todas las maquinas conectadas.</a:t>
            </a:r>
          </a:p>
          <a:p>
            <a:pPr marL="342900" indent="-342900" algn="just">
              <a:buFont typeface="+mj-lt"/>
              <a:buAutoNum type="arabicPeriod"/>
            </a:pPr>
            <a:r>
              <a:rPr lang="es-CO" sz="1600" dirty="0"/>
              <a:t>El tamaño es restringido, así el tiempo de transmisión del peor caso es conocido. </a:t>
            </a:r>
          </a:p>
          <a:p>
            <a:pPr marL="342900" indent="-342900" algn="just">
              <a:buFont typeface="+mj-lt"/>
              <a:buAutoNum type="arabicPeriod"/>
            </a:pPr>
            <a:r>
              <a:rPr lang="es-CO" sz="1600" dirty="0"/>
              <a:t>Velocidades típicas son de 10 a 100Mbps.</a:t>
            </a:r>
          </a:p>
          <a:p>
            <a:pPr marL="342900" indent="-342900" algn="just">
              <a:buFont typeface="+mj-lt"/>
              <a:buAutoNum type="arabicPeriod"/>
            </a:pPr>
            <a:r>
              <a:rPr lang="es-CO" sz="1600" dirty="0"/>
              <a:t>Red de campus, una red de campus se extiende a otros edificios dentro de un campus o área industrial. </a:t>
            </a:r>
          </a:p>
        </p:txBody>
      </p:sp>
    </p:spTree>
    <p:extLst>
      <p:ext uri="{BB962C8B-B14F-4D97-AF65-F5344CB8AC3E}">
        <p14:creationId xmlns:p14="http://schemas.microsoft.com/office/powerpoint/2010/main" val="2787709198"/>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Red de área metropolitanas</a:t>
            </a:r>
            <a:br>
              <a:rPr lang="es-ES" sz="2400" b="1" dirty="0"/>
            </a:br>
            <a:r>
              <a:rPr lang="es-ES" sz="2400" b="1" dirty="0"/>
              <a:t>(</a:t>
            </a:r>
            <a:r>
              <a:rPr lang="es-ES" sz="2400" b="1" dirty="0" err="1"/>
              <a:t>man</a:t>
            </a:r>
            <a:r>
              <a:rPr lang="es-ES" sz="2400" b="1" dirty="0"/>
              <a:t>)</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4065507" y="5082988"/>
            <a:ext cx="6922635" cy="1077218"/>
          </a:xfrm>
          <a:prstGeom prst="rect">
            <a:avLst/>
          </a:prstGeom>
        </p:spPr>
        <p:txBody>
          <a:bodyPr wrap="square">
            <a:spAutoFit/>
          </a:bodyPr>
          <a:lstStyle/>
          <a:p>
            <a:pPr marL="342900" indent="-342900" algn="just">
              <a:buFont typeface="+mj-lt"/>
              <a:buAutoNum type="arabicPeriod"/>
            </a:pPr>
            <a:r>
              <a:rPr lang="es-CO" sz="1600" dirty="0"/>
              <a:t>Una red MAN es una red que se expande por pueblos o ciudades y se interconecta mediante diversas instalaciones públicas o privadas, como el sistema telefónico o los suplidores de sistemas de comunicación por microondas o medios ópticos.</a:t>
            </a:r>
          </a:p>
        </p:txBody>
      </p:sp>
      <p:pic>
        <p:nvPicPr>
          <p:cNvPr id="5" name="Imagen 4">
            <a:extLst>
              <a:ext uri="{FF2B5EF4-FFF2-40B4-BE49-F238E27FC236}">
                <a16:creationId xmlns:a16="http://schemas.microsoft.com/office/drawing/2014/main" id="{6D33BCB8-0195-6149-BD26-7C9830A58936}"/>
              </a:ext>
            </a:extLst>
          </p:cNvPr>
          <p:cNvPicPr>
            <a:picLocks noChangeAspect="1"/>
          </p:cNvPicPr>
          <p:nvPr/>
        </p:nvPicPr>
        <p:blipFill>
          <a:blip r:embed="rId5"/>
          <a:stretch>
            <a:fillRect/>
          </a:stretch>
        </p:blipFill>
        <p:spPr>
          <a:xfrm>
            <a:off x="4047677" y="407894"/>
            <a:ext cx="7150100" cy="4267200"/>
          </a:xfrm>
          <a:prstGeom prst="rect">
            <a:avLst/>
          </a:prstGeom>
        </p:spPr>
      </p:pic>
    </p:spTree>
    <p:extLst>
      <p:ext uri="{BB962C8B-B14F-4D97-AF65-F5344CB8AC3E}">
        <p14:creationId xmlns:p14="http://schemas.microsoft.com/office/powerpoint/2010/main" val="178440891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Red de área EXTENSA (WAN)</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823460" y="3926541"/>
            <a:ext cx="8009952" cy="1569660"/>
          </a:xfrm>
          <a:prstGeom prst="rect">
            <a:avLst/>
          </a:prstGeom>
        </p:spPr>
        <p:txBody>
          <a:bodyPr wrap="square">
            <a:spAutoFit/>
          </a:bodyPr>
          <a:lstStyle/>
          <a:p>
            <a:pPr marL="342900" indent="-342900" algn="just">
              <a:buFont typeface="+mj-lt"/>
              <a:buAutoNum type="arabicPeriod"/>
            </a:pPr>
            <a:r>
              <a:rPr lang="es-CO" sz="1600" dirty="0"/>
              <a:t>Las redes WAN consisten en una colección de hosts (máquinas) o LANs de hosts conectados por una subred. La subred consiste en las líneas de transmisión y los ruteadores, que son computadores dedicados a cambiar de ruta. Se mandan los paquetes de un ruteador a otro. Se dice que la red es packet switched (paquetes ruteados) o storeand-forward (guardar y reenviar).</a:t>
            </a:r>
          </a:p>
        </p:txBody>
      </p:sp>
      <p:pic>
        <p:nvPicPr>
          <p:cNvPr id="4" name="Imagen 3">
            <a:extLst>
              <a:ext uri="{FF2B5EF4-FFF2-40B4-BE49-F238E27FC236}">
                <a16:creationId xmlns:a16="http://schemas.microsoft.com/office/drawing/2014/main" id="{6553011F-29C9-FB41-BC38-9693459E5803}"/>
              </a:ext>
            </a:extLst>
          </p:cNvPr>
          <p:cNvPicPr>
            <a:picLocks noChangeAspect="1"/>
          </p:cNvPicPr>
          <p:nvPr/>
        </p:nvPicPr>
        <p:blipFill>
          <a:blip r:embed="rId5"/>
          <a:stretch>
            <a:fillRect/>
          </a:stretch>
        </p:blipFill>
        <p:spPr>
          <a:xfrm>
            <a:off x="4633952" y="431950"/>
            <a:ext cx="6112143" cy="3438080"/>
          </a:xfrm>
          <a:prstGeom prst="rect">
            <a:avLst/>
          </a:prstGeom>
        </p:spPr>
      </p:pic>
    </p:spTree>
    <p:extLst>
      <p:ext uri="{BB962C8B-B14F-4D97-AF65-F5344CB8AC3E}">
        <p14:creationId xmlns:p14="http://schemas.microsoft.com/office/powerpoint/2010/main" val="4253751562"/>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REDES INALÁMBRICAS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404705" y="2611014"/>
            <a:ext cx="4271521" cy="1815882"/>
          </a:xfrm>
          <a:prstGeom prst="rect">
            <a:avLst/>
          </a:prstGeom>
        </p:spPr>
        <p:txBody>
          <a:bodyPr wrap="square">
            <a:spAutoFit/>
          </a:bodyPr>
          <a:lstStyle/>
          <a:p>
            <a:pPr marL="342900" indent="-342900" algn="just">
              <a:buFont typeface="+mj-lt"/>
              <a:buAutoNum type="arabicPeriod"/>
            </a:pPr>
            <a:r>
              <a:rPr lang="es-CO" sz="1600" dirty="0"/>
              <a:t>Una red inalámbrica usa radio, microondas, satélites, infrarrojo, u otros mecanismos para comunicarse. Se pueden combinar las redes inalámbricas con los computadores móviles, pero los dos conceptos son distintos:</a:t>
            </a:r>
          </a:p>
        </p:txBody>
      </p:sp>
      <p:pic>
        <p:nvPicPr>
          <p:cNvPr id="6" name="Imagen 5">
            <a:extLst>
              <a:ext uri="{FF2B5EF4-FFF2-40B4-BE49-F238E27FC236}">
                <a16:creationId xmlns:a16="http://schemas.microsoft.com/office/drawing/2014/main" id="{E75DAB2B-71C7-D741-B8C1-9C2912F2D131}"/>
              </a:ext>
            </a:extLst>
          </p:cNvPr>
          <p:cNvPicPr>
            <a:picLocks noChangeAspect="1"/>
          </p:cNvPicPr>
          <p:nvPr/>
        </p:nvPicPr>
        <p:blipFill>
          <a:blip r:embed="rId5"/>
          <a:stretch>
            <a:fillRect/>
          </a:stretch>
        </p:blipFill>
        <p:spPr>
          <a:xfrm>
            <a:off x="7885911" y="1667435"/>
            <a:ext cx="4096403" cy="3523129"/>
          </a:xfrm>
          <a:prstGeom prst="rect">
            <a:avLst/>
          </a:prstGeom>
        </p:spPr>
      </p:pic>
    </p:spTree>
    <p:extLst>
      <p:ext uri="{BB962C8B-B14F-4D97-AF65-F5344CB8AC3E}">
        <p14:creationId xmlns:p14="http://schemas.microsoft.com/office/powerpoint/2010/main" val="3340970526"/>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red</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404705" y="2611014"/>
            <a:ext cx="4271521" cy="2062103"/>
          </a:xfrm>
          <a:prstGeom prst="rect">
            <a:avLst/>
          </a:prstGeom>
        </p:spPr>
        <p:txBody>
          <a:bodyPr wrap="square">
            <a:spAutoFit/>
          </a:bodyPr>
          <a:lstStyle/>
          <a:p>
            <a:pPr marL="342900" indent="-342900" algn="just">
              <a:buFont typeface="+mj-lt"/>
              <a:buAutoNum type="arabicPeriod"/>
            </a:pPr>
            <a:r>
              <a:rPr lang="es-CO" sz="1600" dirty="0"/>
              <a:t>Red. Conjunto de computadores, hosts, terminales que necesitan trabajar sobre un grupo de información, para el efecto necesitan ser parte del mismo sistema de comunicaciones. Por la extensión geográfica de la red se habla de redes LAN y de redes WAN.</a:t>
            </a:r>
          </a:p>
        </p:txBody>
      </p:sp>
      <p:pic>
        <p:nvPicPr>
          <p:cNvPr id="6" name="Imagen 5">
            <a:extLst>
              <a:ext uri="{FF2B5EF4-FFF2-40B4-BE49-F238E27FC236}">
                <a16:creationId xmlns:a16="http://schemas.microsoft.com/office/drawing/2014/main" id="{E75DAB2B-71C7-D741-B8C1-9C2912F2D131}"/>
              </a:ext>
            </a:extLst>
          </p:cNvPr>
          <p:cNvPicPr>
            <a:picLocks noChangeAspect="1"/>
          </p:cNvPicPr>
          <p:nvPr/>
        </p:nvPicPr>
        <p:blipFill>
          <a:blip r:embed="rId5"/>
          <a:stretch>
            <a:fillRect/>
          </a:stretch>
        </p:blipFill>
        <p:spPr>
          <a:xfrm>
            <a:off x="7885911" y="1667435"/>
            <a:ext cx="4096403" cy="3523129"/>
          </a:xfrm>
          <a:prstGeom prst="rect">
            <a:avLst/>
          </a:prstGeom>
        </p:spPr>
      </p:pic>
    </p:spTree>
    <p:extLst>
      <p:ext uri="{BB962C8B-B14F-4D97-AF65-F5344CB8AC3E}">
        <p14:creationId xmlns:p14="http://schemas.microsoft.com/office/powerpoint/2010/main" val="438275255"/>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Cliente/servidor</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15203" y="2028616"/>
            <a:ext cx="4271521" cy="2800767"/>
          </a:xfrm>
          <a:prstGeom prst="rect">
            <a:avLst/>
          </a:prstGeom>
        </p:spPr>
        <p:txBody>
          <a:bodyPr wrap="square">
            <a:spAutoFit/>
          </a:bodyPr>
          <a:lstStyle/>
          <a:p>
            <a:pPr algn="just"/>
            <a:r>
              <a:rPr lang="es-CO" sz="1600" dirty="0"/>
              <a:t>En vez de construir sistemas informáticos como elementos monolíticos, existe el acuerdo general de construirlos como sistemas cliente/servidor. El cliente (un usuario de PC) solicita un servicio (como imprimir) que un servidor le proporciona (un procesador conectado a la LAN). Este enfoque común de la estructura de los sistemas informáticos se traduce en una separación de las funciones que anteriormente forman un todo. </a:t>
            </a:r>
          </a:p>
        </p:txBody>
      </p:sp>
      <p:pic>
        <p:nvPicPr>
          <p:cNvPr id="4" name="Imagen 3">
            <a:extLst>
              <a:ext uri="{FF2B5EF4-FFF2-40B4-BE49-F238E27FC236}">
                <a16:creationId xmlns:a16="http://schemas.microsoft.com/office/drawing/2014/main" id="{3C896119-07D8-4241-917E-A734433089EB}"/>
              </a:ext>
            </a:extLst>
          </p:cNvPr>
          <p:cNvPicPr>
            <a:picLocks noChangeAspect="1"/>
          </p:cNvPicPr>
          <p:nvPr/>
        </p:nvPicPr>
        <p:blipFill>
          <a:blip r:embed="rId5"/>
          <a:stretch>
            <a:fillRect/>
          </a:stretch>
        </p:blipFill>
        <p:spPr>
          <a:xfrm>
            <a:off x="7868640" y="1724493"/>
            <a:ext cx="4292309" cy="3150555"/>
          </a:xfrm>
          <a:prstGeom prst="rect">
            <a:avLst/>
          </a:prstGeom>
        </p:spPr>
      </p:pic>
    </p:spTree>
    <p:extLst>
      <p:ext uri="{BB962C8B-B14F-4D97-AF65-F5344CB8AC3E}">
        <p14:creationId xmlns:p14="http://schemas.microsoft.com/office/powerpoint/2010/main" val="3791601683"/>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 y="1724493"/>
            <a:ext cx="2946400" cy="1284925"/>
          </a:xfrm>
        </p:spPr>
        <p:txBody>
          <a:bodyPr rtlCol="0">
            <a:noAutofit/>
          </a:bodyPr>
          <a:lstStyle/>
          <a:p>
            <a:pPr lvl="0"/>
            <a:r>
              <a:rPr lang="es-ES" sz="2400" b="1" dirty="0"/>
              <a:t>Sistemas abiertos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15203" y="2028616"/>
            <a:ext cx="4271521" cy="2062103"/>
          </a:xfrm>
          <a:prstGeom prst="rect">
            <a:avLst/>
          </a:prstGeom>
        </p:spPr>
        <p:txBody>
          <a:bodyPr wrap="square">
            <a:spAutoFit/>
          </a:bodyPr>
          <a:lstStyle/>
          <a:p>
            <a:pPr algn="just"/>
            <a:r>
              <a:rPr lang="es-CO" sz="1600" dirty="0"/>
              <a:t>Esta definición alude a sistemas informáticos cuya arquitectura permite una interconexión y una distribución fáciles. En la práctica, el concepto de sistema abierto se traduce en desvincular todos los componentes de un sistema y utilizar estructuras análogas en todos los demás. </a:t>
            </a:r>
          </a:p>
        </p:txBody>
      </p:sp>
      <p:pic>
        <p:nvPicPr>
          <p:cNvPr id="5" name="Imagen 4">
            <a:extLst>
              <a:ext uri="{FF2B5EF4-FFF2-40B4-BE49-F238E27FC236}">
                <a16:creationId xmlns:a16="http://schemas.microsoft.com/office/drawing/2014/main" id="{45CD2EB7-F502-E544-B570-1ECC14ACBF10}"/>
              </a:ext>
            </a:extLst>
          </p:cNvPr>
          <p:cNvPicPr>
            <a:picLocks noChangeAspect="1"/>
          </p:cNvPicPr>
          <p:nvPr/>
        </p:nvPicPr>
        <p:blipFill>
          <a:blip r:embed="rId5"/>
          <a:stretch>
            <a:fillRect/>
          </a:stretch>
        </p:blipFill>
        <p:spPr>
          <a:xfrm>
            <a:off x="8141512" y="1910868"/>
            <a:ext cx="3695700" cy="2197100"/>
          </a:xfrm>
          <a:prstGeom prst="rect">
            <a:avLst/>
          </a:prstGeom>
        </p:spPr>
      </p:pic>
    </p:spTree>
    <p:extLst>
      <p:ext uri="{BB962C8B-B14F-4D97-AF65-F5344CB8AC3E}">
        <p14:creationId xmlns:p14="http://schemas.microsoft.com/office/powerpoint/2010/main" val="325008995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30" y="1724493"/>
            <a:ext cx="2857500" cy="481497"/>
          </a:xfrm>
        </p:spPr>
        <p:txBody>
          <a:bodyPr rtlCol="0">
            <a:noAutofit/>
          </a:bodyPr>
          <a:lstStyle/>
          <a:p>
            <a:pPr algn="l"/>
            <a:r>
              <a:rPr lang="es-ES" sz="2800" b="1" dirty="0"/>
              <a:t>presentación</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4072158" y="3718393"/>
            <a:ext cx="7827742" cy="2758607"/>
          </a:xfrm>
        </p:spPr>
        <p:txBody>
          <a:bodyPr rtlCol="0">
            <a:normAutofit fontScale="62500" lnSpcReduction="20000"/>
          </a:bodyPr>
          <a:lstStyle/>
          <a:p>
            <a:pPr marL="0" indent="0" algn="just" rtl="0">
              <a:lnSpc>
                <a:spcPct val="100000"/>
              </a:lnSpc>
              <a:buNone/>
            </a:pPr>
            <a:r>
              <a:rPr lang="es-ES" sz="2000" dirty="0"/>
              <a:t>Luis Ángel Figueroa Ocoró, oriundo de la Ciudad de Buenaventura – Valle, 37 años de edad</a:t>
            </a:r>
          </a:p>
          <a:p>
            <a:pPr marL="0" indent="0" algn="just" rtl="0">
              <a:lnSpc>
                <a:spcPct val="100000"/>
              </a:lnSpc>
              <a:buNone/>
            </a:pPr>
            <a:r>
              <a:rPr lang="es-ES" sz="2000" dirty="0"/>
              <a:t>Ing. Electrónico - Universidad de San Buenaventura - Bogotá</a:t>
            </a:r>
          </a:p>
          <a:p>
            <a:pPr marL="0" indent="0" algn="just" rtl="0">
              <a:lnSpc>
                <a:spcPct val="100000"/>
              </a:lnSpc>
              <a:buNone/>
            </a:pPr>
            <a:r>
              <a:rPr lang="es-ES" sz="2000" dirty="0" err="1"/>
              <a:t>MSc</a:t>
            </a:r>
            <a:r>
              <a:rPr lang="es-ES" sz="2000" dirty="0"/>
              <a:t>. Gestión Informática y Telecomunicaciones – Universidad ICESI - Cali</a:t>
            </a:r>
          </a:p>
          <a:p>
            <a:pPr marL="0" indent="0" algn="just" rtl="0">
              <a:lnSpc>
                <a:spcPct val="100000"/>
              </a:lnSpc>
              <a:buNone/>
            </a:pPr>
            <a:r>
              <a:rPr lang="es-ES" sz="2000" dirty="0"/>
              <a:t>Esp. Negocios y Servicios de Telecomunicaciones – Universidad de San Buenaventura – Bogotá</a:t>
            </a:r>
          </a:p>
          <a:p>
            <a:pPr algn="just">
              <a:lnSpc>
                <a:spcPct val="100000"/>
              </a:lnSpc>
            </a:pPr>
            <a:r>
              <a:rPr lang="es-ES" sz="2000" dirty="0"/>
              <a:t>Vinculado al sector educación desde el año 2015 como docente de Electricidad y Electrónica, Gestión Empresarial, Gerencia de Proyectos. </a:t>
            </a:r>
          </a:p>
          <a:p>
            <a:pPr algn="just">
              <a:lnSpc>
                <a:spcPct val="100000"/>
              </a:lnSpc>
            </a:pPr>
            <a:r>
              <a:rPr lang="es-ES" sz="2000" dirty="0"/>
              <a:t>Socio Fundador de BIOPORT ZOMAC SAS.</a:t>
            </a:r>
          </a:p>
          <a:p>
            <a:pPr algn="just">
              <a:lnSpc>
                <a:spcPct val="100000"/>
              </a:lnSpc>
            </a:pPr>
            <a:r>
              <a:rPr lang="es-ES" sz="2000" dirty="0"/>
              <a:t>Socio Fundador de </a:t>
            </a:r>
            <a:r>
              <a:rPr lang="es-ES" sz="2000" dirty="0" err="1"/>
              <a:t>CreeSer</a:t>
            </a:r>
            <a:r>
              <a:rPr lang="es-ES" sz="2000" dirty="0"/>
              <a:t> Pacífico SAS</a:t>
            </a:r>
          </a:p>
          <a:p>
            <a:pPr marL="0" indent="0" algn="just" rtl="0">
              <a:lnSpc>
                <a:spcPct val="100000"/>
              </a:lnSpc>
              <a:buNone/>
            </a:pPr>
            <a:r>
              <a:rPr lang="es-ES" sz="2000" dirty="0"/>
              <a:t>TEL. 310-4212776</a:t>
            </a:r>
          </a:p>
          <a:p>
            <a:pPr marL="0" indent="0" algn="just" rtl="0">
              <a:lnSpc>
                <a:spcPct val="100000"/>
              </a:lnSpc>
              <a:buNone/>
            </a:pPr>
            <a:r>
              <a:rPr lang="es-ES" sz="2000" dirty="0" err="1"/>
              <a:t>Ing.luanfioc@gmail.com</a:t>
            </a:r>
            <a:endParaRPr lang="es-ES" sz="2000" dirty="0"/>
          </a:p>
          <a:p>
            <a:pPr rtl="0">
              <a:lnSpc>
                <a:spcPct val="100000"/>
              </a:lnSpc>
            </a:pPr>
            <a:endParaRPr lang="es-ES" sz="2000" b="1" dirty="0"/>
          </a:p>
        </p:txBody>
      </p:sp>
      <p:pic>
        <p:nvPicPr>
          <p:cNvPr id="5" name="Imagen 4">
            <a:extLst>
              <a:ext uri="{FF2B5EF4-FFF2-40B4-BE49-F238E27FC236}">
                <a16:creationId xmlns:a16="http://schemas.microsoft.com/office/drawing/2014/main" id="{56A53AB1-6565-3748-9DBA-25D711AC1C8A}"/>
              </a:ext>
            </a:extLst>
          </p:cNvPr>
          <p:cNvPicPr>
            <a:picLocks noChangeAspect="1"/>
          </p:cNvPicPr>
          <p:nvPr/>
        </p:nvPicPr>
        <p:blipFill>
          <a:blip r:embed="rId4"/>
          <a:stretch>
            <a:fillRect/>
          </a:stretch>
        </p:blipFill>
        <p:spPr>
          <a:xfrm>
            <a:off x="4326561" y="188639"/>
            <a:ext cx="2510029" cy="3346705"/>
          </a:xfrm>
          <a:prstGeom prst="rect">
            <a:avLst/>
          </a:prstGeom>
        </p:spPr>
      </p:pic>
      <p:pic>
        <p:nvPicPr>
          <p:cNvPr id="6" name="Imagen 5">
            <a:extLst>
              <a:ext uri="{FF2B5EF4-FFF2-40B4-BE49-F238E27FC236}">
                <a16:creationId xmlns:a16="http://schemas.microsoft.com/office/drawing/2014/main" id="{5D447D08-8767-5C4A-966E-45380DCA6027}"/>
              </a:ext>
            </a:extLst>
          </p:cNvPr>
          <p:cNvPicPr>
            <a:picLocks noChangeAspect="1"/>
          </p:cNvPicPr>
          <p:nvPr/>
        </p:nvPicPr>
        <p:blipFill>
          <a:blip r:embed="rId5"/>
          <a:stretch>
            <a:fillRect/>
          </a:stretch>
        </p:blipFill>
        <p:spPr>
          <a:xfrm>
            <a:off x="547479" y="2517993"/>
            <a:ext cx="2014001" cy="2014001"/>
          </a:xfrm>
          <a:prstGeom prst="rect">
            <a:avLst/>
          </a:prstGeom>
        </p:spPr>
      </p:pic>
      <p:pic>
        <p:nvPicPr>
          <p:cNvPr id="9" name="Imagen 8">
            <a:extLst>
              <a:ext uri="{FF2B5EF4-FFF2-40B4-BE49-F238E27FC236}">
                <a16:creationId xmlns:a16="http://schemas.microsoft.com/office/drawing/2014/main" id="{ED3675B0-A42C-9349-9525-AF532EAF3A7F}"/>
              </a:ext>
            </a:extLst>
          </p:cNvPr>
          <p:cNvPicPr>
            <a:picLocks noChangeAspect="1"/>
          </p:cNvPicPr>
          <p:nvPr/>
        </p:nvPicPr>
        <p:blipFill>
          <a:blip r:embed="rId6"/>
          <a:stretch>
            <a:fillRect/>
          </a:stretch>
        </p:blipFill>
        <p:spPr>
          <a:xfrm>
            <a:off x="7178595" y="188639"/>
            <a:ext cx="4462273" cy="3346705"/>
          </a:xfrm>
          <a:prstGeom prst="rect">
            <a:avLst/>
          </a:prstGeom>
        </p:spPr>
      </p:pic>
      <p:pic>
        <p:nvPicPr>
          <p:cNvPr id="13" name="Imagen 12">
            <a:extLst>
              <a:ext uri="{FF2B5EF4-FFF2-40B4-BE49-F238E27FC236}">
                <a16:creationId xmlns:a16="http://schemas.microsoft.com/office/drawing/2014/main" id="{56EA585C-C169-9C4E-9245-14D2677721BF}"/>
              </a:ext>
            </a:extLst>
          </p:cNvPr>
          <p:cNvPicPr>
            <a:picLocks noChangeAspect="1"/>
          </p:cNvPicPr>
          <p:nvPr/>
        </p:nvPicPr>
        <p:blipFill>
          <a:blip r:embed="rId7"/>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3411700013"/>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30" y="1724493"/>
            <a:ext cx="2548022" cy="1284925"/>
          </a:xfrm>
        </p:spPr>
        <p:txBody>
          <a:bodyPr rtlCol="0">
            <a:noAutofit/>
          </a:bodyPr>
          <a:lstStyle/>
          <a:p>
            <a:pPr algn="l"/>
            <a:r>
              <a:rPr lang="es-ES" sz="2400" b="1" dirty="0"/>
              <a:t>Acuerdos pedagógicos</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3832128" y="1724493"/>
            <a:ext cx="7952202" cy="3698407"/>
          </a:xfrm>
        </p:spPr>
        <p:txBody>
          <a:bodyPr rtlCol="0">
            <a:normAutofit/>
          </a:bodyPr>
          <a:lstStyle/>
          <a:p>
            <a:pPr marL="0" indent="0" algn="just" rtl="0">
              <a:lnSpc>
                <a:spcPct val="100000"/>
              </a:lnSpc>
              <a:buNone/>
            </a:pPr>
            <a:r>
              <a:rPr lang="es-ES" sz="2000" dirty="0"/>
              <a:t>Durante el desarrollo del curso se proponen los siguientes acuerdos: </a:t>
            </a:r>
          </a:p>
          <a:p>
            <a:pPr marL="457200" indent="-457200" algn="just" rtl="0">
              <a:lnSpc>
                <a:spcPct val="100000"/>
              </a:lnSpc>
              <a:buFont typeface="+mj-lt"/>
              <a:buAutoNum type="arabicPeriod"/>
            </a:pPr>
            <a:r>
              <a:rPr lang="es-ES" sz="2000" dirty="0"/>
              <a:t>Hora de inicio de la clase</a:t>
            </a:r>
          </a:p>
          <a:p>
            <a:pPr marL="457200" indent="-457200" algn="just" rtl="0">
              <a:lnSpc>
                <a:spcPct val="100000"/>
              </a:lnSpc>
              <a:buFont typeface="+mj-lt"/>
              <a:buAutoNum type="arabicPeriod"/>
            </a:pPr>
            <a:r>
              <a:rPr lang="es-ES" sz="2000" dirty="0"/>
              <a:t>Uso de Periféricos (Cámara y Micrófono)</a:t>
            </a:r>
          </a:p>
          <a:p>
            <a:pPr marL="457200" indent="-457200" algn="just" rtl="0">
              <a:lnSpc>
                <a:spcPct val="100000"/>
              </a:lnSpc>
              <a:buFont typeface="+mj-lt"/>
              <a:buAutoNum type="arabicPeriod"/>
            </a:pPr>
            <a:r>
              <a:rPr lang="es-ES" sz="2000" dirty="0"/>
              <a:t>Participación</a:t>
            </a:r>
          </a:p>
          <a:p>
            <a:pPr marL="457200" indent="-457200" algn="just" rtl="0">
              <a:lnSpc>
                <a:spcPct val="100000"/>
              </a:lnSpc>
              <a:buFont typeface="+mj-lt"/>
              <a:buAutoNum type="arabicPeriod"/>
            </a:pPr>
            <a:r>
              <a:rPr lang="es-ES" sz="2000" dirty="0"/>
              <a:t>Receso</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70469898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30" y="1724493"/>
            <a:ext cx="2548022" cy="1284925"/>
          </a:xfrm>
        </p:spPr>
        <p:txBody>
          <a:bodyPr rtlCol="0">
            <a:noAutofit/>
          </a:bodyPr>
          <a:lstStyle/>
          <a:p>
            <a:pPr algn="l"/>
            <a:r>
              <a:rPr lang="es-ES" sz="2400" b="1" dirty="0"/>
              <a:t>Modelo pedagógico</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3832128" y="520861"/>
            <a:ext cx="7952202" cy="5162309"/>
          </a:xfrm>
        </p:spPr>
        <p:txBody>
          <a:bodyPr rtlCol="0">
            <a:normAutofit/>
          </a:bodyPr>
          <a:lstStyle/>
          <a:p>
            <a:pPr marL="0" indent="0">
              <a:lnSpc>
                <a:spcPct val="100000"/>
              </a:lnSpc>
              <a:buNone/>
            </a:pPr>
            <a:endParaRPr lang="es-CO" sz="1800" dirty="0"/>
          </a:p>
          <a:p>
            <a:pPr marL="0" indent="0">
              <a:lnSpc>
                <a:spcPct val="100000"/>
              </a:lnSpc>
              <a:buNone/>
            </a:pPr>
            <a:endParaRPr lang="es-CO" sz="1800" dirty="0"/>
          </a:p>
          <a:p>
            <a:pPr marL="0" indent="0">
              <a:lnSpc>
                <a:spcPct val="100000"/>
              </a:lnSpc>
              <a:buNone/>
            </a:pPr>
            <a:r>
              <a:rPr lang="es-CO" sz="1800" dirty="0"/>
              <a:t>El modelo pedagógico de la Universidad del Pacífico se constituye a partir de la formación integral, del dialogo diferencial de saberes, y de la idea de un sujeto autónomo, capaz de potencializar y transformar su entorno.</a:t>
            </a:r>
          </a:p>
          <a:p>
            <a:pPr marL="0" indent="0">
              <a:lnSpc>
                <a:spcPct val="100000"/>
              </a:lnSpc>
              <a:buNone/>
            </a:pPr>
            <a:endParaRPr lang="es-CO" sz="1800" dirty="0"/>
          </a:p>
          <a:p>
            <a:pPr marL="0" indent="0">
              <a:lnSpc>
                <a:spcPct val="100000"/>
              </a:lnSpc>
              <a:buNone/>
            </a:pPr>
            <a:r>
              <a:rPr lang="es-CO" sz="1800" dirty="0"/>
              <a:t>La aportación de Vygotsky al concepto del desarrollo radica en plantear que hay dos procesos: uno de orden biológico y otro de orden sociocultural- que potencia el desarrollo de las funciones superiores, cuando ambas vías se encuentran se da el nacimiento de la historia cultural del sujeto</a:t>
            </a:r>
            <a:endParaRPr lang="es-ES" sz="1800" dirty="0"/>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259232439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algn="l"/>
            <a:r>
              <a:rPr lang="es-ES" sz="2400" b="1" dirty="0"/>
              <a:t>Generalidades del curso</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3832128" y="520861"/>
            <a:ext cx="7952202" cy="5162309"/>
          </a:xfrm>
        </p:spPr>
        <p:txBody>
          <a:bodyPr rtlCol="0">
            <a:normAutofit/>
          </a:bodyPr>
          <a:lstStyle/>
          <a:p>
            <a:pPr marL="0" indent="0">
              <a:lnSpc>
                <a:spcPct val="100000"/>
              </a:lnSpc>
              <a:buNone/>
            </a:pPr>
            <a:endParaRPr lang="es-CO" sz="1800" dirty="0"/>
          </a:p>
          <a:p>
            <a:pPr marL="0" indent="0">
              <a:lnSpc>
                <a:spcPct val="100000"/>
              </a:lnSpc>
              <a:buNone/>
            </a:pPr>
            <a:endParaRPr lang="es-CO" sz="1800" dirty="0"/>
          </a:p>
          <a:p>
            <a:pPr marL="0" indent="0">
              <a:lnSpc>
                <a:spcPct val="100000"/>
              </a:lnSpc>
              <a:buNone/>
            </a:pPr>
            <a:r>
              <a:rPr lang="es-CO" sz="1800" dirty="0"/>
              <a:t>El curso se divide en 3 momentos.</a:t>
            </a:r>
          </a:p>
          <a:p>
            <a:pPr marL="0" indent="0">
              <a:lnSpc>
                <a:spcPct val="100000"/>
              </a:lnSpc>
              <a:buNone/>
            </a:pPr>
            <a:r>
              <a:rPr lang="es-CO" sz="1800" dirty="0"/>
              <a:t>1er momento 30%</a:t>
            </a:r>
          </a:p>
          <a:p>
            <a:pPr marL="0" indent="0">
              <a:lnSpc>
                <a:spcPct val="100000"/>
              </a:lnSpc>
              <a:buNone/>
            </a:pPr>
            <a:r>
              <a:rPr lang="es-CO" sz="1800" dirty="0"/>
              <a:t>2do momento 30%</a:t>
            </a:r>
          </a:p>
          <a:p>
            <a:pPr marL="0" indent="0">
              <a:lnSpc>
                <a:spcPct val="100000"/>
              </a:lnSpc>
              <a:buNone/>
            </a:pPr>
            <a:r>
              <a:rPr lang="es-CO" sz="1800" dirty="0"/>
              <a:t>3er momento 40%</a:t>
            </a:r>
          </a:p>
          <a:p>
            <a:pPr marL="0" indent="0">
              <a:lnSpc>
                <a:spcPct val="100000"/>
              </a:lnSpc>
              <a:buNone/>
            </a:pPr>
            <a:endParaRPr lang="es-CO" sz="1800" dirty="0"/>
          </a:p>
          <a:p>
            <a:pPr marL="0" indent="0">
              <a:lnSpc>
                <a:spcPct val="100000"/>
              </a:lnSpc>
              <a:buNone/>
            </a:pPr>
            <a:r>
              <a:rPr lang="es-CO" sz="1800" dirty="0"/>
              <a:t>Durante cada momento se harán quices, talleres y control de lectura promoviendo el sentido crítico entre estudiantes.</a:t>
            </a:r>
          </a:p>
          <a:p>
            <a:pPr marL="0" indent="0">
              <a:lnSpc>
                <a:spcPct val="100000"/>
              </a:lnSpc>
              <a:buNone/>
            </a:pPr>
            <a:endParaRPr lang="es-CO" sz="1800" dirty="0"/>
          </a:p>
          <a:p>
            <a:pPr marL="0" indent="0">
              <a:lnSpc>
                <a:spcPct val="100000"/>
              </a:lnSpc>
              <a:buNone/>
            </a:pPr>
            <a:r>
              <a:rPr lang="es-CO" sz="1800" dirty="0"/>
              <a:t>Se propondrá un proyecto final, que permita evidenciar la mejora continua del estudiante.</a:t>
            </a:r>
            <a:endParaRPr lang="es-ES" sz="1800" dirty="0"/>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2593318234"/>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algn="l"/>
            <a:r>
              <a:rPr lang="es-ES" sz="2400" b="1" dirty="0"/>
              <a:t>Objetivos de aprendizaje</a:t>
            </a:r>
          </a:p>
        </p:txBody>
      </p:sp>
      <p:sp>
        <p:nvSpPr>
          <p:cNvPr id="3" name="Marcador de contenido 2">
            <a:extLst>
              <a:ext uri="{FF2B5EF4-FFF2-40B4-BE49-F238E27FC236}">
                <a16:creationId xmlns:a16="http://schemas.microsoft.com/office/drawing/2014/main" id="{9F541FAF-730D-47FE-9638-C05616C31320}"/>
              </a:ext>
            </a:extLst>
          </p:cNvPr>
          <p:cNvSpPr>
            <a:spLocks noGrp="1"/>
          </p:cNvSpPr>
          <p:nvPr>
            <p:ph idx="1"/>
          </p:nvPr>
        </p:nvSpPr>
        <p:spPr>
          <a:xfrm>
            <a:off x="3928380" y="1475233"/>
            <a:ext cx="5528440" cy="2488557"/>
          </a:xfrm>
        </p:spPr>
        <p:txBody>
          <a:bodyPr rtlCol="0">
            <a:normAutofit/>
          </a:bodyPr>
          <a:lstStyle/>
          <a:p>
            <a:pPr marL="342900" indent="-342900">
              <a:lnSpc>
                <a:spcPct val="100000"/>
              </a:lnSpc>
              <a:buFont typeface="+mj-lt"/>
              <a:buAutoNum type="arabicPeriod"/>
            </a:pPr>
            <a:r>
              <a:rPr lang="es-CO" sz="1800" dirty="0"/>
              <a:t>Determinar los beneficios de las redes informáticas </a:t>
            </a:r>
          </a:p>
          <a:p>
            <a:pPr marL="342900" indent="-342900">
              <a:lnSpc>
                <a:spcPct val="100000"/>
              </a:lnSpc>
              <a:buFont typeface="+mj-lt"/>
              <a:buAutoNum type="arabicPeriod"/>
            </a:pPr>
            <a:r>
              <a:rPr lang="es-CO" sz="1800" dirty="0"/>
              <a:t>Diferenciar términos informáticos comunes. </a:t>
            </a:r>
          </a:p>
          <a:p>
            <a:pPr marL="342900" indent="-342900">
              <a:lnSpc>
                <a:spcPct val="100000"/>
              </a:lnSpc>
              <a:buFont typeface="+mj-lt"/>
              <a:buAutoNum type="arabicPeriod"/>
            </a:pPr>
            <a:r>
              <a:rPr lang="es-CO" sz="1800" dirty="0"/>
              <a:t>Comprende el rol de las redes informáticas en la sociedad moderna actual.</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Tree>
    <p:extLst>
      <p:ext uri="{BB962C8B-B14F-4D97-AF65-F5344CB8AC3E}">
        <p14:creationId xmlns:p14="http://schemas.microsoft.com/office/powerpoint/2010/main" val="355369578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algn="l"/>
            <a:r>
              <a:rPr lang="es-ES" sz="2400" b="1" dirty="0"/>
              <a:t>CONTENIDO DEL CURSO</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graphicFrame>
        <p:nvGraphicFramePr>
          <p:cNvPr id="5" name="Diagrama 4">
            <a:extLst>
              <a:ext uri="{FF2B5EF4-FFF2-40B4-BE49-F238E27FC236}">
                <a16:creationId xmlns:a16="http://schemas.microsoft.com/office/drawing/2014/main" id="{8E9C6F10-925A-C647-ADFD-D4BC06E84765}"/>
              </a:ext>
            </a:extLst>
          </p:cNvPr>
          <p:cNvGraphicFramePr/>
          <p:nvPr>
            <p:extLst>
              <p:ext uri="{D42A27DB-BD31-4B8C-83A1-F6EECF244321}">
                <p14:modId xmlns:p14="http://schemas.microsoft.com/office/powerpoint/2010/main" val="3312057010"/>
              </p:ext>
            </p:extLst>
          </p:nvPr>
        </p:nvGraphicFramePr>
        <p:xfrm>
          <a:off x="3875861" y="1596326"/>
          <a:ext cx="7623882" cy="44677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CuadroTexto 10">
            <a:extLst>
              <a:ext uri="{FF2B5EF4-FFF2-40B4-BE49-F238E27FC236}">
                <a16:creationId xmlns:a16="http://schemas.microsoft.com/office/drawing/2014/main" id="{A3FE4645-629D-3B4E-8780-733CD236BF6A}"/>
              </a:ext>
            </a:extLst>
          </p:cNvPr>
          <p:cNvSpPr txBox="1"/>
          <p:nvPr/>
        </p:nvSpPr>
        <p:spPr>
          <a:xfrm>
            <a:off x="6076623" y="1196216"/>
            <a:ext cx="3222357" cy="400110"/>
          </a:xfrm>
          <a:prstGeom prst="rect">
            <a:avLst/>
          </a:prstGeom>
          <a:noFill/>
        </p:spPr>
        <p:txBody>
          <a:bodyPr wrap="none" rtlCol="0">
            <a:spAutoFit/>
          </a:bodyPr>
          <a:lstStyle/>
          <a:p>
            <a:r>
              <a:rPr lang="es-ES_tradnl" sz="2000" b="1" dirty="0"/>
              <a:t>FUNDAMENTOS DE REDES</a:t>
            </a:r>
          </a:p>
        </p:txBody>
      </p:sp>
    </p:spTree>
    <p:extLst>
      <p:ext uri="{BB962C8B-B14F-4D97-AF65-F5344CB8AC3E}">
        <p14:creationId xmlns:p14="http://schemas.microsoft.com/office/powerpoint/2010/main" val="56001301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useBgFill="1">
        <p:nvSpPr>
          <p:cNvPr id="8" name="Rectángulo 7">
            <a:extLst>
              <a:ext uri="{FF2B5EF4-FFF2-40B4-BE49-F238E27FC236}">
                <a16:creationId xmlns:a16="http://schemas.microsoft.com/office/drawing/2014/main" id="{A38A195E-584A-485A-BECD-66468900B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0" name="Rectángulo 9">
            <a:extLst>
              <a:ext uri="{FF2B5EF4-FFF2-40B4-BE49-F238E27FC236}">
                <a16:creationId xmlns:a16="http://schemas.microsoft.com/office/drawing/2014/main" id="{840177A7-740C-43C7-8F2D-BD7067F12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solidFill>
            <a:schemeClr val="bg1">
              <a:lumMod val="95000"/>
              <a:lumOff val="5000"/>
            </a:schemeClr>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a:ln>
                <a:noFill/>
              </a:ln>
              <a:solidFill>
                <a:prstClr val="white"/>
              </a:solidFill>
              <a:effectLst/>
              <a:uLnTx/>
              <a:uFillTx/>
              <a:latin typeface="Century Gothic" panose="020B0502020202020204"/>
              <a:ea typeface="+mn-ea"/>
              <a:cs typeface="+mn-cs"/>
            </a:endParaRPr>
          </a:p>
        </p:txBody>
      </p:sp>
      <p:pic>
        <p:nvPicPr>
          <p:cNvPr id="12" name="Imagen 11">
            <a:extLst>
              <a:ext uri="{FF2B5EF4-FFF2-40B4-BE49-F238E27FC236}">
                <a16:creationId xmlns:a16="http://schemas.microsoft.com/office/drawing/2014/main" id="{FF525AAA-82CE-4027-A26C-B0EFFD856F2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4"/>
          <a:stretch/>
        </p:blipFill>
        <p:spPr>
          <a:xfrm rot="5400000" flipH="1" flipV="1">
            <a:off x="-1265719" y="2187575"/>
            <a:ext cx="6857999" cy="2482850"/>
          </a:xfrm>
          <a:prstGeom prst="rect">
            <a:avLst/>
          </a:prstGeom>
        </p:spPr>
      </p:pic>
      <p:sp>
        <p:nvSpPr>
          <p:cNvPr id="2" name="Título 1">
            <a:extLst>
              <a:ext uri="{FF2B5EF4-FFF2-40B4-BE49-F238E27FC236}">
                <a16:creationId xmlns:a16="http://schemas.microsoft.com/office/drawing/2014/main" id="{A389EA88-8D83-4F3F-A4C1-4B16E2377F9E}"/>
              </a:ext>
            </a:extLst>
          </p:cNvPr>
          <p:cNvSpPr>
            <a:spLocks noGrp="1"/>
          </p:cNvSpPr>
          <p:nvPr>
            <p:ph type="title"/>
          </p:nvPr>
        </p:nvSpPr>
        <p:spPr>
          <a:xfrm>
            <a:off x="125729" y="1724493"/>
            <a:ext cx="2640619" cy="1284925"/>
          </a:xfrm>
        </p:spPr>
        <p:txBody>
          <a:bodyPr rtlCol="0">
            <a:noAutofit/>
          </a:bodyPr>
          <a:lstStyle/>
          <a:p>
            <a:pPr lvl="0"/>
            <a:r>
              <a:rPr lang="es-ES" sz="2400" b="1" dirty="0"/>
              <a:t>INTRODUCCIÓN A REDES INFORMÁTICAS</a:t>
            </a:r>
          </a:p>
        </p:txBody>
      </p:sp>
      <p:pic>
        <p:nvPicPr>
          <p:cNvPr id="9" name="Imagen 8">
            <a:extLst>
              <a:ext uri="{FF2B5EF4-FFF2-40B4-BE49-F238E27FC236}">
                <a16:creationId xmlns:a16="http://schemas.microsoft.com/office/drawing/2014/main" id="{5EA0296A-8229-8247-AC0C-124679BD0122}"/>
              </a:ext>
            </a:extLst>
          </p:cNvPr>
          <p:cNvPicPr>
            <a:picLocks noChangeAspect="1"/>
          </p:cNvPicPr>
          <p:nvPr/>
        </p:nvPicPr>
        <p:blipFill>
          <a:blip r:embed="rId4"/>
          <a:stretch>
            <a:fillRect/>
          </a:stretch>
        </p:blipFill>
        <p:spPr>
          <a:xfrm>
            <a:off x="165151" y="167294"/>
            <a:ext cx="1207664" cy="1307939"/>
          </a:xfrm>
          <a:prstGeom prst="rect">
            <a:avLst/>
          </a:prstGeom>
        </p:spPr>
      </p:pic>
      <p:sp>
        <p:nvSpPr>
          <p:cNvPr id="3" name="Rectángulo 2">
            <a:extLst>
              <a:ext uri="{FF2B5EF4-FFF2-40B4-BE49-F238E27FC236}">
                <a16:creationId xmlns:a16="http://schemas.microsoft.com/office/drawing/2014/main" id="{3DBF1D10-D179-CE4A-A0E4-24701DA67082}"/>
              </a:ext>
            </a:extLst>
          </p:cNvPr>
          <p:cNvSpPr/>
          <p:nvPr/>
        </p:nvSpPr>
        <p:spPr>
          <a:xfrm>
            <a:off x="3518749" y="2032096"/>
            <a:ext cx="4427452" cy="3293209"/>
          </a:xfrm>
          <a:prstGeom prst="rect">
            <a:avLst/>
          </a:prstGeom>
        </p:spPr>
        <p:txBody>
          <a:bodyPr wrap="square">
            <a:spAutoFit/>
          </a:bodyPr>
          <a:lstStyle/>
          <a:p>
            <a:pPr algn="just"/>
            <a:r>
              <a:rPr lang="es-CO" sz="1600" dirty="0"/>
              <a:t>Las redes informáticas son la conexión de dos o más ordenadores o computadores entre si, mediante hardware (impresoras, sistemas de almacenamiento…) y software (aplicaciones, archivos, datos…), permitiendo que exista un receptor y emisor.</a:t>
            </a:r>
          </a:p>
          <a:p>
            <a:pPr algn="just"/>
            <a:endParaRPr lang="es-CO" sz="1600" dirty="0"/>
          </a:p>
          <a:p>
            <a:pPr algn="just"/>
            <a:r>
              <a:rPr lang="es-CO" sz="1600" dirty="0"/>
              <a:t>Su objetivo principal es lograr que todos sus programas, datos y equipos estén disponibles para cualquiera de la red que lo solicite, sin importar la localización física del recurso y del usuario.</a:t>
            </a:r>
            <a:endParaRPr lang="es-ES_tradnl" sz="1600" dirty="0"/>
          </a:p>
        </p:txBody>
      </p:sp>
      <p:pic>
        <p:nvPicPr>
          <p:cNvPr id="11" name="Picture 8">
            <a:extLst>
              <a:ext uri="{FF2B5EF4-FFF2-40B4-BE49-F238E27FC236}">
                <a16:creationId xmlns:a16="http://schemas.microsoft.com/office/drawing/2014/main" id="{7404084F-8923-B249-A231-758776D8B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3953" y="2085179"/>
            <a:ext cx="3770295" cy="2687641"/>
          </a:xfrm>
          <a:prstGeom prst="rect">
            <a:avLst/>
          </a:prstGeom>
        </p:spPr>
      </p:pic>
    </p:spTree>
    <p:extLst>
      <p:ext uri="{BB962C8B-B14F-4D97-AF65-F5344CB8AC3E}">
        <p14:creationId xmlns:p14="http://schemas.microsoft.com/office/powerpoint/2010/main" val="100410401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Estela de condensación">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807020_TF67670762.potx" id="{B7FC8CE9-52FA-4AB8-962B-775F580AC377}" vid="{87A6727B-63DF-420F-B5A5-9E7CDBD0D2A3}"/>
    </a:ext>
  </a:extLst>
</a:theme>
</file>

<file path=ppt/theme/theme2.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10BEB954-4024-4CCF-A9D6-4C00FDC028D9}">
  <ds:schemaRefs>
    <ds:schemaRef ds:uri="http://schemas.microsoft.com/sharepoint/v3/contenttype/forms"/>
  </ds:schemaRefs>
</ds:datastoreItem>
</file>

<file path=customXml/itemProps2.xml><?xml version="1.0" encoding="utf-8"?>
<ds:datastoreItem xmlns:ds="http://schemas.openxmlformats.org/officeDocument/2006/customXml" ds:itemID="{AB96CC85-5758-41C0-8EFD-737AFB6912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10EE66-8707-456F-8F2E-091D581CB030}">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Estela de condensación</Template>
  <TotalTime>0</TotalTime>
  <Words>1842</Words>
  <Application>Microsoft Macintosh PowerPoint</Application>
  <PresentationFormat>Panorámica</PresentationFormat>
  <Paragraphs>156</Paragraphs>
  <Slides>26</Slides>
  <Notes>26</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26</vt:i4>
      </vt:variant>
    </vt:vector>
  </HeadingPairs>
  <TitlesOfParts>
    <vt:vector size="30" baseType="lpstr">
      <vt:lpstr>Arial</vt:lpstr>
      <vt:lpstr>Calibri</vt:lpstr>
      <vt:lpstr>Century Gothic</vt:lpstr>
      <vt:lpstr>Estela de condensación</vt:lpstr>
      <vt:lpstr>Fundamentos  de redes</vt:lpstr>
      <vt:lpstr>AGENDA</vt:lpstr>
      <vt:lpstr>presentación</vt:lpstr>
      <vt:lpstr>Acuerdos pedagógicos</vt:lpstr>
      <vt:lpstr>Modelo pedagógico</vt:lpstr>
      <vt:lpstr>Generalidades del curso</vt:lpstr>
      <vt:lpstr>Objetivos de aprendizaje</vt:lpstr>
      <vt:lpstr>CONTENIDO DEL CURSO</vt:lpstr>
      <vt:lpstr>INTRODUCCIÓN A REDES INFORMÁTICAS</vt:lpstr>
      <vt:lpstr>objetivos</vt:lpstr>
      <vt:lpstr>Presentación de PowerPoint</vt:lpstr>
      <vt:lpstr>Presentación de PowerPoint</vt:lpstr>
      <vt:lpstr>Características de las redes informáticas</vt:lpstr>
      <vt:lpstr>ASPECTOS IMPORTANTES</vt:lpstr>
      <vt:lpstr>Estructura de  redes de telecomunicaciones</vt:lpstr>
      <vt:lpstr>Clasificación de las redes</vt:lpstr>
      <vt:lpstr>Red de área local</vt:lpstr>
      <vt:lpstr>Características de las redes de área local</vt:lpstr>
      <vt:lpstr>Características de las redes de área local</vt:lpstr>
      <vt:lpstr>Características de las redes de área local</vt:lpstr>
      <vt:lpstr>Red de área metropolitanas (man)</vt:lpstr>
      <vt:lpstr>Red de área EXTENSA (WAN)</vt:lpstr>
      <vt:lpstr>REDES INALÁMBRICAS</vt:lpstr>
      <vt:lpstr>red</vt:lpstr>
      <vt:lpstr>Cliente/servidor</vt:lpstr>
      <vt:lpstr>Sistemas abiertos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Figueroa</dc:creator>
  <cp:lastModifiedBy/>
  <cp:revision>1</cp:revision>
  <dcterms:created xsi:type="dcterms:W3CDTF">2020-06-01T21:50:56Z</dcterms:created>
  <dcterms:modified xsi:type="dcterms:W3CDTF">2025-02-24T23:04:26Z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