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nva Sans" panose="020B0604020202020204" charset="0"/>
      <p:regular r:id="rId30"/>
    </p:embeddedFont>
    <p:embeddedFont>
      <p:font typeface="Poppins" panose="00000500000000000000" pitchFamily="2" charset="0"/>
      <p:regular r:id="rId31"/>
    </p:embeddedFont>
    <p:embeddedFont>
      <p:font typeface="Poppins Bold" panose="00000800000000000000" charset="0"/>
      <p:regular r:id="rId32"/>
    </p:embeddedFont>
    <p:embeddedFont>
      <p:font typeface="Poppins Italics" panose="020B0604020202020204" charset="0"/>
      <p:regular r:id="rId33"/>
    </p:embeddedFont>
    <p:embeddedFont>
      <p:font typeface="Work Sans" pitchFamily="2" charset="0"/>
      <p:regular r:id="rId34"/>
    </p:embeddedFont>
    <p:embeddedFont>
      <p:font typeface="Work Sans Italic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319" b="33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-1579765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-3376253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8203042"/>
            <a:ext cx="4167916" cy="41679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719134" y="2697463"/>
            <a:ext cx="236674" cy="2664706"/>
            <a:chOff x="0" y="0"/>
            <a:chExt cx="62334" cy="7018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34" cy="701816"/>
            </a:xfrm>
            <a:custGeom>
              <a:avLst/>
              <a:gdLst/>
              <a:ahLst/>
              <a:cxnLst/>
              <a:rect l="l" t="t" r="r" b="b"/>
              <a:pathLst>
                <a:path w="62334" h="701816">
                  <a:moveTo>
                    <a:pt x="0" y="0"/>
                  </a:moveTo>
                  <a:lnTo>
                    <a:pt x="62334" y="0"/>
                  </a:lnTo>
                  <a:lnTo>
                    <a:pt x="62334" y="701816"/>
                  </a:lnTo>
                  <a:lnTo>
                    <a:pt x="0" y="701816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2334" cy="73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441524" y="2135131"/>
            <a:ext cx="8490665" cy="3789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4"/>
              </a:lnSpc>
            </a:pPr>
            <a:r>
              <a:rPr lang="en-US" sz="67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CAPACIDADES DEL GERENTE DE NEGOCIOS INTERNACIONALES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41524" y="7173344"/>
            <a:ext cx="13817776" cy="1472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Según </a:t>
            </a:r>
            <a:r>
              <a:rPr lang="en-US" sz="2600" i="1" u="sng">
                <a:solidFill>
                  <a:srgbClr val="FFFFFF"/>
                </a:solidFill>
                <a:latin typeface="Work Sans Italics"/>
                <a:ea typeface="Work Sans Italics"/>
                <a:cs typeface="Work Sans Italics"/>
                <a:sym typeface="Work Sans Italics"/>
              </a:rPr>
              <a:t>Peter Drucker, “la mejor manera de predecir el futuro es crearlo”</a:t>
            </a:r>
            <a:r>
              <a:rPr lang="en-US" sz="26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, destacando que los gerentes deben anticipar los cambios del entorno y diseñar estrategias que permitan a las organizaciones competir de manera efectiva en el mercado global.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332" b="733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9050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8233142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6436654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-1609865"/>
            <a:ext cx="4167916" cy="41679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02064" y="3870595"/>
            <a:ext cx="236674" cy="2664706"/>
            <a:chOff x="0" y="0"/>
            <a:chExt cx="62334" cy="7018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34" cy="701816"/>
            </a:xfrm>
            <a:custGeom>
              <a:avLst/>
              <a:gdLst/>
              <a:ahLst/>
              <a:cxnLst/>
              <a:rect l="l" t="t" r="r" b="b"/>
              <a:pathLst>
                <a:path w="62334" h="701816">
                  <a:moveTo>
                    <a:pt x="0" y="0"/>
                  </a:moveTo>
                  <a:lnTo>
                    <a:pt x="62334" y="0"/>
                  </a:lnTo>
                  <a:lnTo>
                    <a:pt x="62334" y="701816"/>
                  </a:lnTo>
                  <a:lnTo>
                    <a:pt x="0" y="701816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2334" cy="73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892253" y="2933256"/>
            <a:ext cx="10728421" cy="350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76155" lvl="1" indent="-888078" algn="l">
              <a:lnSpc>
                <a:spcPts val="8967"/>
              </a:lnSpc>
              <a:buAutoNum type="arabicPeriod"/>
            </a:pPr>
            <a:r>
              <a:rPr lang="en-US" sz="822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 DE NEGOCIACIÓN INTERNACIONAL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54240" y="6929052"/>
            <a:ext cx="12163739" cy="163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6"/>
              </a:lnSpc>
            </a:pPr>
            <a:r>
              <a:rPr lang="en-US" sz="2904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La negociación internacional es una habilidad clave en el comercio global, ya que las relaciones comerciales se establecen mediante acuerdos entre empresas, gobiernos e instituciones.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37490" y="6522582"/>
            <a:ext cx="5471436" cy="547143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23218" y="0"/>
            <a:ext cx="11664782" cy="4253206"/>
            <a:chOff x="0" y="0"/>
            <a:chExt cx="3072206" cy="1120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2206" cy="1120186"/>
            </a:xfrm>
            <a:custGeom>
              <a:avLst/>
              <a:gdLst/>
              <a:ahLst/>
              <a:cxnLst/>
              <a:rect l="l" t="t" r="r" b="b"/>
              <a:pathLst>
                <a:path w="3072206" h="1120186">
                  <a:moveTo>
                    <a:pt x="0" y="0"/>
                  </a:moveTo>
                  <a:lnTo>
                    <a:pt x="3072206" y="0"/>
                  </a:lnTo>
                  <a:lnTo>
                    <a:pt x="3072206" y="1120186"/>
                  </a:lnTo>
                  <a:lnTo>
                    <a:pt x="0" y="1120186"/>
                  </a:lnTo>
                  <a:close/>
                </a:path>
              </a:pathLst>
            </a:custGeom>
            <a:solidFill>
              <a:srgbClr val="0B2E3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72206" cy="115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89653" y="1028700"/>
            <a:ext cx="6569647" cy="3906503"/>
            <a:chOff x="0" y="0"/>
            <a:chExt cx="1017810" cy="6052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7810" cy="605220"/>
            </a:xfrm>
            <a:custGeom>
              <a:avLst/>
              <a:gdLst/>
              <a:ahLst/>
              <a:cxnLst/>
              <a:rect l="l" t="t" r="r" b="b"/>
              <a:pathLst>
                <a:path w="1017810" h="605220">
                  <a:moveTo>
                    <a:pt x="0" y="0"/>
                  </a:moveTo>
                  <a:lnTo>
                    <a:pt x="1017810" y="0"/>
                  </a:lnTo>
                  <a:lnTo>
                    <a:pt x="1017810" y="605220"/>
                  </a:lnTo>
                  <a:lnTo>
                    <a:pt x="0" y="605220"/>
                  </a:lnTo>
                  <a:close/>
                </a:path>
              </a:pathLst>
            </a:custGeom>
            <a:blipFill>
              <a:blip r:embed="rId2"/>
              <a:stretch>
                <a:fillRect t="-6127" b="-612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915842" y="1028700"/>
            <a:ext cx="4345186" cy="3906503"/>
            <a:chOff x="0" y="0"/>
            <a:chExt cx="673183" cy="6052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3183" cy="605220"/>
            </a:xfrm>
            <a:custGeom>
              <a:avLst/>
              <a:gdLst/>
              <a:ahLst/>
              <a:cxnLst/>
              <a:rect l="l" t="t" r="r" b="b"/>
              <a:pathLst>
                <a:path w="673183" h="605220">
                  <a:moveTo>
                    <a:pt x="0" y="0"/>
                  </a:moveTo>
                  <a:lnTo>
                    <a:pt x="673183" y="0"/>
                  </a:lnTo>
                  <a:lnTo>
                    <a:pt x="673183" y="605220"/>
                  </a:lnTo>
                  <a:lnTo>
                    <a:pt x="0" y="605220"/>
                  </a:lnTo>
                  <a:close/>
                </a:path>
              </a:pathLst>
            </a:custGeom>
            <a:blipFill>
              <a:blip r:embed="rId3"/>
              <a:stretch>
                <a:fillRect l="-30092" r="-3009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42031" y="1028700"/>
            <a:ext cx="4345186" cy="3906503"/>
            <a:chOff x="0" y="0"/>
            <a:chExt cx="673183" cy="6052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3183" cy="605220"/>
            </a:xfrm>
            <a:custGeom>
              <a:avLst/>
              <a:gdLst/>
              <a:ahLst/>
              <a:cxnLst/>
              <a:rect l="l" t="t" r="r" b="b"/>
              <a:pathLst>
                <a:path w="673183" h="605220">
                  <a:moveTo>
                    <a:pt x="0" y="0"/>
                  </a:moveTo>
                  <a:lnTo>
                    <a:pt x="673183" y="0"/>
                  </a:lnTo>
                  <a:lnTo>
                    <a:pt x="673183" y="605220"/>
                  </a:lnTo>
                  <a:lnTo>
                    <a:pt x="0" y="605220"/>
                  </a:lnTo>
                  <a:close/>
                </a:path>
              </a:pathLst>
            </a:custGeom>
            <a:blipFill>
              <a:blip r:embed="rId4"/>
              <a:stretch>
                <a:fillRect l="-17470" r="-1747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851563" y="6522582"/>
            <a:ext cx="8258835" cy="91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1"/>
              </a:lnSpc>
            </a:pPr>
            <a:r>
              <a:rPr lang="en-US" sz="6000" b="1">
                <a:solidFill>
                  <a:srgbClr val="0B2E3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IMPORTANCIA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3359" y="7621473"/>
            <a:ext cx="8881313" cy="163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8"/>
              </a:lnSpc>
            </a:pPr>
            <a:r>
              <a:rPr lang="en-US" sz="2872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Una negociación efectiva permite generar acuerdos comerciales beneficiosos y fortalecer relaciones empresariales internacionales.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32784" y="6241728"/>
            <a:ext cx="8646633" cy="386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2"/>
              </a:lnSpc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El gerente debe desarrollar habilidades para:</a:t>
            </a:r>
          </a:p>
          <a:p>
            <a:pPr algn="l">
              <a:lnSpc>
                <a:spcPts val="4372"/>
              </a:lnSpc>
            </a:pPr>
            <a:endParaRPr lang="en-US" sz="2914">
              <a:solidFill>
                <a:srgbClr val="54545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629334" lvl="1" indent="-314667" algn="l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Negociar contratos internacionales</a:t>
            </a:r>
          </a:p>
          <a:p>
            <a:pPr marL="629334" lvl="1" indent="-314667" algn="l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Comprender diferencias culturales</a:t>
            </a:r>
          </a:p>
          <a:p>
            <a:pPr marL="629334" lvl="1" indent="-314667" algn="l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Gestionar conflictos comerciales</a:t>
            </a:r>
          </a:p>
          <a:p>
            <a:pPr marL="629334" lvl="1" indent="-314667" algn="l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Establecer alianzas estratégicas</a:t>
            </a:r>
          </a:p>
          <a:p>
            <a:pPr algn="l">
              <a:lnSpc>
                <a:spcPts val="4372"/>
              </a:lnSpc>
            </a:pPr>
            <a:endParaRPr lang="en-US" sz="2914">
              <a:solidFill>
                <a:srgbClr val="545454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5902" y="5086350"/>
            <a:ext cx="17336197" cy="97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1"/>
              </a:lnSpc>
              <a:spcBef>
                <a:spcPct val="0"/>
              </a:spcBef>
            </a:pPr>
            <a:r>
              <a:rPr lang="en-US" sz="278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Según Philip Kotler, “las empresas exitosas no solo venden productos, sino que construyen relaciones duraderas con sus socios y clientes”.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332" b="733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525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8233142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6436654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-1609865"/>
            <a:ext cx="4167916" cy="41679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283251" y="3594291"/>
            <a:ext cx="300436" cy="2664706"/>
            <a:chOff x="0" y="0"/>
            <a:chExt cx="79127" cy="7018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127" cy="701816"/>
            </a:xfrm>
            <a:custGeom>
              <a:avLst/>
              <a:gdLst/>
              <a:ahLst/>
              <a:cxnLst/>
              <a:rect l="l" t="t" r="r" b="b"/>
              <a:pathLst>
                <a:path w="79127" h="701816">
                  <a:moveTo>
                    <a:pt x="0" y="0"/>
                  </a:moveTo>
                  <a:lnTo>
                    <a:pt x="79127" y="0"/>
                  </a:lnTo>
                  <a:lnTo>
                    <a:pt x="79127" y="701816"/>
                  </a:lnTo>
                  <a:lnTo>
                    <a:pt x="0" y="701816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9127" cy="73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343504" y="3205202"/>
            <a:ext cx="11818345" cy="233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0"/>
              </a:lnSpc>
            </a:pPr>
            <a:r>
              <a:rPr lang="en-US" sz="81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4. CAPACIDAD DE LIDERAZGO GLOBAL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93628" y="6400965"/>
            <a:ext cx="12929789" cy="1665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n-US" sz="2944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El gerente de negocios internacionales debe liderar equipos multiculturales y coordinar operaciones en diferentes países, lo que exige una alta capacidad de liderazgo y adaptación cultural.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37490" y="6522582"/>
            <a:ext cx="5471436" cy="547143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1C507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23218" y="0"/>
            <a:ext cx="11664782" cy="4253206"/>
            <a:chOff x="0" y="0"/>
            <a:chExt cx="3072206" cy="11201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72206" cy="1120186"/>
            </a:xfrm>
            <a:custGeom>
              <a:avLst/>
              <a:gdLst/>
              <a:ahLst/>
              <a:cxnLst/>
              <a:rect l="l" t="t" r="r" b="b"/>
              <a:pathLst>
                <a:path w="3072206" h="1120186">
                  <a:moveTo>
                    <a:pt x="0" y="0"/>
                  </a:moveTo>
                  <a:lnTo>
                    <a:pt x="3072206" y="0"/>
                  </a:lnTo>
                  <a:lnTo>
                    <a:pt x="3072206" y="1120186"/>
                  </a:lnTo>
                  <a:lnTo>
                    <a:pt x="0" y="1120186"/>
                  </a:lnTo>
                  <a:close/>
                </a:path>
              </a:pathLst>
            </a:custGeom>
            <a:solidFill>
              <a:srgbClr val="0B2E3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72206" cy="115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89653" y="1028700"/>
            <a:ext cx="6569647" cy="3906503"/>
            <a:chOff x="0" y="0"/>
            <a:chExt cx="1017810" cy="6052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7810" cy="605220"/>
            </a:xfrm>
            <a:custGeom>
              <a:avLst/>
              <a:gdLst/>
              <a:ahLst/>
              <a:cxnLst/>
              <a:rect l="l" t="t" r="r" b="b"/>
              <a:pathLst>
                <a:path w="1017810" h="605220">
                  <a:moveTo>
                    <a:pt x="0" y="0"/>
                  </a:moveTo>
                  <a:lnTo>
                    <a:pt x="1017810" y="0"/>
                  </a:lnTo>
                  <a:lnTo>
                    <a:pt x="1017810" y="605220"/>
                  </a:lnTo>
                  <a:lnTo>
                    <a:pt x="0" y="605220"/>
                  </a:lnTo>
                  <a:close/>
                </a:path>
              </a:pathLst>
            </a:custGeom>
            <a:blipFill>
              <a:blip r:embed="rId2"/>
              <a:stretch>
                <a:fillRect t="-6127" b="-612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915842" y="1028700"/>
            <a:ext cx="4345186" cy="3906503"/>
            <a:chOff x="0" y="0"/>
            <a:chExt cx="673183" cy="6052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3183" cy="605220"/>
            </a:xfrm>
            <a:custGeom>
              <a:avLst/>
              <a:gdLst/>
              <a:ahLst/>
              <a:cxnLst/>
              <a:rect l="l" t="t" r="r" b="b"/>
              <a:pathLst>
                <a:path w="673183" h="605220">
                  <a:moveTo>
                    <a:pt x="0" y="0"/>
                  </a:moveTo>
                  <a:lnTo>
                    <a:pt x="673183" y="0"/>
                  </a:lnTo>
                  <a:lnTo>
                    <a:pt x="673183" y="605220"/>
                  </a:lnTo>
                  <a:lnTo>
                    <a:pt x="0" y="605220"/>
                  </a:lnTo>
                  <a:close/>
                </a:path>
              </a:pathLst>
            </a:custGeom>
            <a:blipFill>
              <a:blip r:embed="rId3"/>
              <a:stretch>
                <a:fillRect l="-30092" r="-3009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42031" y="1028700"/>
            <a:ext cx="4345186" cy="3906503"/>
            <a:chOff x="0" y="0"/>
            <a:chExt cx="673183" cy="6052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73183" cy="605220"/>
            </a:xfrm>
            <a:custGeom>
              <a:avLst/>
              <a:gdLst/>
              <a:ahLst/>
              <a:cxnLst/>
              <a:rect l="l" t="t" r="r" b="b"/>
              <a:pathLst>
                <a:path w="673183" h="605220">
                  <a:moveTo>
                    <a:pt x="0" y="0"/>
                  </a:moveTo>
                  <a:lnTo>
                    <a:pt x="673183" y="0"/>
                  </a:lnTo>
                  <a:lnTo>
                    <a:pt x="673183" y="605220"/>
                  </a:lnTo>
                  <a:lnTo>
                    <a:pt x="0" y="605220"/>
                  </a:lnTo>
                  <a:close/>
                </a:path>
              </a:pathLst>
            </a:custGeom>
            <a:blipFill>
              <a:blip r:embed="rId4"/>
              <a:stretch>
                <a:fillRect l="-17470" r="-1747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689653" y="6327453"/>
            <a:ext cx="5750839" cy="91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1"/>
              </a:lnSpc>
            </a:pPr>
            <a:r>
              <a:rPr lang="en-US" sz="6000" b="1">
                <a:solidFill>
                  <a:srgbClr val="0B2E3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IMPORTANCIA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17006" y="7382806"/>
            <a:ext cx="8613109" cy="156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2785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El liderazgo global facilita la integración de diferentes perspectivas culturales y mejora la coordinación de equipos internacionales.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8228" y="6241728"/>
            <a:ext cx="8646633" cy="386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2"/>
              </a:lnSpc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Entre las características del liderazgo global se encuentran:</a:t>
            </a:r>
          </a:p>
          <a:p>
            <a:pPr marL="629334" lvl="1" indent="-314667" algn="l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Inteligencia emocional</a:t>
            </a:r>
          </a:p>
          <a:p>
            <a:pPr marL="629334" lvl="1" indent="-314667" algn="l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Adaptabilidad cultural</a:t>
            </a:r>
          </a:p>
          <a:p>
            <a:pPr marL="629334" lvl="1" indent="-314667" algn="l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Comunicación efectiva</a:t>
            </a:r>
          </a:p>
          <a:p>
            <a:pPr marL="629334" lvl="1" indent="-314667" algn="l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Capacidad para motivar equipos diversos</a:t>
            </a:r>
          </a:p>
          <a:p>
            <a:pPr algn="l">
              <a:lnSpc>
                <a:spcPts val="4372"/>
              </a:lnSpc>
            </a:pPr>
            <a:endParaRPr lang="en-US" sz="2914">
              <a:solidFill>
                <a:srgbClr val="545454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17511" y="5114245"/>
            <a:ext cx="9472142" cy="97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1"/>
              </a:lnSpc>
              <a:spcBef>
                <a:spcPct val="0"/>
              </a:spcBef>
            </a:pPr>
            <a:r>
              <a:rPr lang="en-US" sz="278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Según John P. Kotter, “el liderazgo consiste en movilizar a un grupo de personas hacia un objetivo común”.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332" b="733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8233142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6436654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-1609865"/>
            <a:ext cx="4167916" cy="41679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347014" y="3189216"/>
            <a:ext cx="236674" cy="2664706"/>
            <a:chOff x="0" y="0"/>
            <a:chExt cx="62334" cy="7018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34" cy="701816"/>
            </a:xfrm>
            <a:custGeom>
              <a:avLst/>
              <a:gdLst/>
              <a:ahLst/>
              <a:cxnLst/>
              <a:rect l="l" t="t" r="r" b="b"/>
              <a:pathLst>
                <a:path w="62334" h="701816">
                  <a:moveTo>
                    <a:pt x="0" y="0"/>
                  </a:moveTo>
                  <a:lnTo>
                    <a:pt x="62334" y="0"/>
                  </a:lnTo>
                  <a:lnTo>
                    <a:pt x="62334" y="701816"/>
                  </a:lnTo>
                  <a:lnTo>
                    <a:pt x="0" y="701816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2334" cy="73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324454" y="2808290"/>
            <a:ext cx="11678795" cy="342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0"/>
              </a:lnSpc>
            </a:pPr>
            <a:r>
              <a:rPr lang="en-US" sz="8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5. CAPACIDAD DE GESTIÓN LOGÍSTICA Y OPERATIVA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3883" y="6777774"/>
            <a:ext cx="13256799" cy="152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729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En los negocios internacionales, la gestión logística es un factor determinante para el éxito comercial, ya que involucra la coordinación del transporte, almacenamiento y distribución de mercancías a nivel global.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37654" y="7499364"/>
            <a:ext cx="7700692" cy="770069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7894" y="3997464"/>
            <a:ext cx="8196106" cy="489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1"/>
              </a:lnSpc>
              <a:spcBef>
                <a:spcPct val="0"/>
              </a:spcBef>
            </a:pPr>
            <a:r>
              <a:rPr lang="en-US" sz="30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gerente debe comprender </a:t>
            </a:r>
          </a:p>
          <a:p>
            <a:pPr algn="l">
              <a:lnSpc>
                <a:spcPts val="4281"/>
              </a:lnSpc>
              <a:spcBef>
                <a:spcPct val="0"/>
              </a:spcBef>
            </a:pPr>
            <a:r>
              <a:rPr lang="en-US" sz="30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aspectos como:</a:t>
            </a:r>
          </a:p>
          <a:p>
            <a:pPr algn="l">
              <a:lnSpc>
                <a:spcPts val="4281"/>
              </a:lnSpc>
              <a:spcBef>
                <a:spcPct val="0"/>
              </a:spcBef>
            </a:pPr>
            <a:endParaRPr lang="en-US" sz="305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60197" lvl="1" indent="-330099" algn="l">
              <a:lnSpc>
                <a:spcPts val="4281"/>
              </a:lnSpc>
              <a:buFont typeface="Arial"/>
              <a:buChar char="•"/>
            </a:pPr>
            <a:r>
              <a:rPr lang="en-US" sz="30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Distribución física internacional</a:t>
            </a:r>
          </a:p>
          <a:p>
            <a:pPr marL="660197" lvl="1" indent="-330099" algn="l">
              <a:lnSpc>
                <a:spcPts val="4281"/>
              </a:lnSpc>
              <a:buFont typeface="Arial"/>
              <a:buChar char="•"/>
            </a:pPr>
            <a:r>
              <a:rPr lang="en-US" sz="30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Transporte internacional</a:t>
            </a:r>
          </a:p>
          <a:p>
            <a:pPr marL="660197" lvl="1" indent="-330099" algn="l">
              <a:lnSpc>
                <a:spcPts val="4281"/>
              </a:lnSpc>
              <a:buFont typeface="Arial"/>
              <a:buChar char="•"/>
            </a:pPr>
            <a:r>
              <a:rPr lang="en-US" sz="30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Incoterms</a:t>
            </a:r>
          </a:p>
          <a:p>
            <a:pPr marL="660197" lvl="1" indent="-330099" algn="l">
              <a:lnSpc>
                <a:spcPts val="4281"/>
              </a:lnSpc>
              <a:buFont typeface="Arial"/>
              <a:buChar char="•"/>
            </a:pPr>
            <a:r>
              <a:rPr lang="en-US" sz="30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Procesos aduaneros</a:t>
            </a:r>
          </a:p>
          <a:p>
            <a:pPr marL="660197" lvl="1" indent="-330099" algn="l">
              <a:lnSpc>
                <a:spcPts val="4281"/>
              </a:lnSpc>
              <a:buFont typeface="Arial"/>
              <a:buChar char="•"/>
            </a:pPr>
            <a:r>
              <a:rPr lang="en-US" sz="305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Gestión de la cadena de suministro</a:t>
            </a:r>
          </a:p>
          <a:p>
            <a:pPr algn="l">
              <a:lnSpc>
                <a:spcPts val="4281"/>
              </a:lnSpc>
              <a:spcBef>
                <a:spcPct val="0"/>
              </a:spcBef>
            </a:pPr>
            <a:endParaRPr lang="en-US" sz="305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623218" y="0"/>
            <a:ext cx="11664782" cy="4253206"/>
            <a:chOff x="0" y="0"/>
            <a:chExt cx="3072206" cy="11201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2206" cy="1120186"/>
            </a:xfrm>
            <a:custGeom>
              <a:avLst/>
              <a:gdLst/>
              <a:ahLst/>
              <a:cxnLst/>
              <a:rect l="l" t="t" r="r" b="b"/>
              <a:pathLst>
                <a:path w="3072206" h="1120186">
                  <a:moveTo>
                    <a:pt x="0" y="0"/>
                  </a:moveTo>
                  <a:lnTo>
                    <a:pt x="3072206" y="0"/>
                  </a:lnTo>
                  <a:lnTo>
                    <a:pt x="3072206" y="1120186"/>
                  </a:lnTo>
                  <a:lnTo>
                    <a:pt x="0" y="1120186"/>
                  </a:lnTo>
                  <a:close/>
                </a:path>
              </a:pathLst>
            </a:custGeom>
            <a:solidFill>
              <a:srgbClr val="0B2E3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2206" cy="1158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239975" y="500901"/>
            <a:ext cx="5002917" cy="3251404"/>
          </a:xfrm>
          <a:custGeom>
            <a:avLst/>
            <a:gdLst/>
            <a:ahLst/>
            <a:cxnLst/>
            <a:rect l="l" t="t" r="r" b="b"/>
            <a:pathLst>
              <a:path w="5002917" h="3251404">
                <a:moveTo>
                  <a:pt x="0" y="0"/>
                </a:moveTo>
                <a:lnTo>
                  <a:pt x="5002918" y="0"/>
                </a:lnTo>
                <a:lnTo>
                  <a:pt x="5002918" y="3251404"/>
                </a:lnTo>
                <a:lnTo>
                  <a:pt x="0" y="3251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70" r="-677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50992" y="500901"/>
            <a:ext cx="5784613" cy="3251404"/>
          </a:xfrm>
          <a:custGeom>
            <a:avLst/>
            <a:gdLst/>
            <a:ahLst/>
            <a:cxnLst/>
            <a:rect l="l" t="t" r="r" b="b"/>
            <a:pathLst>
              <a:path w="5784613" h="3251404">
                <a:moveTo>
                  <a:pt x="0" y="0"/>
                </a:moveTo>
                <a:lnTo>
                  <a:pt x="5784613" y="0"/>
                </a:lnTo>
                <a:lnTo>
                  <a:pt x="5784613" y="3251404"/>
                </a:lnTo>
                <a:lnTo>
                  <a:pt x="0" y="3251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" r="-1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5895" y="736982"/>
            <a:ext cx="4589255" cy="3015323"/>
          </a:xfrm>
          <a:custGeom>
            <a:avLst/>
            <a:gdLst/>
            <a:ahLst/>
            <a:cxnLst/>
            <a:rect l="l" t="t" r="r" b="b"/>
            <a:pathLst>
              <a:path w="4589255" h="3015323">
                <a:moveTo>
                  <a:pt x="0" y="0"/>
                </a:moveTo>
                <a:lnTo>
                  <a:pt x="4589255" y="0"/>
                </a:lnTo>
                <a:lnTo>
                  <a:pt x="4589255" y="3015323"/>
                </a:lnTo>
                <a:lnTo>
                  <a:pt x="0" y="30153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45895" y="8996397"/>
            <a:ext cx="12984093" cy="100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Según Martin Christopher, “la competencia real no se da entre empresas, sino entre cadenas de suministro”.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65953" y="5629845"/>
            <a:ext cx="7143403" cy="201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Una gestión logística eficiente permite reducir costos, mejorar los tiempos de entrega y aumentar la competitividad internacional de la empresa.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55609" y="4668886"/>
            <a:ext cx="3763382" cy="85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8"/>
              </a:lnSpc>
              <a:spcBef>
                <a:spcPct val="0"/>
              </a:spcBef>
            </a:pPr>
            <a:r>
              <a:rPr lang="en-US" sz="505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Importancia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332" b="733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8233142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6436654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-1609865"/>
            <a:ext cx="4167916" cy="41679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02064" y="3870595"/>
            <a:ext cx="236674" cy="2664706"/>
            <a:chOff x="0" y="0"/>
            <a:chExt cx="62334" cy="7018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34" cy="701816"/>
            </a:xfrm>
            <a:custGeom>
              <a:avLst/>
              <a:gdLst/>
              <a:ahLst/>
              <a:cxnLst/>
              <a:rect l="l" t="t" r="r" b="b"/>
              <a:pathLst>
                <a:path w="62334" h="701816">
                  <a:moveTo>
                    <a:pt x="0" y="0"/>
                  </a:moveTo>
                  <a:lnTo>
                    <a:pt x="62334" y="0"/>
                  </a:lnTo>
                  <a:lnTo>
                    <a:pt x="62334" y="701816"/>
                  </a:lnTo>
                  <a:lnTo>
                    <a:pt x="0" y="701816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2334" cy="73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324454" y="3615949"/>
            <a:ext cx="11487507" cy="342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0"/>
              </a:lnSpc>
            </a:pPr>
            <a:r>
              <a:rPr lang="en-US" sz="8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6. CAPACIDAD DE INNOVACIÓN Y ADAPTACIÓN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21202" y="7560677"/>
            <a:ext cx="11019662" cy="152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7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Los mercados internacionales se caracterizan por su dinamismo, por lo que las empresas deben adaptarse constantemente a los cambios del entorno global.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63241" y="0"/>
            <a:ext cx="5224759" cy="10287000"/>
            <a:chOff x="0" y="0"/>
            <a:chExt cx="137606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6068" cy="2709333"/>
            </a:xfrm>
            <a:custGeom>
              <a:avLst/>
              <a:gdLst/>
              <a:ahLst/>
              <a:cxnLst/>
              <a:rect l="l" t="t" r="r" b="b"/>
              <a:pathLst>
                <a:path w="1376068" h="2709333">
                  <a:moveTo>
                    <a:pt x="0" y="0"/>
                  </a:moveTo>
                  <a:lnTo>
                    <a:pt x="1376068" y="0"/>
                  </a:lnTo>
                  <a:lnTo>
                    <a:pt x="137606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7606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956355" y="-101861"/>
            <a:ext cx="5331645" cy="10388861"/>
          </a:xfrm>
          <a:custGeom>
            <a:avLst/>
            <a:gdLst/>
            <a:ahLst/>
            <a:cxnLst/>
            <a:rect l="l" t="t" r="r" b="b"/>
            <a:pathLst>
              <a:path w="5331645" h="10388861">
                <a:moveTo>
                  <a:pt x="0" y="0"/>
                </a:moveTo>
                <a:lnTo>
                  <a:pt x="5331645" y="0"/>
                </a:lnTo>
                <a:lnTo>
                  <a:pt x="5331645" y="10388861"/>
                </a:lnTo>
                <a:lnTo>
                  <a:pt x="0" y="10388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58" r="-455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61348" y="1101279"/>
            <a:ext cx="8405566" cy="3088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5"/>
              </a:lnSpc>
              <a:spcBef>
                <a:spcPct val="0"/>
              </a:spcBef>
            </a:pPr>
            <a:r>
              <a:rPr lang="en-US" sz="29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gerente debe fomentar:</a:t>
            </a:r>
          </a:p>
          <a:p>
            <a:pPr algn="l">
              <a:lnSpc>
                <a:spcPts val="4075"/>
              </a:lnSpc>
              <a:spcBef>
                <a:spcPct val="0"/>
              </a:spcBef>
            </a:pPr>
            <a:endParaRPr lang="en-US" sz="291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28533" lvl="1" indent="-314266" algn="l">
              <a:lnSpc>
                <a:spcPts val="4075"/>
              </a:lnSpc>
              <a:buFont typeface="Arial"/>
              <a:buChar char="•"/>
            </a:pPr>
            <a:r>
              <a:rPr lang="en-US" sz="29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Innovación en productos y servicios</a:t>
            </a:r>
          </a:p>
          <a:p>
            <a:pPr marL="628533" lvl="1" indent="-314266" algn="l">
              <a:lnSpc>
                <a:spcPts val="4075"/>
              </a:lnSpc>
              <a:buFont typeface="Arial"/>
              <a:buChar char="•"/>
            </a:pPr>
            <a:r>
              <a:rPr lang="en-US" sz="29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Transformación digital</a:t>
            </a:r>
          </a:p>
          <a:p>
            <a:pPr marL="628533" lvl="1" indent="-314266" algn="l">
              <a:lnSpc>
                <a:spcPts val="4075"/>
              </a:lnSpc>
              <a:buFont typeface="Arial"/>
              <a:buChar char="•"/>
            </a:pPr>
            <a:r>
              <a:rPr lang="en-US" sz="29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Adaptación de estrategias comerciales</a:t>
            </a:r>
          </a:p>
          <a:p>
            <a:pPr marL="628533" lvl="1" indent="-314266" algn="l">
              <a:lnSpc>
                <a:spcPts val="4075"/>
              </a:lnSpc>
              <a:buFont typeface="Arial"/>
              <a:buChar char="•"/>
            </a:pPr>
            <a:r>
              <a:rPr lang="en-US" sz="29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Desarrollo de nuevos modelos de negocio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9677" y="8780432"/>
            <a:ext cx="11961479" cy="89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8"/>
              </a:lnSpc>
              <a:spcBef>
                <a:spcPct val="0"/>
              </a:spcBef>
            </a:pPr>
            <a:r>
              <a:rPr lang="en-US" sz="258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Según Peter Drucker, “la innovación es el instrumento específico del emprendimiento”.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4529" y="5258588"/>
            <a:ext cx="10111775" cy="206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4"/>
              </a:lnSpc>
              <a:spcBef>
                <a:spcPct val="0"/>
              </a:spcBef>
            </a:pPr>
            <a:r>
              <a:rPr lang="en-US" sz="28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Importancia</a:t>
            </a:r>
          </a:p>
          <a:p>
            <a:pPr algn="ctr">
              <a:lnSpc>
                <a:spcPts val="4054"/>
              </a:lnSpc>
              <a:spcBef>
                <a:spcPct val="0"/>
              </a:spcBef>
            </a:pPr>
            <a:r>
              <a:rPr lang="en-US" sz="28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innovación permite a las empresas mantenerse competitivas y responder a las demandas cambiantes de los mercados internacionales.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5456279" y="-1166693"/>
            <a:ext cx="7700692" cy="770069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332" b="733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8233142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6436654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-1609865"/>
            <a:ext cx="4167916" cy="41679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02064" y="3870595"/>
            <a:ext cx="236674" cy="2664706"/>
            <a:chOff x="0" y="0"/>
            <a:chExt cx="62334" cy="7018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34" cy="701816"/>
            </a:xfrm>
            <a:custGeom>
              <a:avLst/>
              <a:gdLst/>
              <a:ahLst/>
              <a:cxnLst/>
              <a:rect l="l" t="t" r="r" b="b"/>
              <a:pathLst>
                <a:path w="62334" h="701816">
                  <a:moveTo>
                    <a:pt x="0" y="0"/>
                  </a:moveTo>
                  <a:lnTo>
                    <a:pt x="62334" y="0"/>
                  </a:lnTo>
                  <a:lnTo>
                    <a:pt x="62334" y="701816"/>
                  </a:lnTo>
                  <a:lnTo>
                    <a:pt x="0" y="701816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2334" cy="73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175675" y="3010094"/>
            <a:ext cx="11572524" cy="342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0"/>
              </a:lnSpc>
            </a:pPr>
            <a:r>
              <a:rPr lang="en-US" sz="8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7. CAPACIDAD ÉTICA Y RESPONSABILIDAD SOCIAL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9931" y="6973938"/>
            <a:ext cx="11593525" cy="152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7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La gestión de los negocios internacionales debe basarse en principios éticos y en el cumplimiento de normas internacionales que regulan el comercio global.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76332" y="7313284"/>
            <a:ext cx="7700692" cy="770069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851217"/>
            <a:ext cx="14231383" cy="3747525"/>
          </a:xfrm>
          <a:custGeom>
            <a:avLst/>
            <a:gdLst/>
            <a:ahLst/>
            <a:cxnLst/>
            <a:rect l="l" t="t" r="r" b="b"/>
            <a:pathLst>
              <a:path w="14231383" h="3747525">
                <a:moveTo>
                  <a:pt x="0" y="0"/>
                </a:moveTo>
                <a:lnTo>
                  <a:pt x="14231383" y="0"/>
                </a:lnTo>
                <a:lnTo>
                  <a:pt x="14231383" y="3747525"/>
                </a:lnTo>
                <a:lnTo>
                  <a:pt x="0" y="3747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9" t="-23743" b="-895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01175" y="942975"/>
            <a:ext cx="7826860" cy="332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 gerente debe considerar:</a:t>
            </a:r>
          </a:p>
          <a:p>
            <a:pPr algn="l">
              <a:lnSpc>
                <a:spcPts val="4407"/>
              </a:lnSpc>
            </a:pPr>
            <a:endParaRPr lang="en-US" sz="314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79772" lvl="1" indent="-339886" algn="l">
              <a:lnSpc>
                <a:spcPts val="4407"/>
              </a:lnSpc>
              <a:buFont typeface="Arial"/>
              <a:buChar char="•"/>
            </a:pPr>
            <a:r>
              <a:rPr lang="en-US" sz="31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Normativas internacionales</a:t>
            </a:r>
          </a:p>
          <a:p>
            <a:pPr marL="679772" lvl="1" indent="-339886" algn="l">
              <a:lnSpc>
                <a:spcPts val="4407"/>
              </a:lnSpc>
              <a:buFont typeface="Arial"/>
              <a:buChar char="•"/>
            </a:pPr>
            <a:r>
              <a:rPr lang="en-US" sz="31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Responsabilidad social empresarial</a:t>
            </a:r>
          </a:p>
          <a:p>
            <a:pPr marL="679772" lvl="1" indent="-339886" algn="l">
              <a:lnSpc>
                <a:spcPts val="4407"/>
              </a:lnSpc>
              <a:buFont typeface="Arial"/>
              <a:buChar char="•"/>
            </a:pPr>
            <a:r>
              <a:rPr lang="en-US" sz="31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Comercio justo</a:t>
            </a:r>
          </a:p>
          <a:p>
            <a:pPr marL="679772" lvl="1" indent="-339886" algn="l">
              <a:lnSpc>
                <a:spcPts val="4407"/>
              </a:lnSpc>
              <a:buFont typeface="Arial"/>
              <a:buChar char="•"/>
            </a:pPr>
            <a:r>
              <a:rPr lang="en-US" sz="314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Desarrollo sostenible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987431" y="689021"/>
            <a:ext cx="8939248" cy="3086100"/>
            <a:chOff x="0" y="0"/>
            <a:chExt cx="235437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4370" cy="812800"/>
            </a:xfrm>
            <a:custGeom>
              <a:avLst/>
              <a:gdLst/>
              <a:ahLst/>
              <a:cxnLst/>
              <a:rect l="l" t="t" r="r" b="b"/>
              <a:pathLst>
                <a:path w="2354370" h="812800">
                  <a:moveTo>
                    <a:pt x="0" y="0"/>
                  </a:moveTo>
                  <a:lnTo>
                    <a:pt x="2354370" y="0"/>
                  </a:lnTo>
                  <a:lnTo>
                    <a:pt x="235437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F9F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5437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271525" y="1218680"/>
            <a:ext cx="8282501" cy="197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88"/>
              </a:lnSpc>
              <a:spcBef>
                <a:spcPct val="0"/>
              </a:spcBef>
            </a:pPr>
            <a:r>
              <a:rPr lang="en-US" sz="284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Según Amartya Sen, “el desarrollo debe evaluarse no solo por el crecimiento económico, sino por la mejora en la calidad de vida de las personas”.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81224" y="4801087"/>
            <a:ext cx="13180603" cy="205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29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Importancia</a:t>
            </a:r>
          </a:p>
          <a:p>
            <a:pPr algn="ctr">
              <a:lnSpc>
                <a:spcPts val="4062"/>
              </a:lnSpc>
              <a:spcBef>
                <a:spcPct val="0"/>
              </a:spcBef>
            </a:pPr>
            <a:endParaRPr lang="en-US" sz="2902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29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ética empresarial fortalece la reputación corporativa y promueve relaciones comerciales responsables y sostenibles.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1725" y="670755"/>
            <a:ext cx="7357575" cy="8587545"/>
            <a:chOff x="0" y="0"/>
            <a:chExt cx="1937798" cy="2261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7798" cy="2261740"/>
            </a:xfrm>
            <a:custGeom>
              <a:avLst/>
              <a:gdLst/>
              <a:ahLst/>
              <a:cxnLst/>
              <a:rect l="l" t="t" r="r" b="b"/>
              <a:pathLst>
                <a:path w="1937798" h="2261740">
                  <a:moveTo>
                    <a:pt x="0" y="0"/>
                  </a:moveTo>
                  <a:lnTo>
                    <a:pt x="1937798" y="0"/>
                  </a:lnTo>
                  <a:lnTo>
                    <a:pt x="1937798" y="2261740"/>
                  </a:lnTo>
                  <a:lnTo>
                    <a:pt x="0" y="2261740"/>
                  </a:lnTo>
                  <a:close/>
                </a:path>
              </a:pathLst>
            </a:custGeom>
            <a:solidFill>
              <a:srgbClr val="0B2E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37798" cy="2299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410508"/>
            <a:ext cx="9144000" cy="4864562"/>
            <a:chOff x="0" y="0"/>
            <a:chExt cx="1416645" cy="7536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6645" cy="753648"/>
            </a:xfrm>
            <a:custGeom>
              <a:avLst/>
              <a:gdLst/>
              <a:ahLst/>
              <a:cxnLst/>
              <a:rect l="l" t="t" r="r" b="b"/>
              <a:pathLst>
                <a:path w="1416645" h="753648">
                  <a:moveTo>
                    <a:pt x="0" y="0"/>
                  </a:moveTo>
                  <a:lnTo>
                    <a:pt x="1416645" y="0"/>
                  </a:lnTo>
                  <a:lnTo>
                    <a:pt x="1416645" y="753648"/>
                  </a:lnTo>
                  <a:lnTo>
                    <a:pt x="0" y="753648"/>
                  </a:lnTo>
                  <a:close/>
                </a:path>
              </a:pathLst>
            </a:custGeom>
            <a:blipFill>
              <a:blip r:embed="rId2"/>
              <a:stretch>
                <a:fillRect t="-12500" b="-125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689203" y="6742320"/>
            <a:ext cx="7071220" cy="3544680"/>
            <a:chOff x="0" y="0"/>
            <a:chExt cx="1095517" cy="5491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5517" cy="549164"/>
            </a:xfrm>
            <a:custGeom>
              <a:avLst/>
              <a:gdLst/>
              <a:ahLst/>
              <a:cxnLst/>
              <a:rect l="l" t="t" r="r" b="b"/>
              <a:pathLst>
                <a:path w="1095517" h="549164">
                  <a:moveTo>
                    <a:pt x="0" y="0"/>
                  </a:moveTo>
                  <a:lnTo>
                    <a:pt x="1095517" y="0"/>
                  </a:lnTo>
                  <a:lnTo>
                    <a:pt x="1095517" y="549164"/>
                  </a:lnTo>
                  <a:lnTo>
                    <a:pt x="0" y="549164"/>
                  </a:lnTo>
                  <a:close/>
                </a:path>
              </a:pathLst>
            </a:custGeom>
            <a:blipFill>
              <a:blip r:embed="rId3"/>
              <a:stretch>
                <a:fillRect l="-2905" r="-290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867938" y="2442817"/>
            <a:ext cx="6031467" cy="91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1"/>
              </a:lnSpc>
            </a:pPr>
            <a:r>
              <a:rPr lang="en-US" sz="6000" b="1">
                <a:solidFill>
                  <a:srgbClr val="0B2E3D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INTRODUCCIÓN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6467" y="3957654"/>
            <a:ext cx="8126526" cy="484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54"/>
              </a:lnSpc>
            </a:pPr>
            <a:r>
              <a:rPr lang="en-US" sz="2569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En un contexto de globalización económica y creciente competitividad entre mercados, el gerente de negocios internacionales desempeña un papel estratégico dentro de las organizaciones. </a:t>
            </a:r>
          </a:p>
          <a:p>
            <a:pPr algn="just">
              <a:lnSpc>
                <a:spcPts val="3854"/>
              </a:lnSpc>
            </a:pPr>
            <a:endParaRPr lang="en-US" sz="2569">
              <a:solidFill>
                <a:srgbClr val="54545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algn="just">
              <a:lnSpc>
                <a:spcPts val="3854"/>
              </a:lnSpc>
            </a:pPr>
            <a:r>
              <a:rPr lang="en-US" sz="2569">
                <a:solidFill>
                  <a:srgbClr val="545454"/>
                </a:solidFill>
                <a:latin typeface="Work Sans"/>
                <a:ea typeface="Work Sans"/>
                <a:cs typeface="Work Sans"/>
                <a:sym typeface="Work Sans"/>
              </a:rPr>
              <a:t>Su función consiste en planificar, coordinar y dirigir operaciones comerciales que trascienden las fronteras nacionales, considerando factores económicos, políticos, culturales y tecnológicos que influyen en el comercio mundial.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332" b="733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8233142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6436654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-1609865"/>
            <a:ext cx="4167916" cy="41679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02064" y="3870595"/>
            <a:ext cx="236674" cy="2664706"/>
            <a:chOff x="0" y="0"/>
            <a:chExt cx="62334" cy="7018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34" cy="701816"/>
            </a:xfrm>
            <a:custGeom>
              <a:avLst/>
              <a:gdLst/>
              <a:ahLst/>
              <a:cxnLst/>
              <a:rect l="l" t="t" r="r" b="b"/>
              <a:pathLst>
                <a:path w="62334" h="701816">
                  <a:moveTo>
                    <a:pt x="0" y="0"/>
                  </a:moveTo>
                  <a:lnTo>
                    <a:pt x="62334" y="0"/>
                  </a:lnTo>
                  <a:lnTo>
                    <a:pt x="62334" y="701816"/>
                  </a:lnTo>
                  <a:lnTo>
                    <a:pt x="0" y="701816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2334" cy="73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175675" y="3010094"/>
            <a:ext cx="12911538" cy="342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0"/>
              </a:lnSpc>
            </a:pPr>
            <a:r>
              <a:rPr lang="en-US" sz="8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8. CAPACIDAD DE EXPANSIÓN E INTERNACIONALIZACIÓN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9931" y="6973938"/>
            <a:ext cx="12549964" cy="461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7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Capacidad del gerente para identificar, evaluar y ejecutar la entrada y crecimiento en mercados internacionales, mediante estrategias que posicionen la empresa globalmente. Incluye la selección de mercados, elección del modo de entrada y adaptación del modelo de negocio para competir eficazmente.</a:t>
            </a:r>
          </a:p>
          <a:p>
            <a:pPr algn="ctr">
              <a:lnSpc>
                <a:spcPts val="4050"/>
              </a:lnSpc>
            </a:pPr>
            <a:endParaRPr lang="en-US" sz="27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algn="ctr">
              <a:lnSpc>
                <a:spcPts val="4050"/>
              </a:lnSpc>
            </a:pPr>
            <a:endParaRPr lang="en-US" sz="27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algn="ctr">
              <a:lnSpc>
                <a:spcPts val="4050"/>
              </a:lnSpc>
            </a:pPr>
            <a:endParaRPr lang="en-US" sz="27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algn="ctr">
              <a:lnSpc>
                <a:spcPts val="4050"/>
              </a:lnSpc>
            </a:pPr>
            <a:endParaRPr lang="en-US" sz="27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47092"/>
            <a:ext cx="18420725" cy="3839908"/>
          </a:xfrm>
          <a:custGeom>
            <a:avLst/>
            <a:gdLst/>
            <a:ahLst/>
            <a:cxnLst/>
            <a:rect l="l" t="t" r="r" b="b"/>
            <a:pathLst>
              <a:path w="18420725" h="3839908">
                <a:moveTo>
                  <a:pt x="0" y="0"/>
                </a:moveTo>
                <a:lnTo>
                  <a:pt x="18420725" y="0"/>
                </a:lnTo>
                <a:lnTo>
                  <a:pt x="18420725" y="3839908"/>
                </a:lnTo>
                <a:lnTo>
                  <a:pt x="0" y="3839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38" b="-305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6447092"/>
            <a:chOff x="0" y="0"/>
            <a:chExt cx="4816593" cy="1697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697999"/>
            </a:xfrm>
            <a:custGeom>
              <a:avLst/>
              <a:gdLst/>
              <a:ahLst/>
              <a:cxnLst/>
              <a:rect l="l" t="t" r="r" b="b"/>
              <a:pathLst>
                <a:path w="4816592" h="1697999">
                  <a:moveTo>
                    <a:pt x="0" y="0"/>
                  </a:moveTo>
                  <a:lnTo>
                    <a:pt x="4816592" y="0"/>
                  </a:lnTo>
                  <a:lnTo>
                    <a:pt x="4816592" y="1697999"/>
                  </a:lnTo>
                  <a:lnTo>
                    <a:pt x="0" y="1697999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736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91098" y="415411"/>
            <a:ext cx="15163632" cy="512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Elementos clave de la internacionalización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El gerente debe tomar decisiones estratégicas relacionadas con: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Selección de mercados internacionales</a:t>
            </a: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Evaluación de oportunidades y riesgos</a:t>
            </a: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Elección del modo de entrada (exportación, licencias, franquicias, joint venture, inversión extranjera directa)</a:t>
            </a: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Adaptación del producto o servicio al mercado objetivo</a:t>
            </a: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Desarrollo de redes comerciales internacionales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209486" y="6823996"/>
            <a:ext cx="6781158" cy="3086100"/>
            <a:chOff x="0" y="0"/>
            <a:chExt cx="178598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85984" cy="812800"/>
            </a:xfrm>
            <a:custGeom>
              <a:avLst/>
              <a:gdLst/>
              <a:ahLst/>
              <a:cxnLst/>
              <a:rect l="l" t="t" r="r" b="b"/>
              <a:pathLst>
                <a:path w="1785984" h="812800">
                  <a:moveTo>
                    <a:pt x="19409" y="0"/>
                  </a:moveTo>
                  <a:lnTo>
                    <a:pt x="1766576" y="0"/>
                  </a:lnTo>
                  <a:cubicBezTo>
                    <a:pt x="1777294" y="0"/>
                    <a:pt x="1785984" y="8690"/>
                    <a:pt x="1785984" y="19409"/>
                  </a:cubicBezTo>
                  <a:lnTo>
                    <a:pt x="1785984" y="793391"/>
                  </a:lnTo>
                  <a:cubicBezTo>
                    <a:pt x="1785984" y="804110"/>
                    <a:pt x="1777294" y="812800"/>
                    <a:pt x="1766576" y="812800"/>
                  </a:cubicBezTo>
                  <a:lnTo>
                    <a:pt x="19409" y="812800"/>
                  </a:lnTo>
                  <a:cubicBezTo>
                    <a:pt x="8690" y="812800"/>
                    <a:pt x="0" y="804110"/>
                    <a:pt x="0" y="793391"/>
                  </a:cubicBezTo>
                  <a:lnTo>
                    <a:pt x="0" y="19409"/>
                  </a:lnTo>
                  <a:cubicBezTo>
                    <a:pt x="0" y="8690"/>
                    <a:pt x="8690" y="0"/>
                    <a:pt x="19409" y="0"/>
                  </a:cubicBezTo>
                  <a:close/>
                </a:path>
              </a:pathLst>
            </a:custGeom>
            <a:solidFill>
              <a:srgbClr val="9EC2D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8598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209486" y="7304134"/>
            <a:ext cx="6579040" cy="207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5"/>
              </a:lnSpc>
              <a:spcBef>
                <a:spcPct val="0"/>
              </a:spcBef>
            </a:pPr>
            <a:r>
              <a:rPr lang="en-US" sz="239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Según Charles W. L. Hill, las empresas deben analizar cuidadosamente los mercados internacionales para definir estrategias de entrada que maximicen sus ventajas competitivas.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02733" y="378445"/>
            <a:ext cx="10032872" cy="8232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capacidad de expansión e internacionalización es fundamental porque: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Permite diversificar mercados y reducir dependencia del mercado local</a:t>
            </a: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Incrementa los ingresos y el crecimiento empresarial</a:t>
            </a: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Fortalece la competitividad global</a:t>
            </a: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Facilita el acceso a nuevas oportunidades de negocio</a:t>
            </a:r>
          </a:p>
          <a:p>
            <a:pPr marL="626104" lvl="1" indent="-313052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Como señala Peter Drucker, “las empresas que no se adaptan a los cambios del entorno están destinadas a desaparecer”, lo que resalta la importancia de la expansión hacia mercados internacionales.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07880" y="4042035"/>
            <a:ext cx="4583520" cy="886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  <a:spcBef>
                <a:spcPct val="0"/>
              </a:spcBef>
            </a:pPr>
            <a:r>
              <a:rPr lang="en-US" sz="52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Importancia</a:t>
            </a:r>
            <a:endParaRPr lang="en-US" sz="5272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67847" y="8778802"/>
            <a:ext cx="14409845" cy="1358545"/>
            <a:chOff x="0" y="0"/>
            <a:chExt cx="3795185" cy="3578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5185" cy="357806"/>
            </a:xfrm>
            <a:custGeom>
              <a:avLst/>
              <a:gdLst/>
              <a:ahLst/>
              <a:cxnLst/>
              <a:rect l="l" t="t" r="r" b="b"/>
              <a:pathLst>
                <a:path w="3795185" h="357806">
                  <a:moveTo>
                    <a:pt x="9134" y="0"/>
                  </a:moveTo>
                  <a:lnTo>
                    <a:pt x="3786052" y="0"/>
                  </a:lnTo>
                  <a:cubicBezTo>
                    <a:pt x="3788474" y="0"/>
                    <a:pt x="3790797" y="962"/>
                    <a:pt x="3792510" y="2675"/>
                  </a:cubicBezTo>
                  <a:cubicBezTo>
                    <a:pt x="3794223" y="4388"/>
                    <a:pt x="3795185" y="6711"/>
                    <a:pt x="3795185" y="9134"/>
                  </a:cubicBezTo>
                  <a:lnTo>
                    <a:pt x="3795185" y="348673"/>
                  </a:lnTo>
                  <a:cubicBezTo>
                    <a:pt x="3795185" y="351095"/>
                    <a:pt x="3794223" y="353418"/>
                    <a:pt x="3792510" y="355131"/>
                  </a:cubicBezTo>
                  <a:cubicBezTo>
                    <a:pt x="3790797" y="356844"/>
                    <a:pt x="3788474" y="357806"/>
                    <a:pt x="3786052" y="357806"/>
                  </a:cubicBezTo>
                  <a:lnTo>
                    <a:pt x="9134" y="357806"/>
                  </a:lnTo>
                  <a:cubicBezTo>
                    <a:pt x="6711" y="357806"/>
                    <a:pt x="4388" y="356844"/>
                    <a:pt x="2675" y="355131"/>
                  </a:cubicBezTo>
                  <a:cubicBezTo>
                    <a:pt x="962" y="353418"/>
                    <a:pt x="0" y="351095"/>
                    <a:pt x="0" y="348673"/>
                  </a:cubicBezTo>
                  <a:lnTo>
                    <a:pt x="0" y="9134"/>
                  </a:lnTo>
                  <a:cubicBezTo>
                    <a:pt x="0" y="6711"/>
                    <a:pt x="962" y="4388"/>
                    <a:pt x="2675" y="2675"/>
                  </a:cubicBezTo>
                  <a:cubicBezTo>
                    <a:pt x="4388" y="962"/>
                    <a:pt x="6711" y="0"/>
                    <a:pt x="9134" y="0"/>
                  </a:cubicBez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795185" cy="395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67847" y="8946572"/>
            <a:ext cx="14409845" cy="8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Peter Drucker, “las empresas que no se adaptan a los cambios del entorno están destinadas a desaparecer”, lo que resalta la importancia de la expansión hacia mercados internacionales.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5408316" y="1078110"/>
            <a:ext cx="7700692" cy="770069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/>
          <p:nvPr>
            <p:extLst>
              <p:ext uri="{D42A27DB-BD31-4B8C-83A1-F6EECF244321}">
                <p14:modId xmlns:p14="http://schemas.microsoft.com/office/powerpoint/2010/main" val="2493639193"/>
              </p:ext>
            </p:extLst>
          </p:nvPr>
        </p:nvGraphicFramePr>
        <p:xfrm>
          <a:off x="680134" y="1028700"/>
          <a:ext cx="10216466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6781800" imgH="6781800" progId="Excel.Sheet.12">
                  <p:embed/>
                </p:oleObj>
              </mc:Choice>
              <mc:Fallback>
                <p:oleObj name="Worksheet" r:id="rId3" imgW="6781800" imgH="6781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0134" y="1028700"/>
                        <a:ext cx="10216466" cy="565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680134" y="-25986"/>
            <a:ext cx="16026362" cy="1054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Ejemplos de empresas internacionales reconocidas, asociadas a las capacidades del gerente de negocios internacionales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7015" y="1660209"/>
            <a:ext cx="16077563" cy="4854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Estas empresas reflejan cómo las capacidades del gerente de negocios internacionales se traducen en acciones reales dentro del mercado global. 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endParaRPr lang="en-US" sz="30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 se trata solo de conocimientos teóricos, sino de habilidades aplicadas en: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endParaRPr lang="en-US" sz="30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69283" lvl="1" indent="-334641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Toma de decisiones estratégicas</a:t>
            </a:r>
          </a:p>
          <a:p>
            <a:pPr marL="669283" lvl="1" indent="-334641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Adaptación a mercados internacionales</a:t>
            </a:r>
          </a:p>
          <a:p>
            <a:pPr marL="669283" lvl="1" indent="-334641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Gestión eficiente de recursos globales</a:t>
            </a:r>
          </a:p>
          <a:p>
            <a:pPr marL="669283" lvl="1" indent="-334641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Creación de ventajas competitivas sostenibles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00789" y="7263955"/>
            <a:ext cx="12884287" cy="1543050"/>
            <a:chOff x="0" y="0"/>
            <a:chExt cx="3393392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3392" cy="406400"/>
            </a:xfrm>
            <a:custGeom>
              <a:avLst/>
              <a:gdLst/>
              <a:ahLst/>
              <a:cxnLst/>
              <a:rect l="l" t="t" r="r" b="b"/>
              <a:pathLst>
                <a:path w="3393392" h="406400">
                  <a:moveTo>
                    <a:pt x="10215" y="0"/>
                  </a:moveTo>
                  <a:lnTo>
                    <a:pt x="3383178" y="0"/>
                  </a:lnTo>
                  <a:cubicBezTo>
                    <a:pt x="3388819" y="0"/>
                    <a:pt x="3393392" y="4573"/>
                    <a:pt x="3393392" y="10215"/>
                  </a:cubicBezTo>
                  <a:lnTo>
                    <a:pt x="3393392" y="396185"/>
                  </a:lnTo>
                  <a:cubicBezTo>
                    <a:pt x="3393392" y="398894"/>
                    <a:pt x="3392316" y="401492"/>
                    <a:pt x="3390400" y="403408"/>
                  </a:cubicBezTo>
                  <a:cubicBezTo>
                    <a:pt x="3388485" y="405324"/>
                    <a:pt x="3385887" y="406400"/>
                    <a:pt x="3383178" y="406400"/>
                  </a:cubicBezTo>
                  <a:lnTo>
                    <a:pt x="10215" y="406400"/>
                  </a:lnTo>
                  <a:cubicBezTo>
                    <a:pt x="7506" y="406400"/>
                    <a:pt x="4908" y="405324"/>
                    <a:pt x="2992" y="403408"/>
                  </a:cubicBezTo>
                  <a:cubicBezTo>
                    <a:pt x="1076" y="401492"/>
                    <a:pt x="0" y="398894"/>
                    <a:pt x="0" y="396185"/>
                  </a:cubicBezTo>
                  <a:lnTo>
                    <a:pt x="0" y="10215"/>
                  </a:lnTo>
                  <a:cubicBezTo>
                    <a:pt x="0" y="7506"/>
                    <a:pt x="1076" y="4908"/>
                    <a:pt x="2992" y="2992"/>
                  </a:cubicBezTo>
                  <a:cubicBezTo>
                    <a:pt x="4908" y="1076"/>
                    <a:pt x="7506" y="0"/>
                    <a:pt x="10215" y="0"/>
                  </a:cubicBez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9339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05875" y="7359699"/>
            <a:ext cx="11274114" cy="101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Michael Porter, “la competitividad de una empresa depende de su capacidad para innovar y mejorar continuamente”.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234142" y="8807005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85076" y="7172283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709975" cy="10287000"/>
            <a:chOff x="0" y="0"/>
            <a:chExt cx="103955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9551" cy="1593725"/>
            </a:xfrm>
            <a:custGeom>
              <a:avLst/>
              <a:gdLst/>
              <a:ahLst/>
              <a:cxnLst/>
              <a:rect l="l" t="t" r="r" b="b"/>
              <a:pathLst>
                <a:path w="1039551" h="1593725">
                  <a:moveTo>
                    <a:pt x="0" y="0"/>
                  </a:moveTo>
                  <a:lnTo>
                    <a:pt x="1039551" y="0"/>
                  </a:lnTo>
                  <a:lnTo>
                    <a:pt x="103955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71" r="-107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992290" y="4625958"/>
            <a:ext cx="3427190" cy="3976081"/>
            <a:chOff x="0" y="0"/>
            <a:chExt cx="902634" cy="10471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2634" cy="1047198"/>
            </a:xfrm>
            <a:custGeom>
              <a:avLst/>
              <a:gdLst/>
              <a:ahLst/>
              <a:cxnLst/>
              <a:rect l="l" t="t" r="r" b="b"/>
              <a:pathLst>
                <a:path w="902634" h="1047198">
                  <a:moveTo>
                    <a:pt x="0" y="0"/>
                  </a:moveTo>
                  <a:lnTo>
                    <a:pt x="902634" y="0"/>
                  </a:lnTo>
                  <a:lnTo>
                    <a:pt x="902634" y="1047198"/>
                  </a:lnTo>
                  <a:lnTo>
                    <a:pt x="0" y="10471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02634" cy="1085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26582" y="4852309"/>
            <a:ext cx="2966785" cy="3544680"/>
            <a:chOff x="0" y="0"/>
            <a:chExt cx="459633" cy="5491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9633" cy="549164"/>
            </a:xfrm>
            <a:custGeom>
              <a:avLst/>
              <a:gdLst/>
              <a:ahLst/>
              <a:cxnLst/>
              <a:rect l="l" t="t" r="r" b="b"/>
              <a:pathLst>
                <a:path w="459633" h="549164">
                  <a:moveTo>
                    <a:pt x="0" y="0"/>
                  </a:moveTo>
                  <a:lnTo>
                    <a:pt x="459633" y="0"/>
                  </a:lnTo>
                  <a:lnTo>
                    <a:pt x="459633" y="549164"/>
                  </a:lnTo>
                  <a:lnTo>
                    <a:pt x="0" y="549164"/>
                  </a:lnTo>
                  <a:close/>
                </a:path>
              </a:pathLst>
            </a:custGeom>
            <a:blipFill>
              <a:blip r:embed="rId3"/>
              <a:stretch>
                <a:fillRect l="-39665" r="-3966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591391" y="2096608"/>
            <a:ext cx="8355514" cy="609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0"/>
              </a:lnSpc>
            </a:pPr>
            <a:r>
              <a:rPr lang="en-US" sz="4376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El gerente de negocios internacional no solo administra recursos, sino que también </a:t>
            </a:r>
            <a:r>
              <a:rPr lang="en-US" sz="4376" i="1">
                <a:solidFill>
                  <a:srgbClr val="0B2E3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lidera procesos</a:t>
            </a:r>
            <a:r>
              <a:rPr lang="en-US" sz="4376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 de internacionalización, </a:t>
            </a:r>
            <a:r>
              <a:rPr lang="en-US" sz="4376" i="1">
                <a:solidFill>
                  <a:srgbClr val="0B2E3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identifica oportunidades</a:t>
            </a:r>
            <a:r>
              <a:rPr lang="en-US" sz="4376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 de negocio y </a:t>
            </a:r>
            <a:r>
              <a:rPr lang="en-US" sz="4376" i="1">
                <a:solidFill>
                  <a:srgbClr val="0B2E3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establece relaciones comerciales sostenibles</a:t>
            </a:r>
            <a:r>
              <a:rPr lang="en-US" sz="4376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 en diferentes contextos culturales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9050" y="9525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8714289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6917801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-1729818"/>
            <a:ext cx="5568703" cy="556870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509980" y="2291943"/>
            <a:ext cx="11572445" cy="34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en-US" sz="8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1. Capacidad de análisis del entorno internacional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40877" y="6274628"/>
            <a:ext cx="13440474" cy="2195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2"/>
              </a:lnSpc>
            </a:pPr>
            <a:r>
              <a:rPr lang="en-US" sz="2915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Una de las competencias fundamentales del gerente de negocios internacionales es la capacidad de analizar el entorno global para identificar oportunidades y riesgos asociados a los mercados internacionales.</a:t>
            </a:r>
          </a:p>
        </p:txBody>
      </p:sp>
      <p:sp>
        <p:nvSpPr>
          <p:cNvPr id="18" name="AutoShape 18"/>
          <p:cNvSpPr/>
          <p:nvPr/>
        </p:nvSpPr>
        <p:spPr>
          <a:xfrm>
            <a:off x="3509980" y="1073584"/>
            <a:ext cx="13749320" cy="0"/>
          </a:xfrm>
          <a:prstGeom prst="line">
            <a:avLst/>
          </a:prstGeom>
          <a:ln w="38100" cap="flat">
            <a:solidFill>
              <a:srgbClr val="F8B03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028700" y="9277350"/>
            <a:ext cx="13749320" cy="0"/>
          </a:xfrm>
          <a:prstGeom prst="line">
            <a:avLst/>
          </a:prstGeom>
          <a:ln w="38100" cap="flat">
            <a:solidFill>
              <a:srgbClr val="F8B03E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6530" y="-1891341"/>
            <a:ext cx="4730868" cy="47308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6362" y="2655607"/>
            <a:ext cx="10433831" cy="563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971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Este análisis implica estudiar:</a:t>
            </a:r>
          </a:p>
          <a:p>
            <a:pPr algn="l">
              <a:lnSpc>
                <a:spcPts val="3239"/>
              </a:lnSpc>
            </a:pPr>
            <a:endParaRPr lang="en-US" sz="2971">
              <a:solidFill>
                <a:srgbClr val="0B2E3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41625" lvl="1" indent="-320812" algn="l">
              <a:lnSpc>
                <a:spcPts val="3239"/>
              </a:lnSpc>
              <a:buFont typeface="Arial"/>
              <a:buChar char="•"/>
            </a:pPr>
            <a:r>
              <a:rPr lang="en-US" sz="2971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Factores económicos globales</a:t>
            </a:r>
          </a:p>
          <a:p>
            <a:pPr marL="641625" lvl="1" indent="-320812" algn="l">
              <a:lnSpc>
                <a:spcPts val="3239"/>
              </a:lnSpc>
              <a:buFont typeface="Arial"/>
              <a:buChar char="•"/>
            </a:pPr>
            <a:r>
              <a:rPr lang="en-US" sz="2971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Políticas comerciales y acuerdos internacionales</a:t>
            </a:r>
          </a:p>
          <a:p>
            <a:pPr marL="641625" lvl="1" indent="-320812" algn="l">
              <a:lnSpc>
                <a:spcPts val="3239"/>
              </a:lnSpc>
              <a:buFont typeface="Arial"/>
              <a:buChar char="•"/>
            </a:pPr>
            <a:r>
              <a:rPr lang="en-US" sz="2971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Riesgo país</a:t>
            </a:r>
          </a:p>
          <a:p>
            <a:pPr marL="641625" lvl="1" indent="-320812" algn="l">
              <a:lnSpc>
                <a:spcPts val="3239"/>
              </a:lnSpc>
              <a:buFont typeface="Arial"/>
              <a:buChar char="•"/>
            </a:pPr>
            <a:r>
              <a:rPr lang="en-US" sz="2971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Tendencias de consumo internacional</a:t>
            </a:r>
          </a:p>
          <a:p>
            <a:pPr marL="641625" lvl="1" indent="-320812" algn="l">
              <a:lnSpc>
                <a:spcPts val="3239"/>
              </a:lnSpc>
              <a:buFont typeface="Arial"/>
              <a:buChar char="•"/>
            </a:pPr>
            <a:r>
              <a:rPr lang="en-US" sz="2971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Factores socioculturales y tecnológicos</a:t>
            </a:r>
          </a:p>
          <a:p>
            <a:pPr algn="l">
              <a:lnSpc>
                <a:spcPts val="3239"/>
              </a:lnSpc>
            </a:pPr>
            <a:endParaRPr lang="en-US" sz="2971">
              <a:solidFill>
                <a:srgbClr val="0B2E3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39"/>
              </a:lnSpc>
            </a:pPr>
            <a:endParaRPr lang="en-US" sz="2971">
              <a:solidFill>
                <a:srgbClr val="0B2E3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39"/>
              </a:lnSpc>
            </a:pPr>
            <a:r>
              <a:rPr lang="en-US" sz="2971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De acuerdo con Charles W. L. Hill, comprender el entorno internacional permite a las empresas adaptar sus estrategias y aprovechar las oportunidades que ofrece la economía global.</a:t>
            </a:r>
          </a:p>
          <a:p>
            <a:pPr algn="l">
              <a:lnSpc>
                <a:spcPts val="2312"/>
              </a:lnSpc>
            </a:pPr>
            <a:endParaRPr lang="en-US" sz="2971">
              <a:solidFill>
                <a:srgbClr val="0B2E3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578025" y="0"/>
            <a:ext cx="6709975" cy="10287000"/>
            <a:chOff x="0" y="0"/>
            <a:chExt cx="1039551" cy="1593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39551" cy="1593725"/>
            </a:xfrm>
            <a:custGeom>
              <a:avLst/>
              <a:gdLst/>
              <a:ahLst/>
              <a:cxnLst/>
              <a:rect l="l" t="t" r="r" b="b"/>
              <a:pathLst>
                <a:path w="1039551" h="1593725">
                  <a:moveTo>
                    <a:pt x="0" y="0"/>
                  </a:moveTo>
                  <a:lnTo>
                    <a:pt x="1039551" y="0"/>
                  </a:lnTo>
                  <a:lnTo>
                    <a:pt x="103955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71" r="-107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172736" y="32199"/>
            <a:ext cx="481100" cy="10254801"/>
            <a:chOff x="0" y="0"/>
            <a:chExt cx="126710" cy="27008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710" cy="2700853"/>
            </a:xfrm>
            <a:custGeom>
              <a:avLst/>
              <a:gdLst/>
              <a:ahLst/>
              <a:cxnLst/>
              <a:rect l="l" t="t" r="r" b="b"/>
              <a:pathLst>
                <a:path w="126710" h="2700853">
                  <a:moveTo>
                    <a:pt x="0" y="0"/>
                  </a:moveTo>
                  <a:lnTo>
                    <a:pt x="126710" y="0"/>
                  </a:lnTo>
                  <a:lnTo>
                    <a:pt x="126710" y="2700853"/>
                  </a:lnTo>
                  <a:lnTo>
                    <a:pt x="0" y="2700853"/>
                  </a:lnTo>
                  <a:close/>
                </a:path>
              </a:pathLst>
            </a:custGeom>
            <a:solidFill>
              <a:srgbClr val="0B2E3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6710" cy="273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26045" y="7921566"/>
            <a:ext cx="4730868" cy="47308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133378" y="-591687"/>
            <a:ext cx="11780136" cy="1178013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6002" y="16002"/>
              <a:ext cx="6317996" cy="6317996"/>
            </a:xfrm>
            <a:custGeom>
              <a:avLst/>
              <a:gdLst/>
              <a:ahLst/>
              <a:cxnLst/>
              <a:rect l="l" t="t" r="r" b="b"/>
              <a:pathLst>
                <a:path w="6317996" h="6317996">
                  <a:moveTo>
                    <a:pt x="3158998" y="0"/>
                  </a:moveTo>
                  <a:cubicBezTo>
                    <a:pt x="1414272" y="0"/>
                    <a:pt x="0" y="1414272"/>
                    <a:pt x="0" y="3158998"/>
                  </a:cubicBezTo>
                  <a:cubicBezTo>
                    <a:pt x="0" y="4903724"/>
                    <a:pt x="1414272" y="6317996"/>
                    <a:pt x="3158998" y="6317996"/>
                  </a:cubicBezTo>
                  <a:cubicBezTo>
                    <a:pt x="4903724" y="6317996"/>
                    <a:pt x="6317996" y="4903724"/>
                    <a:pt x="6317996" y="3158998"/>
                  </a:cubicBezTo>
                  <a:cubicBezTo>
                    <a:pt x="6317996" y="1414272"/>
                    <a:pt x="4903724" y="0"/>
                    <a:pt x="3158998" y="0"/>
                  </a:cubicBezTo>
                  <a:close/>
                  <a:moveTo>
                    <a:pt x="3158998" y="3640836"/>
                  </a:moveTo>
                  <a:cubicBezTo>
                    <a:pt x="2892806" y="3640836"/>
                    <a:pt x="2677160" y="3425063"/>
                    <a:pt x="2677160" y="3158998"/>
                  </a:cubicBezTo>
                  <a:cubicBezTo>
                    <a:pt x="2677160" y="2892933"/>
                    <a:pt x="2892933" y="2677160"/>
                    <a:pt x="3158998" y="2677160"/>
                  </a:cubicBezTo>
                  <a:cubicBezTo>
                    <a:pt x="3425063" y="2677160"/>
                    <a:pt x="3640836" y="2892933"/>
                    <a:pt x="3640836" y="3158998"/>
                  </a:cubicBezTo>
                  <a:cubicBezTo>
                    <a:pt x="3640836" y="3425063"/>
                    <a:pt x="3425190" y="3640836"/>
                    <a:pt x="3158998" y="3640836"/>
                  </a:cubicBezTo>
                  <a:close/>
                </a:path>
              </a:pathLst>
            </a:custGeom>
            <a:blipFill>
              <a:blip r:embed="rId2"/>
              <a:stretch>
                <a:fillRect l="-12079" r="-3773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144000" y="3707650"/>
            <a:ext cx="7516034" cy="520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21"/>
              </a:lnSpc>
            </a:pPr>
            <a:endParaRPr/>
          </a:p>
          <a:p>
            <a:pPr algn="just">
              <a:lnSpc>
                <a:spcPts val="4521"/>
              </a:lnSpc>
            </a:pPr>
            <a:r>
              <a:rPr lang="en-US" sz="4148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El análisis del entorno facilita la toma de decisiones estratégicas relacionadas con exportaciones, inversiones internacionales y expansión de mercados.</a:t>
            </a:r>
          </a:p>
          <a:p>
            <a:pPr algn="just">
              <a:lnSpc>
                <a:spcPts val="4521"/>
              </a:lnSpc>
            </a:pPr>
            <a:endParaRPr lang="en-US" sz="4148">
              <a:solidFill>
                <a:srgbClr val="0B2E3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15612" y="1486206"/>
            <a:ext cx="6167011" cy="110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2"/>
              </a:lnSpc>
              <a:spcBef>
                <a:spcPct val="0"/>
              </a:spcBef>
            </a:pPr>
            <a:r>
              <a:rPr lang="en-US" sz="6444">
                <a:solidFill>
                  <a:srgbClr val="0B2E3D"/>
                </a:solidFill>
                <a:latin typeface="Canva Sans"/>
                <a:ea typeface="Canva Sans"/>
                <a:cs typeface="Canva Sans"/>
                <a:sym typeface="Canva Sans"/>
              </a:rPr>
              <a:t>Importancia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332" b="733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525" y="9525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>
                <a:alpha val="8470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142799" y="8233142"/>
            <a:ext cx="4107717" cy="41077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7620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6311" y="6436654"/>
            <a:ext cx="7700692" cy="770069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846713" y="-1609865"/>
            <a:ext cx="4167916" cy="416791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113218" y="3957876"/>
            <a:ext cx="236674" cy="2664706"/>
            <a:chOff x="0" y="0"/>
            <a:chExt cx="62334" cy="7018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334" cy="701816"/>
            </a:xfrm>
            <a:custGeom>
              <a:avLst/>
              <a:gdLst/>
              <a:ahLst/>
              <a:cxnLst/>
              <a:rect l="l" t="t" r="r" b="b"/>
              <a:pathLst>
                <a:path w="62334" h="701816">
                  <a:moveTo>
                    <a:pt x="0" y="0"/>
                  </a:moveTo>
                  <a:lnTo>
                    <a:pt x="62334" y="0"/>
                  </a:lnTo>
                  <a:lnTo>
                    <a:pt x="62334" y="701816"/>
                  </a:lnTo>
                  <a:lnTo>
                    <a:pt x="0" y="701816"/>
                  </a:lnTo>
                  <a:close/>
                </a:path>
              </a:pathLst>
            </a:custGeom>
            <a:solidFill>
              <a:srgbClr val="F8B03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2334" cy="739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455110" y="2279273"/>
            <a:ext cx="8937003" cy="232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367" lvl="1" indent="-863684" algn="ctr">
              <a:lnSpc>
                <a:spcPts val="8720"/>
              </a:lnSpc>
              <a:buAutoNum type="arabicPeriod"/>
            </a:pPr>
            <a:r>
              <a:rPr lang="en-US" sz="8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 estratégica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85283" y="5743804"/>
            <a:ext cx="12245793" cy="161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en-US" sz="2924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El gerente de negocios internacionales debe ser capaz de diseñar e implementar estrategias que permitan a la empresa competir en el mercado global.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9144" y="-2769054"/>
            <a:ext cx="7212619" cy="72126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62204" y="0"/>
            <a:ext cx="5925796" cy="8587545"/>
            <a:chOff x="0" y="0"/>
            <a:chExt cx="1560703" cy="22617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0703" cy="2261740"/>
            </a:xfrm>
            <a:custGeom>
              <a:avLst/>
              <a:gdLst/>
              <a:ahLst/>
              <a:cxnLst/>
              <a:rect l="l" t="t" r="r" b="b"/>
              <a:pathLst>
                <a:path w="1560703" h="2261740">
                  <a:moveTo>
                    <a:pt x="0" y="0"/>
                  </a:moveTo>
                  <a:lnTo>
                    <a:pt x="1560703" y="0"/>
                  </a:lnTo>
                  <a:lnTo>
                    <a:pt x="1560703" y="2261740"/>
                  </a:lnTo>
                  <a:lnTo>
                    <a:pt x="0" y="2261740"/>
                  </a:lnTo>
                  <a:close/>
                </a:path>
              </a:pathLst>
            </a:custGeom>
            <a:solidFill>
              <a:srgbClr val="0B2E3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60703" cy="2299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72115" y="1028700"/>
            <a:ext cx="6087185" cy="9221139"/>
            <a:chOff x="0" y="0"/>
            <a:chExt cx="943064" cy="14285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3064" cy="1428596"/>
            </a:xfrm>
            <a:custGeom>
              <a:avLst/>
              <a:gdLst/>
              <a:ahLst/>
              <a:cxnLst/>
              <a:rect l="l" t="t" r="r" b="b"/>
              <a:pathLst>
                <a:path w="943064" h="1428596">
                  <a:moveTo>
                    <a:pt x="0" y="0"/>
                  </a:moveTo>
                  <a:lnTo>
                    <a:pt x="943064" y="0"/>
                  </a:lnTo>
                  <a:lnTo>
                    <a:pt x="943064" y="1428596"/>
                  </a:lnTo>
                  <a:lnTo>
                    <a:pt x="0" y="1428596"/>
                  </a:lnTo>
                  <a:close/>
                </a:path>
              </a:pathLst>
            </a:custGeom>
            <a:blipFill>
              <a:blip r:embed="rId2"/>
              <a:stretch>
                <a:fillRect l="-463" r="-46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33004" y="1714105"/>
            <a:ext cx="9953709" cy="773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0"/>
              </a:lnSpc>
            </a:pPr>
            <a:r>
              <a:rPr lang="en-US" sz="2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Entre las decisiones estratégicas más relevantes se encuentran:</a:t>
            </a:r>
          </a:p>
          <a:p>
            <a:pPr algn="l">
              <a:lnSpc>
                <a:spcPts val="4420"/>
              </a:lnSpc>
            </a:pPr>
            <a:endParaRPr lang="en-US" sz="294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36299" lvl="1" indent="-318149" algn="l">
              <a:lnSpc>
                <a:spcPts val="4420"/>
              </a:lnSpc>
              <a:buFont typeface="Arial"/>
              <a:buChar char="•"/>
            </a:pPr>
            <a:r>
              <a:rPr lang="en-US" sz="2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Selección de mercados internacionales</a:t>
            </a:r>
          </a:p>
          <a:p>
            <a:pPr marL="636299" lvl="1" indent="-318149" algn="l">
              <a:lnSpc>
                <a:spcPts val="4420"/>
              </a:lnSpc>
              <a:buFont typeface="Arial"/>
              <a:buChar char="•"/>
            </a:pPr>
            <a:r>
              <a:rPr lang="en-US" sz="2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Estrategias de internacionalización</a:t>
            </a:r>
          </a:p>
          <a:p>
            <a:pPr marL="636299" lvl="1" indent="-318149" algn="l">
              <a:lnSpc>
                <a:spcPts val="4420"/>
              </a:lnSpc>
              <a:buFont typeface="Arial"/>
              <a:buChar char="•"/>
            </a:pPr>
            <a:r>
              <a:rPr lang="en-US" sz="2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Desarrollo de ventajas competitivas</a:t>
            </a:r>
          </a:p>
          <a:p>
            <a:pPr marL="636299" lvl="1" indent="-318149" algn="l">
              <a:lnSpc>
                <a:spcPts val="4420"/>
              </a:lnSpc>
              <a:buFont typeface="Arial"/>
              <a:buChar char="•"/>
            </a:pPr>
            <a:r>
              <a:rPr lang="en-US" sz="2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Posicionamiento global de productos o servicios</a:t>
            </a:r>
          </a:p>
          <a:p>
            <a:pPr algn="l">
              <a:lnSpc>
                <a:spcPts val="4420"/>
              </a:lnSpc>
            </a:pPr>
            <a:endParaRPr lang="en-US" sz="294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420"/>
              </a:lnSpc>
            </a:pPr>
            <a:endParaRPr lang="en-US" sz="294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420"/>
              </a:lnSpc>
            </a:pPr>
            <a:r>
              <a:rPr lang="en-US" sz="29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Según Michael Porter, “la estrategia competitiva consiste en ser diferente, en elegir deliberadamente un conjunto distinto de actividades para ofrecer una mezcla única de valor”.</a:t>
            </a:r>
          </a:p>
          <a:p>
            <a:pPr algn="l">
              <a:lnSpc>
                <a:spcPts val="4420"/>
              </a:lnSpc>
            </a:pPr>
            <a:endParaRPr lang="en-US" sz="294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4836" y="-2497530"/>
            <a:ext cx="5471436" cy="547143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952500" cap="sq">
              <a:solidFill>
                <a:srgbClr val="F8B03E">
                  <a:alpha val="19608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61872" y="0"/>
            <a:ext cx="6026128" cy="10287000"/>
            <a:chOff x="0" y="0"/>
            <a:chExt cx="1587128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7128" cy="2709333"/>
            </a:xfrm>
            <a:custGeom>
              <a:avLst/>
              <a:gdLst/>
              <a:ahLst/>
              <a:cxnLst/>
              <a:rect l="l" t="t" r="r" b="b"/>
              <a:pathLst>
                <a:path w="1587128" h="2709333">
                  <a:moveTo>
                    <a:pt x="0" y="0"/>
                  </a:moveTo>
                  <a:lnTo>
                    <a:pt x="1587128" y="0"/>
                  </a:lnTo>
                  <a:lnTo>
                    <a:pt x="15871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B2E3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8712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89653" y="1028700"/>
            <a:ext cx="6569647" cy="8229600"/>
            <a:chOff x="0" y="0"/>
            <a:chExt cx="1017810" cy="12749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7810" cy="1274980"/>
            </a:xfrm>
            <a:custGeom>
              <a:avLst/>
              <a:gdLst/>
              <a:ahLst/>
              <a:cxnLst/>
              <a:rect l="l" t="t" r="r" b="b"/>
              <a:pathLst>
                <a:path w="1017810" h="1274980">
                  <a:moveTo>
                    <a:pt x="0" y="0"/>
                  </a:moveTo>
                  <a:lnTo>
                    <a:pt x="1017810" y="0"/>
                  </a:lnTo>
                  <a:lnTo>
                    <a:pt x="1017810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/>
              <a:stretch>
                <a:fillRect t="-9797" b="-979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687820" y="3641713"/>
            <a:ext cx="7923772" cy="454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79"/>
              </a:lnSpc>
            </a:pPr>
            <a:endParaRPr/>
          </a:p>
          <a:p>
            <a:pPr algn="just">
              <a:lnSpc>
                <a:spcPts val="4579"/>
              </a:lnSpc>
            </a:pPr>
            <a:r>
              <a:rPr lang="en-US" sz="4200">
                <a:solidFill>
                  <a:srgbClr val="0B2E3D"/>
                </a:solidFill>
                <a:latin typeface="Poppins"/>
                <a:ea typeface="Poppins"/>
                <a:cs typeface="Poppins"/>
                <a:sym typeface="Poppins"/>
              </a:rPr>
              <a:t>La capacidad estratégica permite a las empresas diferenciarse en los mercados internacionales y construir ventajas competitivas sostenibles.</a:t>
            </a:r>
          </a:p>
          <a:p>
            <a:pPr algn="just">
              <a:lnSpc>
                <a:spcPts val="3489"/>
              </a:lnSpc>
            </a:pPr>
            <a:endParaRPr lang="en-US" sz="4200">
              <a:solidFill>
                <a:srgbClr val="0B2E3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579772" y="2493937"/>
            <a:ext cx="4878428" cy="864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78"/>
              </a:lnSpc>
              <a:spcBef>
                <a:spcPct val="0"/>
              </a:spcBef>
            </a:pPr>
            <a:r>
              <a:rPr lang="en-US" sz="5127" dirty="0" err="1">
                <a:solidFill>
                  <a:srgbClr val="0B2E3D"/>
                </a:solidFill>
                <a:latin typeface="Canva Sans"/>
                <a:ea typeface="Canva Sans"/>
                <a:cs typeface="Canva Sans"/>
                <a:sym typeface="Canva Sans"/>
              </a:rPr>
              <a:t>Importancia</a:t>
            </a:r>
            <a:endParaRPr lang="en-US" sz="5127" dirty="0">
              <a:solidFill>
                <a:srgbClr val="0B2E3D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1147</Words>
  <Application>Microsoft Office PowerPoint</Application>
  <PresentationFormat>Personalizado</PresentationFormat>
  <Paragraphs>127</Paragraphs>
  <Slides>24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Work Sans Italics</vt:lpstr>
      <vt:lpstr>Arial</vt:lpstr>
      <vt:lpstr>Calibri</vt:lpstr>
      <vt:lpstr>Work Sans</vt:lpstr>
      <vt:lpstr>Poppins</vt:lpstr>
      <vt:lpstr>Poppins Italics</vt:lpstr>
      <vt:lpstr>Canva Sans</vt:lpstr>
      <vt:lpstr>Poppins Bold</vt:lpstr>
      <vt:lpstr>Office Theme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Corporate Business Strategy Presentation</dc:title>
  <dc:creator>ThIaNiTa CaNdElO</dc:creator>
  <cp:lastModifiedBy>Tiana Vanessa Candelo Aguilar</cp:lastModifiedBy>
  <cp:revision>2</cp:revision>
  <dcterms:created xsi:type="dcterms:W3CDTF">2006-08-16T00:00:00Z</dcterms:created>
  <dcterms:modified xsi:type="dcterms:W3CDTF">2026-03-25T13:09:01Z</dcterms:modified>
  <dc:identifier>DAHECT9AKF0</dc:identifier>
</cp:coreProperties>
</file>