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0" r:id="rId4"/>
    <p:sldId id="267" r:id="rId5"/>
    <p:sldId id="268" r:id="rId6"/>
    <p:sldId id="269" r:id="rId7"/>
    <p:sldId id="270" r:id="rId8"/>
    <p:sldId id="266" r:id="rId9"/>
    <p:sldId id="338" r:id="rId10"/>
    <p:sldId id="339" r:id="rId11"/>
    <p:sldId id="344" r:id="rId12"/>
    <p:sldId id="340" r:id="rId13"/>
    <p:sldId id="343" r:id="rId14"/>
    <p:sldId id="368" r:id="rId15"/>
    <p:sldId id="369" r:id="rId16"/>
    <p:sldId id="374" r:id="rId17"/>
    <p:sldId id="375" r:id="rId18"/>
    <p:sldId id="376" r:id="rId19"/>
    <p:sldId id="377" r:id="rId20"/>
    <p:sldId id="378" r:id="rId21"/>
    <p:sldId id="380" r:id="rId22"/>
    <p:sldId id="381" r:id="rId23"/>
    <p:sldId id="370" r:id="rId24"/>
    <p:sldId id="371" r:id="rId25"/>
    <p:sldId id="386" r:id="rId26"/>
    <p:sldId id="387" r:id="rId27"/>
    <p:sldId id="372" r:id="rId28"/>
    <p:sldId id="383" r:id="rId29"/>
    <p:sldId id="373" r:id="rId30"/>
    <p:sldId id="382" r:id="rId31"/>
    <p:sldId id="384" r:id="rId32"/>
    <p:sldId id="385" r:id="rId33"/>
    <p:sldId id="388" r:id="rId34"/>
    <p:sldId id="389" r:id="rId35"/>
  </p:sldIdLst>
  <p:sldSz cx="18288000" cy="10287000"/>
  <p:notesSz cx="6858000" cy="9144000"/>
  <p:embeddedFontLst>
    <p:embeddedFont>
      <p:font typeface="Ballpoint" panose="020B0604020202020204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alley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28" autoAdjust="0"/>
    <p:restoredTop sz="94622" autoAdjust="0"/>
  </p:normalViewPr>
  <p:slideViewPr>
    <p:cSldViewPr>
      <p:cViewPr varScale="1">
        <p:scale>
          <a:sx n="72" d="100"/>
          <a:sy n="72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7C070-2D2F-4EB6-97FE-B0C4C7546D82}" type="datetimeFigureOut">
              <a:rPr lang="es-CO" smtClean="0"/>
              <a:t>1/09/2025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D4C3E-7F74-44E9-A24E-2F43390B199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11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857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CBAA94B7-E713-3E68-37BC-D2EC20180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2707D355-585A-1EBD-9954-543271B7BA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A0CF99B7-2134-0252-7710-20D2EDB17E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11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48C1F982-712E-D005-F322-E782E5805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1577ECE5-02AD-602C-C410-046E25F697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0A90B094-7920-D078-ED81-401412B03D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1413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BAA1DEC8-6AA3-6A8B-70D6-10920CBE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13E6C846-753B-9865-7EBC-16233EF15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F3751201-1F20-9FC3-F1F1-A0BE764BF5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358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81FFDADF-845F-853B-9641-FCFFA23FC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50850741-DA76-4EEF-85C1-2CF60C8ED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372ACC98-3C66-CB15-623A-D589481733B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69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760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29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B8BE6582-7069-4C98-9813-288CF0CFB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84DC9BCB-C8E6-A3CF-3D35-F372408B69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56018A7C-1115-E228-0A7E-605680CA65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22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E75D0100-9B74-8F26-8D7F-1EAB053A4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3AF9535C-E48F-BAFE-5ECA-B3017C341F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1853CEE4-4B1C-7090-C43D-AC98419C9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018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64C91938-2C89-6A59-BF23-7BF4E3106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FC5130F8-28AF-6A30-2ACE-E0256E6E73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910A4E0D-66D3-60A0-7AD1-B6CFBA76D4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18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5A63FD38-446A-2228-2B06-A4504DBA9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E5C9F168-EB91-306B-B2A3-BC46815D0B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EEB18357-B968-6580-7033-D279B034A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1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0E5B77B0-D3B9-8449-5C1B-9DAD61FBC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A789E8D6-6370-8AE1-E759-6348B47243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038DD03F-0898-C4EF-26BC-9047E599ED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86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0">
          <a:extLst>
            <a:ext uri="{FF2B5EF4-FFF2-40B4-BE49-F238E27FC236}">
              <a16:creationId xmlns:a16="http://schemas.microsoft.com/office/drawing/2014/main" id="{DC6CB42A-0548-4034-BD3E-352B5202E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1" name="Google Shape;3741;g22236c67d35_0_244:notes">
            <a:extLst>
              <a:ext uri="{FF2B5EF4-FFF2-40B4-BE49-F238E27FC236}">
                <a16:creationId xmlns:a16="http://schemas.microsoft.com/office/drawing/2014/main" id="{090CEE61-9CF2-679C-8A98-8D7BE86DBD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2" name="Google Shape;3742;g22236c67d35_0_244:notes">
            <a:extLst>
              <a:ext uri="{FF2B5EF4-FFF2-40B4-BE49-F238E27FC236}">
                <a16:creationId xmlns:a16="http://schemas.microsoft.com/office/drawing/2014/main" id="{7D18A89B-C4EF-0D8C-2486-FF40FA52EC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17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15"/>
          <p:cNvSpPr/>
          <p:nvPr/>
        </p:nvSpPr>
        <p:spPr>
          <a:xfrm flipH="1">
            <a:off x="-2807721" y="8566375"/>
            <a:ext cx="4234166" cy="797466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17" name="Google Shape;1017;p15"/>
          <p:cNvSpPr/>
          <p:nvPr/>
        </p:nvSpPr>
        <p:spPr>
          <a:xfrm flipH="1">
            <a:off x="16861529" y="8566375"/>
            <a:ext cx="4234166" cy="797466"/>
          </a:xfrm>
          <a:custGeom>
            <a:avLst/>
            <a:gdLst/>
            <a:ahLst/>
            <a:cxnLst/>
            <a:rect l="l" t="t" r="r" b="b"/>
            <a:pathLst>
              <a:path w="46968" h="8846" extrusionOk="0">
                <a:moveTo>
                  <a:pt x="24680" y="0"/>
                </a:moveTo>
                <a:lnTo>
                  <a:pt x="24680" y="2554"/>
                </a:lnTo>
                <a:lnTo>
                  <a:pt x="23147" y="2554"/>
                </a:lnTo>
                <a:lnTo>
                  <a:pt x="23147" y="6060"/>
                </a:lnTo>
                <a:lnTo>
                  <a:pt x="21801" y="6060"/>
                </a:lnTo>
                <a:lnTo>
                  <a:pt x="21801" y="2066"/>
                </a:lnTo>
                <a:lnTo>
                  <a:pt x="20059" y="2066"/>
                </a:lnTo>
                <a:lnTo>
                  <a:pt x="20059" y="929"/>
                </a:lnTo>
                <a:lnTo>
                  <a:pt x="17854" y="929"/>
                </a:lnTo>
                <a:lnTo>
                  <a:pt x="17854" y="3065"/>
                </a:lnTo>
                <a:lnTo>
                  <a:pt x="16577" y="3065"/>
                </a:lnTo>
                <a:lnTo>
                  <a:pt x="16577" y="2345"/>
                </a:lnTo>
                <a:lnTo>
                  <a:pt x="15346" y="2345"/>
                </a:lnTo>
                <a:lnTo>
                  <a:pt x="15346" y="5224"/>
                </a:lnTo>
                <a:lnTo>
                  <a:pt x="13907" y="5224"/>
                </a:lnTo>
                <a:lnTo>
                  <a:pt x="13048" y="3738"/>
                </a:lnTo>
                <a:lnTo>
                  <a:pt x="12050" y="3738"/>
                </a:lnTo>
                <a:lnTo>
                  <a:pt x="12050" y="2066"/>
                </a:lnTo>
                <a:lnTo>
                  <a:pt x="10285" y="2066"/>
                </a:lnTo>
                <a:lnTo>
                  <a:pt x="10285" y="6710"/>
                </a:lnTo>
                <a:lnTo>
                  <a:pt x="8498" y="6710"/>
                </a:lnTo>
                <a:lnTo>
                  <a:pt x="8498" y="5038"/>
                </a:lnTo>
                <a:lnTo>
                  <a:pt x="6988" y="5038"/>
                </a:lnTo>
                <a:lnTo>
                  <a:pt x="6988" y="2740"/>
                </a:lnTo>
                <a:lnTo>
                  <a:pt x="4644" y="2740"/>
                </a:lnTo>
                <a:lnTo>
                  <a:pt x="4644" y="3854"/>
                </a:lnTo>
                <a:lnTo>
                  <a:pt x="1811" y="3854"/>
                </a:lnTo>
                <a:lnTo>
                  <a:pt x="1811" y="5247"/>
                </a:lnTo>
                <a:lnTo>
                  <a:pt x="0" y="5247"/>
                </a:lnTo>
                <a:lnTo>
                  <a:pt x="0" y="8845"/>
                </a:lnTo>
                <a:lnTo>
                  <a:pt x="46967" y="8845"/>
                </a:lnTo>
                <a:lnTo>
                  <a:pt x="46967" y="6385"/>
                </a:lnTo>
                <a:lnTo>
                  <a:pt x="43462" y="6385"/>
                </a:lnTo>
                <a:lnTo>
                  <a:pt x="43462" y="4411"/>
                </a:lnTo>
                <a:lnTo>
                  <a:pt x="42022" y="4411"/>
                </a:lnTo>
                <a:lnTo>
                  <a:pt x="42022" y="209"/>
                </a:lnTo>
                <a:lnTo>
                  <a:pt x="39608" y="209"/>
                </a:lnTo>
                <a:lnTo>
                  <a:pt x="39608" y="2925"/>
                </a:lnTo>
                <a:lnTo>
                  <a:pt x="38261" y="2925"/>
                </a:lnTo>
                <a:lnTo>
                  <a:pt x="38261" y="6268"/>
                </a:lnTo>
                <a:lnTo>
                  <a:pt x="36149" y="6268"/>
                </a:lnTo>
                <a:lnTo>
                  <a:pt x="36149" y="5108"/>
                </a:lnTo>
                <a:lnTo>
                  <a:pt x="34082" y="5108"/>
                </a:lnTo>
                <a:lnTo>
                  <a:pt x="32504" y="3552"/>
                </a:lnTo>
                <a:lnTo>
                  <a:pt x="30344" y="3552"/>
                </a:lnTo>
                <a:lnTo>
                  <a:pt x="30344" y="1068"/>
                </a:lnTo>
                <a:lnTo>
                  <a:pt x="27117" y="1068"/>
                </a:lnTo>
                <a:lnTo>
                  <a:pt x="2711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018" name="Google Shape;1018;p15"/>
          <p:cNvSpPr/>
          <p:nvPr/>
        </p:nvSpPr>
        <p:spPr>
          <a:xfrm>
            <a:off x="200" y="9208000"/>
            <a:ext cx="18288000" cy="16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1019" name="Google Shape;1019;p15"/>
          <p:cNvGrpSpPr/>
          <p:nvPr/>
        </p:nvGrpSpPr>
        <p:grpSpPr>
          <a:xfrm>
            <a:off x="153" y="9207982"/>
            <a:ext cx="18288102" cy="2818896"/>
            <a:chOff x="1648300" y="2319100"/>
            <a:chExt cx="1480075" cy="228125"/>
          </a:xfrm>
        </p:grpSpPr>
        <p:sp>
          <p:nvSpPr>
            <p:cNvPr id="1020" name="Google Shape;1020;p15"/>
            <p:cNvSpPr/>
            <p:nvPr/>
          </p:nvSpPr>
          <p:spPr>
            <a:xfrm>
              <a:off x="1648300" y="2319100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31947" y="0"/>
                  </a:moveTo>
                  <a:lnTo>
                    <a:pt x="31389" y="23"/>
                  </a:lnTo>
                  <a:lnTo>
                    <a:pt x="30879" y="93"/>
                  </a:lnTo>
                  <a:lnTo>
                    <a:pt x="30484" y="163"/>
                  </a:lnTo>
                  <a:lnTo>
                    <a:pt x="30205" y="232"/>
                  </a:lnTo>
                  <a:lnTo>
                    <a:pt x="30066" y="279"/>
                  </a:lnTo>
                  <a:lnTo>
                    <a:pt x="30066" y="302"/>
                  </a:lnTo>
                  <a:lnTo>
                    <a:pt x="31088" y="302"/>
                  </a:lnTo>
                  <a:lnTo>
                    <a:pt x="31343" y="325"/>
                  </a:lnTo>
                  <a:lnTo>
                    <a:pt x="31482" y="372"/>
                  </a:lnTo>
                  <a:lnTo>
                    <a:pt x="31506" y="395"/>
                  </a:lnTo>
                  <a:lnTo>
                    <a:pt x="31482" y="418"/>
                  </a:lnTo>
                  <a:lnTo>
                    <a:pt x="31436" y="441"/>
                  </a:lnTo>
                  <a:lnTo>
                    <a:pt x="31320" y="488"/>
                  </a:lnTo>
                  <a:lnTo>
                    <a:pt x="30972" y="557"/>
                  </a:lnTo>
                  <a:lnTo>
                    <a:pt x="30391" y="650"/>
                  </a:lnTo>
                  <a:lnTo>
                    <a:pt x="29532" y="743"/>
                  </a:lnTo>
                  <a:lnTo>
                    <a:pt x="28441" y="813"/>
                  </a:lnTo>
                  <a:lnTo>
                    <a:pt x="27210" y="859"/>
                  </a:lnTo>
                  <a:lnTo>
                    <a:pt x="25910" y="882"/>
                  </a:lnTo>
                  <a:lnTo>
                    <a:pt x="24633" y="906"/>
                  </a:lnTo>
                  <a:lnTo>
                    <a:pt x="23449" y="906"/>
                  </a:lnTo>
                  <a:lnTo>
                    <a:pt x="22474" y="882"/>
                  </a:lnTo>
                  <a:lnTo>
                    <a:pt x="21755" y="836"/>
                  </a:lnTo>
                  <a:lnTo>
                    <a:pt x="21244" y="790"/>
                  </a:lnTo>
                  <a:lnTo>
                    <a:pt x="20756" y="790"/>
                  </a:lnTo>
                  <a:lnTo>
                    <a:pt x="20292" y="813"/>
                  </a:lnTo>
                  <a:lnTo>
                    <a:pt x="19828" y="836"/>
                  </a:lnTo>
                  <a:lnTo>
                    <a:pt x="18853" y="929"/>
                  </a:lnTo>
                  <a:lnTo>
                    <a:pt x="18319" y="952"/>
                  </a:lnTo>
                  <a:lnTo>
                    <a:pt x="17738" y="952"/>
                  </a:lnTo>
                  <a:lnTo>
                    <a:pt x="17436" y="975"/>
                  </a:lnTo>
                  <a:lnTo>
                    <a:pt x="12584" y="975"/>
                  </a:lnTo>
                  <a:lnTo>
                    <a:pt x="12259" y="906"/>
                  </a:lnTo>
                  <a:lnTo>
                    <a:pt x="12166" y="859"/>
                  </a:lnTo>
                  <a:lnTo>
                    <a:pt x="12096" y="813"/>
                  </a:lnTo>
                  <a:lnTo>
                    <a:pt x="12073" y="790"/>
                  </a:lnTo>
                  <a:lnTo>
                    <a:pt x="12096" y="766"/>
                  </a:lnTo>
                  <a:lnTo>
                    <a:pt x="12166" y="720"/>
                  </a:lnTo>
                  <a:lnTo>
                    <a:pt x="12329" y="674"/>
                  </a:lnTo>
                  <a:lnTo>
                    <a:pt x="12561" y="650"/>
                  </a:lnTo>
                  <a:lnTo>
                    <a:pt x="13211" y="604"/>
                  </a:lnTo>
                  <a:lnTo>
                    <a:pt x="16484" y="604"/>
                  </a:lnTo>
                  <a:lnTo>
                    <a:pt x="19317" y="650"/>
                  </a:lnTo>
                  <a:lnTo>
                    <a:pt x="20872" y="650"/>
                  </a:lnTo>
                  <a:lnTo>
                    <a:pt x="22498" y="627"/>
                  </a:lnTo>
                  <a:lnTo>
                    <a:pt x="25562" y="557"/>
                  </a:lnTo>
                  <a:lnTo>
                    <a:pt x="26769" y="511"/>
                  </a:lnTo>
                  <a:lnTo>
                    <a:pt x="27605" y="465"/>
                  </a:lnTo>
                  <a:lnTo>
                    <a:pt x="27861" y="441"/>
                  </a:lnTo>
                  <a:lnTo>
                    <a:pt x="27977" y="418"/>
                  </a:lnTo>
                  <a:lnTo>
                    <a:pt x="28000" y="395"/>
                  </a:lnTo>
                  <a:lnTo>
                    <a:pt x="27977" y="395"/>
                  </a:lnTo>
                  <a:lnTo>
                    <a:pt x="27791" y="372"/>
                  </a:lnTo>
                  <a:lnTo>
                    <a:pt x="26816" y="349"/>
                  </a:lnTo>
                  <a:lnTo>
                    <a:pt x="25051" y="325"/>
                  </a:lnTo>
                  <a:lnTo>
                    <a:pt x="20176" y="349"/>
                  </a:lnTo>
                  <a:lnTo>
                    <a:pt x="12120" y="418"/>
                  </a:lnTo>
                  <a:lnTo>
                    <a:pt x="10843" y="418"/>
                  </a:lnTo>
                  <a:lnTo>
                    <a:pt x="9868" y="441"/>
                  </a:lnTo>
                  <a:lnTo>
                    <a:pt x="9450" y="465"/>
                  </a:lnTo>
                  <a:lnTo>
                    <a:pt x="9078" y="534"/>
                  </a:lnTo>
                  <a:lnTo>
                    <a:pt x="8707" y="604"/>
                  </a:lnTo>
                  <a:lnTo>
                    <a:pt x="8335" y="720"/>
                  </a:lnTo>
                  <a:lnTo>
                    <a:pt x="8126" y="766"/>
                  </a:lnTo>
                  <a:lnTo>
                    <a:pt x="7825" y="813"/>
                  </a:lnTo>
                  <a:lnTo>
                    <a:pt x="6966" y="882"/>
                  </a:lnTo>
                  <a:lnTo>
                    <a:pt x="5874" y="929"/>
                  </a:lnTo>
                  <a:lnTo>
                    <a:pt x="4598" y="952"/>
                  </a:lnTo>
                  <a:lnTo>
                    <a:pt x="1" y="952"/>
                  </a:lnTo>
                  <a:lnTo>
                    <a:pt x="1" y="1324"/>
                  </a:lnTo>
                  <a:lnTo>
                    <a:pt x="3065" y="1254"/>
                  </a:lnTo>
                  <a:lnTo>
                    <a:pt x="4714" y="1231"/>
                  </a:lnTo>
                  <a:lnTo>
                    <a:pt x="5898" y="1231"/>
                  </a:lnTo>
                  <a:lnTo>
                    <a:pt x="9032" y="1324"/>
                  </a:lnTo>
                  <a:lnTo>
                    <a:pt x="11005" y="1370"/>
                  </a:lnTo>
                  <a:lnTo>
                    <a:pt x="11911" y="1416"/>
                  </a:lnTo>
                  <a:lnTo>
                    <a:pt x="12700" y="1486"/>
                  </a:lnTo>
                  <a:lnTo>
                    <a:pt x="9914" y="1556"/>
                  </a:lnTo>
                  <a:lnTo>
                    <a:pt x="13281" y="1556"/>
                  </a:lnTo>
                  <a:lnTo>
                    <a:pt x="13513" y="1579"/>
                  </a:lnTo>
                  <a:lnTo>
                    <a:pt x="13698" y="1625"/>
                  </a:lnTo>
                  <a:lnTo>
                    <a:pt x="13838" y="1672"/>
                  </a:lnTo>
                  <a:lnTo>
                    <a:pt x="14023" y="1695"/>
                  </a:lnTo>
                  <a:lnTo>
                    <a:pt x="14488" y="1742"/>
                  </a:lnTo>
                  <a:lnTo>
                    <a:pt x="15068" y="1742"/>
                  </a:lnTo>
                  <a:lnTo>
                    <a:pt x="15741" y="1718"/>
                  </a:lnTo>
                  <a:lnTo>
                    <a:pt x="17181" y="1649"/>
                  </a:lnTo>
                  <a:lnTo>
                    <a:pt x="18597" y="1533"/>
                  </a:lnTo>
                  <a:lnTo>
                    <a:pt x="26282" y="1533"/>
                  </a:lnTo>
                  <a:lnTo>
                    <a:pt x="25028" y="1509"/>
                  </a:lnTo>
                  <a:lnTo>
                    <a:pt x="24192" y="1463"/>
                  </a:lnTo>
                  <a:lnTo>
                    <a:pt x="23728" y="1416"/>
                  </a:lnTo>
                  <a:lnTo>
                    <a:pt x="23589" y="1370"/>
                  </a:lnTo>
                  <a:lnTo>
                    <a:pt x="23496" y="1347"/>
                  </a:lnTo>
                  <a:lnTo>
                    <a:pt x="24076" y="1347"/>
                  </a:lnTo>
                  <a:lnTo>
                    <a:pt x="27350" y="1231"/>
                  </a:lnTo>
                  <a:lnTo>
                    <a:pt x="30948" y="1231"/>
                  </a:lnTo>
                  <a:lnTo>
                    <a:pt x="30066" y="1324"/>
                  </a:lnTo>
                  <a:lnTo>
                    <a:pt x="29950" y="1347"/>
                  </a:lnTo>
                  <a:lnTo>
                    <a:pt x="30136" y="1347"/>
                  </a:lnTo>
                  <a:lnTo>
                    <a:pt x="30763" y="1300"/>
                  </a:lnTo>
                  <a:lnTo>
                    <a:pt x="31738" y="1277"/>
                  </a:lnTo>
                  <a:lnTo>
                    <a:pt x="34315" y="1231"/>
                  </a:lnTo>
                  <a:lnTo>
                    <a:pt x="40839" y="1231"/>
                  </a:lnTo>
                  <a:lnTo>
                    <a:pt x="40862" y="1254"/>
                  </a:lnTo>
                  <a:lnTo>
                    <a:pt x="34524" y="1556"/>
                  </a:lnTo>
                  <a:lnTo>
                    <a:pt x="49011" y="1486"/>
                  </a:lnTo>
                  <a:lnTo>
                    <a:pt x="49731" y="1486"/>
                  </a:lnTo>
                  <a:lnTo>
                    <a:pt x="50450" y="1463"/>
                  </a:lnTo>
                  <a:lnTo>
                    <a:pt x="51774" y="1463"/>
                  </a:lnTo>
                  <a:lnTo>
                    <a:pt x="51216" y="1440"/>
                  </a:lnTo>
                  <a:lnTo>
                    <a:pt x="53120" y="1370"/>
                  </a:lnTo>
                  <a:lnTo>
                    <a:pt x="54954" y="1277"/>
                  </a:lnTo>
                  <a:lnTo>
                    <a:pt x="56881" y="1161"/>
                  </a:lnTo>
                  <a:lnTo>
                    <a:pt x="55604" y="1115"/>
                  </a:lnTo>
                  <a:lnTo>
                    <a:pt x="54327" y="1091"/>
                  </a:lnTo>
                  <a:lnTo>
                    <a:pt x="52911" y="1068"/>
                  </a:lnTo>
                  <a:lnTo>
                    <a:pt x="55395" y="975"/>
                  </a:lnTo>
                  <a:lnTo>
                    <a:pt x="49707" y="975"/>
                  </a:lnTo>
                  <a:lnTo>
                    <a:pt x="50009" y="882"/>
                  </a:lnTo>
                  <a:lnTo>
                    <a:pt x="50404" y="790"/>
                  </a:lnTo>
                  <a:lnTo>
                    <a:pt x="50682" y="743"/>
                  </a:lnTo>
                  <a:lnTo>
                    <a:pt x="51054" y="720"/>
                  </a:lnTo>
                  <a:lnTo>
                    <a:pt x="52075" y="674"/>
                  </a:lnTo>
                  <a:lnTo>
                    <a:pt x="53352" y="650"/>
                  </a:lnTo>
                  <a:lnTo>
                    <a:pt x="54745" y="650"/>
                  </a:lnTo>
                  <a:lnTo>
                    <a:pt x="57462" y="674"/>
                  </a:lnTo>
                  <a:lnTo>
                    <a:pt x="59203" y="720"/>
                  </a:lnTo>
                  <a:lnTo>
                    <a:pt x="59203" y="279"/>
                  </a:lnTo>
                  <a:lnTo>
                    <a:pt x="56092" y="279"/>
                  </a:lnTo>
                  <a:lnTo>
                    <a:pt x="56278" y="325"/>
                  </a:lnTo>
                  <a:lnTo>
                    <a:pt x="56371" y="349"/>
                  </a:lnTo>
                  <a:lnTo>
                    <a:pt x="56394" y="372"/>
                  </a:lnTo>
                  <a:lnTo>
                    <a:pt x="56371" y="395"/>
                  </a:lnTo>
                  <a:lnTo>
                    <a:pt x="56278" y="418"/>
                  </a:lnTo>
                  <a:lnTo>
                    <a:pt x="55883" y="465"/>
                  </a:lnTo>
                  <a:lnTo>
                    <a:pt x="55210" y="511"/>
                  </a:lnTo>
                  <a:lnTo>
                    <a:pt x="54374" y="534"/>
                  </a:lnTo>
                  <a:lnTo>
                    <a:pt x="53399" y="557"/>
                  </a:lnTo>
                  <a:lnTo>
                    <a:pt x="52401" y="557"/>
                  </a:lnTo>
                  <a:lnTo>
                    <a:pt x="51425" y="511"/>
                  </a:lnTo>
                  <a:lnTo>
                    <a:pt x="50450" y="488"/>
                  </a:lnTo>
                  <a:lnTo>
                    <a:pt x="49522" y="488"/>
                  </a:lnTo>
                  <a:lnTo>
                    <a:pt x="48686" y="511"/>
                  </a:lnTo>
                  <a:lnTo>
                    <a:pt x="48013" y="534"/>
                  </a:lnTo>
                  <a:lnTo>
                    <a:pt x="47525" y="557"/>
                  </a:lnTo>
                  <a:lnTo>
                    <a:pt x="47339" y="581"/>
                  </a:lnTo>
                  <a:lnTo>
                    <a:pt x="47479" y="604"/>
                  </a:lnTo>
                  <a:lnTo>
                    <a:pt x="48547" y="604"/>
                  </a:lnTo>
                  <a:lnTo>
                    <a:pt x="48593" y="627"/>
                  </a:lnTo>
                  <a:lnTo>
                    <a:pt x="48570" y="627"/>
                  </a:lnTo>
                  <a:lnTo>
                    <a:pt x="48500" y="650"/>
                  </a:lnTo>
                  <a:lnTo>
                    <a:pt x="48245" y="720"/>
                  </a:lnTo>
                  <a:lnTo>
                    <a:pt x="47316" y="836"/>
                  </a:lnTo>
                  <a:lnTo>
                    <a:pt x="46132" y="975"/>
                  </a:lnTo>
                  <a:lnTo>
                    <a:pt x="43555" y="975"/>
                  </a:lnTo>
                  <a:lnTo>
                    <a:pt x="43137" y="859"/>
                  </a:lnTo>
                  <a:lnTo>
                    <a:pt x="42487" y="674"/>
                  </a:lnTo>
                  <a:lnTo>
                    <a:pt x="42255" y="627"/>
                  </a:lnTo>
                  <a:lnTo>
                    <a:pt x="42023" y="604"/>
                  </a:lnTo>
                  <a:lnTo>
                    <a:pt x="41558" y="581"/>
                  </a:lnTo>
                  <a:lnTo>
                    <a:pt x="41024" y="581"/>
                  </a:lnTo>
                  <a:lnTo>
                    <a:pt x="40490" y="604"/>
                  </a:lnTo>
                  <a:lnTo>
                    <a:pt x="39306" y="697"/>
                  </a:lnTo>
                  <a:lnTo>
                    <a:pt x="38656" y="743"/>
                  </a:lnTo>
                  <a:lnTo>
                    <a:pt x="37960" y="720"/>
                  </a:lnTo>
                  <a:lnTo>
                    <a:pt x="37379" y="697"/>
                  </a:lnTo>
                  <a:lnTo>
                    <a:pt x="36985" y="674"/>
                  </a:lnTo>
                  <a:lnTo>
                    <a:pt x="36799" y="650"/>
                  </a:lnTo>
                  <a:lnTo>
                    <a:pt x="36776" y="627"/>
                  </a:lnTo>
                  <a:lnTo>
                    <a:pt x="36776" y="604"/>
                  </a:lnTo>
                  <a:lnTo>
                    <a:pt x="36869" y="581"/>
                  </a:lnTo>
                  <a:lnTo>
                    <a:pt x="37031" y="534"/>
                  </a:lnTo>
                  <a:lnTo>
                    <a:pt x="37519" y="418"/>
                  </a:lnTo>
                  <a:lnTo>
                    <a:pt x="37797" y="395"/>
                  </a:lnTo>
                  <a:lnTo>
                    <a:pt x="38331" y="372"/>
                  </a:lnTo>
                  <a:lnTo>
                    <a:pt x="39980" y="349"/>
                  </a:lnTo>
                  <a:lnTo>
                    <a:pt x="44646" y="325"/>
                  </a:lnTo>
                  <a:lnTo>
                    <a:pt x="47061" y="325"/>
                  </a:lnTo>
                  <a:lnTo>
                    <a:pt x="49127" y="302"/>
                  </a:lnTo>
                  <a:lnTo>
                    <a:pt x="49940" y="279"/>
                  </a:lnTo>
                  <a:lnTo>
                    <a:pt x="50543" y="256"/>
                  </a:lnTo>
                  <a:lnTo>
                    <a:pt x="50915" y="209"/>
                  </a:lnTo>
                  <a:lnTo>
                    <a:pt x="50984" y="186"/>
                  </a:lnTo>
                  <a:lnTo>
                    <a:pt x="51008" y="186"/>
                  </a:lnTo>
                  <a:lnTo>
                    <a:pt x="50984" y="163"/>
                  </a:lnTo>
                  <a:lnTo>
                    <a:pt x="50915" y="140"/>
                  </a:lnTo>
                  <a:lnTo>
                    <a:pt x="50752" y="116"/>
                  </a:lnTo>
                  <a:lnTo>
                    <a:pt x="50218" y="93"/>
                  </a:lnTo>
                  <a:lnTo>
                    <a:pt x="49382" y="70"/>
                  </a:lnTo>
                  <a:lnTo>
                    <a:pt x="48338" y="47"/>
                  </a:lnTo>
                  <a:lnTo>
                    <a:pt x="45714" y="70"/>
                  </a:lnTo>
                  <a:lnTo>
                    <a:pt x="42673" y="70"/>
                  </a:lnTo>
                  <a:lnTo>
                    <a:pt x="39585" y="93"/>
                  </a:lnTo>
                  <a:lnTo>
                    <a:pt x="36753" y="116"/>
                  </a:lnTo>
                  <a:lnTo>
                    <a:pt x="34524" y="93"/>
                  </a:lnTo>
                  <a:lnTo>
                    <a:pt x="33734" y="70"/>
                  </a:lnTo>
                  <a:lnTo>
                    <a:pt x="33247" y="47"/>
                  </a:lnTo>
                  <a:lnTo>
                    <a:pt x="32899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2305325" y="2357400"/>
              <a:ext cx="67950" cy="25"/>
            </a:xfrm>
            <a:custGeom>
              <a:avLst/>
              <a:gdLst/>
              <a:ahLst/>
              <a:cxnLst/>
              <a:rect l="l" t="t" r="r" b="b"/>
              <a:pathLst>
                <a:path w="2718" h="1" extrusionOk="0">
                  <a:moveTo>
                    <a:pt x="2717" y="1"/>
                  </a:moveTo>
                  <a:lnTo>
                    <a:pt x="2717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08" y="1"/>
                  </a:lnTo>
                  <a:lnTo>
                    <a:pt x="2717" y="1"/>
                  </a:lnTo>
                  <a:lnTo>
                    <a:pt x="2717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1648300" y="238642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6677" y="0"/>
                  </a:moveTo>
                  <a:lnTo>
                    <a:pt x="26305" y="24"/>
                  </a:lnTo>
                  <a:lnTo>
                    <a:pt x="25957" y="47"/>
                  </a:lnTo>
                  <a:lnTo>
                    <a:pt x="25469" y="93"/>
                  </a:lnTo>
                  <a:lnTo>
                    <a:pt x="24680" y="116"/>
                  </a:lnTo>
                  <a:lnTo>
                    <a:pt x="19619" y="116"/>
                  </a:lnTo>
                  <a:lnTo>
                    <a:pt x="16531" y="93"/>
                  </a:lnTo>
                  <a:lnTo>
                    <a:pt x="13489" y="70"/>
                  </a:lnTo>
                  <a:lnTo>
                    <a:pt x="9821" y="70"/>
                  </a:lnTo>
                  <a:lnTo>
                    <a:pt x="9009" y="93"/>
                  </a:lnTo>
                  <a:lnTo>
                    <a:pt x="8451" y="116"/>
                  </a:lnTo>
                  <a:lnTo>
                    <a:pt x="8289" y="140"/>
                  </a:lnTo>
                  <a:lnTo>
                    <a:pt x="8219" y="163"/>
                  </a:lnTo>
                  <a:lnTo>
                    <a:pt x="8196" y="186"/>
                  </a:lnTo>
                  <a:lnTo>
                    <a:pt x="8219" y="186"/>
                  </a:lnTo>
                  <a:lnTo>
                    <a:pt x="8289" y="209"/>
                  </a:lnTo>
                  <a:lnTo>
                    <a:pt x="8660" y="256"/>
                  </a:lnTo>
                  <a:lnTo>
                    <a:pt x="9264" y="279"/>
                  </a:lnTo>
                  <a:lnTo>
                    <a:pt x="10077" y="302"/>
                  </a:lnTo>
                  <a:lnTo>
                    <a:pt x="12143" y="325"/>
                  </a:lnTo>
                  <a:lnTo>
                    <a:pt x="14557" y="349"/>
                  </a:lnTo>
                  <a:lnTo>
                    <a:pt x="19224" y="349"/>
                  </a:lnTo>
                  <a:lnTo>
                    <a:pt x="20872" y="372"/>
                  </a:lnTo>
                  <a:lnTo>
                    <a:pt x="21406" y="395"/>
                  </a:lnTo>
                  <a:lnTo>
                    <a:pt x="21685" y="418"/>
                  </a:lnTo>
                  <a:lnTo>
                    <a:pt x="22172" y="534"/>
                  </a:lnTo>
                  <a:lnTo>
                    <a:pt x="22358" y="581"/>
                  </a:lnTo>
                  <a:lnTo>
                    <a:pt x="22428" y="627"/>
                  </a:lnTo>
                  <a:lnTo>
                    <a:pt x="22428" y="650"/>
                  </a:lnTo>
                  <a:lnTo>
                    <a:pt x="22405" y="650"/>
                  </a:lnTo>
                  <a:lnTo>
                    <a:pt x="22219" y="697"/>
                  </a:lnTo>
                  <a:lnTo>
                    <a:pt x="21847" y="720"/>
                  </a:lnTo>
                  <a:lnTo>
                    <a:pt x="21244" y="743"/>
                  </a:lnTo>
                  <a:lnTo>
                    <a:pt x="20547" y="743"/>
                  </a:lnTo>
                  <a:lnTo>
                    <a:pt x="19897" y="720"/>
                  </a:lnTo>
                  <a:lnTo>
                    <a:pt x="18713" y="627"/>
                  </a:lnTo>
                  <a:lnTo>
                    <a:pt x="18179" y="581"/>
                  </a:lnTo>
                  <a:lnTo>
                    <a:pt x="17668" y="581"/>
                  </a:lnTo>
                  <a:lnTo>
                    <a:pt x="17181" y="604"/>
                  </a:lnTo>
                  <a:lnTo>
                    <a:pt x="16949" y="650"/>
                  </a:lnTo>
                  <a:lnTo>
                    <a:pt x="16717" y="697"/>
                  </a:lnTo>
                  <a:lnTo>
                    <a:pt x="16020" y="883"/>
                  </a:lnTo>
                  <a:lnTo>
                    <a:pt x="15579" y="999"/>
                  </a:lnTo>
                  <a:lnTo>
                    <a:pt x="15347" y="1022"/>
                  </a:lnTo>
                  <a:lnTo>
                    <a:pt x="15091" y="1045"/>
                  </a:lnTo>
                  <a:lnTo>
                    <a:pt x="14302" y="1045"/>
                  </a:lnTo>
                  <a:lnTo>
                    <a:pt x="13698" y="1022"/>
                  </a:lnTo>
                  <a:lnTo>
                    <a:pt x="12955" y="975"/>
                  </a:lnTo>
                  <a:lnTo>
                    <a:pt x="12189" y="883"/>
                  </a:lnTo>
                  <a:lnTo>
                    <a:pt x="11493" y="790"/>
                  </a:lnTo>
                  <a:lnTo>
                    <a:pt x="10936" y="720"/>
                  </a:lnTo>
                  <a:lnTo>
                    <a:pt x="10634" y="650"/>
                  </a:lnTo>
                  <a:lnTo>
                    <a:pt x="10611" y="627"/>
                  </a:lnTo>
                  <a:lnTo>
                    <a:pt x="10703" y="604"/>
                  </a:lnTo>
                  <a:lnTo>
                    <a:pt x="11864" y="604"/>
                  </a:lnTo>
                  <a:lnTo>
                    <a:pt x="11679" y="581"/>
                  </a:lnTo>
                  <a:lnTo>
                    <a:pt x="11191" y="534"/>
                  </a:lnTo>
                  <a:lnTo>
                    <a:pt x="10518" y="511"/>
                  </a:lnTo>
                  <a:lnTo>
                    <a:pt x="8753" y="511"/>
                  </a:lnTo>
                  <a:lnTo>
                    <a:pt x="7801" y="534"/>
                  </a:lnTo>
                  <a:lnTo>
                    <a:pt x="6803" y="558"/>
                  </a:lnTo>
                  <a:lnTo>
                    <a:pt x="4853" y="558"/>
                  </a:lnTo>
                  <a:lnTo>
                    <a:pt x="3994" y="534"/>
                  </a:lnTo>
                  <a:lnTo>
                    <a:pt x="3321" y="488"/>
                  </a:lnTo>
                  <a:lnTo>
                    <a:pt x="2926" y="418"/>
                  </a:lnTo>
                  <a:lnTo>
                    <a:pt x="2833" y="395"/>
                  </a:lnTo>
                  <a:lnTo>
                    <a:pt x="2810" y="372"/>
                  </a:lnTo>
                  <a:lnTo>
                    <a:pt x="2833" y="372"/>
                  </a:lnTo>
                  <a:lnTo>
                    <a:pt x="2926" y="325"/>
                  </a:lnTo>
                  <a:lnTo>
                    <a:pt x="3112" y="302"/>
                  </a:lnTo>
                  <a:lnTo>
                    <a:pt x="1" y="302"/>
                  </a:lnTo>
                  <a:lnTo>
                    <a:pt x="1" y="720"/>
                  </a:lnTo>
                  <a:lnTo>
                    <a:pt x="1742" y="674"/>
                  </a:lnTo>
                  <a:lnTo>
                    <a:pt x="4458" y="650"/>
                  </a:lnTo>
                  <a:lnTo>
                    <a:pt x="5851" y="650"/>
                  </a:lnTo>
                  <a:lnTo>
                    <a:pt x="7128" y="674"/>
                  </a:lnTo>
                  <a:lnTo>
                    <a:pt x="8150" y="720"/>
                  </a:lnTo>
                  <a:lnTo>
                    <a:pt x="8521" y="743"/>
                  </a:lnTo>
                  <a:lnTo>
                    <a:pt x="8800" y="790"/>
                  </a:lnTo>
                  <a:lnTo>
                    <a:pt x="9496" y="975"/>
                  </a:lnTo>
                  <a:lnTo>
                    <a:pt x="9659" y="1022"/>
                  </a:lnTo>
                  <a:lnTo>
                    <a:pt x="9682" y="1068"/>
                  </a:lnTo>
                  <a:lnTo>
                    <a:pt x="9682" y="1092"/>
                  </a:lnTo>
                  <a:lnTo>
                    <a:pt x="9659" y="1092"/>
                  </a:lnTo>
                  <a:lnTo>
                    <a:pt x="9589" y="1115"/>
                  </a:lnTo>
                  <a:lnTo>
                    <a:pt x="9310" y="1138"/>
                  </a:lnTo>
                  <a:lnTo>
                    <a:pt x="8893" y="1115"/>
                  </a:lnTo>
                  <a:lnTo>
                    <a:pt x="8312" y="1092"/>
                  </a:lnTo>
                  <a:lnTo>
                    <a:pt x="7523" y="1092"/>
                  </a:lnTo>
                  <a:lnTo>
                    <a:pt x="6594" y="1068"/>
                  </a:lnTo>
                  <a:lnTo>
                    <a:pt x="4621" y="1092"/>
                  </a:lnTo>
                  <a:lnTo>
                    <a:pt x="2322" y="1161"/>
                  </a:lnTo>
                  <a:lnTo>
                    <a:pt x="5526" y="1347"/>
                  </a:lnTo>
                  <a:lnTo>
                    <a:pt x="8103" y="1463"/>
                  </a:lnTo>
                  <a:lnTo>
                    <a:pt x="9218" y="1486"/>
                  </a:lnTo>
                  <a:lnTo>
                    <a:pt x="10053" y="1486"/>
                  </a:lnTo>
                  <a:lnTo>
                    <a:pt x="11191" y="1440"/>
                  </a:lnTo>
                  <a:lnTo>
                    <a:pt x="12073" y="1370"/>
                  </a:lnTo>
                  <a:lnTo>
                    <a:pt x="12863" y="1324"/>
                  </a:lnTo>
                  <a:lnTo>
                    <a:pt x="13281" y="1301"/>
                  </a:lnTo>
                  <a:lnTo>
                    <a:pt x="13745" y="1301"/>
                  </a:lnTo>
                  <a:lnTo>
                    <a:pt x="14256" y="1324"/>
                  </a:lnTo>
                  <a:lnTo>
                    <a:pt x="14743" y="1370"/>
                  </a:lnTo>
                  <a:lnTo>
                    <a:pt x="15765" y="1463"/>
                  </a:lnTo>
                  <a:lnTo>
                    <a:pt x="16252" y="1486"/>
                  </a:lnTo>
                  <a:lnTo>
                    <a:pt x="17251" y="1486"/>
                  </a:lnTo>
                  <a:lnTo>
                    <a:pt x="17761" y="1417"/>
                  </a:lnTo>
                  <a:lnTo>
                    <a:pt x="18133" y="1347"/>
                  </a:lnTo>
                  <a:lnTo>
                    <a:pt x="18342" y="1254"/>
                  </a:lnTo>
                  <a:lnTo>
                    <a:pt x="18435" y="1184"/>
                  </a:lnTo>
                  <a:lnTo>
                    <a:pt x="18481" y="1138"/>
                  </a:lnTo>
                  <a:lnTo>
                    <a:pt x="18527" y="1092"/>
                  </a:lnTo>
                  <a:lnTo>
                    <a:pt x="18690" y="1068"/>
                  </a:lnTo>
                  <a:lnTo>
                    <a:pt x="18992" y="1068"/>
                  </a:lnTo>
                  <a:lnTo>
                    <a:pt x="19526" y="1092"/>
                  </a:lnTo>
                  <a:lnTo>
                    <a:pt x="20385" y="1138"/>
                  </a:lnTo>
                  <a:lnTo>
                    <a:pt x="21569" y="1184"/>
                  </a:lnTo>
                  <a:lnTo>
                    <a:pt x="24494" y="1231"/>
                  </a:lnTo>
                  <a:lnTo>
                    <a:pt x="27303" y="1277"/>
                  </a:lnTo>
                  <a:lnTo>
                    <a:pt x="28371" y="1301"/>
                  </a:lnTo>
                  <a:lnTo>
                    <a:pt x="29068" y="1347"/>
                  </a:lnTo>
                  <a:lnTo>
                    <a:pt x="29254" y="1347"/>
                  </a:lnTo>
                  <a:lnTo>
                    <a:pt x="29045" y="1324"/>
                  </a:lnTo>
                  <a:lnTo>
                    <a:pt x="27861" y="1184"/>
                  </a:lnTo>
                  <a:lnTo>
                    <a:pt x="25748" y="975"/>
                  </a:lnTo>
                  <a:lnTo>
                    <a:pt x="25748" y="975"/>
                  </a:lnTo>
                  <a:lnTo>
                    <a:pt x="29695" y="1138"/>
                  </a:lnTo>
                  <a:lnTo>
                    <a:pt x="32829" y="1277"/>
                  </a:lnTo>
                  <a:lnTo>
                    <a:pt x="35151" y="1347"/>
                  </a:lnTo>
                  <a:lnTo>
                    <a:pt x="36427" y="1370"/>
                  </a:lnTo>
                  <a:lnTo>
                    <a:pt x="37379" y="1347"/>
                  </a:lnTo>
                  <a:lnTo>
                    <a:pt x="38215" y="1370"/>
                  </a:lnTo>
                  <a:lnTo>
                    <a:pt x="39028" y="1417"/>
                  </a:lnTo>
                  <a:lnTo>
                    <a:pt x="40398" y="1533"/>
                  </a:lnTo>
                  <a:lnTo>
                    <a:pt x="42348" y="1672"/>
                  </a:lnTo>
                  <a:lnTo>
                    <a:pt x="43346" y="1742"/>
                  </a:lnTo>
                  <a:lnTo>
                    <a:pt x="44669" y="1742"/>
                  </a:lnTo>
                  <a:lnTo>
                    <a:pt x="45018" y="1718"/>
                  </a:lnTo>
                  <a:lnTo>
                    <a:pt x="45296" y="1695"/>
                  </a:lnTo>
                  <a:lnTo>
                    <a:pt x="45505" y="1649"/>
                  </a:lnTo>
                  <a:lnTo>
                    <a:pt x="45737" y="1579"/>
                  </a:lnTo>
                  <a:lnTo>
                    <a:pt x="46062" y="1533"/>
                  </a:lnTo>
                  <a:lnTo>
                    <a:pt x="46921" y="1463"/>
                  </a:lnTo>
                  <a:lnTo>
                    <a:pt x="48013" y="1393"/>
                  </a:lnTo>
                  <a:lnTo>
                    <a:pt x="49220" y="1347"/>
                  </a:lnTo>
                  <a:lnTo>
                    <a:pt x="51611" y="1277"/>
                  </a:lnTo>
                  <a:lnTo>
                    <a:pt x="53306" y="1231"/>
                  </a:lnTo>
                  <a:lnTo>
                    <a:pt x="54490" y="1231"/>
                  </a:lnTo>
                  <a:lnTo>
                    <a:pt x="56138" y="1254"/>
                  </a:lnTo>
                  <a:lnTo>
                    <a:pt x="59203" y="1324"/>
                  </a:lnTo>
                  <a:lnTo>
                    <a:pt x="59203" y="952"/>
                  </a:lnTo>
                  <a:lnTo>
                    <a:pt x="57183" y="975"/>
                  </a:lnTo>
                  <a:lnTo>
                    <a:pt x="54606" y="952"/>
                  </a:lnTo>
                  <a:lnTo>
                    <a:pt x="53352" y="929"/>
                  </a:lnTo>
                  <a:lnTo>
                    <a:pt x="52238" y="883"/>
                  </a:lnTo>
                  <a:lnTo>
                    <a:pt x="51379" y="813"/>
                  </a:lnTo>
                  <a:lnTo>
                    <a:pt x="51077" y="767"/>
                  </a:lnTo>
                  <a:lnTo>
                    <a:pt x="50868" y="720"/>
                  </a:lnTo>
                  <a:lnTo>
                    <a:pt x="50497" y="604"/>
                  </a:lnTo>
                  <a:lnTo>
                    <a:pt x="50125" y="534"/>
                  </a:lnTo>
                  <a:lnTo>
                    <a:pt x="49754" y="488"/>
                  </a:lnTo>
                  <a:lnTo>
                    <a:pt x="49336" y="441"/>
                  </a:lnTo>
                  <a:lnTo>
                    <a:pt x="48361" y="418"/>
                  </a:lnTo>
                  <a:lnTo>
                    <a:pt x="47084" y="418"/>
                  </a:lnTo>
                  <a:lnTo>
                    <a:pt x="39028" y="349"/>
                  </a:lnTo>
                  <a:lnTo>
                    <a:pt x="32388" y="349"/>
                  </a:lnTo>
                  <a:lnTo>
                    <a:pt x="31413" y="372"/>
                  </a:lnTo>
                  <a:lnTo>
                    <a:pt x="31227" y="395"/>
                  </a:lnTo>
                  <a:lnTo>
                    <a:pt x="31204" y="418"/>
                  </a:lnTo>
                  <a:lnTo>
                    <a:pt x="31227" y="418"/>
                  </a:lnTo>
                  <a:lnTo>
                    <a:pt x="31343" y="441"/>
                  </a:lnTo>
                  <a:lnTo>
                    <a:pt x="31598" y="465"/>
                  </a:lnTo>
                  <a:lnTo>
                    <a:pt x="32457" y="511"/>
                  </a:lnTo>
                  <a:lnTo>
                    <a:pt x="33641" y="558"/>
                  </a:lnTo>
                  <a:lnTo>
                    <a:pt x="36706" y="627"/>
                  </a:lnTo>
                  <a:lnTo>
                    <a:pt x="38331" y="650"/>
                  </a:lnTo>
                  <a:lnTo>
                    <a:pt x="39887" y="650"/>
                  </a:lnTo>
                  <a:lnTo>
                    <a:pt x="42719" y="627"/>
                  </a:lnTo>
                  <a:lnTo>
                    <a:pt x="45087" y="604"/>
                  </a:lnTo>
                  <a:lnTo>
                    <a:pt x="45993" y="604"/>
                  </a:lnTo>
                  <a:lnTo>
                    <a:pt x="46666" y="650"/>
                  </a:lnTo>
                  <a:lnTo>
                    <a:pt x="46875" y="674"/>
                  </a:lnTo>
                  <a:lnTo>
                    <a:pt x="47037" y="720"/>
                  </a:lnTo>
                  <a:lnTo>
                    <a:pt x="47130" y="767"/>
                  </a:lnTo>
                  <a:lnTo>
                    <a:pt x="47130" y="790"/>
                  </a:lnTo>
                  <a:lnTo>
                    <a:pt x="47107" y="836"/>
                  </a:lnTo>
                  <a:lnTo>
                    <a:pt x="47014" y="883"/>
                  </a:lnTo>
                  <a:lnTo>
                    <a:pt x="46852" y="929"/>
                  </a:lnTo>
                  <a:lnTo>
                    <a:pt x="46620" y="975"/>
                  </a:lnTo>
                  <a:lnTo>
                    <a:pt x="46341" y="999"/>
                  </a:lnTo>
                  <a:lnTo>
                    <a:pt x="45644" y="1022"/>
                  </a:lnTo>
                  <a:lnTo>
                    <a:pt x="44809" y="1045"/>
                  </a:lnTo>
                  <a:lnTo>
                    <a:pt x="43021" y="999"/>
                  </a:lnTo>
                  <a:lnTo>
                    <a:pt x="41465" y="975"/>
                  </a:lnTo>
                  <a:lnTo>
                    <a:pt x="40885" y="952"/>
                  </a:lnTo>
                  <a:lnTo>
                    <a:pt x="40351" y="929"/>
                  </a:lnTo>
                  <a:lnTo>
                    <a:pt x="39376" y="859"/>
                  </a:lnTo>
                  <a:lnTo>
                    <a:pt x="38935" y="813"/>
                  </a:lnTo>
                  <a:lnTo>
                    <a:pt x="37960" y="813"/>
                  </a:lnTo>
                  <a:lnTo>
                    <a:pt x="37449" y="836"/>
                  </a:lnTo>
                  <a:lnTo>
                    <a:pt x="36729" y="883"/>
                  </a:lnTo>
                  <a:lnTo>
                    <a:pt x="35754" y="906"/>
                  </a:lnTo>
                  <a:lnTo>
                    <a:pt x="33293" y="906"/>
                  </a:lnTo>
                  <a:lnTo>
                    <a:pt x="31993" y="859"/>
                  </a:lnTo>
                  <a:lnTo>
                    <a:pt x="30763" y="813"/>
                  </a:lnTo>
                  <a:lnTo>
                    <a:pt x="29671" y="743"/>
                  </a:lnTo>
                  <a:lnTo>
                    <a:pt x="28812" y="650"/>
                  </a:lnTo>
                  <a:lnTo>
                    <a:pt x="28232" y="558"/>
                  </a:lnTo>
                  <a:lnTo>
                    <a:pt x="27884" y="488"/>
                  </a:lnTo>
                  <a:lnTo>
                    <a:pt x="27768" y="441"/>
                  </a:lnTo>
                  <a:lnTo>
                    <a:pt x="27721" y="418"/>
                  </a:lnTo>
                  <a:lnTo>
                    <a:pt x="27698" y="395"/>
                  </a:lnTo>
                  <a:lnTo>
                    <a:pt x="27721" y="372"/>
                  </a:lnTo>
                  <a:lnTo>
                    <a:pt x="27861" y="325"/>
                  </a:lnTo>
                  <a:lnTo>
                    <a:pt x="28116" y="302"/>
                  </a:lnTo>
                  <a:lnTo>
                    <a:pt x="28464" y="302"/>
                  </a:lnTo>
                  <a:lnTo>
                    <a:pt x="28859" y="325"/>
                  </a:lnTo>
                  <a:lnTo>
                    <a:pt x="29091" y="325"/>
                  </a:lnTo>
                  <a:lnTo>
                    <a:pt x="29137" y="302"/>
                  </a:lnTo>
                  <a:lnTo>
                    <a:pt x="29137" y="279"/>
                  </a:lnTo>
                  <a:lnTo>
                    <a:pt x="28998" y="233"/>
                  </a:lnTo>
                  <a:lnTo>
                    <a:pt x="28720" y="163"/>
                  </a:lnTo>
                  <a:lnTo>
                    <a:pt x="28325" y="93"/>
                  </a:lnTo>
                  <a:lnTo>
                    <a:pt x="27814" y="47"/>
                  </a:lnTo>
                  <a:lnTo>
                    <a:pt x="27257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1648300" y="24409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48848" y="1"/>
                  </a:moveTo>
                  <a:lnTo>
                    <a:pt x="47943" y="24"/>
                  </a:lnTo>
                  <a:lnTo>
                    <a:pt x="45923" y="140"/>
                  </a:lnTo>
                  <a:lnTo>
                    <a:pt x="42673" y="326"/>
                  </a:lnTo>
                  <a:lnTo>
                    <a:pt x="41605" y="372"/>
                  </a:lnTo>
                  <a:lnTo>
                    <a:pt x="40699" y="395"/>
                  </a:lnTo>
                  <a:lnTo>
                    <a:pt x="39678" y="372"/>
                  </a:lnTo>
                  <a:lnTo>
                    <a:pt x="38262" y="395"/>
                  </a:lnTo>
                  <a:lnTo>
                    <a:pt x="35499" y="465"/>
                  </a:lnTo>
                  <a:lnTo>
                    <a:pt x="31645" y="604"/>
                  </a:lnTo>
                  <a:lnTo>
                    <a:pt x="26723" y="767"/>
                  </a:lnTo>
                  <a:lnTo>
                    <a:pt x="29834" y="558"/>
                  </a:lnTo>
                  <a:lnTo>
                    <a:pt x="31622" y="419"/>
                  </a:lnTo>
                  <a:lnTo>
                    <a:pt x="31970" y="395"/>
                  </a:lnTo>
                  <a:lnTo>
                    <a:pt x="31715" y="395"/>
                  </a:lnTo>
                  <a:lnTo>
                    <a:pt x="30855" y="442"/>
                  </a:lnTo>
                  <a:lnTo>
                    <a:pt x="29602" y="465"/>
                  </a:lnTo>
                  <a:lnTo>
                    <a:pt x="26375" y="511"/>
                  </a:lnTo>
                  <a:lnTo>
                    <a:pt x="23031" y="558"/>
                  </a:lnTo>
                  <a:lnTo>
                    <a:pt x="21592" y="604"/>
                  </a:lnTo>
                  <a:lnTo>
                    <a:pt x="20501" y="651"/>
                  </a:lnTo>
                  <a:lnTo>
                    <a:pt x="19804" y="674"/>
                  </a:lnTo>
                  <a:lnTo>
                    <a:pt x="19410" y="674"/>
                  </a:lnTo>
                  <a:lnTo>
                    <a:pt x="19386" y="651"/>
                  </a:lnTo>
                  <a:lnTo>
                    <a:pt x="19503" y="604"/>
                  </a:lnTo>
                  <a:lnTo>
                    <a:pt x="19688" y="558"/>
                  </a:lnTo>
                  <a:lnTo>
                    <a:pt x="19851" y="488"/>
                  </a:lnTo>
                  <a:lnTo>
                    <a:pt x="19920" y="442"/>
                  </a:lnTo>
                  <a:lnTo>
                    <a:pt x="19944" y="395"/>
                  </a:lnTo>
                  <a:lnTo>
                    <a:pt x="19920" y="372"/>
                  </a:lnTo>
                  <a:lnTo>
                    <a:pt x="19851" y="326"/>
                  </a:lnTo>
                  <a:lnTo>
                    <a:pt x="19735" y="279"/>
                  </a:lnTo>
                  <a:lnTo>
                    <a:pt x="19549" y="256"/>
                  </a:lnTo>
                  <a:lnTo>
                    <a:pt x="18504" y="256"/>
                  </a:lnTo>
                  <a:lnTo>
                    <a:pt x="17854" y="279"/>
                  </a:lnTo>
                  <a:lnTo>
                    <a:pt x="16438" y="372"/>
                  </a:lnTo>
                  <a:lnTo>
                    <a:pt x="15741" y="419"/>
                  </a:lnTo>
                  <a:lnTo>
                    <a:pt x="15115" y="442"/>
                  </a:lnTo>
                  <a:lnTo>
                    <a:pt x="14604" y="442"/>
                  </a:lnTo>
                  <a:lnTo>
                    <a:pt x="14209" y="419"/>
                  </a:lnTo>
                  <a:lnTo>
                    <a:pt x="13559" y="372"/>
                  </a:lnTo>
                  <a:lnTo>
                    <a:pt x="12886" y="303"/>
                  </a:lnTo>
                  <a:lnTo>
                    <a:pt x="12445" y="279"/>
                  </a:lnTo>
                  <a:lnTo>
                    <a:pt x="11864" y="256"/>
                  </a:lnTo>
                  <a:lnTo>
                    <a:pt x="10959" y="256"/>
                  </a:lnTo>
                  <a:lnTo>
                    <a:pt x="9636" y="279"/>
                  </a:lnTo>
                  <a:lnTo>
                    <a:pt x="6432" y="395"/>
                  </a:lnTo>
                  <a:lnTo>
                    <a:pt x="2276" y="581"/>
                  </a:lnTo>
                  <a:lnTo>
                    <a:pt x="4528" y="651"/>
                  </a:lnTo>
                  <a:lnTo>
                    <a:pt x="6548" y="674"/>
                  </a:lnTo>
                  <a:lnTo>
                    <a:pt x="7569" y="651"/>
                  </a:lnTo>
                  <a:lnTo>
                    <a:pt x="8475" y="651"/>
                  </a:lnTo>
                  <a:lnTo>
                    <a:pt x="9659" y="604"/>
                  </a:lnTo>
                  <a:lnTo>
                    <a:pt x="9891" y="628"/>
                  </a:lnTo>
                  <a:lnTo>
                    <a:pt x="9914" y="651"/>
                  </a:lnTo>
                  <a:lnTo>
                    <a:pt x="9891" y="651"/>
                  </a:lnTo>
                  <a:lnTo>
                    <a:pt x="9659" y="697"/>
                  </a:lnTo>
                  <a:lnTo>
                    <a:pt x="9241" y="767"/>
                  </a:lnTo>
                  <a:lnTo>
                    <a:pt x="7825" y="953"/>
                  </a:lnTo>
                  <a:lnTo>
                    <a:pt x="7105" y="999"/>
                  </a:lnTo>
                  <a:lnTo>
                    <a:pt x="6223" y="1045"/>
                  </a:lnTo>
                  <a:lnTo>
                    <a:pt x="5224" y="1069"/>
                  </a:lnTo>
                  <a:lnTo>
                    <a:pt x="4156" y="1092"/>
                  </a:lnTo>
                  <a:lnTo>
                    <a:pt x="1997" y="1069"/>
                  </a:lnTo>
                  <a:lnTo>
                    <a:pt x="1" y="1045"/>
                  </a:lnTo>
                  <a:lnTo>
                    <a:pt x="1" y="1324"/>
                  </a:lnTo>
                  <a:lnTo>
                    <a:pt x="442" y="1278"/>
                  </a:lnTo>
                  <a:lnTo>
                    <a:pt x="1045" y="1254"/>
                  </a:lnTo>
                  <a:lnTo>
                    <a:pt x="2531" y="1185"/>
                  </a:lnTo>
                  <a:lnTo>
                    <a:pt x="4969" y="1185"/>
                  </a:lnTo>
                  <a:lnTo>
                    <a:pt x="5712" y="1208"/>
                  </a:lnTo>
                  <a:lnTo>
                    <a:pt x="6641" y="1231"/>
                  </a:lnTo>
                  <a:lnTo>
                    <a:pt x="8591" y="1231"/>
                  </a:lnTo>
                  <a:lnTo>
                    <a:pt x="9427" y="1185"/>
                  </a:lnTo>
                  <a:lnTo>
                    <a:pt x="10355" y="1138"/>
                  </a:lnTo>
                  <a:lnTo>
                    <a:pt x="9102" y="1138"/>
                  </a:lnTo>
                  <a:lnTo>
                    <a:pt x="9102" y="1115"/>
                  </a:lnTo>
                  <a:lnTo>
                    <a:pt x="9218" y="1092"/>
                  </a:lnTo>
                  <a:lnTo>
                    <a:pt x="9798" y="1022"/>
                  </a:lnTo>
                  <a:lnTo>
                    <a:pt x="10727" y="953"/>
                  </a:lnTo>
                  <a:lnTo>
                    <a:pt x="12955" y="767"/>
                  </a:lnTo>
                  <a:lnTo>
                    <a:pt x="13954" y="720"/>
                  </a:lnTo>
                  <a:lnTo>
                    <a:pt x="14720" y="697"/>
                  </a:lnTo>
                  <a:lnTo>
                    <a:pt x="15556" y="697"/>
                  </a:lnTo>
                  <a:lnTo>
                    <a:pt x="15741" y="720"/>
                  </a:lnTo>
                  <a:lnTo>
                    <a:pt x="15858" y="744"/>
                  </a:lnTo>
                  <a:lnTo>
                    <a:pt x="15881" y="813"/>
                  </a:lnTo>
                  <a:lnTo>
                    <a:pt x="15881" y="860"/>
                  </a:lnTo>
                  <a:lnTo>
                    <a:pt x="15881" y="953"/>
                  </a:lnTo>
                  <a:lnTo>
                    <a:pt x="15904" y="1045"/>
                  </a:lnTo>
                  <a:lnTo>
                    <a:pt x="15927" y="1092"/>
                  </a:lnTo>
                  <a:lnTo>
                    <a:pt x="15950" y="1092"/>
                  </a:lnTo>
                  <a:lnTo>
                    <a:pt x="16090" y="1138"/>
                  </a:lnTo>
                  <a:lnTo>
                    <a:pt x="16252" y="1162"/>
                  </a:lnTo>
                  <a:lnTo>
                    <a:pt x="17088" y="1162"/>
                  </a:lnTo>
                  <a:lnTo>
                    <a:pt x="17808" y="1115"/>
                  </a:lnTo>
                  <a:lnTo>
                    <a:pt x="19433" y="1022"/>
                  </a:lnTo>
                  <a:lnTo>
                    <a:pt x="20222" y="999"/>
                  </a:lnTo>
                  <a:lnTo>
                    <a:pt x="20965" y="999"/>
                  </a:lnTo>
                  <a:lnTo>
                    <a:pt x="21499" y="1022"/>
                  </a:lnTo>
                  <a:lnTo>
                    <a:pt x="21801" y="1045"/>
                  </a:lnTo>
                  <a:lnTo>
                    <a:pt x="21871" y="1069"/>
                  </a:lnTo>
                  <a:lnTo>
                    <a:pt x="21894" y="1092"/>
                  </a:lnTo>
                  <a:lnTo>
                    <a:pt x="21801" y="1115"/>
                  </a:lnTo>
                  <a:lnTo>
                    <a:pt x="21174" y="1208"/>
                  </a:lnTo>
                  <a:lnTo>
                    <a:pt x="20199" y="1324"/>
                  </a:lnTo>
                  <a:lnTo>
                    <a:pt x="19804" y="1347"/>
                  </a:lnTo>
                  <a:lnTo>
                    <a:pt x="19178" y="1371"/>
                  </a:lnTo>
                  <a:lnTo>
                    <a:pt x="17297" y="1394"/>
                  </a:lnTo>
                  <a:lnTo>
                    <a:pt x="12236" y="1394"/>
                  </a:lnTo>
                  <a:lnTo>
                    <a:pt x="9589" y="1417"/>
                  </a:lnTo>
                  <a:lnTo>
                    <a:pt x="7291" y="1440"/>
                  </a:lnTo>
                  <a:lnTo>
                    <a:pt x="5573" y="1487"/>
                  </a:lnTo>
                  <a:lnTo>
                    <a:pt x="5039" y="1533"/>
                  </a:lnTo>
                  <a:lnTo>
                    <a:pt x="4876" y="1556"/>
                  </a:lnTo>
                  <a:lnTo>
                    <a:pt x="4760" y="1579"/>
                  </a:lnTo>
                  <a:lnTo>
                    <a:pt x="4760" y="1603"/>
                  </a:lnTo>
                  <a:lnTo>
                    <a:pt x="4853" y="1626"/>
                  </a:lnTo>
                  <a:lnTo>
                    <a:pt x="5317" y="1649"/>
                  </a:lnTo>
                  <a:lnTo>
                    <a:pt x="6130" y="1672"/>
                  </a:lnTo>
                  <a:lnTo>
                    <a:pt x="10053" y="1672"/>
                  </a:lnTo>
                  <a:lnTo>
                    <a:pt x="13373" y="1649"/>
                  </a:lnTo>
                  <a:lnTo>
                    <a:pt x="16809" y="1626"/>
                  </a:lnTo>
                  <a:lnTo>
                    <a:pt x="22219" y="1626"/>
                  </a:lnTo>
                  <a:lnTo>
                    <a:pt x="22962" y="1649"/>
                  </a:lnTo>
                  <a:lnTo>
                    <a:pt x="23380" y="1696"/>
                  </a:lnTo>
                  <a:lnTo>
                    <a:pt x="23635" y="1719"/>
                  </a:lnTo>
                  <a:lnTo>
                    <a:pt x="23937" y="1742"/>
                  </a:lnTo>
                  <a:lnTo>
                    <a:pt x="24587" y="1742"/>
                  </a:lnTo>
                  <a:lnTo>
                    <a:pt x="25330" y="1696"/>
                  </a:lnTo>
                  <a:lnTo>
                    <a:pt x="26096" y="1649"/>
                  </a:lnTo>
                  <a:lnTo>
                    <a:pt x="26769" y="1579"/>
                  </a:lnTo>
                  <a:lnTo>
                    <a:pt x="27327" y="1510"/>
                  </a:lnTo>
                  <a:lnTo>
                    <a:pt x="27698" y="1463"/>
                  </a:lnTo>
                  <a:lnTo>
                    <a:pt x="27768" y="1440"/>
                  </a:lnTo>
                  <a:lnTo>
                    <a:pt x="27768" y="1417"/>
                  </a:lnTo>
                  <a:lnTo>
                    <a:pt x="27512" y="1417"/>
                  </a:lnTo>
                  <a:lnTo>
                    <a:pt x="27048" y="1440"/>
                  </a:lnTo>
                  <a:lnTo>
                    <a:pt x="26700" y="1440"/>
                  </a:lnTo>
                  <a:lnTo>
                    <a:pt x="26514" y="1417"/>
                  </a:lnTo>
                  <a:lnTo>
                    <a:pt x="26468" y="1394"/>
                  </a:lnTo>
                  <a:lnTo>
                    <a:pt x="26491" y="1371"/>
                  </a:lnTo>
                  <a:lnTo>
                    <a:pt x="26677" y="1324"/>
                  </a:lnTo>
                  <a:lnTo>
                    <a:pt x="27118" y="1254"/>
                  </a:lnTo>
                  <a:lnTo>
                    <a:pt x="27814" y="1185"/>
                  </a:lnTo>
                  <a:lnTo>
                    <a:pt x="28789" y="1092"/>
                  </a:lnTo>
                  <a:lnTo>
                    <a:pt x="30066" y="999"/>
                  </a:lnTo>
                  <a:lnTo>
                    <a:pt x="31482" y="929"/>
                  </a:lnTo>
                  <a:lnTo>
                    <a:pt x="33015" y="883"/>
                  </a:lnTo>
                  <a:lnTo>
                    <a:pt x="34524" y="837"/>
                  </a:lnTo>
                  <a:lnTo>
                    <a:pt x="37194" y="837"/>
                  </a:lnTo>
                  <a:lnTo>
                    <a:pt x="38146" y="860"/>
                  </a:lnTo>
                  <a:lnTo>
                    <a:pt x="38749" y="906"/>
                  </a:lnTo>
                  <a:lnTo>
                    <a:pt x="39190" y="929"/>
                  </a:lnTo>
                  <a:lnTo>
                    <a:pt x="40258" y="929"/>
                  </a:lnTo>
                  <a:lnTo>
                    <a:pt x="40885" y="883"/>
                  </a:lnTo>
                  <a:lnTo>
                    <a:pt x="42208" y="813"/>
                  </a:lnTo>
                  <a:lnTo>
                    <a:pt x="42905" y="790"/>
                  </a:lnTo>
                  <a:lnTo>
                    <a:pt x="43601" y="767"/>
                  </a:lnTo>
                  <a:lnTo>
                    <a:pt x="45366" y="744"/>
                  </a:lnTo>
                  <a:lnTo>
                    <a:pt x="47432" y="697"/>
                  </a:lnTo>
                  <a:lnTo>
                    <a:pt x="48314" y="720"/>
                  </a:lnTo>
                  <a:lnTo>
                    <a:pt x="48941" y="744"/>
                  </a:lnTo>
                  <a:lnTo>
                    <a:pt x="49150" y="767"/>
                  </a:lnTo>
                  <a:lnTo>
                    <a:pt x="49243" y="813"/>
                  </a:lnTo>
                  <a:lnTo>
                    <a:pt x="49266" y="837"/>
                  </a:lnTo>
                  <a:lnTo>
                    <a:pt x="49243" y="860"/>
                  </a:lnTo>
                  <a:lnTo>
                    <a:pt x="49104" y="906"/>
                  </a:lnTo>
                  <a:lnTo>
                    <a:pt x="48895" y="976"/>
                  </a:lnTo>
                  <a:lnTo>
                    <a:pt x="48616" y="1022"/>
                  </a:lnTo>
                  <a:lnTo>
                    <a:pt x="47920" y="1092"/>
                  </a:lnTo>
                  <a:lnTo>
                    <a:pt x="47061" y="1138"/>
                  </a:lnTo>
                  <a:lnTo>
                    <a:pt x="46039" y="1138"/>
                  </a:lnTo>
                  <a:lnTo>
                    <a:pt x="43578" y="1115"/>
                  </a:lnTo>
                  <a:lnTo>
                    <a:pt x="40653" y="1092"/>
                  </a:lnTo>
                  <a:lnTo>
                    <a:pt x="38981" y="1092"/>
                  </a:lnTo>
                  <a:lnTo>
                    <a:pt x="37170" y="1115"/>
                  </a:lnTo>
                  <a:lnTo>
                    <a:pt x="33618" y="1185"/>
                  </a:lnTo>
                  <a:lnTo>
                    <a:pt x="32156" y="1231"/>
                  </a:lnTo>
                  <a:lnTo>
                    <a:pt x="31064" y="1278"/>
                  </a:lnTo>
                  <a:lnTo>
                    <a:pt x="30461" y="1324"/>
                  </a:lnTo>
                  <a:lnTo>
                    <a:pt x="30391" y="1347"/>
                  </a:lnTo>
                  <a:lnTo>
                    <a:pt x="30484" y="1371"/>
                  </a:lnTo>
                  <a:lnTo>
                    <a:pt x="30832" y="1371"/>
                  </a:lnTo>
                  <a:lnTo>
                    <a:pt x="31436" y="1394"/>
                  </a:lnTo>
                  <a:lnTo>
                    <a:pt x="38587" y="1394"/>
                  </a:lnTo>
                  <a:lnTo>
                    <a:pt x="47502" y="1324"/>
                  </a:lnTo>
                  <a:lnTo>
                    <a:pt x="48872" y="1324"/>
                  </a:lnTo>
                  <a:lnTo>
                    <a:pt x="50009" y="1301"/>
                  </a:lnTo>
                  <a:lnTo>
                    <a:pt x="50590" y="1254"/>
                  </a:lnTo>
                  <a:lnTo>
                    <a:pt x="51193" y="1208"/>
                  </a:lnTo>
                  <a:lnTo>
                    <a:pt x="51913" y="1138"/>
                  </a:lnTo>
                  <a:lnTo>
                    <a:pt x="52726" y="1022"/>
                  </a:lnTo>
                  <a:lnTo>
                    <a:pt x="53283" y="953"/>
                  </a:lnTo>
                  <a:lnTo>
                    <a:pt x="53956" y="906"/>
                  </a:lnTo>
                  <a:lnTo>
                    <a:pt x="55535" y="837"/>
                  </a:lnTo>
                  <a:lnTo>
                    <a:pt x="57346" y="790"/>
                  </a:lnTo>
                  <a:lnTo>
                    <a:pt x="59203" y="790"/>
                  </a:lnTo>
                  <a:lnTo>
                    <a:pt x="59203" y="488"/>
                  </a:lnTo>
                  <a:lnTo>
                    <a:pt x="58135" y="511"/>
                  </a:lnTo>
                  <a:lnTo>
                    <a:pt x="57346" y="511"/>
                  </a:lnTo>
                  <a:lnTo>
                    <a:pt x="55697" y="465"/>
                  </a:lnTo>
                  <a:lnTo>
                    <a:pt x="53376" y="395"/>
                  </a:lnTo>
                  <a:lnTo>
                    <a:pt x="52261" y="349"/>
                  </a:lnTo>
                  <a:lnTo>
                    <a:pt x="51333" y="279"/>
                  </a:lnTo>
                  <a:lnTo>
                    <a:pt x="50984" y="256"/>
                  </a:lnTo>
                  <a:lnTo>
                    <a:pt x="50729" y="210"/>
                  </a:lnTo>
                  <a:lnTo>
                    <a:pt x="50566" y="163"/>
                  </a:lnTo>
                  <a:lnTo>
                    <a:pt x="50543" y="140"/>
                  </a:lnTo>
                  <a:lnTo>
                    <a:pt x="50543" y="94"/>
                  </a:lnTo>
                  <a:lnTo>
                    <a:pt x="50520" y="70"/>
                  </a:lnTo>
                  <a:lnTo>
                    <a:pt x="50497" y="47"/>
                  </a:lnTo>
                  <a:lnTo>
                    <a:pt x="50311" y="24"/>
                  </a:lnTo>
                  <a:lnTo>
                    <a:pt x="50009" y="1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1648300" y="2503675"/>
              <a:ext cx="1480075" cy="43550"/>
            </a:xfrm>
            <a:custGeom>
              <a:avLst/>
              <a:gdLst/>
              <a:ahLst/>
              <a:cxnLst/>
              <a:rect l="l" t="t" r="r" b="b"/>
              <a:pathLst>
                <a:path w="59203" h="1742" extrusionOk="0">
                  <a:moveTo>
                    <a:pt x="27621" y="1320"/>
                  </a:moveTo>
                  <a:lnTo>
                    <a:pt x="27512" y="1323"/>
                  </a:lnTo>
                  <a:lnTo>
                    <a:pt x="27257" y="1347"/>
                  </a:lnTo>
                  <a:lnTo>
                    <a:pt x="27582" y="1323"/>
                  </a:lnTo>
                  <a:lnTo>
                    <a:pt x="27621" y="1320"/>
                  </a:lnTo>
                  <a:close/>
                  <a:moveTo>
                    <a:pt x="34617" y="0"/>
                  </a:moveTo>
                  <a:lnTo>
                    <a:pt x="33874" y="23"/>
                  </a:lnTo>
                  <a:lnTo>
                    <a:pt x="33131" y="93"/>
                  </a:lnTo>
                  <a:lnTo>
                    <a:pt x="32434" y="163"/>
                  </a:lnTo>
                  <a:lnTo>
                    <a:pt x="31877" y="232"/>
                  </a:lnTo>
                  <a:lnTo>
                    <a:pt x="31529" y="279"/>
                  </a:lnTo>
                  <a:lnTo>
                    <a:pt x="31436" y="302"/>
                  </a:lnTo>
                  <a:lnTo>
                    <a:pt x="32504" y="302"/>
                  </a:lnTo>
                  <a:lnTo>
                    <a:pt x="32713" y="325"/>
                  </a:lnTo>
                  <a:lnTo>
                    <a:pt x="32736" y="348"/>
                  </a:lnTo>
                  <a:lnTo>
                    <a:pt x="32713" y="348"/>
                  </a:lnTo>
                  <a:lnTo>
                    <a:pt x="32527" y="418"/>
                  </a:lnTo>
                  <a:lnTo>
                    <a:pt x="32086" y="488"/>
                  </a:lnTo>
                  <a:lnTo>
                    <a:pt x="31389" y="557"/>
                  </a:lnTo>
                  <a:lnTo>
                    <a:pt x="30414" y="650"/>
                  </a:lnTo>
                  <a:lnTo>
                    <a:pt x="29137" y="743"/>
                  </a:lnTo>
                  <a:lnTo>
                    <a:pt x="27721" y="813"/>
                  </a:lnTo>
                  <a:lnTo>
                    <a:pt x="26189" y="859"/>
                  </a:lnTo>
                  <a:lnTo>
                    <a:pt x="24680" y="882"/>
                  </a:lnTo>
                  <a:lnTo>
                    <a:pt x="23264" y="906"/>
                  </a:lnTo>
                  <a:lnTo>
                    <a:pt x="22010" y="882"/>
                  </a:lnTo>
                  <a:lnTo>
                    <a:pt x="21058" y="859"/>
                  </a:lnTo>
                  <a:lnTo>
                    <a:pt x="20454" y="836"/>
                  </a:lnTo>
                  <a:lnTo>
                    <a:pt x="20013" y="789"/>
                  </a:lnTo>
                  <a:lnTo>
                    <a:pt x="19503" y="789"/>
                  </a:lnTo>
                  <a:lnTo>
                    <a:pt x="18945" y="813"/>
                  </a:lnTo>
                  <a:lnTo>
                    <a:pt x="18319" y="836"/>
                  </a:lnTo>
                  <a:lnTo>
                    <a:pt x="16995" y="929"/>
                  </a:lnTo>
                  <a:lnTo>
                    <a:pt x="16299" y="952"/>
                  </a:lnTo>
                  <a:lnTo>
                    <a:pt x="15625" y="952"/>
                  </a:lnTo>
                  <a:lnTo>
                    <a:pt x="13838" y="998"/>
                  </a:lnTo>
                  <a:lnTo>
                    <a:pt x="11771" y="1022"/>
                  </a:lnTo>
                  <a:lnTo>
                    <a:pt x="10889" y="1022"/>
                  </a:lnTo>
                  <a:lnTo>
                    <a:pt x="10262" y="998"/>
                  </a:lnTo>
                  <a:lnTo>
                    <a:pt x="10053" y="975"/>
                  </a:lnTo>
                  <a:lnTo>
                    <a:pt x="9961" y="929"/>
                  </a:lnTo>
                  <a:lnTo>
                    <a:pt x="9937" y="906"/>
                  </a:lnTo>
                  <a:lnTo>
                    <a:pt x="9961" y="882"/>
                  </a:lnTo>
                  <a:lnTo>
                    <a:pt x="10100" y="813"/>
                  </a:lnTo>
                  <a:lnTo>
                    <a:pt x="10332" y="766"/>
                  </a:lnTo>
                  <a:lnTo>
                    <a:pt x="10587" y="720"/>
                  </a:lnTo>
                  <a:lnTo>
                    <a:pt x="11284" y="650"/>
                  </a:lnTo>
                  <a:lnTo>
                    <a:pt x="12143" y="604"/>
                  </a:lnTo>
                  <a:lnTo>
                    <a:pt x="15625" y="604"/>
                  </a:lnTo>
                  <a:lnTo>
                    <a:pt x="18551" y="650"/>
                  </a:lnTo>
                  <a:lnTo>
                    <a:pt x="20222" y="650"/>
                  </a:lnTo>
                  <a:lnTo>
                    <a:pt x="22033" y="627"/>
                  </a:lnTo>
                  <a:lnTo>
                    <a:pt x="25585" y="557"/>
                  </a:lnTo>
                  <a:lnTo>
                    <a:pt x="27048" y="511"/>
                  </a:lnTo>
                  <a:lnTo>
                    <a:pt x="28139" y="464"/>
                  </a:lnTo>
                  <a:lnTo>
                    <a:pt x="28743" y="418"/>
                  </a:lnTo>
                  <a:lnTo>
                    <a:pt x="28812" y="395"/>
                  </a:lnTo>
                  <a:lnTo>
                    <a:pt x="28720" y="372"/>
                  </a:lnTo>
                  <a:lnTo>
                    <a:pt x="28371" y="348"/>
                  </a:lnTo>
                  <a:lnTo>
                    <a:pt x="27768" y="348"/>
                  </a:lnTo>
                  <a:lnTo>
                    <a:pt x="25910" y="325"/>
                  </a:lnTo>
                  <a:lnTo>
                    <a:pt x="20640" y="348"/>
                  </a:lnTo>
                  <a:lnTo>
                    <a:pt x="11702" y="418"/>
                  </a:lnTo>
                  <a:lnTo>
                    <a:pt x="10332" y="418"/>
                  </a:lnTo>
                  <a:lnTo>
                    <a:pt x="9194" y="441"/>
                  </a:lnTo>
                  <a:lnTo>
                    <a:pt x="8614" y="464"/>
                  </a:lnTo>
                  <a:lnTo>
                    <a:pt x="8010" y="534"/>
                  </a:lnTo>
                  <a:lnTo>
                    <a:pt x="7291" y="604"/>
                  </a:lnTo>
                  <a:lnTo>
                    <a:pt x="6478" y="720"/>
                  </a:lnTo>
                  <a:lnTo>
                    <a:pt x="5921" y="789"/>
                  </a:lnTo>
                  <a:lnTo>
                    <a:pt x="5248" y="836"/>
                  </a:lnTo>
                  <a:lnTo>
                    <a:pt x="3669" y="906"/>
                  </a:lnTo>
                  <a:lnTo>
                    <a:pt x="1858" y="929"/>
                  </a:lnTo>
                  <a:lnTo>
                    <a:pt x="1" y="952"/>
                  </a:lnTo>
                  <a:lnTo>
                    <a:pt x="1" y="1231"/>
                  </a:lnTo>
                  <a:lnTo>
                    <a:pt x="1858" y="1231"/>
                  </a:lnTo>
                  <a:lnTo>
                    <a:pt x="3506" y="1277"/>
                  </a:lnTo>
                  <a:lnTo>
                    <a:pt x="5828" y="1347"/>
                  </a:lnTo>
                  <a:lnTo>
                    <a:pt x="6942" y="1393"/>
                  </a:lnTo>
                  <a:lnTo>
                    <a:pt x="7871" y="1440"/>
                  </a:lnTo>
                  <a:lnTo>
                    <a:pt x="8219" y="1486"/>
                  </a:lnTo>
                  <a:lnTo>
                    <a:pt x="8498" y="1532"/>
                  </a:lnTo>
                  <a:lnTo>
                    <a:pt x="8637" y="1579"/>
                  </a:lnTo>
                  <a:lnTo>
                    <a:pt x="8684" y="1602"/>
                  </a:lnTo>
                  <a:lnTo>
                    <a:pt x="8684" y="1625"/>
                  </a:lnTo>
                  <a:lnTo>
                    <a:pt x="8684" y="1648"/>
                  </a:lnTo>
                  <a:lnTo>
                    <a:pt x="8707" y="1672"/>
                  </a:lnTo>
                  <a:lnTo>
                    <a:pt x="8893" y="1718"/>
                  </a:lnTo>
                  <a:lnTo>
                    <a:pt x="9194" y="1741"/>
                  </a:lnTo>
                  <a:lnTo>
                    <a:pt x="10355" y="1741"/>
                  </a:lnTo>
                  <a:lnTo>
                    <a:pt x="11261" y="1695"/>
                  </a:lnTo>
                  <a:lnTo>
                    <a:pt x="13281" y="1602"/>
                  </a:lnTo>
                  <a:lnTo>
                    <a:pt x="16531" y="1393"/>
                  </a:lnTo>
                  <a:lnTo>
                    <a:pt x="17599" y="1347"/>
                  </a:lnTo>
                  <a:lnTo>
                    <a:pt x="20942" y="1347"/>
                  </a:lnTo>
                  <a:lnTo>
                    <a:pt x="23705" y="1254"/>
                  </a:lnTo>
                  <a:lnTo>
                    <a:pt x="27559" y="1138"/>
                  </a:lnTo>
                  <a:lnTo>
                    <a:pt x="32481" y="975"/>
                  </a:lnTo>
                  <a:lnTo>
                    <a:pt x="29370" y="1184"/>
                  </a:lnTo>
                  <a:lnTo>
                    <a:pt x="27621" y="1320"/>
                  </a:lnTo>
                  <a:lnTo>
                    <a:pt x="27621" y="1320"/>
                  </a:lnTo>
                  <a:lnTo>
                    <a:pt x="28348" y="1300"/>
                  </a:lnTo>
                  <a:lnTo>
                    <a:pt x="29602" y="1277"/>
                  </a:lnTo>
                  <a:lnTo>
                    <a:pt x="32829" y="1231"/>
                  </a:lnTo>
                  <a:lnTo>
                    <a:pt x="36172" y="1161"/>
                  </a:lnTo>
                  <a:lnTo>
                    <a:pt x="37612" y="1138"/>
                  </a:lnTo>
                  <a:lnTo>
                    <a:pt x="38703" y="1091"/>
                  </a:lnTo>
                  <a:lnTo>
                    <a:pt x="39399" y="1045"/>
                  </a:lnTo>
                  <a:lnTo>
                    <a:pt x="39724" y="1045"/>
                  </a:lnTo>
                  <a:lnTo>
                    <a:pt x="39794" y="1068"/>
                  </a:lnTo>
                  <a:lnTo>
                    <a:pt x="39817" y="1068"/>
                  </a:lnTo>
                  <a:lnTo>
                    <a:pt x="39701" y="1115"/>
                  </a:lnTo>
                  <a:lnTo>
                    <a:pt x="39515" y="1184"/>
                  </a:lnTo>
                  <a:lnTo>
                    <a:pt x="39353" y="1254"/>
                  </a:lnTo>
                  <a:lnTo>
                    <a:pt x="39283" y="1300"/>
                  </a:lnTo>
                  <a:lnTo>
                    <a:pt x="39260" y="1323"/>
                  </a:lnTo>
                  <a:lnTo>
                    <a:pt x="39283" y="1370"/>
                  </a:lnTo>
                  <a:lnTo>
                    <a:pt x="39353" y="1416"/>
                  </a:lnTo>
                  <a:lnTo>
                    <a:pt x="39469" y="1440"/>
                  </a:lnTo>
                  <a:lnTo>
                    <a:pt x="39655" y="1463"/>
                  </a:lnTo>
                  <a:lnTo>
                    <a:pt x="40119" y="1486"/>
                  </a:lnTo>
                  <a:lnTo>
                    <a:pt x="40699" y="1486"/>
                  </a:lnTo>
                  <a:lnTo>
                    <a:pt x="41349" y="1440"/>
                  </a:lnTo>
                  <a:lnTo>
                    <a:pt x="42789" y="1347"/>
                  </a:lnTo>
                  <a:lnTo>
                    <a:pt x="43462" y="1323"/>
                  </a:lnTo>
                  <a:lnTo>
                    <a:pt x="44089" y="1300"/>
                  </a:lnTo>
                  <a:lnTo>
                    <a:pt x="44994" y="1300"/>
                  </a:lnTo>
                  <a:lnTo>
                    <a:pt x="45644" y="1370"/>
                  </a:lnTo>
                  <a:lnTo>
                    <a:pt x="46318" y="1440"/>
                  </a:lnTo>
                  <a:lnTo>
                    <a:pt x="46759" y="1463"/>
                  </a:lnTo>
                  <a:lnTo>
                    <a:pt x="47339" y="1486"/>
                  </a:lnTo>
                  <a:lnTo>
                    <a:pt x="48245" y="1486"/>
                  </a:lnTo>
                  <a:lnTo>
                    <a:pt x="49568" y="1440"/>
                  </a:lnTo>
                  <a:lnTo>
                    <a:pt x="52772" y="1347"/>
                  </a:lnTo>
                  <a:lnTo>
                    <a:pt x="56928" y="1161"/>
                  </a:lnTo>
                  <a:lnTo>
                    <a:pt x="54676" y="1091"/>
                  </a:lnTo>
                  <a:lnTo>
                    <a:pt x="52656" y="1068"/>
                  </a:lnTo>
                  <a:lnTo>
                    <a:pt x="51634" y="1068"/>
                  </a:lnTo>
                  <a:lnTo>
                    <a:pt x="50729" y="1091"/>
                  </a:lnTo>
                  <a:lnTo>
                    <a:pt x="49545" y="1115"/>
                  </a:lnTo>
                  <a:lnTo>
                    <a:pt x="49313" y="1115"/>
                  </a:lnTo>
                  <a:lnTo>
                    <a:pt x="49289" y="1091"/>
                  </a:lnTo>
                  <a:lnTo>
                    <a:pt x="49313" y="1068"/>
                  </a:lnTo>
                  <a:lnTo>
                    <a:pt x="49545" y="1022"/>
                  </a:lnTo>
                  <a:lnTo>
                    <a:pt x="49963" y="952"/>
                  </a:lnTo>
                  <a:lnTo>
                    <a:pt x="51379" y="789"/>
                  </a:lnTo>
                  <a:lnTo>
                    <a:pt x="52099" y="720"/>
                  </a:lnTo>
                  <a:lnTo>
                    <a:pt x="52981" y="673"/>
                  </a:lnTo>
                  <a:lnTo>
                    <a:pt x="53979" y="650"/>
                  </a:lnTo>
                  <a:lnTo>
                    <a:pt x="57230" y="650"/>
                  </a:lnTo>
                  <a:lnTo>
                    <a:pt x="59203" y="673"/>
                  </a:lnTo>
                  <a:lnTo>
                    <a:pt x="59203" y="395"/>
                  </a:lnTo>
                  <a:lnTo>
                    <a:pt x="58762" y="441"/>
                  </a:lnTo>
                  <a:lnTo>
                    <a:pt x="58158" y="488"/>
                  </a:lnTo>
                  <a:lnTo>
                    <a:pt x="56672" y="534"/>
                  </a:lnTo>
                  <a:lnTo>
                    <a:pt x="55024" y="557"/>
                  </a:lnTo>
                  <a:lnTo>
                    <a:pt x="54235" y="534"/>
                  </a:lnTo>
                  <a:lnTo>
                    <a:pt x="53515" y="511"/>
                  </a:lnTo>
                  <a:lnTo>
                    <a:pt x="52563" y="488"/>
                  </a:lnTo>
                  <a:lnTo>
                    <a:pt x="51565" y="488"/>
                  </a:lnTo>
                  <a:lnTo>
                    <a:pt x="50613" y="511"/>
                  </a:lnTo>
                  <a:lnTo>
                    <a:pt x="49777" y="534"/>
                  </a:lnTo>
                  <a:lnTo>
                    <a:pt x="48848" y="581"/>
                  </a:lnTo>
                  <a:lnTo>
                    <a:pt x="48825" y="604"/>
                  </a:lnTo>
                  <a:lnTo>
                    <a:pt x="50102" y="604"/>
                  </a:lnTo>
                  <a:lnTo>
                    <a:pt x="49986" y="627"/>
                  </a:lnTo>
                  <a:lnTo>
                    <a:pt x="49406" y="697"/>
                  </a:lnTo>
                  <a:lnTo>
                    <a:pt x="48477" y="789"/>
                  </a:lnTo>
                  <a:lnTo>
                    <a:pt x="46271" y="952"/>
                  </a:lnTo>
                  <a:lnTo>
                    <a:pt x="45250" y="1022"/>
                  </a:lnTo>
                  <a:lnTo>
                    <a:pt x="44484" y="1045"/>
                  </a:lnTo>
                  <a:lnTo>
                    <a:pt x="43648" y="1045"/>
                  </a:lnTo>
                  <a:lnTo>
                    <a:pt x="43462" y="1022"/>
                  </a:lnTo>
                  <a:lnTo>
                    <a:pt x="43346" y="975"/>
                  </a:lnTo>
                  <a:lnTo>
                    <a:pt x="43323" y="929"/>
                  </a:lnTo>
                  <a:lnTo>
                    <a:pt x="43323" y="859"/>
                  </a:lnTo>
                  <a:lnTo>
                    <a:pt x="43323" y="789"/>
                  </a:lnTo>
                  <a:lnTo>
                    <a:pt x="43300" y="673"/>
                  </a:lnTo>
                  <a:lnTo>
                    <a:pt x="43276" y="650"/>
                  </a:lnTo>
                  <a:lnTo>
                    <a:pt x="43253" y="627"/>
                  </a:lnTo>
                  <a:lnTo>
                    <a:pt x="43114" y="604"/>
                  </a:lnTo>
                  <a:lnTo>
                    <a:pt x="42951" y="581"/>
                  </a:lnTo>
                  <a:lnTo>
                    <a:pt x="42719" y="557"/>
                  </a:lnTo>
                  <a:lnTo>
                    <a:pt x="42116" y="581"/>
                  </a:lnTo>
                  <a:lnTo>
                    <a:pt x="41396" y="604"/>
                  </a:lnTo>
                  <a:lnTo>
                    <a:pt x="39771" y="697"/>
                  </a:lnTo>
                  <a:lnTo>
                    <a:pt x="38981" y="720"/>
                  </a:lnTo>
                  <a:lnTo>
                    <a:pt x="38238" y="720"/>
                  </a:lnTo>
                  <a:lnTo>
                    <a:pt x="37704" y="697"/>
                  </a:lnTo>
                  <a:lnTo>
                    <a:pt x="37403" y="673"/>
                  </a:lnTo>
                  <a:lnTo>
                    <a:pt x="37333" y="673"/>
                  </a:lnTo>
                  <a:lnTo>
                    <a:pt x="37310" y="650"/>
                  </a:lnTo>
                  <a:lnTo>
                    <a:pt x="37426" y="604"/>
                  </a:lnTo>
                  <a:lnTo>
                    <a:pt x="38029" y="534"/>
                  </a:lnTo>
                  <a:lnTo>
                    <a:pt x="39005" y="418"/>
                  </a:lnTo>
                  <a:lnTo>
                    <a:pt x="39399" y="395"/>
                  </a:lnTo>
                  <a:lnTo>
                    <a:pt x="40026" y="372"/>
                  </a:lnTo>
                  <a:lnTo>
                    <a:pt x="41907" y="348"/>
                  </a:lnTo>
                  <a:lnTo>
                    <a:pt x="46968" y="325"/>
                  </a:lnTo>
                  <a:lnTo>
                    <a:pt x="49615" y="325"/>
                  </a:lnTo>
                  <a:lnTo>
                    <a:pt x="51913" y="302"/>
                  </a:lnTo>
                  <a:lnTo>
                    <a:pt x="53631" y="255"/>
                  </a:lnTo>
                  <a:lnTo>
                    <a:pt x="54165" y="209"/>
                  </a:lnTo>
                  <a:lnTo>
                    <a:pt x="54327" y="186"/>
                  </a:lnTo>
                  <a:lnTo>
                    <a:pt x="54444" y="163"/>
                  </a:lnTo>
                  <a:lnTo>
                    <a:pt x="54444" y="139"/>
                  </a:lnTo>
                  <a:lnTo>
                    <a:pt x="54351" y="116"/>
                  </a:lnTo>
                  <a:lnTo>
                    <a:pt x="53886" y="93"/>
                  </a:lnTo>
                  <a:lnTo>
                    <a:pt x="53074" y="70"/>
                  </a:lnTo>
                  <a:lnTo>
                    <a:pt x="51983" y="47"/>
                  </a:lnTo>
                  <a:lnTo>
                    <a:pt x="49173" y="70"/>
                  </a:lnTo>
                  <a:lnTo>
                    <a:pt x="45830" y="70"/>
                  </a:lnTo>
                  <a:lnTo>
                    <a:pt x="42417" y="93"/>
                  </a:lnTo>
                  <a:lnTo>
                    <a:pt x="39330" y="116"/>
                  </a:lnTo>
                  <a:lnTo>
                    <a:pt x="36985" y="93"/>
                  </a:lnTo>
                  <a:lnTo>
                    <a:pt x="36242" y="70"/>
                  </a:lnTo>
                  <a:lnTo>
                    <a:pt x="35824" y="47"/>
                  </a:lnTo>
                  <a:lnTo>
                    <a:pt x="35592" y="0"/>
                  </a:ln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025" name="Google Shape;1025;p15"/>
          <p:cNvGrpSpPr/>
          <p:nvPr/>
        </p:nvGrpSpPr>
        <p:grpSpPr>
          <a:xfrm>
            <a:off x="1245697" y="9141202"/>
            <a:ext cx="2447510" cy="895396"/>
            <a:chOff x="5331602" y="3459769"/>
            <a:chExt cx="2948097" cy="1078271"/>
          </a:xfrm>
        </p:grpSpPr>
        <p:grpSp>
          <p:nvGrpSpPr>
            <p:cNvPr id="1026" name="Google Shape;1026;p15"/>
            <p:cNvGrpSpPr/>
            <p:nvPr/>
          </p:nvGrpSpPr>
          <p:grpSpPr>
            <a:xfrm>
              <a:off x="5331602" y="4178619"/>
              <a:ext cx="763222" cy="359421"/>
              <a:chOff x="811985" y="3296192"/>
              <a:chExt cx="1330582" cy="626605"/>
            </a:xfrm>
          </p:grpSpPr>
          <p:sp>
            <p:nvSpPr>
              <p:cNvPr id="1027" name="Google Shape;1027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28" name="Google Shape;1028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29" name="Google Shape;1029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0" name="Google Shape;1030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1" name="Google Shape;1031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2" name="Google Shape;1032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3" name="Google Shape;1033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4" name="Google Shape;1034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5" name="Google Shape;1035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6" name="Google Shape;1036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37" name="Google Shape;1037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38" name="Google Shape;1038;p15"/>
            <p:cNvGrpSpPr/>
            <p:nvPr/>
          </p:nvGrpSpPr>
          <p:grpSpPr>
            <a:xfrm>
              <a:off x="5804302" y="4178619"/>
              <a:ext cx="763222" cy="359421"/>
              <a:chOff x="811985" y="3296192"/>
              <a:chExt cx="1330582" cy="626605"/>
            </a:xfrm>
          </p:grpSpPr>
          <p:sp>
            <p:nvSpPr>
              <p:cNvPr id="1039" name="Google Shape;1039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0" name="Google Shape;1040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1" name="Google Shape;1041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2" name="Google Shape;1042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3" name="Google Shape;1043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4" name="Google Shape;1044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5" name="Google Shape;1045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6" name="Google Shape;1046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7" name="Google Shape;1047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8" name="Google Shape;1048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49" name="Google Shape;1049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50" name="Google Shape;1050;p15"/>
            <p:cNvGrpSpPr/>
            <p:nvPr/>
          </p:nvGrpSpPr>
          <p:grpSpPr>
            <a:xfrm>
              <a:off x="5331602" y="3819194"/>
              <a:ext cx="763222" cy="359421"/>
              <a:chOff x="811985" y="3296192"/>
              <a:chExt cx="1330582" cy="626605"/>
            </a:xfrm>
          </p:grpSpPr>
          <p:sp>
            <p:nvSpPr>
              <p:cNvPr id="1051" name="Google Shape;1051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2" name="Google Shape;1052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3" name="Google Shape;1053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4" name="Google Shape;1054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5" name="Google Shape;1055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6" name="Google Shape;1056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7" name="Google Shape;1057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8" name="Google Shape;1058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59" name="Google Shape;1059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0" name="Google Shape;1060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1" name="Google Shape;1061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62" name="Google Shape;1062;p15"/>
            <p:cNvGrpSpPr/>
            <p:nvPr/>
          </p:nvGrpSpPr>
          <p:grpSpPr>
            <a:xfrm>
              <a:off x="5804302" y="3819194"/>
              <a:ext cx="763222" cy="359421"/>
              <a:chOff x="811985" y="3296192"/>
              <a:chExt cx="1330582" cy="626605"/>
            </a:xfrm>
          </p:grpSpPr>
          <p:sp>
            <p:nvSpPr>
              <p:cNvPr id="1063" name="Google Shape;1063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4" name="Google Shape;1064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5" name="Google Shape;1065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6" name="Google Shape;1066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7" name="Google Shape;1067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8" name="Google Shape;1068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69" name="Google Shape;1069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0" name="Google Shape;1070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1" name="Google Shape;1071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2" name="Google Shape;1072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3" name="Google Shape;1073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74" name="Google Shape;1074;p15"/>
            <p:cNvGrpSpPr/>
            <p:nvPr/>
          </p:nvGrpSpPr>
          <p:grpSpPr>
            <a:xfrm>
              <a:off x="6280552" y="4178619"/>
              <a:ext cx="763222" cy="359421"/>
              <a:chOff x="811985" y="3296192"/>
              <a:chExt cx="1330582" cy="626605"/>
            </a:xfrm>
          </p:grpSpPr>
          <p:sp>
            <p:nvSpPr>
              <p:cNvPr id="1075" name="Google Shape;1075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6" name="Google Shape;1076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7" name="Google Shape;1077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8" name="Google Shape;1078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79" name="Google Shape;1079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0" name="Google Shape;1080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1" name="Google Shape;1081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2" name="Google Shape;1082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3" name="Google Shape;1083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4" name="Google Shape;1084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5" name="Google Shape;1085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86" name="Google Shape;1086;p15"/>
            <p:cNvGrpSpPr/>
            <p:nvPr/>
          </p:nvGrpSpPr>
          <p:grpSpPr>
            <a:xfrm>
              <a:off x="6280552" y="3819194"/>
              <a:ext cx="763222" cy="359421"/>
              <a:chOff x="811985" y="3296192"/>
              <a:chExt cx="1330582" cy="626605"/>
            </a:xfrm>
          </p:grpSpPr>
          <p:sp>
            <p:nvSpPr>
              <p:cNvPr id="1087" name="Google Shape;1087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8" name="Google Shape;1088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89" name="Google Shape;1089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0" name="Google Shape;1090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1" name="Google Shape;1091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2" name="Google Shape;1092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4" name="Google Shape;1094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5" name="Google Shape;1095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6" name="Google Shape;1096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7043777" y="4178619"/>
              <a:ext cx="763222" cy="359421"/>
              <a:chOff x="811985" y="3296192"/>
              <a:chExt cx="1330582" cy="626605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1" name="Google Shape;1101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2" name="Google Shape;1102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4" name="Google Shape;1104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5" name="Google Shape;1105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7" name="Google Shape;1107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8" name="Google Shape;1108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10" name="Google Shape;1110;p15"/>
            <p:cNvGrpSpPr/>
            <p:nvPr/>
          </p:nvGrpSpPr>
          <p:grpSpPr>
            <a:xfrm>
              <a:off x="7516477" y="4178619"/>
              <a:ext cx="763222" cy="359421"/>
              <a:chOff x="811985" y="3296192"/>
              <a:chExt cx="1330582" cy="626605"/>
            </a:xfrm>
          </p:grpSpPr>
          <p:sp>
            <p:nvSpPr>
              <p:cNvPr id="1111" name="Google Shape;1111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2" name="Google Shape;1112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3" name="Google Shape;1113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4" name="Google Shape;1114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5" name="Google Shape;1115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6" name="Google Shape;1116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7" name="Google Shape;1117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8" name="Google Shape;1118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19" name="Google Shape;1119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0" name="Google Shape;1120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1" name="Google Shape;1121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22" name="Google Shape;1122;p15"/>
            <p:cNvGrpSpPr/>
            <p:nvPr/>
          </p:nvGrpSpPr>
          <p:grpSpPr>
            <a:xfrm>
              <a:off x="7043777" y="3819194"/>
              <a:ext cx="763222" cy="359421"/>
              <a:chOff x="811985" y="3296192"/>
              <a:chExt cx="1330582" cy="626605"/>
            </a:xfrm>
          </p:grpSpPr>
          <p:sp>
            <p:nvSpPr>
              <p:cNvPr id="1123" name="Google Shape;1123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4" name="Google Shape;1124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5" name="Google Shape;1125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6" name="Google Shape;1126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7" name="Google Shape;1127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8" name="Google Shape;1128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29" name="Google Shape;1129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0" name="Google Shape;1130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1" name="Google Shape;1131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2" name="Google Shape;1132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3" name="Google Shape;1133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34" name="Google Shape;1134;p15"/>
            <p:cNvGrpSpPr/>
            <p:nvPr/>
          </p:nvGrpSpPr>
          <p:grpSpPr>
            <a:xfrm>
              <a:off x="7516477" y="3819194"/>
              <a:ext cx="763222" cy="359421"/>
              <a:chOff x="811985" y="3296192"/>
              <a:chExt cx="1330582" cy="626605"/>
            </a:xfrm>
          </p:grpSpPr>
          <p:sp>
            <p:nvSpPr>
              <p:cNvPr id="1135" name="Google Shape;1135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6" name="Google Shape;1136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7" name="Google Shape;1137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8" name="Google Shape;1138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39" name="Google Shape;1139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0" name="Google Shape;1140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1" name="Google Shape;1141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2" name="Google Shape;1142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3" name="Google Shape;1143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4" name="Google Shape;1144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5" name="Google Shape;1145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46" name="Google Shape;1146;p15"/>
            <p:cNvGrpSpPr/>
            <p:nvPr/>
          </p:nvGrpSpPr>
          <p:grpSpPr>
            <a:xfrm>
              <a:off x="6280552" y="3459769"/>
              <a:ext cx="763222" cy="359421"/>
              <a:chOff x="811985" y="3296192"/>
              <a:chExt cx="1330582" cy="626605"/>
            </a:xfrm>
          </p:grpSpPr>
          <p:sp>
            <p:nvSpPr>
              <p:cNvPr id="1147" name="Google Shape;1147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8" name="Google Shape;1148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49" name="Google Shape;1149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58" name="Google Shape;1158;p15"/>
            <p:cNvGrpSpPr/>
            <p:nvPr/>
          </p:nvGrpSpPr>
          <p:grpSpPr>
            <a:xfrm>
              <a:off x="7043777" y="3459769"/>
              <a:ext cx="763222" cy="359421"/>
              <a:chOff x="811985" y="3296192"/>
              <a:chExt cx="1330582" cy="626605"/>
            </a:xfrm>
          </p:grpSpPr>
          <p:sp>
            <p:nvSpPr>
              <p:cNvPr id="1159" name="Google Shape;1159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  <p:grpSp>
          <p:nvGrpSpPr>
            <p:cNvPr id="1170" name="Google Shape;1170;p15"/>
            <p:cNvGrpSpPr/>
            <p:nvPr/>
          </p:nvGrpSpPr>
          <p:grpSpPr>
            <a:xfrm>
              <a:off x="7516477" y="3459769"/>
              <a:ext cx="763222" cy="359421"/>
              <a:chOff x="811985" y="3296192"/>
              <a:chExt cx="1330582" cy="626605"/>
            </a:xfrm>
          </p:grpSpPr>
          <p:sp>
            <p:nvSpPr>
              <p:cNvPr id="1171" name="Google Shape;1171;p15"/>
              <p:cNvSpPr/>
              <p:nvPr/>
            </p:nvSpPr>
            <p:spPr>
              <a:xfrm>
                <a:off x="811985" y="3296192"/>
                <a:ext cx="1330582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26676" y="12561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811985" y="3296192"/>
                <a:ext cx="355527" cy="626605"/>
              </a:xfrm>
              <a:custGeom>
                <a:avLst/>
                <a:gdLst/>
                <a:ahLst/>
                <a:cxnLst/>
                <a:rect l="l" t="t" r="r" b="b"/>
                <a:pathLst>
                  <a:path w="7128" h="12561" extrusionOk="0">
                    <a:moveTo>
                      <a:pt x="0" y="1"/>
                    </a:moveTo>
                    <a:lnTo>
                      <a:pt x="0" y="12561"/>
                    </a:lnTo>
                    <a:lnTo>
                      <a:pt x="7128" y="12561"/>
                    </a:lnTo>
                    <a:lnTo>
                      <a:pt x="7128" y="1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1203365" y="3337896"/>
                <a:ext cx="899790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18040" h="10332" extrusionOk="0">
                    <a:moveTo>
                      <a:pt x="0" y="0"/>
                    </a:moveTo>
                    <a:lnTo>
                      <a:pt x="0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2" y="0"/>
                    </a:moveTo>
                    <a:lnTo>
                      <a:pt x="1602" y="10332"/>
                    </a:lnTo>
                    <a:lnTo>
                      <a:pt x="2043" y="10332"/>
                    </a:lnTo>
                    <a:lnTo>
                      <a:pt x="2043" y="0"/>
                    </a:lnTo>
                    <a:close/>
                    <a:moveTo>
                      <a:pt x="3204" y="0"/>
                    </a:moveTo>
                    <a:lnTo>
                      <a:pt x="3204" y="10332"/>
                    </a:lnTo>
                    <a:lnTo>
                      <a:pt x="3622" y="10332"/>
                    </a:lnTo>
                    <a:lnTo>
                      <a:pt x="3622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24" y="10332"/>
                    </a:lnTo>
                    <a:lnTo>
                      <a:pt x="5224" y="0"/>
                    </a:lnTo>
                    <a:close/>
                    <a:moveTo>
                      <a:pt x="6385" y="0"/>
                    </a:moveTo>
                    <a:lnTo>
                      <a:pt x="6385" y="10332"/>
                    </a:lnTo>
                    <a:lnTo>
                      <a:pt x="6826" y="10332"/>
                    </a:lnTo>
                    <a:lnTo>
                      <a:pt x="6826" y="0"/>
                    </a:lnTo>
                    <a:close/>
                    <a:moveTo>
                      <a:pt x="7987" y="0"/>
                    </a:moveTo>
                    <a:lnTo>
                      <a:pt x="7987" y="10332"/>
                    </a:lnTo>
                    <a:lnTo>
                      <a:pt x="8428" y="10332"/>
                    </a:lnTo>
                    <a:lnTo>
                      <a:pt x="8428" y="0"/>
                    </a:lnTo>
                    <a:close/>
                    <a:moveTo>
                      <a:pt x="9589" y="0"/>
                    </a:moveTo>
                    <a:lnTo>
                      <a:pt x="9589" y="10332"/>
                    </a:lnTo>
                    <a:lnTo>
                      <a:pt x="10030" y="10332"/>
                    </a:lnTo>
                    <a:lnTo>
                      <a:pt x="10030" y="0"/>
                    </a:lnTo>
                    <a:close/>
                    <a:moveTo>
                      <a:pt x="11191" y="0"/>
                    </a:moveTo>
                    <a:lnTo>
                      <a:pt x="11191" y="10332"/>
                    </a:lnTo>
                    <a:lnTo>
                      <a:pt x="11632" y="10332"/>
                    </a:lnTo>
                    <a:lnTo>
                      <a:pt x="11632" y="0"/>
                    </a:lnTo>
                    <a:close/>
                    <a:moveTo>
                      <a:pt x="12793" y="0"/>
                    </a:moveTo>
                    <a:lnTo>
                      <a:pt x="12793" y="10332"/>
                    </a:lnTo>
                    <a:lnTo>
                      <a:pt x="13234" y="10332"/>
                    </a:lnTo>
                    <a:lnTo>
                      <a:pt x="13234" y="0"/>
                    </a:lnTo>
                    <a:close/>
                    <a:moveTo>
                      <a:pt x="14395" y="0"/>
                    </a:moveTo>
                    <a:lnTo>
                      <a:pt x="14395" y="10332"/>
                    </a:lnTo>
                    <a:lnTo>
                      <a:pt x="14836" y="10332"/>
                    </a:lnTo>
                    <a:lnTo>
                      <a:pt x="14836" y="0"/>
                    </a:lnTo>
                    <a:close/>
                    <a:moveTo>
                      <a:pt x="15997" y="0"/>
                    </a:moveTo>
                    <a:lnTo>
                      <a:pt x="15997" y="10332"/>
                    </a:lnTo>
                    <a:lnTo>
                      <a:pt x="16438" y="10332"/>
                    </a:lnTo>
                    <a:lnTo>
                      <a:pt x="16438" y="0"/>
                    </a:lnTo>
                    <a:close/>
                    <a:moveTo>
                      <a:pt x="17599" y="0"/>
                    </a:moveTo>
                    <a:lnTo>
                      <a:pt x="17599" y="10332"/>
                    </a:lnTo>
                    <a:lnTo>
                      <a:pt x="18040" y="10332"/>
                    </a:lnTo>
                    <a:lnTo>
                      <a:pt x="18040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857123" y="3337896"/>
                <a:ext cx="261757" cy="515412"/>
              </a:xfrm>
              <a:custGeom>
                <a:avLst/>
                <a:gdLst/>
                <a:ahLst/>
                <a:cxnLst/>
                <a:rect l="l" t="t" r="r" b="b"/>
                <a:pathLst>
                  <a:path w="5248" h="10332" extrusionOk="0">
                    <a:moveTo>
                      <a:pt x="1" y="0"/>
                    </a:moveTo>
                    <a:lnTo>
                      <a:pt x="1" y="10332"/>
                    </a:lnTo>
                    <a:lnTo>
                      <a:pt x="442" y="10332"/>
                    </a:lnTo>
                    <a:lnTo>
                      <a:pt x="442" y="0"/>
                    </a:lnTo>
                    <a:close/>
                    <a:moveTo>
                      <a:pt x="1603" y="0"/>
                    </a:moveTo>
                    <a:lnTo>
                      <a:pt x="1603" y="10332"/>
                    </a:lnTo>
                    <a:lnTo>
                      <a:pt x="2044" y="10332"/>
                    </a:lnTo>
                    <a:lnTo>
                      <a:pt x="2044" y="0"/>
                    </a:lnTo>
                    <a:close/>
                    <a:moveTo>
                      <a:pt x="3205" y="0"/>
                    </a:moveTo>
                    <a:lnTo>
                      <a:pt x="3205" y="10332"/>
                    </a:lnTo>
                    <a:lnTo>
                      <a:pt x="3646" y="10332"/>
                    </a:lnTo>
                    <a:lnTo>
                      <a:pt x="3646" y="0"/>
                    </a:lnTo>
                    <a:close/>
                    <a:moveTo>
                      <a:pt x="4806" y="0"/>
                    </a:moveTo>
                    <a:lnTo>
                      <a:pt x="4806" y="10332"/>
                    </a:lnTo>
                    <a:lnTo>
                      <a:pt x="5248" y="10332"/>
                    </a:lnTo>
                    <a:lnTo>
                      <a:pt x="5248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811985" y="3886871"/>
                <a:ext cx="1330582" cy="35917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720" extrusionOk="0">
                    <a:moveTo>
                      <a:pt x="0" y="0"/>
                    </a:moveTo>
                    <a:lnTo>
                      <a:pt x="0" y="720"/>
                    </a:lnTo>
                    <a:lnTo>
                      <a:pt x="26676" y="720"/>
                    </a:lnTo>
                    <a:lnTo>
                      <a:pt x="26676" y="0"/>
                    </a:lnTo>
                    <a:close/>
                  </a:path>
                </a:pathLst>
              </a:custGeom>
              <a:solidFill>
                <a:srgbClr val="1A1F20">
                  <a:alpha val="13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1008797" y="3319339"/>
                <a:ext cx="1631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326" y="11075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930092" y="3319339"/>
                <a:ext cx="1626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325" y="11075"/>
                    </a:lnTo>
                    <a:lnTo>
                      <a:pt x="32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1013435" y="3319339"/>
                <a:ext cx="818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1076" extrusionOk="0">
                    <a:moveTo>
                      <a:pt x="1" y="1"/>
                    </a:moveTo>
                    <a:lnTo>
                      <a:pt x="1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934730" y="3319339"/>
                <a:ext cx="8130" cy="552526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1076" extrusionOk="0">
                    <a:moveTo>
                      <a:pt x="0" y="1"/>
                    </a:moveTo>
                    <a:lnTo>
                      <a:pt x="0" y="11075"/>
                    </a:lnTo>
                    <a:lnTo>
                      <a:pt x="163" y="1107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864056" y="3376107"/>
                <a:ext cx="243253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4877" h="814" extrusionOk="0">
                    <a:moveTo>
                      <a:pt x="1" y="1"/>
                    </a:moveTo>
                    <a:lnTo>
                      <a:pt x="1" y="813"/>
                    </a:lnTo>
                    <a:lnTo>
                      <a:pt x="1324" y="813"/>
                    </a:lnTo>
                    <a:lnTo>
                      <a:pt x="1324" y="1"/>
                    </a:lnTo>
                    <a:close/>
                    <a:moveTo>
                      <a:pt x="1649" y="1"/>
                    </a:moveTo>
                    <a:lnTo>
                      <a:pt x="1649" y="813"/>
                    </a:lnTo>
                    <a:lnTo>
                      <a:pt x="2903" y="813"/>
                    </a:lnTo>
                    <a:lnTo>
                      <a:pt x="2903" y="1"/>
                    </a:lnTo>
                    <a:close/>
                    <a:moveTo>
                      <a:pt x="3228" y="1"/>
                    </a:moveTo>
                    <a:lnTo>
                      <a:pt x="3228" y="813"/>
                    </a:lnTo>
                    <a:lnTo>
                      <a:pt x="4876" y="813"/>
                    </a:lnTo>
                    <a:lnTo>
                      <a:pt x="487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811985" y="3296192"/>
                <a:ext cx="1330582" cy="12820"/>
              </a:xfrm>
              <a:custGeom>
                <a:avLst/>
                <a:gdLst/>
                <a:ahLst/>
                <a:cxnLst/>
                <a:rect l="l" t="t" r="r" b="b"/>
                <a:pathLst>
                  <a:path w="26677" h="257" extrusionOk="0">
                    <a:moveTo>
                      <a:pt x="0" y="1"/>
                    </a:moveTo>
                    <a:lnTo>
                      <a:pt x="0" y="256"/>
                    </a:lnTo>
                    <a:lnTo>
                      <a:pt x="26676" y="256"/>
                    </a:lnTo>
                    <a:lnTo>
                      <a:pt x="26676" y="1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grpSp>
        <p:nvGrpSpPr>
          <p:cNvPr id="1182" name="Google Shape;1182;p15"/>
          <p:cNvGrpSpPr/>
          <p:nvPr/>
        </p:nvGrpSpPr>
        <p:grpSpPr>
          <a:xfrm>
            <a:off x="382680" y="9395697"/>
            <a:ext cx="4453664" cy="891326"/>
            <a:chOff x="3844788" y="3789525"/>
            <a:chExt cx="3388878" cy="678124"/>
          </a:xfrm>
        </p:grpSpPr>
        <p:sp>
          <p:nvSpPr>
            <p:cNvPr id="1183" name="Google Shape;1183;p15"/>
            <p:cNvSpPr/>
            <p:nvPr/>
          </p:nvSpPr>
          <p:spPr>
            <a:xfrm>
              <a:off x="4219555" y="3789525"/>
              <a:ext cx="39740" cy="66758"/>
            </a:xfrm>
            <a:custGeom>
              <a:avLst/>
              <a:gdLst/>
              <a:ahLst/>
              <a:cxnLst/>
              <a:rect l="l" t="t" r="r" b="b"/>
              <a:pathLst>
                <a:path w="581" h="976" extrusionOk="0">
                  <a:moveTo>
                    <a:pt x="279" y="0"/>
                  </a:moveTo>
                  <a:lnTo>
                    <a:pt x="1" y="24"/>
                  </a:lnTo>
                  <a:lnTo>
                    <a:pt x="1" y="952"/>
                  </a:lnTo>
                  <a:lnTo>
                    <a:pt x="256" y="975"/>
                  </a:lnTo>
                  <a:lnTo>
                    <a:pt x="395" y="952"/>
                  </a:lnTo>
                  <a:lnTo>
                    <a:pt x="511" y="952"/>
                  </a:lnTo>
                  <a:lnTo>
                    <a:pt x="535" y="929"/>
                  </a:lnTo>
                  <a:lnTo>
                    <a:pt x="558" y="883"/>
                  </a:lnTo>
                  <a:lnTo>
                    <a:pt x="581" y="790"/>
                  </a:lnTo>
                  <a:lnTo>
                    <a:pt x="558" y="581"/>
                  </a:lnTo>
                  <a:lnTo>
                    <a:pt x="535" y="302"/>
                  </a:lnTo>
                  <a:lnTo>
                    <a:pt x="535" y="163"/>
                  </a:lnTo>
                  <a:lnTo>
                    <a:pt x="558" y="70"/>
                  </a:lnTo>
                  <a:lnTo>
                    <a:pt x="535" y="24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4236997" y="3800606"/>
              <a:ext cx="50890" cy="63612"/>
            </a:xfrm>
            <a:custGeom>
              <a:avLst/>
              <a:gdLst/>
              <a:ahLst/>
              <a:cxnLst/>
              <a:rect l="l" t="t" r="r" b="b"/>
              <a:pathLst>
                <a:path w="744" h="930" extrusionOk="0">
                  <a:moveTo>
                    <a:pt x="280" y="1"/>
                  </a:moveTo>
                  <a:lnTo>
                    <a:pt x="280" y="140"/>
                  </a:lnTo>
                  <a:lnTo>
                    <a:pt x="303" y="419"/>
                  </a:lnTo>
                  <a:lnTo>
                    <a:pt x="326" y="628"/>
                  </a:lnTo>
                  <a:lnTo>
                    <a:pt x="303" y="721"/>
                  </a:lnTo>
                  <a:lnTo>
                    <a:pt x="280" y="767"/>
                  </a:lnTo>
                  <a:lnTo>
                    <a:pt x="256" y="790"/>
                  </a:lnTo>
                  <a:lnTo>
                    <a:pt x="140" y="790"/>
                  </a:lnTo>
                  <a:lnTo>
                    <a:pt x="1" y="813"/>
                  </a:lnTo>
                  <a:lnTo>
                    <a:pt x="1" y="837"/>
                  </a:lnTo>
                  <a:lnTo>
                    <a:pt x="1" y="883"/>
                  </a:lnTo>
                  <a:lnTo>
                    <a:pt x="47" y="906"/>
                  </a:lnTo>
                  <a:lnTo>
                    <a:pt x="349" y="930"/>
                  </a:lnTo>
                  <a:lnTo>
                    <a:pt x="558" y="906"/>
                  </a:lnTo>
                  <a:lnTo>
                    <a:pt x="697" y="883"/>
                  </a:lnTo>
                  <a:lnTo>
                    <a:pt x="744" y="860"/>
                  </a:lnTo>
                  <a:lnTo>
                    <a:pt x="697" y="813"/>
                  </a:lnTo>
                  <a:lnTo>
                    <a:pt x="674" y="744"/>
                  </a:lnTo>
                  <a:lnTo>
                    <a:pt x="651" y="581"/>
                  </a:lnTo>
                  <a:lnTo>
                    <a:pt x="674" y="396"/>
                  </a:lnTo>
                  <a:lnTo>
                    <a:pt x="697" y="233"/>
                  </a:lnTo>
                  <a:lnTo>
                    <a:pt x="744" y="117"/>
                  </a:lnTo>
                  <a:lnTo>
                    <a:pt x="744" y="47"/>
                  </a:lnTo>
                  <a:lnTo>
                    <a:pt x="69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4221128" y="3789525"/>
              <a:ext cx="9644" cy="406570"/>
            </a:xfrm>
            <a:custGeom>
              <a:avLst/>
              <a:gdLst/>
              <a:ahLst/>
              <a:cxnLst/>
              <a:rect l="l" t="t" r="r" b="b"/>
              <a:pathLst>
                <a:path w="141" h="5944" extrusionOk="0">
                  <a:moveTo>
                    <a:pt x="1" y="0"/>
                  </a:moveTo>
                  <a:lnTo>
                    <a:pt x="1" y="5944"/>
                  </a:lnTo>
                  <a:lnTo>
                    <a:pt x="140" y="5944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3844788" y="4041992"/>
              <a:ext cx="3388878" cy="425653"/>
            </a:xfrm>
            <a:custGeom>
              <a:avLst/>
              <a:gdLst/>
              <a:ahLst/>
              <a:cxnLst/>
              <a:rect l="l" t="t" r="r" b="b"/>
              <a:pathLst>
                <a:path w="49545" h="6223" extrusionOk="0">
                  <a:moveTo>
                    <a:pt x="10935" y="1371"/>
                  </a:moveTo>
                  <a:lnTo>
                    <a:pt x="10935" y="1788"/>
                  </a:lnTo>
                  <a:lnTo>
                    <a:pt x="10541" y="1371"/>
                  </a:lnTo>
                  <a:close/>
                  <a:moveTo>
                    <a:pt x="37379" y="1371"/>
                  </a:moveTo>
                  <a:lnTo>
                    <a:pt x="37217" y="1533"/>
                  </a:lnTo>
                  <a:lnTo>
                    <a:pt x="37031" y="1696"/>
                  </a:lnTo>
                  <a:lnTo>
                    <a:pt x="36845" y="1858"/>
                  </a:lnTo>
                  <a:lnTo>
                    <a:pt x="36613" y="1974"/>
                  </a:lnTo>
                  <a:lnTo>
                    <a:pt x="36613" y="1371"/>
                  </a:lnTo>
                  <a:close/>
                  <a:moveTo>
                    <a:pt x="36358" y="1371"/>
                  </a:moveTo>
                  <a:lnTo>
                    <a:pt x="36358" y="2114"/>
                  </a:lnTo>
                  <a:lnTo>
                    <a:pt x="36195" y="2183"/>
                  </a:lnTo>
                  <a:lnTo>
                    <a:pt x="36009" y="2230"/>
                  </a:lnTo>
                  <a:lnTo>
                    <a:pt x="35824" y="2253"/>
                  </a:lnTo>
                  <a:lnTo>
                    <a:pt x="35824" y="1371"/>
                  </a:lnTo>
                  <a:close/>
                  <a:moveTo>
                    <a:pt x="11748" y="1371"/>
                  </a:moveTo>
                  <a:lnTo>
                    <a:pt x="11748" y="2322"/>
                  </a:lnTo>
                  <a:lnTo>
                    <a:pt x="11655" y="2322"/>
                  </a:lnTo>
                  <a:lnTo>
                    <a:pt x="11562" y="2299"/>
                  </a:lnTo>
                  <a:lnTo>
                    <a:pt x="11446" y="2230"/>
                  </a:lnTo>
                  <a:lnTo>
                    <a:pt x="11191" y="2021"/>
                  </a:lnTo>
                  <a:lnTo>
                    <a:pt x="11191" y="1371"/>
                  </a:lnTo>
                  <a:close/>
                  <a:moveTo>
                    <a:pt x="12537" y="1371"/>
                  </a:moveTo>
                  <a:lnTo>
                    <a:pt x="12537" y="2322"/>
                  </a:lnTo>
                  <a:lnTo>
                    <a:pt x="11980" y="2322"/>
                  </a:lnTo>
                  <a:lnTo>
                    <a:pt x="11980" y="1371"/>
                  </a:lnTo>
                  <a:close/>
                  <a:moveTo>
                    <a:pt x="35568" y="1371"/>
                  </a:moveTo>
                  <a:lnTo>
                    <a:pt x="35568" y="2299"/>
                  </a:lnTo>
                  <a:lnTo>
                    <a:pt x="35034" y="2322"/>
                  </a:lnTo>
                  <a:lnTo>
                    <a:pt x="35034" y="1371"/>
                  </a:lnTo>
                  <a:close/>
                  <a:moveTo>
                    <a:pt x="13327" y="1371"/>
                  </a:moveTo>
                  <a:lnTo>
                    <a:pt x="13327" y="2346"/>
                  </a:lnTo>
                  <a:lnTo>
                    <a:pt x="12770" y="2346"/>
                  </a:lnTo>
                  <a:lnTo>
                    <a:pt x="12770" y="1371"/>
                  </a:lnTo>
                  <a:close/>
                  <a:moveTo>
                    <a:pt x="14116" y="1371"/>
                  </a:moveTo>
                  <a:lnTo>
                    <a:pt x="14116" y="2346"/>
                  </a:lnTo>
                  <a:lnTo>
                    <a:pt x="13582" y="2346"/>
                  </a:lnTo>
                  <a:lnTo>
                    <a:pt x="13582" y="1371"/>
                  </a:lnTo>
                  <a:close/>
                  <a:moveTo>
                    <a:pt x="14906" y="1371"/>
                  </a:moveTo>
                  <a:lnTo>
                    <a:pt x="14906" y="2346"/>
                  </a:lnTo>
                  <a:lnTo>
                    <a:pt x="14372" y="2346"/>
                  </a:lnTo>
                  <a:lnTo>
                    <a:pt x="14372" y="1371"/>
                  </a:lnTo>
                  <a:close/>
                  <a:moveTo>
                    <a:pt x="15718" y="1371"/>
                  </a:moveTo>
                  <a:lnTo>
                    <a:pt x="15718" y="2369"/>
                  </a:lnTo>
                  <a:lnTo>
                    <a:pt x="15161" y="2369"/>
                  </a:lnTo>
                  <a:lnTo>
                    <a:pt x="15161" y="1371"/>
                  </a:lnTo>
                  <a:close/>
                  <a:moveTo>
                    <a:pt x="16507" y="1371"/>
                  </a:moveTo>
                  <a:lnTo>
                    <a:pt x="16507" y="2369"/>
                  </a:lnTo>
                  <a:lnTo>
                    <a:pt x="15950" y="2369"/>
                  </a:lnTo>
                  <a:lnTo>
                    <a:pt x="15950" y="1371"/>
                  </a:lnTo>
                  <a:close/>
                  <a:moveTo>
                    <a:pt x="17297" y="1371"/>
                  </a:moveTo>
                  <a:lnTo>
                    <a:pt x="17297" y="2369"/>
                  </a:lnTo>
                  <a:lnTo>
                    <a:pt x="16740" y="2369"/>
                  </a:lnTo>
                  <a:lnTo>
                    <a:pt x="16740" y="1371"/>
                  </a:lnTo>
                  <a:close/>
                  <a:moveTo>
                    <a:pt x="34779" y="1371"/>
                  </a:moveTo>
                  <a:lnTo>
                    <a:pt x="34779" y="2346"/>
                  </a:lnTo>
                  <a:lnTo>
                    <a:pt x="34222" y="2369"/>
                  </a:lnTo>
                  <a:lnTo>
                    <a:pt x="34222" y="1371"/>
                  </a:lnTo>
                  <a:close/>
                  <a:moveTo>
                    <a:pt x="18086" y="1371"/>
                  </a:moveTo>
                  <a:lnTo>
                    <a:pt x="18086" y="2392"/>
                  </a:lnTo>
                  <a:lnTo>
                    <a:pt x="17552" y="2392"/>
                  </a:lnTo>
                  <a:lnTo>
                    <a:pt x="17552" y="1371"/>
                  </a:lnTo>
                  <a:close/>
                  <a:moveTo>
                    <a:pt x="18899" y="1371"/>
                  </a:moveTo>
                  <a:lnTo>
                    <a:pt x="18899" y="2392"/>
                  </a:lnTo>
                  <a:lnTo>
                    <a:pt x="18342" y="2392"/>
                  </a:lnTo>
                  <a:lnTo>
                    <a:pt x="18342" y="1371"/>
                  </a:lnTo>
                  <a:close/>
                  <a:moveTo>
                    <a:pt x="19688" y="1371"/>
                  </a:moveTo>
                  <a:lnTo>
                    <a:pt x="19688" y="2392"/>
                  </a:lnTo>
                  <a:lnTo>
                    <a:pt x="19131" y="2392"/>
                  </a:lnTo>
                  <a:lnTo>
                    <a:pt x="19131" y="1371"/>
                  </a:lnTo>
                  <a:close/>
                  <a:moveTo>
                    <a:pt x="33200" y="1371"/>
                  </a:moveTo>
                  <a:lnTo>
                    <a:pt x="33200" y="2392"/>
                  </a:lnTo>
                  <a:lnTo>
                    <a:pt x="32643" y="2392"/>
                  </a:lnTo>
                  <a:lnTo>
                    <a:pt x="32643" y="1371"/>
                  </a:lnTo>
                  <a:close/>
                  <a:moveTo>
                    <a:pt x="33990" y="1371"/>
                  </a:moveTo>
                  <a:lnTo>
                    <a:pt x="33990" y="2369"/>
                  </a:lnTo>
                  <a:lnTo>
                    <a:pt x="33432" y="2392"/>
                  </a:lnTo>
                  <a:lnTo>
                    <a:pt x="33432" y="1371"/>
                  </a:lnTo>
                  <a:close/>
                  <a:moveTo>
                    <a:pt x="20478" y="1371"/>
                  </a:moveTo>
                  <a:lnTo>
                    <a:pt x="20478" y="2415"/>
                  </a:lnTo>
                  <a:lnTo>
                    <a:pt x="19920" y="2392"/>
                  </a:lnTo>
                  <a:lnTo>
                    <a:pt x="19920" y="1371"/>
                  </a:lnTo>
                  <a:close/>
                  <a:moveTo>
                    <a:pt x="21267" y="1371"/>
                  </a:moveTo>
                  <a:lnTo>
                    <a:pt x="21267" y="2415"/>
                  </a:lnTo>
                  <a:lnTo>
                    <a:pt x="20733" y="2415"/>
                  </a:lnTo>
                  <a:lnTo>
                    <a:pt x="20733" y="1371"/>
                  </a:lnTo>
                  <a:close/>
                  <a:moveTo>
                    <a:pt x="22056" y="1371"/>
                  </a:moveTo>
                  <a:lnTo>
                    <a:pt x="22056" y="2415"/>
                  </a:lnTo>
                  <a:lnTo>
                    <a:pt x="21522" y="2415"/>
                  </a:lnTo>
                  <a:lnTo>
                    <a:pt x="21522" y="1371"/>
                  </a:lnTo>
                  <a:close/>
                  <a:moveTo>
                    <a:pt x="22869" y="1371"/>
                  </a:moveTo>
                  <a:lnTo>
                    <a:pt x="22869" y="2415"/>
                  </a:lnTo>
                  <a:lnTo>
                    <a:pt x="22312" y="2415"/>
                  </a:lnTo>
                  <a:lnTo>
                    <a:pt x="22312" y="1371"/>
                  </a:lnTo>
                  <a:close/>
                  <a:moveTo>
                    <a:pt x="23658" y="1371"/>
                  </a:moveTo>
                  <a:lnTo>
                    <a:pt x="23658" y="2415"/>
                  </a:lnTo>
                  <a:lnTo>
                    <a:pt x="23101" y="2415"/>
                  </a:lnTo>
                  <a:lnTo>
                    <a:pt x="23101" y="1371"/>
                  </a:lnTo>
                  <a:close/>
                  <a:moveTo>
                    <a:pt x="24448" y="1371"/>
                  </a:moveTo>
                  <a:lnTo>
                    <a:pt x="24448" y="2415"/>
                  </a:lnTo>
                  <a:lnTo>
                    <a:pt x="23890" y="2415"/>
                  </a:lnTo>
                  <a:lnTo>
                    <a:pt x="23890" y="1371"/>
                  </a:lnTo>
                  <a:close/>
                  <a:moveTo>
                    <a:pt x="31598" y="1371"/>
                  </a:moveTo>
                  <a:lnTo>
                    <a:pt x="31598" y="2415"/>
                  </a:lnTo>
                  <a:lnTo>
                    <a:pt x="31041" y="2415"/>
                  </a:lnTo>
                  <a:lnTo>
                    <a:pt x="31041" y="1371"/>
                  </a:lnTo>
                  <a:close/>
                  <a:moveTo>
                    <a:pt x="32388" y="1371"/>
                  </a:moveTo>
                  <a:lnTo>
                    <a:pt x="32388" y="2392"/>
                  </a:lnTo>
                  <a:lnTo>
                    <a:pt x="31854" y="2415"/>
                  </a:lnTo>
                  <a:lnTo>
                    <a:pt x="31854" y="1371"/>
                  </a:lnTo>
                  <a:close/>
                  <a:moveTo>
                    <a:pt x="25237" y="1371"/>
                  </a:moveTo>
                  <a:lnTo>
                    <a:pt x="25237" y="2439"/>
                  </a:lnTo>
                  <a:lnTo>
                    <a:pt x="24703" y="2415"/>
                  </a:lnTo>
                  <a:lnTo>
                    <a:pt x="24703" y="1371"/>
                  </a:lnTo>
                  <a:close/>
                  <a:moveTo>
                    <a:pt x="26050" y="1371"/>
                  </a:moveTo>
                  <a:lnTo>
                    <a:pt x="26050" y="2439"/>
                  </a:lnTo>
                  <a:lnTo>
                    <a:pt x="25492" y="2439"/>
                  </a:lnTo>
                  <a:lnTo>
                    <a:pt x="25492" y="1371"/>
                  </a:lnTo>
                  <a:close/>
                  <a:moveTo>
                    <a:pt x="26839" y="1371"/>
                  </a:moveTo>
                  <a:lnTo>
                    <a:pt x="26839" y="2439"/>
                  </a:lnTo>
                  <a:lnTo>
                    <a:pt x="26282" y="2439"/>
                  </a:lnTo>
                  <a:lnTo>
                    <a:pt x="26282" y="1371"/>
                  </a:lnTo>
                  <a:close/>
                  <a:moveTo>
                    <a:pt x="27628" y="1371"/>
                  </a:moveTo>
                  <a:lnTo>
                    <a:pt x="27628" y="2439"/>
                  </a:lnTo>
                  <a:lnTo>
                    <a:pt x="27071" y="2439"/>
                  </a:lnTo>
                  <a:lnTo>
                    <a:pt x="27071" y="1371"/>
                  </a:lnTo>
                  <a:close/>
                  <a:moveTo>
                    <a:pt x="28418" y="1371"/>
                  </a:moveTo>
                  <a:lnTo>
                    <a:pt x="28418" y="2439"/>
                  </a:lnTo>
                  <a:lnTo>
                    <a:pt x="27884" y="2439"/>
                  </a:lnTo>
                  <a:lnTo>
                    <a:pt x="27884" y="1371"/>
                  </a:lnTo>
                  <a:close/>
                  <a:moveTo>
                    <a:pt x="29207" y="1371"/>
                  </a:moveTo>
                  <a:lnTo>
                    <a:pt x="29207" y="2439"/>
                  </a:lnTo>
                  <a:lnTo>
                    <a:pt x="28673" y="2439"/>
                  </a:lnTo>
                  <a:lnTo>
                    <a:pt x="28673" y="1371"/>
                  </a:lnTo>
                  <a:close/>
                  <a:moveTo>
                    <a:pt x="30020" y="1371"/>
                  </a:moveTo>
                  <a:lnTo>
                    <a:pt x="30020" y="2439"/>
                  </a:lnTo>
                  <a:lnTo>
                    <a:pt x="29462" y="2439"/>
                  </a:lnTo>
                  <a:lnTo>
                    <a:pt x="29462" y="1371"/>
                  </a:lnTo>
                  <a:close/>
                  <a:moveTo>
                    <a:pt x="30809" y="1371"/>
                  </a:moveTo>
                  <a:lnTo>
                    <a:pt x="30809" y="2415"/>
                  </a:lnTo>
                  <a:lnTo>
                    <a:pt x="30252" y="2439"/>
                  </a:lnTo>
                  <a:lnTo>
                    <a:pt x="30252" y="1371"/>
                  </a:lnTo>
                  <a:close/>
                  <a:moveTo>
                    <a:pt x="38122" y="1"/>
                  </a:moveTo>
                  <a:lnTo>
                    <a:pt x="38099" y="94"/>
                  </a:lnTo>
                  <a:lnTo>
                    <a:pt x="38006" y="326"/>
                  </a:lnTo>
                  <a:lnTo>
                    <a:pt x="37867" y="651"/>
                  </a:lnTo>
                  <a:lnTo>
                    <a:pt x="37751" y="860"/>
                  </a:lnTo>
                  <a:lnTo>
                    <a:pt x="37635" y="1046"/>
                  </a:lnTo>
                  <a:lnTo>
                    <a:pt x="10053" y="1046"/>
                  </a:lnTo>
                  <a:lnTo>
                    <a:pt x="4087" y="976"/>
                  </a:lnTo>
                  <a:lnTo>
                    <a:pt x="0" y="953"/>
                  </a:lnTo>
                  <a:lnTo>
                    <a:pt x="24" y="1185"/>
                  </a:lnTo>
                  <a:lnTo>
                    <a:pt x="70" y="1394"/>
                  </a:lnTo>
                  <a:lnTo>
                    <a:pt x="140" y="1626"/>
                  </a:lnTo>
                  <a:lnTo>
                    <a:pt x="233" y="1858"/>
                  </a:lnTo>
                  <a:lnTo>
                    <a:pt x="442" y="2322"/>
                  </a:lnTo>
                  <a:lnTo>
                    <a:pt x="720" y="2764"/>
                  </a:lnTo>
                  <a:lnTo>
                    <a:pt x="1022" y="3205"/>
                  </a:lnTo>
                  <a:lnTo>
                    <a:pt x="1347" y="3646"/>
                  </a:lnTo>
                  <a:lnTo>
                    <a:pt x="1695" y="4064"/>
                  </a:lnTo>
                  <a:lnTo>
                    <a:pt x="2044" y="4458"/>
                  </a:lnTo>
                  <a:lnTo>
                    <a:pt x="2415" y="4830"/>
                  </a:lnTo>
                  <a:lnTo>
                    <a:pt x="2740" y="5178"/>
                  </a:lnTo>
                  <a:lnTo>
                    <a:pt x="3344" y="5712"/>
                  </a:lnTo>
                  <a:lnTo>
                    <a:pt x="3762" y="6084"/>
                  </a:lnTo>
                  <a:lnTo>
                    <a:pt x="3924" y="6223"/>
                  </a:lnTo>
                  <a:lnTo>
                    <a:pt x="47595" y="6223"/>
                  </a:lnTo>
                  <a:lnTo>
                    <a:pt x="47339" y="5805"/>
                  </a:lnTo>
                  <a:lnTo>
                    <a:pt x="47153" y="5433"/>
                  </a:lnTo>
                  <a:lnTo>
                    <a:pt x="47014" y="5062"/>
                  </a:lnTo>
                  <a:lnTo>
                    <a:pt x="46944" y="4714"/>
                  </a:lnTo>
                  <a:lnTo>
                    <a:pt x="46921" y="4389"/>
                  </a:lnTo>
                  <a:lnTo>
                    <a:pt x="46968" y="4087"/>
                  </a:lnTo>
                  <a:lnTo>
                    <a:pt x="47037" y="3785"/>
                  </a:lnTo>
                  <a:lnTo>
                    <a:pt x="47130" y="3530"/>
                  </a:lnTo>
                  <a:lnTo>
                    <a:pt x="47269" y="3298"/>
                  </a:lnTo>
                  <a:lnTo>
                    <a:pt x="47432" y="3089"/>
                  </a:lnTo>
                  <a:lnTo>
                    <a:pt x="47618" y="2880"/>
                  </a:lnTo>
                  <a:lnTo>
                    <a:pt x="47827" y="2717"/>
                  </a:lnTo>
                  <a:lnTo>
                    <a:pt x="48012" y="2578"/>
                  </a:lnTo>
                  <a:lnTo>
                    <a:pt x="48221" y="2439"/>
                  </a:lnTo>
                  <a:lnTo>
                    <a:pt x="48430" y="2346"/>
                  </a:lnTo>
                  <a:lnTo>
                    <a:pt x="48639" y="2276"/>
                  </a:lnTo>
                  <a:lnTo>
                    <a:pt x="48802" y="2183"/>
                  </a:lnTo>
                  <a:lnTo>
                    <a:pt x="48964" y="2090"/>
                  </a:lnTo>
                  <a:lnTo>
                    <a:pt x="49104" y="1951"/>
                  </a:lnTo>
                  <a:lnTo>
                    <a:pt x="49196" y="1788"/>
                  </a:lnTo>
                  <a:lnTo>
                    <a:pt x="49289" y="1626"/>
                  </a:lnTo>
                  <a:lnTo>
                    <a:pt x="49359" y="1440"/>
                  </a:lnTo>
                  <a:lnTo>
                    <a:pt x="49429" y="1231"/>
                  </a:lnTo>
                  <a:lnTo>
                    <a:pt x="49475" y="1046"/>
                  </a:lnTo>
                  <a:lnTo>
                    <a:pt x="49522" y="674"/>
                  </a:lnTo>
                  <a:lnTo>
                    <a:pt x="49545" y="372"/>
                  </a:lnTo>
                  <a:lnTo>
                    <a:pt x="49522" y="70"/>
                  </a:lnTo>
                  <a:lnTo>
                    <a:pt x="381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4035352" y="4397744"/>
              <a:ext cx="3064936" cy="69905"/>
            </a:xfrm>
            <a:custGeom>
              <a:avLst/>
              <a:gdLst/>
              <a:ahLst/>
              <a:cxnLst/>
              <a:rect l="l" t="t" r="r" b="b"/>
              <a:pathLst>
                <a:path w="44809" h="1022" extrusionOk="0">
                  <a:moveTo>
                    <a:pt x="0" y="0"/>
                  </a:moveTo>
                  <a:lnTo>
                    <a:pt x="442" y="418"/>
                  </a:lnTo>
                  <a:lnTo>
                    <a:pt x="813" y="743"/>
                  </a:lnTo>
                  <a:lnTo>
                    <a:pt x="1138" y="1022"/>
                  </a:lnTo>
                  <a:lnTo>
                    <a:pt x="44809" y="1022"/>
                  </a:lnTo>
                  <a:lnTo>
                    <a:pt x="44623" y="743"/>
                  </a:lnTo>
                  <a:lnTo>
                    <a:pt x="44483" y="488"/>
                  </a:lnTo>
                  <a:lnTo>
                    <a:pt x="44367" y="256"/>
                  </a:lnTo>
                  <a:lnTo>
                    <a:pt x="442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grpSp>
        <p:nvGrpSpPr>
          <p:cNvPr id="1188" name="Google Shape;1188;p15"/>
          <p:cNvGrpSpPr/>
          <p:nvPr/>
        </p:nvGrpSpPr>
        <p:grpSpPr>
          <a:xfrm>
            <a:off x="13569326" y="9208182"/>
            <a:ext cx="3606132" cy="721712"/>
            <a:chOff x="6105603" y="6561295"/>
            <a:chExt cx="2226832" cy="445667"/>
          </a:xfrm>
        </p:grpSpPr>
        <p:grpSp>
          <p:nvGrpSpPr>
            <p:cNvPr id="1189" name="Google Shape;1189;p15"/>
            <p:cNvGrpSpPr/>
            <p:nvPr/>
          </p:nvGrpSpPr>
          <p:grpSpPr>
            <a:xfrm flipH="1">
              <a:off x="6607147" y="6561295"/>
              <a:ext cx="1223753" cy="298491"/>
              <a:chOff x="6607147" y="6458520"/>
              <a:chExt cx="1223753" cy="298491"/>
            </a:xfrm>
          </p:grpSpPr>
          <p:grpSp>
            <p:nvGrpSpPr>
              <p:cNvPr id="1190" name="Google Shape;1190;p15"/>
              <p:cNvGrpSpPr/>
              <p:nvPr/>
            </p:nvGrpSpPr>
            <p:grpSpPr>
              <a:xfrm>
                <a:off x="6607147" y="6607753"/>
                <a:ext cx="316812" cy="149257"/>
                <a:chOff x="811985" y="3296192"/>
                <a:chExt cx="1330582" cy="626605"/>
              </a:xfrm>
            </p:grpSpPr>
            <p:sp>
              <p:nvSpPr>
                <p:cNvPr id="1191" name="Google Shape;1191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2" name="Google Shape;1192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3" name="Google Shape;1193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4" name="Google Shape;1194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5" name="Google Shape;1195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6" name="Google Shape;1196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7" name="Google Shape;1197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8" name="Google Shape;1198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199" name="Google Shape;1199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0" name="Google Shape;1200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1" name="Google Shape;1201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02" name="Google Shape;1202;p15"/>
              <p:cNvGrpSpPr/>
              <p:nvPr/>
            </p:nvGrpSpPr>
            <p:grpSpPr>
              <a:xfrm>
                <a:off x="6803364" y="6607753"/>
                <a:ext cx="316812" cy="149257"/>
                <a:chOff x="811985" y="3296192"/>
                <a:chExt cx="1330582" cy="626605"/>
              </a:xfrm>
            </p:grpSpPr>
            <p:sp>
              <p:nvSpPr>
                <p:cNvPr id="1203" name="Google Shape;1203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4" name="Google Shape;1204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5" name="Google Shape;1205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6" name="Google Shape;1206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7" name="Google Shape;1207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8" name="Google Shape;1208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09" name="Google Shape;1209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0" name="Google Shape;1210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1" name="Google Shape;1211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2" name="Google Shape;1212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3" name="Google Shape;1213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14" name="Google Shape;1214;p15"/>
              <p:cNvGrpSpPr/>
              <p:nvPr/>
            </p:nvGrpSpPr>
            <p:grpSpPr>
              <a:xfrm>
                <a:off x="7001056" y="6607753"/>
                <a:ext cx="316812" cy="149257"/>
                <a:chOff x="811985" y="3296192"/>
                <a:chExt cx="1330582" cy="626605"/>
              </a:xfrm>
            </p:grpSpPr>
            <p:sp>
              <p:nvSpPr>
                <p:cNvPr id="1215" name="Google Shape;1215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6" name="Google Shape;1216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7" name="Google Shape;1217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8" name="Google Shape;1218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19" name="Google Shape;1219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0" name="Google Shape;1220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1" name="Google Shape;1221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2" name="Google Shape;1222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3" name="Google Shape;1223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4" name="Google Shape;1224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5" name="Google Shape;1225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26" name="Google Shape;1226;p15"/>
              <p:cNvGrpSpPr/>
              <p:nvPr/>
            </p:nvGrpSpPr>
            <p:grpSpPr>
              <a:xfrm>
                <a:off x="7001056" y="6458520"/>
                <a:ext cx="316812" cy="149257"/>
                <a:chOff x="811985" y="3296192"/>
                <a:chExt cx="1330582" cy="626605"/>
              </a:xfrm>
            </p:grpSpPr>
            <p:sp>
              <p:nvSpPr>
                <p:cNvPr id="1227" name="Google Shape;1227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8" name="Google Shape;1228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29" name="Google Shape;1229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0" name="Google Shape;1230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1" name="Google Shape;1231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2" name="Google Shape;1232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3" name="Google Shape;1233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4" name="Google Shape;1234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5" name="Google Shape;1235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6" name="Google Shape;1236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37" name="Google Shape;1237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38" name="Google Shape;1238;p15"/>
              <p:cNvGrpSpPr/>
              <p:nvPr/>
            </p:nvGrpSpPr>
            <p:grpSpPr>
              <a:xfrm>
                <a:off x="7317870" y="6607753"/>
                <a:ext cx="316812" cy="149257"/>
                <a:chOff x="811985" y="3296192"/>
                <a:chExt cx="1330582" cy="626605"/>
              </a:xfrm>
            </p:grpSpPr>
            <p:sp>
              <p:nvSpPr>
                <p:cNvPr id="1239" name="Google Shape;1239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0" name="Google Shape;1240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1" name="Google Shape;1241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2" name="Google Shape;1242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3" name="Google Shape;1243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4" name="Google Shape;1244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5" name="Google Shape;1245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6" name="Google Shape;1246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7" name="Google Shape;1247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8" name="Google Shape;1248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49" name="Google Shape;1249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50" name="Google Shape;1250;p15"/>
              <p:cNvGrpSpPr/>
              <p:nvPr/>
            </p:nvGrpSpPr>
            <p:grpSpPr>
              <a:xfrm>
                <a:off x="7514088" y="6607753"/>
                <a:ext cx="316812" cy="149257"/>
                <a:chOff x="811985" y="3296192"/>
                <a:chExt cx="1330582" cy="626605"/>
              </a:xfrm>
            </p:grpSpPr>
            <p:sp>
              <p:nvSpPr>
                <p:cNvPr id="1251" name="Google Shape;1251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2" name="Google Shape;1252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3" name="Google Shape;1253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4" name="Google Shape;1254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5" name="Google Shape;1255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6" name="Google Shape;1256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7" name="Google Shape;1257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8" name="Google Shape;1258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59" name="Google Shape;1259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0" name="Google Shape;1260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1" name="Google Shape;1261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62" name="Google Shape;1262;p15"/>
              <p:cNvGrpSpPr/>
              <p:nvPr/>
            </p:nvGrpSpPr>
            <p:grpSpPr>
              <a:xfrm>
                <a:off x="7317870" y="6458520"/>
                <a:ext cx="316812" cy="149257"/>
                <a:chOff x="811985" y="3296192"/>
                <a:chExt cx="1330582" cy="626605"/>
              </a:xfrm>
            </p:grpSpPr>
            <p:sp>
              <p:nvSpPr>
                <p:cNvPr id="1263" name="Google Shape;1263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4" name="Google Shape;1264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5" name="Google Shape;1265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6" name="Google Shape;1266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7" name="Google Shape;1267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8" name="Google Shape;1268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69" name="Google Shape;1269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0" name="Google Shape;1270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1" name="Google Shape;1271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2" name="Google Shape;1272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3" name="Google Shape;1273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  <p:grpSp>
            <p:nvGrpSpPr>
              <p:cNvPr id="1274" name="Google Shape;1274;p15"/>
              <p:cNvGrpSpPr/>
              <p:nvPr/>
            </p:nvGrpSpPr>
            <p:grpSpPr>
              <a:xfrm>
                <a:off x="7514088" y="6458520"/>
                <a:ext cx="316812" cy="149257"/>
                <a:chOff x="811985" y="3296192"/>
                <a:chExt cx="1330582" cy="626605"/>
              </a:xfrm>
            </p:grpSpPr>
            <p:sp>
              <p:nvSpPr>
                <p:cNvPr id="1275" name="Google Shape;1275;p15"/>
                <p:cNvSpPr/>
                <p:nvPr/>
              </p:nvSpPr>
              <p:spPr>
                <a:xfrm>
                  <a:off x="811985" y="3296192"/>
                  <a:ext cx="1330582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26676" y="12561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6" name="Google Shape;1276;p15"/>
                <p:cNvSpPr/>
                <p:nvPr/>
              </p:nvSpPr>
              <p:spPr>
                <a:xfrm>
                  <a:off x="811985" y="3296192"/>
                  <a:ext cx="355527" cy="626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8" h="12561" extrusionOk="0">
                      <a:moveTo>
                        <a:pt x="0" y="1"/>
                      </a:moveTo>
                      <a:lnTo>
                        <a:pt x="0" y="12561"/>
                      </a:lnTo>
                      <a:lnTo>
                        <a:pt x="7128" y="12561"/>
                      </a:lnTo>
                      <a:lnTo>
                        <a:pt x="7128" y="1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7" name="Google Shape;1277;p15"/>
                <p:cNvSpPr/>
                <p:nvPr/>
              </p:nvSpPr>
              <p:spPr>
                <a:xfrm>
                  <a:off x="1203365" y="3337896"/>
                  <a:ext cx="899790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40" h="10332" extrusionOk="0">
                      <a:moveTo>
                        <a:pt x="0" y="0"/>
                      </a:moveTo>
                      <a:lnTo>
                        <a:pt x="0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2" y="0"/>
                      </a:moveTo>
                      <a:lnTo>
                        <a:pt x="1602" y="10332"/>
                      </a:lnTo>
                      <a:lnTo>
                        <a:pt x="2043" y="10332"/>
                      </a:lnTo>
                      <a:lnTo>
                        <a:pt x="2043" y="0"/>
                      </a:lnTo>
                      <a:close/>
                      <a:moveTo>
                        <a:pt x="3204" y="0"/>
                      </a:moveTo>
                      <a:lnTo>
                        <a:pt x="3204" y="10332"/>
                      </a:lnTo>
                      <a:lnTo>
                        <a:pt x="3622" y="10332"/>
                      </a:lnTo>
                      <a:lnTo>
                        <a:pt x="3622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24" y="10332"/>
                      </a:lnTo>
                      <a:lnTo>
                        <a:pt x="5224" y="0"/>
                      </a:lnTo>
                      <a:close/>
                      <a:moveTo>
                        <a:pt x="6385" y="0"/>
                      </a:moveTo>
                      <a:lnTo>
                        <a:pt x="6385" y="10332"/>
                      </a:lnTo>
                      <a:lnTo>
                        <a:pt x="6826" y="10332"/>
                      </a:lnTo>
                      <a:lnTo>
                        <a:pt x="6826" y="0"/>
                      </a:lnTo>
                      <a:close/>
                      <a:moveTo>
                        <a:pt x="7987" y="0"/>
                      </a:moveTo>
                      <a:lnTo>
                        <a:pt x="7987" y="10332"/>
                      </a:lnTo>
                      <a:lnTo>
                        <a:pt x="8428" y="10332"/>
                      </a:lnTo>
                      <a:lnTo>
                        <a:pt x="8428" y="0"/>
                      </a:lnTo>
                      <a:close/>
                      <a:moveTo>
                        <a:pt x="9589" y="0"/>
                      </a:moveTo>
                      <a:lnTo>
                        <a:pt x="9589" y="10332"/>
                      </a:lnTo>
                      <a:lnTo>
                        <a:pt x="10030" y="10332"/>
                      </a:lnTo>
                      <a:lnTo>
                        <a:pt x="10030" y="0"/>
                      </a:lnTo>
                      <a:close/>
                      <a:moveTo>
                        <a:pt x="11191" y="0"/>
                      </a:moveTo>
                      <a:lnTo>
                        <a:pt x="11191" y="10332"/>
                      </a:lnTo>
                      <a:lnTo>
                        <a:pt x="11632" y="10332"/>
                      </a:lnTo>
                      <a:lnTo>
                        <a:pt x="11632" y="0"/>
                      </a:lnTo>
                      <a:close/>
                      <a:moveTo>
                        <a:pt x="12793" y="0"/>
                      </a:moveTo>
                      <a:lnTo>
                        <a:pt x="12793" y="10332"/>
                      </a:lnTo>
                      <a:lnTo>
                        <a:pt x="13234" y="10332"/>
                      </a:lnTo>
                      <a:lnTo>
                        <a:pt x="13234" y="0"/>
                      </a:lnTo>
                      <a:close/>
                      <a:moveTo>
                        <a:pt x="14395" y="0"/>
                      </a:moveTo>
                      <a:lnTo>
                        <a:pt x="14395" y="10332"/>
                      </a:lnTo>
                      <a:lnTo>
                        <a:pt x="14836" y="10332"/>
                      </a:lnTo>
                      <a:lnTo>
                        <a:pt x="14836" y="0"/>
                      </a:lnTo>
                      <a:close/>
                      <a:moveTo>
                        <a:pt x="15997" y="0"/>
                      </a:moveTo>
                      <a:lnTo>
                        <a:pt x="15997" y="10332"/>
                      </a:lnTo>
                      <a:lnTo>
                        <a:pt x="16438" y="10332"/>
                      </a:lnTo>
                      <a:lnTo>
                        <a:pt x="16438" y="0"/>
                      </a:lnTo>
                      <a:close/>
                      <a:moveTo>
                        <a:pt x="17599" y="0"/>
                      </a:moveTo>
                      <a:lnTo>
                        <a:pt x="17599" y="10332"/>
                      </a:lnTo>
                      <a:lnTo>
                        <a:pt x="18040" y="10332"/>
                      </a:lnTo>
                      <a:lnTo>
                        <a:pt x="18040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8" name="Google Shape;1278;p15"/>
                <p:cNvSpPr/>
                <p:nvPr/>
              </p:nvSpPr>
              <p:spPr>
                <a:xfrm>
                  <a:off x="857123" y="3337896"/>
                  <a:ext cx="261757" cy="515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8" h="10332" extrusionOk="0">
                      <a:moveTo>
                        <a:pt x="1" y="0"/>
                      </a:moveTo>
                      <a:lnTo>
                        <a:pt x="1" y="10332"/>
                      </a:lnTo>
                      <a:lnTo>
                        <a:pt x="442" y="10332"/>
                      </a:lnTo>
                      <a:lnTo>
                        <a:pt x="442" y="0"/>
                      </a:lnTo>
                      <a:close/>
                      <a:moveTo>
                        <a:pt x="1603" y="0"/>
                      </a:moveTo>
                      <a:lnTo>
                        <a:pt x="1603" y="10332"/>
                      </a:lnTo>
                      <a:lnTo>
                        <a:pt x="2044" y="10332"/>
                      </a:lnTo>
                      <a:lnTo>
                        <a:pt x="2044" y="0"/>
                      </a:lnTo>
                      <a:close/>
                      <a:moveTo>
                        <a:pt x="3205" y="0"/>
                      </a:moveTo>
                      <a:lnTo>
                        <a:pt x="3205" y="10332"/>
                      </a:lnTo>
                      <a:lnTo>
                        <a:pt x="3646" y="10332"/>
                      </a:lnTo>
                      <a:lnTo>
                        <a:pt x="3646" y="0"/>
                      </a:lnTo>
                      <a:close/>
                      <a:moveTo>
                        <a:pt x="4806" y="0"/>
                      </a:moveTo>
                      <a:lnTo>
                        <a:pt x="4806" y="10332"/>
                      </a:lnTo>
                      <a:lnTo>
                        <a:pt x="5248" y="10332"/>
                      </a:lnTo>
                      <a:lnTo>
                        <a:pt x="5248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79" name="Google Shape;1279;p15"/>
                <p:cNvSpPr/>
                <p:nvPr/>
              </p:nvSpPr>
              <p:spPr>
                <a:xfrm>
                  <a:off x="811985" y="3886871"/>
                  <a:ext cx="1330582" cy="35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720" extrusionOk="0">
                      <a:moveTo>
                        <a:pt x="0" y="0"/>
                      </a:moveTo>
                      <a:lnTo>
                        <a:pt x="0" y="720"/>
                      </a:lnTo>
                      <a:lnTo>
                        <a:pt x="26676" y="720"/>
                      </a:lnTo>
                      <a:lnTo>
                        <a:pt x="26676" y="0"/>
                      </a:lnTo>
                      <a:close/>
                    </a:path>
                  </a:pathLst>
                </a:custGeom>
                <a:solidFill>
                  <a:srgbClr val="1A1F20">
                    <a:alpha val="13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0" name="Google Shape;1280;p15"/>
                <p:cNvSpPr/>
                <p:nvPr/>
              </p:nvSpPr>
              <p:spPr>
                <a:xfrm>
                  <a:off x="1008797" y="3319339"/>
                  <a:ext cx="1631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326" y="11075"/>
                      </a:lnTo>
                      <a:lnTo>
                        <a:pt x="32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1" name="Google Shape;1281;p15"/>
                <p:cNvSpPr/>
                <p:nvPr/>
              </p:nvSpPr>
              <p:spPr>
                <a:xfrm>
                  <a:off x="930092" y="3319339"/>
                  <a:ext cx="1626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325" y="11075"/>
                      </a:lnTo>
                      <a:lnTo>
                        <a:pt x="325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2" name="Google Shape;1282;p15"/>
                <p:cNvSpPr/>
                <p:nvPr/>
              </p:nvSpPr>
              <p:spPr>
                <a:xfrm>
                  <a:off x="1013435" y="3319339"/>
                  <a:ext cx="818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1076" extrusionOk="0">
                      <a:moveTo>
                        <a:pt x="1" y="1"/>
                      </a:moveTo>
                      <a:lnTo>
                        <a:pt x="1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3" name="Google Shape;1283;p15"/>
                <p:cNvSpPr/>
                <p:nvPr/>
              </p:nvSpPr>
              <p:spPr>
                <a:xfrm>
                  <a:off x="934730" y="3319339"/>
                  <a:ext cx="8130" cy="552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1076" extrusionOk="0">
                      <a:moveTo>
                        <a:pt x="0" y="1"/>
                      </a:moveTo>
                      <a:lnTo>
                        <a:pt x="0" y="11075"/>
                      </a:lnTo>
                      <a:lnTo>
                        <a:pt x="163" y="11075"/>
                      </a:lnTo>
                      <a:lnTo>
                        <a:pt x="163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4" name="Google Shape;1284;p15"/>
                <p:cNvSpPr/>
                <p:nvPr/>
              </p:nvSpPr>
              <p:spPr>
                <a:xfrm>
                  <a:off x="864056" y="3376107"/>
                  <a:ext cx="243253" cy="40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7" h="814" extrusionOk="0">
                      <a:moveTo>
                        <a:pt x="1" y="1"/>
                      </a:moveTo>
                      <a:lnTo>
                        <a:pt x="1" y="813"/>
                      </a:lnTo>
                      <a:lnTo>
                        <a:pt x="1324" y="813"/>
                      </a:lnTo>
                      <a:lnTo>
                        <a:pt x="1324" y="1"/>
                      </a:lnTo>
                      <a:close/>
                      <a:moveTo>
                        <a:pt x="1649" y="1"/>
                      </a:moveTo>
                      <a:lnTo>
                        <a:pt x="1649" y="813"/>
                      </a:lnTo>
                      <a:lnTo>
                        <a:pt x="2903" y="813"/>
                      </a:lnTo>
                      <a:lnTo>
                        <a:pt x="2903" y="1"/>
                      </a:lnTo>
                      <a:close/>
                      <a:moveTo>
                        <a:pt x="3228" y="1"/>
                      </a:moveTo>
                      <a:lnTo>
                        <a:pt x="3228" y="813"/>
                      </a:lnTo>
                      <a:lnTo>
                        <a:pt x="4876" y="813"/>
                      </a:lnTo>
                      <a:lnTo>
                        <a:pt x="487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  <p:sp>
              <p:nvSpPr>
                <p:cNvPr id="1285" name="Google Shape;1285;p15"/>
                <p:cNvSpPr/>
                <p:nvPr/>
              </p:nvSpPr>
              <p:spPr>
                <a:xfrm>
                  <a:off x="811985" y="3296192"/>
                  <a:ext cx="1330582" cy="12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7" h="257" extrusionOk="0">
                      <a:moveTo>
                        <a:pt x="0" y="1"/>
                      </a:moveTo>
                      <a:lnTo>
                        <a:pt x="0" y="256"/>
                      </a:lnTo>
                      <a:lnTo>
                        <a:pt x="26676" y="256"/>
                      </a:lnTo>
                      <a:lnTo>
                        <a:pt x="26676" y="1"/>
                      </a:lnTo>
                      <a:close/>
                    </a:path>
                  </a:pathLst>
                </a:custGeom>
                <a:solidFill>
                  <a:srgbClr val="FFFFFF">
                    <a:alpha val="232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600"/>
                </a:p>
              </p:txBody>
            </p:sp>
          </p:grpSp>
        </p:grpSp>
        <p:grpSp>
          <p:nvGrpSpPr>
            <p:cNvPr id="1286" name="Google Shape;1286;p15"/>
            <p:cNvGrpSpPr/>
            <p:nvPr/>
          </p:nvGrpSpPr>
          <p:grpSpPr>
            <a:xfrm flipH="1">
              <a:off x="6105603" y="6561298"/>
              <a:ext cx="2226832" cy="445663"/>
              <a:chOff x="3844788" y="3789525"/>
              <a:chExt cx="3388878" cy="678124"/>
            </a:xfrm>
          </p:grpSpPr>
          <p:sp>
            <p:nvSpPr>
              <p:cNvPr id="1287" name="Google Shape;1287;p15"/>
              <p:cNvSpPr/>
              <p:nvPr/>
            </p:nvSpPr>
            <p:spPr>
              <a:xfrm>
                <a:off x="4219555" y="3789525"/>
                <a:ext cx="39740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581" h="976" extrusionOk="0">
                    <a:moveTo>
                      <a:pt x="279" y="0"/>
                    </a:moveTo>
                    <a:lnTo>
                      <a:pt x="1" y="24"/>
                    </a:lnTo>
                    <a:lnTo>
                      <a:pt x="1" y="952"/>
                    </a:lnTo>
                    <a:lnTo>
                      <a:pt x="256" y="975"/>
                    </a:lnTo>
                    <a:lnTo>
                      <a:pt x="395" y="952"/>
                    </a:lnTo>
                    <a:lnTo>
                      <a:pt x="511" y="952"/>
                    </a:lnTo>
                    <a:lnTo>
                      <a:pt x="535" y="929"/>
                    </a:lnTo>
                    <a:lnTo>
                      <a:pt x="558" y="883"/>
                    </a:lnTo>
                    <a:lnTo>
                      <a:pt x="581" y="790"/>
                    </a:lnTo>
                    <a:lnTo>
                      <a:pt x="558" y="581"/>
                    </a:lnTo>
                    <a:lnTo>
                      <a:pt x="535" y="302"/>
                    </a:lnTo>
                    <a:lnTo>
                      <a:pt x="535" y="163"/>
                    </a:lnTo>
                    <a:lnTo>
                      <a:pt x="558" y="70"/>
                    </a:lnTo>
                    <a:lnTo>
                      <a:pt x="535" y="24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288" name="Google Shape;1288;p15"/>
              <p:cNvSpPr/>
              <p:nvPr/>
            </p:nvSpPr>
            <p:spPr>
              <a:xfrm>
                <a:off x="4236997" y="3800606"/>
                <a:ext cx="50890" cy="6361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30" extrusionOk="0">
                    <a:moveTo>
                      <a:pt x="280" y="1"/>
                    </a:moveTo>
                    <a:lnTo>
                      <a:pt x="280" y="140"/>
                    </a:lnTo>
                    <a:lnTo>
                      <a:pt x="303" y="419"/>
                    </a:lnTo>
                    <a:lnTo>
                      <a:pt x="326" y="628"/>
                    </a:lnTo>
                    <a:lnTo>
                      <a:pt x="303" y="721"/>
                    </a:lnTo>
                    <a:lnTo>
                      <a:pt x="280" y="767"/>
                    </a:lnTo>
                    <a:lnTo>
                      <a:pt x="256" y="790"/>
                    </a:lnTo>
                    <a:lnTo>
                      <a:pt x="140" y="790"/>
                    </a:lnTo>
                    <a:lnTo>
                      <a:pt x="1" y="813"/>
                    </a:lnTo>
                    <a:lnTo>
                      <a:pt x="1" y="837"/>
                    </a:lnTo>
                    <a:lnTo>
                      <a:pt x="1" y="883"/>
                    </a:lnTo>
                    <a:lnTo>
                      <a:pt x="47" y="906"/>
                    </a:lnTo>
                    <a:lnTo>
                      <a:pt x="349" y="930"/>
                    </a:lnTo>
                    <a:lnTo>
                      <a:pt x="558" y="906"/>
                    </a:lnTo>
                    <a:lnTo>
                      <a:pt x="697" y="883"/>
                    </a:lnTo>
                    <a:lnTo>
                      <a:pt x="744" y="860"/>
                    </a:lnTo>
                    <a:lnTo>
                      <a:pt x="697" y="813"/>
                    </a:lnTo>
                    <a:lnTo>
                      <a:pt x="674" y="744"/>
                    </a:lnTo>
                    <a:lnTo>
                      <a:pt x="651" y="581"/>
                    </a:lnTo>
                    <a:lnTo>
                      <a:pt x="674" y="396"/>
                    </a:lnTo>
                    <a:lnTo>
                      <a:pt x="697" y="233"/>
                    </a:lnTo>
                    <a:lnTo>
                      <a:pt x="744" y="117"/>
                    </a:lnTo>
                    <a:lnTo>
                      <a:pt x="744" y="47"/>
                    </a:lnTo>
                    <a:lnTo>
                      <a:pt x="6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289" name="Google Shape;1289;p15"/>
              <p:cNvSpPr/>
              <p:nvPr/>
            </p:nvSpPr>
            <p:spPr>
              <a:xfrm>
                <a:off x="4221128" y="3789525"/>
                <a:ext cx="9644" cy="406570"/>
              </a:xfrm>
              <a:custGeom>
                <a:avLst/>
                <a:gdLst/>
                <a:ahLst/>
                <a:cxnLst/>
                <a:rect l="l" t="t" r="r" b="b"/>
                <a:pathLst>
                  <a:path w="141" h="5944" extrusionOk="0">
                    <a:moveTo>
                      <a:pt x="1" y="0"/>
                    </a:moveTo>
                    <a:lnTo>
                      <a:pt x="1" y="5944"/>
                    </a:lnTo>
                    <a:lnTo>
                      <a:pt x="140" y="594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290" name="Google Shape;1290;p15"/>
              <p:cNvSpPr/>
              <p:nvPr/>
            </p:nvSpPr>
            <p:spPr>
              <a:xfrm>
                <a:off x="3844788" y="4041992"/>
                <a:ext cx="3388878" cy="425653"/>
              </a:xfrm>
              <a:custGeom>
                <a:avLst/>
                <a:gdLst/>
                <a:ahLst/>
                <a:cxnLst/>
                <a:rect l="l" t="t" r="r" b="b"/>
                <a:pathLst>
                  <a:path w="49545" h="6223" extrusionOk="0">
                    <a:moveTo>
                      <a:pt x="10935" y="1371"/>
                    </a:moveTo>
                    <a:lnTo>
                      <a:pt x="10935" y="1788"/>
                    </a:lnTo>
                    <a:lnTo>
                      <a:pt x="10541" y="1371"/>
                    </a:lnTo>
                    <a:close/>
                    <a:moveTo>
                      <a:pt x="37379" y="1371"/>
                    </a:moveTo>
                    <a:lnTo>
                      <a:pt x="37217" y="1533"/>
                    </a:lnTo>
                    <a:lnTo>
                      <a:pt x="37031" y="1696"/>
                    </a:lnTo>
                    <a:lnTo>
                      <a:pt x="36845" y="1858"/>
                    </a:lnTo>
                    <a:lnTo>
                      <a:pt x="36613" y="1974"/>
                    </a:lnTo>
                    <a:lnTo>
                      <a:pt x="36613" y="1371"/>
                    </a:lnTo>
                    <a:close/>
                    <a:moveTo>
                      <a:pt x="36358" y="1371"/>
                    </a:moveTo>
                    <a:lnTo>
                      <a:pt x="36358" y="2114"/>
                    </a:lnTo>
                    <a:lnTo>
                      <a:pt x="36195" y="2183"/>
                    </a:lnTo>
                    <a:lnTo>
                      <a:pt x="36009" y="2230"/>
                    </a:lnTo>
                    <a:lnTo>
                      <a:pt x="35824" y="2253"/>
                    </a:lnTo>
                    <a:lnTo>
                      <a:pt x="35824" y="1371"/>
                    </a:lnTo>
                    <a:close/>
                    <a:moveTo>
                      <a:pt x="11748" y="1371"/>
                    </a:moveTo>
                    <a:lnTo>
                      <a:pt x="11748" y="2322"/>
                    </a:lnTo>
                    <a:lnTo>
                      <a:pt x="11655" y="2322"/>
                    </a:lnTo>
                    <a:lnTo>
                      <a:pt x="11562" y="2299"/>
                    </a:lnTo>
                    <a:lnTo>
                      <a:pt x="11446" y="2230"/>
                    </a:lnTo>
                    <a:lnTo>
                      <a:pt x="11191" y="2021"/>
                    </a:lnTo>
                    <a:lnTo>
                      <a:pt x="11191" y="1371"/>
                    </a:lnTo>
                    <a:close/>
                    <a:moveTo>
                      <a:pt x="12537" y="1371"/>
                    </a:moveTo>
                    <a:lnTo>
                      <a:pt x="12537" y="2322"/>
                    </a:lnTo>
                    <a:lnTo>
                      <a:pt x="11980" y="2322"/>
                    </a:lnTo>
                    <a:lnTo>
                      <a:pt x="11980" y="1371"/>
                    </a:lnTo>
                    <a:close/>
                    <a:moveTo>
                      <a:pt x="35568" y="1371"/>
                    </a:moveTo>
                    <a:lnTo>
                      <a:pt x="35568" y="2299"/>
                    </a:lnTo>
                    <a:lnTo>
                      <a:pt x="35034" y="2322"/>
                    </a:lnTo>
                    <a:lnTo>
                      <a:pt x="35034" y="1371"/>
                    </a:lnTo>
                    <a:close/>
                    <a:moveTo>
                      <a:pt x="13327" y="1371"/>
                    </a:moveTo>
                    <a:lnTo>
                      <a:pt x="13327" y="2346"/>
                    </a:lnTo>
                    <a:lnTo>
                      <a:pt x="12770" y="2346"/>
                    </a:lnTo>
                    <a:lnTo>
                      <a:pt x="12770" y="1371"/>
                    </a:lnTo>
                    <a:close/>
                    <a:moveTo>
                      <a:pt x="14116" y="1371"/>
                    </a:moveTo>
                    <a:lnTo>
                      <a:pt x="14116" y="2346"/>
                    </a:lnTo>
                    <a:lnTo>
                      <a:pt x="13582" y="2346"/>
                    </a:lnTo>
                    <a:lnTo>
                      <a:pt x="13582" y="1371"/>
                    </a:lnTo>
                    <a:close/>
                    <a:moveTo>
                      <a:pt x="14906" y="1371"/>
                    </a:moveTo>
                    <a:lnTo>
                      <a:pt x="14906" y="2346"/>
                    </a:lnTo>
                    <a:lnTo>
                      <a:pt x="14372" y="2346"/>
                    </a:lnTo>
                    <a:lnTo>
                      <a:pt x="14372" y="1371"/>
                    </a:lnTo>
                    <a:close/>
                    <a:moveTo>
                      <a:pt x="15718" y="1371"/>
                    </a:moveTo>
                    <a:lnTo>
                      <a:pt x="15718" y="2369"/>
                    </a:lnTo>
                    <a:lnTo>
                      <a:pt x="15161" y="2369"/>
                    </a:lnTo>
                    <a:lnTo>
                      <a:pt x="15161" y="1371"/>
                    </a:lnTo>
                    <a:close/>
                    <a:moveTo>
                      <a:pt x="16507" y="1371"/>
                    </a:moveTo>
                    <a:lnTo>
                      <a:pt x="16507" y="2369"/>
                    </a:lnTo>
                    <a:lnTo>
                      <a:pt x="15950" y="2369"/>
                    </a:lnTo>
                    <a:lnTo>
                      <a:pt x="15950" y="1371"/>
                    </a:lnTo>
                    <a:close/>
                    <a:moveTo>
                      <a:pt x="17297" y="1371"/>
                    </a:moveTo>
                    <a:lnTo>
                      <a:pt x="17297" y="2369"/>
                    </a:lnTo>
                    <a:lnTo>
                      <a:pt x="16740" y="2369"/>
                    </a:lnTo>
                    <a:lnTo>
                      <a:pt x="16740" y="1371"/>
                    </a:lnTo>
                    <a:close/>
                    <a:moveTo>
                      <a:pt x="34779" y="1371"/>
                    </a:moveTo>
                    <a:lnTo>
                      <a:pt x="34779" y="2346"/>
                    </a:lnTo>
                    <a:lnTo>
                      <a:pt x="34222" y="2369"/>
                    </a:lnTo>
                    <a:lnTo>
                      <a:pt x="34222" y="1371"/>
                    </a:lnTo>
                    <a:close/>
                    <a:moveTo>
                      <a:pt x="18086" y="1371"/>
                    </a:moveTo>
                    <a:lnTo>
                      <a:pt x="18086" y="2392"/>
                    </a:lnTo>
                    <a:lnTo>
                      <a:pt x="17552" y="2392"/>
                    </a:lnTo>
                    <a:lnTo>
                      <a:pt x="17552" y="1371"/>
                    </a:lnTo>
                    <a:close/>
                    <a:moveTo>
                      <a:pt x="18899" y="1371"/>
                    </a:moveTo>
                    <a:lnTo>
                      <a:pt x="18899" y="2392"/>
                    </a:lnTo>
                    <a:lnTo>
                      <a:pt x="18342" y="2392"/>
                    </a:lnTo>
                    <a:lnTo>
                      <a:pt x="18342" y="1371"/>
                    </a:lnTo>
                    <a:close/>
                    <a:moveTo>
                      <a:pt x="19688" y="1371"/>
                    </a:moveTo>
                    <a:lnTo>
                      <a:pt x="19688" y="2392"/>
                    </a:lnTo>
                    <a:lnTo>
                      <a:pt x="19131" y="2392"/>
                    </a:lnTo>
                    <a:lnTo>
                      <a:pt x="19131" y="1371"/>
                    </a:lnTo>
                    <a:close/>
                    <a:moveTo>
                      <a:pt x="33200" y="1371"/>
                    </a:moveTo>
                    <a:lnTo>
                      <a:pt x="33200" y="2392"/>
                    </a:lnTo>
                    <a:lnTo>
                      <a:pt x="32643" y="2392"/>
                    </a:lnTo>
                    <a:lnTo>
                      <a:pt x="32643" y="1371"/>
                    </a:lnTo>
                    <a:close/>
                    <a:moveTo>
                      <a:pt x="33990" y="1371"/>
                    </a:moveTo>
                    <a:lnTo>
                      <a:pt x="33990" y="2369"/>
                    </a:lnTo>
                    <a:lnTo>
                      <a:pt x="33432" y="2392"/>
                    </a:lnTo>
                    <a:lnTo>
                      <a:pt x="33432" y="1371"/>
                    </a:lnTo>
                    <a:close/>
                    <a:moveTo>
                      <a:pt x="20478" y="1371"/>
                    </a:moveTo>
                    <a:lnTo>
                      <a:pt x="20478" y="2415"/>
                    </a:lnTo>
                    <a:lnTo>
                      <a:pt x="19920" y="2392"/>
                    </a:lnTo>
                    <a:lnTo>
                      <a:pt x="19920" y="1371"/>
                    </a:lnTo>
                    <a:close/>
                    <a:moveTo>
                      <a:pt x="21267" y="1371"/>
                    </a:moveTo>
                    <a:lnTo>
                      <a:pt x="21267" y="2415"/>
                    </a:lnTo>
                    <a:lnTo>
                      <a:pt x="20733" y="2415"/>
                    </a:lnTo>
                    <a:lnTo>
                      <a:pt x="20733" y="1371"/>
                    </a:lnTo>
                    <a:close/>
                    <a:moveTo>
                      <a:pt x="22056" y="1371"/>
                    </a:moveTo>
                    <a:lnTo>
                      <a:pt x="22056" y="2415"/>
                    </a:lnTo>
                    <a:lnTo>
                      <a:pt x="21522" y="2415"/>
                    </a:lnTo>
                    <a:lnTo>
                      <a:pt x="21522" y="1371"/>
                    </a:lnTo>
                    <a:close/>
                    <a:moveTo>
                      <a:pt x="22869" y="1371"/>
                    </a:moveTo>
                    <a:lnTo>
                      <a:pt x="22869" y="2415"/>
                    </a:lnTo>
                    <a:lnTo>
                      <a:pt x="22312" y="2415"/>
                    </a:lnTo>
                    <a:lnTo>
                      <a:pt x="22312" y="1371"/>
                    </a:lnTo>
                    <a:close/>
                    <a:moveTo>
                      <a:pt x="23658" y="1371"/>
                    </a:moveTo>
                    <a:lnTo>
                      <a:pt x="23658" y="2415"/>
                    </a:lnTo>
                    <a:lnTo>
                      <a:pt x="23101" y="2415"/>
                    </a:lnTo>
                    <a:lnTo>
                      <a:pt x="23101" y="1371"/>
                    </a:lnTo>
                    <a:close/>
                    <a:moveTo>
                      <a:pt x="24448" y="1371"/>
                    </a:moveTo>
                    <a:lnTo>
                      <a:pt x="24448" y="2415"/>
                    </a:lnTo>
                    <a:lnTo>
                      <a:pt x="23890" y="2415"/>
                    </a:lnTo>
                    <a:lnTo>
                      <a:pt x="23890" y="1371"/>
                    </a:lnTo>
                    <a:close/>
                    <a:moveTo>
                      <a:pt x="31598" y="1371"/>
                    </a:moveTo>
                    <a:lnTo>
                      <a:pt x="31598" y="2415"/>
                    </a:lnTo>
                    <a:lnTo>
                      <a:pt x="31041" y="2415"/>
                    </a:lnTo>
                    <a:lnTo>
                      <a:pt x="31041" y="1371"/>
                    </a:lnTo>
                    <a:close/>
                    <a:moveTo>
                      <a:pt x="32388" y="1371"/>
                    </a:moveTo>
                    <a:lnTo>
                      <a:pt x="32388" y="2392"/>
                    </a:lnTo>
                    <a:lnTo>
                      <a:pt x="31854" y="2415"/>
                    </a:lnTo>
                    <a:lnTo>
                      <a:pt x="31854" y="1371"/>
                    </a:lnTo>
                    <a:close/>
                    <a:moveTo>
                      <a:pt x="25237" y="1371"/>
                    </a:moveTo>
                    <a:lnTo>
                      <a:pt x="25237" y="2439"/>
                    </a:lnTo>
                    <a:lnTo>
                      <a:pt x="24703" y="2415"/>
                    </a:lnTo>
                    <a:lnTo>
                      <a:pt x="24703" y="1371"/>
                    </a:lnTo>
                    <a:close/>
                    <a:moveTo>
                      <a:pt x="26050" y="1371"/>
                    </a:moveTo>
                    <a:lnTo>
                      <a:pt x="26050" y="2439"/>
                    </a:lnTo>
                    <a:lnTo>
                      <a:pt x="25492" y="2439"/>
                    </a:lnTo>
                    <a:lnTo>
                      <a:pt x="25492" y="1371"/>
                    </a:lnTo>
                    <a:close/>
                    <a:moveTo>
                      <a:pt x="26839" y="1371"/>
                    </a:moveTo>
                    <a:lnTo>
                      <a:pt x="26839" y="2439"/>
                    </a:lnTo>
                    <a:lnTo>
                      <a:pt x="26282" y="2439"/>
                    </a:lnTo>
                    <a:lnTo>
                      <a:pt x="26282" y="1371"/>
                    </a:lnTo>
                    <a:close/>
                    <a:moveTo>
                      <a:pt x="27628" y="1371"/>
                    </a:moveTo>
                    <a:lnTo>
                      <a:pt x="27628" y="2439"/>
                    </a:lnTo>
                    <a:lnTo>
                      <a:pt x="27071" y="2439"/>
                    </a:lnTo>
                    <a:lnTo>
                      <a:pt x="27071" y="1371"/>
                    </a:lnTo>
                    <a:close/>
                    <a:moveTo>
                      <a:pt x="28418" y="1371"/>
                    </a:moveTo>
                    <a:lnTo>
                      <a:pt x="28418" y="2439"/>
                    </a:lnTo>
                    <a:lnTo>
                      <a:pt x="27884" y="2439"/>
                    </a:lnTo>
                    <a:lnTo>
                      <a:pt x="27884" y="1371"/>
                    </a:lnTo>
                    <a:close/>
                    <a:moveTo>
                      <a:pt x="29207" y="1371"/>
                    </a:moveTo>
                    <a:lnTo>
                      <a:pt x="29207" y="2439"/>
                    </a:lnTo>
                    <a:lnTo>
                      <a:pt x="28673" y="2439"/>
                    </a:lnTo>
                    <a:lnTo>
                      <a:pt x="28673" y="1371"/>
                    </a:lnTo>
                    <a:close/>
                    <a:moveTo>
                      <a:pt x="30020" y="1371"/>
                    </a:moveTo>
                    <a:lnTo>
                      <a:pt x="30020" y="2439"/>
                    </a:lnTo>
                    <a:lnTo>
                      <a:pt x="29462" y="2439"/>
                    </a:lnTo>
                    <a:lnTo>
                      <a:pt x="29462" y="1371"/>
                    </a:lnTo>
                    <a:close/>
                    <a:moveTo>
                      <a:pt x="30809" y="1371"/>
                    </a:moveTo>
                    <a:lnTo>
                      <a:pt x="30809" y="2415"/>
                    </a:lnTo>
                    <a:lnTo>
                      <a:pt x="30252" y="2439"/>
                    </a:lnTo>
                    <a:lnTo>
                      <a:pt x="30252" y="1371"/>
                    </a:lnTo>
                    <a:close/>
                    <a:moveTo>
                      <a:pt x="38122" y="1"/>
                    </a:moveTo>
                    <a:lnTo>
                      <a:pt x="38099" y="94"/>
                    </a:lnTo>
                    <a:lnTo>
                      <a:pt x="38006" y="326"/>
                    </a:lnTo>
                    <a:lnTo>
                      <a:pt x="37867" y="651"/>
                    </a:lnTo>
                    <a:lnTo>
                      <a:pt x="37751" y="860"/>
                    </a:lnTo>
                    <a:lnTo>
                      <a:pt x="37635" y="1046"/>
                    </a:lnTo>
                    <a:lnTo>
                      <a:pt x="10053" y="1046"/>
                    </a:lnTo>
                    <a:lnTo>
                      <a:pt x="4087" y="976"/>
                    </a:lnTo>
                    <a:lnTo>
                      <a:pt x="0" y="953"/>
                    </a:lnTo>
                    <a:lnTo>
                      <a:pt x="24" y="1185"/>
                    </a:lnTo>
                    <a:lnTo>
                      <a:pt x="70" y="1394"/>
                    </a:lnTo>
                    <a:lnTo>
                      <a:pt x="140" y="1626"/>
                    </a:lnTo>
                    <a:lnTo>
                      <a:pt x="233" y="1858"/>
                    </a:lnTo>
                    <a:lnTo>
                      <a:pt x="442" y="2322"/>
                    </a:lnTo>
                    <a:lnTo>
                      <a:pt x="720" y="2764"/>
                    </a:lnTo>
                    <a:lnTo>
                      <a:pt x="1022" y="3205"/>
                    </a:lnTo>
                    <a:lnTo>
                      <a:pt x="1347" y="3646"/>
                    </a:lnTo>
                    <a:lnTo>
                      <a:pt x="1695" y="4064"/>
                    </a:lnTo>
                    <a:lnTo>
                      <a:pt x="2044" y="4458"/>
                    </a:lnTo>
                    <a:lnTo>
                      <a:pt x="2415" y="4830"/>
                    </a:lnTo>
                    <a:lnTo>
                      <a:pt x="2740" y="5178"/>
                    </a:lnTo>
                    <a:lnTo>
                      <a:pt x="3344" y="5712"/>
                    </a:lnTo>
                    <a:lnTo>
                      <a:pt x="3762" y="6084"/>
                    </a:lnTo>
                    <a:lnTo>
                      <a:pt x="3924" y="6223"/>
                    </a:lnTo>
                    <a:lnTo>
                      <a:pt x="47595" y="6223"/>
                    </a:lnTo>
                    <a:lnTo>
                      <a:pt x="47339" y="5805"/>
                    </a:lnTo>
                    <a:lnTo>
                      <a:pt x="47153" y="5433"/>
                    </a:lnTo>
                    <a:lnTo>
                      <a:pt x="47014" y="5062"/>
                    </a:lnTo>
                    <a:lnTo>
                      <a:pt x="46944" y="4714"/>
                    </a:lnTo>
                    <a:lnTo>
                      <a:pt x="46921" y="4389"/>
                    </a:lnTo>
                    <a:lnTo>
                      <a:pt x="46968" y="4087"/>
                    </a:lnTo>
                    <a:lnTo>
                      <a:pt x="47037" y="3785"/>
                    </a:lnTo>
                    <a:lnTo>
                      <a:pt x="47130" y="3530"/>
                    </a:lnTo>
                    <a:lnTo>
                      <a:pt x="47269" y="3298"/>
                    </a:lnTo>
                    <a:lnTo>
                      <a:pt x="47432" y="3089"/>
                    </a:lnTo>
                    <a:lnTo>
                      <a:pt x="47618" y="2880"/>
                    </a:lnTo>
                    <a:lnTo>
                      <a:pt x="47827" y="2717"/>
                    </a:lnTo>
                    <a:lnTo>
                      <a:pt x="48012" y="2578"/>
                    </a:lnTo>
                    <a:lnTo>
                      <a:pt x="48221" y="2439"/>
                    </a:lnTo>
                    <a:lnTo>
                      <a:pt x="48430" y="2346"/>
                    </a:lnTo>
                    <a:lnTo>
                      <a:pt x="48639" y="2276"/>
                    </a:lnTo>
                    <a:lnTo>
                      <a:pt x="48802" y="2183"/>
                    </a:lnTo>
                    <a:lnTo>
                      <a:pt x="48964" y="2090"/>
                    </a:lnTo>
                    <a:lnTo>
                      <a:pt x="49104" y="1951"/>
                    </a:lnTo>
                    <a:lnTo>
                      <a:pt x="49196" y="1788"/>
                    </a:lnTo>
                    <a:lnTo>
                      <a:pt x="49289" y="1626"/>
                    </a:lnTo>
                    <a:lnTo>
                      <a:pt x="49359" y="1440"/>
                    </a:lnTo>
                    <a:lnTo>
                      <a:pt x="49429" y="1231"/>
                    </a:lnTo>
                    <a:lnTo>
                      <a:pt x="49475" y="1046"/>
                    </a:lnTo>
                    <a:lnTo>
                      <a:pt x="49522" y="674"/>
                    </a:lnTo>
                    <a:lnTo>
                      <a:pt x="49545" y="372"/>
                    </a:lnTo>
                    <a:lnTo>
                      <a:pt x="49522" y="70"/>
                    </a:lnTo>
                    <a:lnTo>
                      <a:pt x="381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  <p:sp>
            <p:nvSpPr>
              <p:cNvPr id="1291" name="Google Shape;1291;p15"/>
              <p:cNvSpPr/>
              <p:nvPr/>
            </p:nvSpPr>
            <p:spPr>
              <a:xfrm>
                <a:off x="4035352" y="4397744"/>
                <a:ext cx="3064936" cy="69905"/>
              </a:xfrm>
              <a:custGeom>
                <a:avLst/>
                <a:gdLst/>
                <a:ahLst/>
                <a:cxnLst/>
                <a:rect l="l" t="t" r="r" b="b"/>
                <a:pathLst>
                  <a:path w="44809" h="1022" extrusionOk="0">
                    <a:moveTo>
                      <a:pt x="0" y="0"/>
                    </a:moveTo>
                    <a:lnTo>
                      <a:pt x="442" y="418"/>
                    </a:lnTo>
                    <a:lnTo>
                      <a:pt x="813" y="743"/>
                    </a:lnTo>
                    <a:lnTo>
                      <a:pt x="1138" y="1022"/>
                    </a:lnTo>
                    <a:lnTo>
                      <a:pt x="44809" y="1022"/>
                    </a:lnTo>
                    <a:lnTo>
                      <a:pt x="44623" y="743"/>
                    </a:lnTo>
                    <a:lnTo>
                      <a:pt x="44483" y="488"/>
                    </a:lnTo>
                    <a:lnTo>
                      <a:pt x="44367" y="256"/>
                    </a:lnTo>
                    <a:lnTo>
                      <a:pt x="442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/>
              </a:p>
            </p:txBody>
          </p:sp>
        </p:grpSp>
      </p:grpSp>
      <p:sp>
        <p:nvSpPr>
          <p:cNvPr id="1292" name="Google Shape;1292;p15"/>
          <p:cNvSpPr/>
          <p:nvPr/>
        </p:nvSpPr>
        <p:spPr>
          <a:xfrm>
            <a:off x="-431453" y="6220257"/>
            <a:ext cx="1064802" cy="389738"/>
          </a:xfrm>
          <a:custGeom>
            <a:avLst/>
            <a:gdLst/>
            <a:ahLst/>
            <a:cxnLst/>
            <a:rect l="l" t="t" r="r" b="b"/>
            <a:pathLst>
              <a:path w="3112" h="1139" extrusionOk="0">
                <a:moveTo>
                  <a:pt x="1626" y="1"/>
                </a:moveTo>
                <a:lnTo>
                  <a:pt x="1440" y="24"/>
                </a:lnTo>
                <a:lnTo>
                  <a:pt x="1278" y="47"/>
                </a:lnTo>
                <a:lnTo>
                  <a:pt x="1115" y="94"/>
                </a:lnTo>
                <a:lnTo>
                  <a:pt x="953" y="140"/>
                </a:lnTo>
                <a:lnTo>
                  <a:pt x="813" y="210"/>
                </a:lnTo>
                <a:lnTo>
                  <a:pt x="697" y="303"/>
                </a:lnTo>
                <a:lnTo>
                  <a:pt x="628" y="395"/>
                </a:lnTo>
                <a:lnTo>
                  <a:pt x="558" y="511"/>
                </a:lnTo>
                <a:lnTo>
                  <a:pt x="628" y="535"/>
                </a:lnTo>
                <a:lnTo>
                  <a:pt x="790" y="604"/>
                </a:lnTo>
                <a:lnTo>
                  <a:pt x="883" y="651"/>
                </a:lnTo>
                <a:lnTo>
                  <a:pt x="930" y="720"/>
                </a:lnTo>
                <a:lnTo>
                  <a:pt x="860" y="651"/>
                </a:lnTo>
                <a:lnTo>
                  <a:pt x="790" y="628"/>
                </a:lnTo>
                <a:lnTo>
                  <a:pt x="628" y="581"/>
                </a:lnTo>
                <a:lnTo>
                  <a:pt x="465" y="558"/>
                </a:lnTo>
                <a:lnTo>
                  <a:pt x="279" y="604"/>
                </a:lnTo>
                <a:lnTo>
                  <a:pt x="210" y="628"/>
                </a:lnTo>
                <a:lnTo>
                  <a:pt x="140" y="674"/>
                </a:lnTo>
                <a:lnTo>
                  <a:pt x="94" y="720"/>
                </a:lnTo>
                <a:lnTo>
                  <a:pt x="47" y="790"/>
                </a:lnTo>
                <a:lnTo>
                  <a:pt x="24" y="860"/>
                </a:lnTo>
                <a:lnTo>
                  <a:pt x="1" y="929"/>
                </a:lnTo>
                <a:lnTo>
                  <a:pt x="1" y="999"/>
                </a:lnTo>
                <a:lnTo>
                  <a:pt x="24" y="1069"/>
                </a:lnTo>
                <a:lnTo>
                  <a:pt x="71" y="1115"/>
                </a:lnTo>
                <a:lnTo>
                  <a:pt x="117" y="1138"/>
                </a:lnTo>
                <a:lnTo>
                  <a:pt x="2044" y="1138"/>
                </a:lnTo>
                <a:lnTo>
                  <a:pt x="2740" y="1115"/>
                </a:lnTo>
                <a:lnTo>
                  <a:pt x="2903" y="1115"/>
                </a:lnTo>
                <a:lnTo>
                  <a:pt x="2996" y="1092"/>
                </a:lnTo>
                <a:lnTo>
                  <a:pt x="3042" y="1092"/>
                </a:lnTo>
                <a:lnTo>
                  <a:pt x="3089" y="1022"/>
                </a:lnTo>
                <a:lnTo>
                  <a:pt x="3112" y="953"/>
                </a:lnTo>
                <a:lnTo>
                  <a:pt x="3112" y="883"/>
                </a:lnTo>
                <a:lnTo>
                  <a:pt x="3089" y="813"/>
                </a:lnTo>
                <a:lnTo>
                  <a:pt x="3042" y="744"/>
                </a:lnTo>
                <a:lnTo>
                  <a:pt x="2996" y="697"/>
                </a:lnTo>
                <a:lnTo>
                  <a:pt x="2903" y="651"/>
                </a:lnTo>
                <a:lnTo>
                  <a:pt x="2833" y="628"/>
                </a:lnTo>
                <a:lnTo>
                  <a:pt x="2764" y="628"/>
                </a:lnTo>
                <a:lnTo>
                  <a:pt x="2671" y="651"/>
                </a:lnTo>
                <a:lnTo>
                  <a:pt x="2601" y="674"/>
                </a:lnTo>
                <a:lnTo>
                  <a:pt x="2671" y="628"/>
                </a:lnTo>
                <a:lnTo>
                  <a:pt x="2717" y="604"/>
                </a:lnTo>
                <a:lnTo>
                  <a:pt x="2648" y="442"/>
                </a:lnTo>
                <a:lnTo>
                  <a:pt x="2555" y="326"/>
                </a:lnTo>
                <a:lnTo>
                  <a:pt x="2439" y="233"/>
                </a:lnTo>
                <a:lnTo>
                  <a:pt x="2299" y="140"/>
                </a:lnTo>
                <a:lnTo>
                  <a:pt x="2137" y="70"/>
                </a:lnTo>
                <a:lnTo>
                  <a:pt x="1974" y="24"/>
                </a:lnTo>
                <a:lnTo>
                  <a:pt x="1812" y="1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3" name="Google Shape;1293;p15"/>
          <p:cNvSpPr/>
          <p:nvPr/>
        </p:nvSpPr>
        <p:spPr>
          <a:xfrm>
            <a:off x="8380974" y="375508"/>
            <a:ext cx="1526444" cy="442576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4" name="Google Shape;1294;p15"/>
          <p:cNvSpPr/>
          <p:nvPr/>
        </p:nvSpPr>
        <p:spPr>
          <a:xfrm>
            <a:off x="17450200" y="7759253"/>
            <a:ext cx="1526444" cy="569206"/>
          </a:xfrm>
          <a:custGeom>
            <a:avLst/>
            <a:gdLst/>
            <a:ahLst/>
            <a:cxnLst/>
            <a:rect l="l" t="t" r="r" b="b"/>
            <a:pathLst>
              <a:path w="7291" h="2114" extrusionOk="0">
                <a:moveTo>
                  <a:pt x="2252" y="0"/>
                </a:moveTo>
                <a:lnTo>
                  <a:pt x="2113" y="24"/>
                </a:lnTo>
                <a:lnTo>
                  <a:pt x="1997" y="47"/>
                </a:lnTo>
                <a:lnTo>
                  <a:pt x="1857" y="116"/>
                </a:lnTo>
                <a:lnTo>
                  <a:pt x="1741" y="186"/>
                </a:lnTo>
                <a:lnTo>
                  <a:pt x="1648" y="279"/>
                </a:lnTo>
                <a:lnTo>
                  <a:pt x="1579" y="418"/>
                </a:lnTo>
                <a:lnTo>
                  <a:pt x="1556" y="534"/>
                </a:lnTo>
                <a:lnTo>
                  <a:pt x="1648" y="650"/>
                </a:lnTo>
                <a:lnTo>
                  <a:pt x="1556" y="558"/>
                </a:lnTo>
                <a:lnTo>
                  <a:pt x="1439" y="488"/>
                </a:lnTo>
                <a:lnTo>
                  <a:pt x="1323" y="465"/>
                </a:lnTo>
                <a:lnTo>
                  <a:pt x="1184" y="441"/>
                </a:lnTo>
                <a:lnTo>
                  <a:pt x="1068" y="441"/>
                </a:lnTo>
                <a:lnTo>
                  <a:pt x="952" y="465"/>
                </a:lnTo>
                <a:lnTo>
                  <a:pt x="813" y="488"/>
                </a:lnTo>
                <a:lnTo>
                  <a:pt x="720" y="558"/>
                </a:lnTo>
                <a:lnTo>
                  <a:pt x="604" y="627"/>
                </a:lnTo>
                <a:lnTo>
                  <a:pt x="511" y="720"/>
                </a:lnTo>
                <a:lnTo>
                  <a:pt x="441" y="813"/>
                </a:lnTo>
                <a:lnTo>
                  <a:pt x="395" y="906"/>
                </a:lnTo>
                <a:lnTo>
                  <a:pt x="348" y="1022"/>
                </a:lnTo>
                <a:lnTo>
                  <a:pt x="348" y="1161"/>
                </a:lnTo>
                <a:lnTo>
                  <a:pt x="348" y="1277"/>
                </a:lnTo>
                <a:lnTo>
                  <a:pt x="371" y="1393"/>
                </a:lnTo>
                <a:lnTo>
                  <a:pt x="395" y="1393"/>
                </a:lnTo>
                <a:lnTo>
                  <a:pt x="464" y="1417"/>
                </a:lnTo>
                <a:lnTo>
                  <a:pt x="534" y="1463"/>
                </a:lnTo>
                <a:lnTo>
                  <a:pt x="604" y="1533"/>
                </a:lnTo>
                <a:lnTo>
                  <a:pt x="534" y="1486"/>
                </a:lnTo>
                <a:lnTo>
                  <a:pt x="464" y="1440"/>
                </a:lnTo>
                <a:lnTo>
                  <a:pt x="395" y="1417"/>
                </a:lnTo>
                <a:lnTo>
                  <a:pt x="302" y="1417"/>
                </a:lnTo>
                <a:lnTo>
                  <a:pt x="232" y="1440"/>
                </a:lnTo>
                <a:lnTo>
                  <a:pt x="163" y="1463"/>
                </a:lnTo>
                <a:lnTo>
                  <a:pt x="93" y="1533"/>
                </a:lnTo>
                <a:lnTo>
                  <a:pt x="46" y="1579"/>
                </a:lnTo>
                <a:lnTo>
                  <a:pt x="23" y="1649"/>
                </a:lnTo>
                <a:lnTo>
                  <a:pt x="0" y="1718"/>
                </a:lnTo>
                <a:lnTo>
                  <a:pt x="23" y="1811"/>
                </a:lnTo>
                <a:lnTo>
                  <a:pt x="23" y="1881"/>
                </a:lnTo>
                <a:lnTo>
                  <a:pt x="70" y="1927"/>
                </a:lnTo>
                <a:lnTo>
                  <a:pt x="116" y="1997"/>
                </a:lnTo>
                <a:lnTo>
                  <a:pt x="186" y="2043"/>
                </a:lnTo>
                <a:lnTo>
                  <a:pt x="325" y="2090"/>
                </a:lnTo>
                <a:lnTo>
                  <a:pt x="5409" y="2090"/>
                </a:lnTo>
                <a:lnTo>
                  <a:pt x="6710" y="2113"/>
                </a:lnTo>
                <a:lnTo>
                  <a:pt x="7035" y="2113"/>
                </a:lnTo>
                <a:lnTo>
                  <a:pt x="7104" y="2090"/>
                </a:lnTo>
                <a:lnTo>
                  <a:pt x="7174" y="2067"/>
                </a:lnTo>
                <a:lnTo>
                  <a:pt x="7220" y="2020"/>
                </a:lnTo>
                <a:lnTo>
                  <a:pt x="7244" y="1974"/>
                </a:lnTo>
                <a:lnTo>
                  <a:pt x="7290" y="1904"/>
                </a:lnTo>
                <a:lnTo>
                  <a:pt x="7290" y="1834"/>
                </a:lnTo>
                <a:lnTo>
                  <a:pt x="7290" y="1672"/>
                </a:lnTo>
                <a:lnTo>
                  <a:pt x="7244" y="1509"/>
                </a:lnTo>
                <a:lnTo>
                  <a:pt x="7197" y="1370"/>
                </a:lnTo>
                <a:lnTo>
                  <a:pt x="7081" y="1277"/>
                </a:lnTo>
                <a:lnTo>
                  <a:pt x="6942" y="1184"/>
                </a:lnTo>
                <a:lnTo>
                  <a:pt x="6802" y="1138"/>
                </a:lnTo>
                <a:lnTo>
                  <a:pt x="6640" y="1138"/>
                </a:lnTo>
                <a:lnTo>
                  <a:pt x="6477" y="1161"/>
                </a:lnTo>
                <a:lnTo>
                  <a:pt x="6338" y="1231"/>
                </a:lnTo>
                <a:lnTo>
                  <a:pt x="6268" y="1277"/>
                </a:lnTo>
                <a:lnTo>
                  <a:pt x="6222" y="1347"/>
                </a:lnTo>
                <a:lnTo>
                  <a:pt x="6187" y="1399"/>
                </a:lnTo>
                <a:lnTo>
                  <a:pt x="6199" y="1370"/>
                </a:lnTo>
                <a:lnTo>
                  <a:pt x="6199" y="1347"/>
                </a:lnTo>
                <a:lnTo>
                  <a:pt x="6152" y="1138"/>
                </a:lnTo>
                <a:lnTo>
                  <a:pt x="6083" y="952"/>
                </a:lnTo>
                <a:lnTo>
                  <a:pt x="5967" y="766"/>
                </a:lnTo>
                <a:lnTo>
                  <a:pt x="5804" y="604"/>
                </a:lnTo>
                <a:lnTo>
                  <a:pt x="5642" y="465"/>
                </a:lnTo>
                <a:lnTo>
                  <a:pt x="5433" y="372"/>
                </a:lnTo>
                <a:lnTo>
                  <a:pt x="5224" y="302"/>
                </a:lnTo>
                <a:lnTo>
                  <a:pt x="5015" y="256"/>
                </a:lnTo>
                <a:lnTo>
                  <a:pt x="4806" y="232"/>
                </a:lnTo>
                <a:lnTo>
                  <a:pt x="4597" y="232"/>
                </a:lnTo>
                <a:lnTo>
                  <a:pt x="4365" y="279"/>
                </a:lnTo>
                <a:lnTo>
                  <a:pt x="4156" y="325"/>
                </a:lnTo>
                <a:lnTo>
                  <a:pt x="3970" y="395"/>
                </a:lnTo>
                <a:lnTo>
                  <a:pt x="3784" y="511"/>
                </a:lnTo>
                <a:lnTo>
                  <a:pt x="3645" y="627"/>
                </a:lnTo>
                <a:lnTo>
                  <a:pt x="3599" y="697"/>
                </a:lnTo>
                <a:lnTo>
                  <a:pt x="3575" y="790"/>
                </a:lnTo>
                <a:lnTo>
                  <a:pt x="3599" y="813"/>
                </a:lnTo>
                <a:lnTo>
                  <a:pt x="3691" y="929"/>
                </a:lnTo>
                <a:lnTo>
                  <a:pt x="3761" y="1068"/>
                </a:lnTo>
                <a:lnTo>
                  <a:pt x="3784" y="1208"/>
                </a:lnTo>
                <a:lnTo>
                  <a:pt x="3761" y="1347"/>
                </a:lnTo>
                <a:lnTo>
                  <a:pt x="3761" y="1208"/>
                </a:lnTo>
                <a:lnTo>
                  <a:pt x="3715" y="1092"/>
                </a:lnTo>
                <a:lnTo>
                  <a:pt x="3645" y="975"/>
                </a:lnTo>
                <a:lnTo>
                  <a:pt x="3529" y="883"/>
                </a:lnTo>
                <a:lnTo>
                  <a:pt x="3413" y="813"/>
                </a:lnTo>
                <a:lnTo>
                  <a:pt x="3297" y="766"/>
                </a:lnTo>
                <a:lnTo>
                  <a:pt x="3157" y="743"/>
                </a:lnTo>
                <a:lnTo>
                  <a:pt x="3018" y="743"/>
                </a:lnTo>
                <a:lnTo>
                  <a:pt x="2902" y="766"/>
                </a:lnTo>
                <a:lnTo>
                  <a:pt x="2763" y="790"/>
                </a:lnTo>
                <a:lnTo>
                  <a:pt x="2647" y="836"/>
                </a:lnTo>
                <a:lnTo>
                  <a:pt x="2531" y="906"/>
                </a:lnTo>
                <a:lnTo>
                  <a:pt x="2438" y="999"/>
                </a:lnTo>
                <a:lnTo>
                  <a:pt x="2368" y="1138"/>
                </a:lnTo>
                <a:lnTo>
                  <a:pt x="2345" y="1254"/>
                </a:lnTo>
                <a:lnTo>
                  <a:pt x="2345" y="1417"/>
                </a:lnTo>
                <a:lnTo>
                  <a:pt x="2298" y="1254"/>
                </a:lnTo>
                <a:lnTo>
                  <a:pt x="2322" y="1115"/>
                </a:lnTo>
                <a:lnTo>
                  <a:pt x="2368" y="975"/>
                </a:lnTo>
                <a:lnTo>
                  <a:pt x="2461" y="836"/>
                </a:lnTo>
                <a:lnTo>
                  <a:pt x="2577" y="743"/>
                </a:lnTo>
                <a:lnTo>
                  <a:pt x="2716" y="674"/>
                </a:lnTo>
                <a:lnTo>
                  <a:pt x="2879" y="627"/>
                </a:lnTo>
                <a:lnTo>
                  <a:pt x="3065" y="627"/>
                </a:lnTo>
                <a:lnTo>
                  <a:pt x="3041" y="511"/>
                </a:lnTo>
                <a:lnTo>
                  <a:pt x="3018" y="418"/>
                </a:lnTo>
                <a:lnTo>
                  <a:pt x="2949" y="325"/>
                </a:lnTo>
                <a:lnTo>
                  <a:pt x="2879" y="232"/>
                </a:lnTo>
                <a:lnTo>
                  <a:pt x="2786" y="163"/>
                </a:lnTo>
                <a:lnTo>
                  <a:pt x="2647" y="93"/>
                </a:lnTo>
                <a:lnTo>
                  <a:pt x="2531" y="47"/>
                </a:lnTo>
                <a:lnTo>
                  <a:pt x="2391" y="24"/>
                </a:lnTo>
                <a:lnTo>
                  <a:pt x="2252" y="0"/>
                </a:lnTo>
                <a:close/>
              </a:path>
            </a:pathLst>
          </a:custGeom>
          <a:solidFill>
            <a:srgbClr val="FFFFFF">
              <a:alpha val="2321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5" name="Google Shape;1295;p15"/>
          <p:cNvSpPr/>
          <p:nvPr/>
        </p:nvSpPr>
        <p:spPr>
          <a:xfrm>
            <a:off x="17175153" y="3650543"/>
            <a:ext cx="312998" cy="217402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6" name="Google Shape;1296;p15"/>
          <p:cNvSpPr/>
          <p:nvPr/>
        </p:nvSpPr>
        <p:spPr>
          <a:xfrm rot="1159801">
            <a:off x="17526850" y="3867945"/>
            <a:ext cx="313000" cy="217402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7" name="Google Shape;1297;p15"/>
          <p:cNvSpPr/>
          <p:nvPr/>
        </p:nvSpPr>
        <p:spPr>
          <a:xfrm>
            <a:off x="3258103" y="488093"/>
            <a:ext cx="312998" cy="217402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8" name="Google Shape;1298;p15"/>
          <p:cNvSpPr/>
          <p:nvPr/>
        </p:nvSpPr>
        <p:spPr>
          <a:xfrm rot="1159801">
            <a:off x="478500" y="3867945"/>
            <a:ext cx="313000" cy="217402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299" name="Google Shape;1299;p15"/>
          <p:cNvSpPr/>
          <p:nvPr/>
        </p:nvSpPr>
        <p:spPr>
          <a:xfrm rot="1159801">
            <a:off x="14744400" y="488119"/>
            <a:ext cx="313000" cy="217402"/>
          </a:xfrm>
          <a:custGeom>
            <a:avLst/>
            <a:gdLst/>
            <a:ahLst/>
            <a:cxnLst/>
            <a:rect l="l" t="t" r="r" b="b"/>
            <a:pathLst>
              <a:path w="2508" h="1742" extrusionOk="0">
                <a:moveTo>
                  <a:pt x="2507" y="0"/>
                </a:moveTo>
                <a:lnTo>
                  <a:pt x="2299" y="93"/>
                </a:lnTo>
                <a:lnTo>
                  <a:pt x="2113" y="232"/>
                </a:lnTo>
                <a:lnTo>
                  <a:pt x="1950" y="372"/>
                </a:lnTo>
                <a:lnTo>
                  <a:pt x="1788" y="534"/>
                </a:lnTo>
                <a:lnTo>
                  <a:pt x="1625" y="697"/>
                </a:lnTo>
                <a:lnTo>
                  <a:pt x="1486" y="906"/>
                </a:lnTo>
                <a:lnTo>
                  <a:pt x="1393" y="1091"/>
                </a:lnTo>
                <a:lnTo>
                  <a:pt x="1254" y="929"/>
                </a:lnTo>
                <a:lnTo>
                  <a:pt x="1091" y="766"/>
                </a:lnTo>
                <a:lnTo>
                  <a:pt x="882" y="627"/>
                </a:lnTo>
                <a:lnTo>
                  <a:pt x="673" y="511"/>
                </a:lnTo>
                <a:lnTo>
                  <a:pt x="464" y="441"/>
                </a:lnTo>
                <a:lnTo>
                  <a:pt x="232" y="395"/>
                </a:lnTo>
                <a:lnTo>
                  <a:pt x="0" y="395"/>
                </a:lnTo>
                <a:lnTo>
                  <a:pt x="209" y="465"/>
                </a:lnTo>
                <a:lnTo>
                  <a:pt x="418" y="558"/>
                </a:lnTo>
                <a:lnTo>
                  <a:pt x="604" y="674"/>
                </a:lnTo>
                <a:lnTo>
                  <a:pt x="766" y="790"/>
                </a:lnTo>
                <a:lnTo>
                  <a:pt x="929" y="929"/>
                </a:lnTo>
                <a:lnTo>
                  <a:pt x="1068" y="1091"/>
                </a:lnTo>
                <a:lnTo>
                  <a:pt x="1207" y="1254"/>
                </a:lnTo>
                <a:lnTo>
                  <a:pt x="1323" y="1440"/>
                </a:lnTo>
                <a:lnTo>
                  <a:pt x="1486" y="1742"/>
                </a:lnTo>
                <a:lnTo>
                  <a:pt x="1556" y="1393"/>
                </a:lnTo>
                <a:lnTo>
                  <a:pt x="1625" y="1208"/>
                </a:lnTo>
                <a:lnTo>
                  <a:pt x="1718" y="1022"/>
                </a:lnTo>
                <a:lnTo>
                  <a:pt x="1811" y="836"/>
                </a:lnTo>
                <a:lnTo>
                  <a:pt x="1950" y="674"/>
                </a:lnTo>
                <a:lnTo>
                  <a:pt x="2206" y="325"/>
                </a:lnTo>
                <a:lnTo>
                  <a:pt x="2507" y="0"/>
                </a:lnTo>
                <a:close/>
              </a:path>
            </a:pathLst>
          </a:custGeom>
          <a:solidFill>
            <a:srgbClr val="1A1F20">
              <a:alpha val="13100"/>
            </a:srgbClr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1300" name="Google Shape;1300;p15"/>
          <p:cNvSpPr txBox="1">
            <a:spLocks noGrp="1"/>
          </p:cNvSpPr>
          <p:nvPr>
            <p:ph type="title"/>
          </p:nvPr>
        </p:nvSpPr>
        <p:spPr>
          <a:xfrm>
            <a:off x="1440000" y="890050"/>
            <a:ext cx="154080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3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7.svg"/><Relationship Id="rId9" Type="http://schemas.openxmlformats.org/officeDocument/2006/relationships/image" Target="../media/image2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1.jpe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7693" y="513769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34051" y="1121999"/>
            <a:ext cx="10419897" cy="385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20232" u="none" strike="noStrike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Proyecto 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38724" y="2701683"/>
            <a:ext cx="10610552" cy="5681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9"/>
              </a:lnSpc>
            </a:pPr>
            <a:r>
              <a:rPr lang="en-US" sz="29806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CREATIVO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30262" y="7469959"/>
            <a:ext cx="6924668" cy="80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Erlendy Ibarbo Perlaza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7693" y="513769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34051" y="1121999"/>
            <a:ext cx="10419897" cy="324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20232" u="none" strike="noStrike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Oportunidad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12280" y="1564232"/>
            <a:ext cx="10610552" cy="425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9"/>
              </a:lnSpc>
            </a:pPr>
            <a:r>
              <a:rPr lang="en-US" sz="9600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Negocio Digital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730262" y="7469959"/>
            <a:ext cx="6924668" cy="80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Erlendy Ibarbo Perlaza</a:t>
            </a:r>
          </a:p>
        </p:txBody>
      </p:sp>
    </p:spTree>
    <p:extLst>
      <p:ext uri="{BB962C8B-B14F-4D97-AF65-F5344CB8AC3E}">
        <p14:creationId xmlns:p14="http://schemas.microsoft.com/office/powerpoint/2010/main" val="93561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/>
          <p:cNvGrpSpPr/>
          <p:nvPr/>
        </p:nvGrpSpPr>
        <p:grpSpPr>
          <a:xfrm>
            <a:off x="8083368" y="3307075"/>
            <a:ext cx="8767460" cy="4670746"/>
            <a:chOff x="233350" y="949250"/>
            <a:chExt cx="7137300" cy="3802300"/>
          </a:xfrm>
        </p:grpSpPr>
        <p:sp>
          <p:nvSpPr>
            <p:cNvPr id="3746" name="Google Shape;3746;g22236c67d35_0_24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/>
          <p:cNvSpPr txBox="1"/>
          <p:nvPr/>
        </p:nvSpPr>
        <p:spPr>
          <a:xfrm>
            <a:off x="364140" y="1970526"/>
            <a:ext cx="8056456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202020"/>
                </a:solidFill>
              </a:rPr>
              <a:t> Cleantech: Energias renovables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Agritech (Tecnología Agrícola):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E-commerce y Retail Tech: Soluciones tecnológicas para Despacho y entrega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Salud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Educación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Turismo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Moda inclusiva y diversidad con IA (Tecnología de prueba virtual)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202020"/>
                </a:solidFill>
              </a:rPr>
              <a:t>F</a:t>
            </a:r>
            <a:r>
              <a:rPr lang="es-CO" sz="3600" dirty="0">
                <a:solidFill>
                  <a:srgbClr val="202020"/>
                </a:solidFill>
              </a:rPr>
              <a:t>oodtech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/>
          <p:cNvGrpSpPr/>
          <p:nvPr/>
        </p:nvGrpSpPr>
        <p:grpSpPr>
          <a:xfrm>
            <a:off x="9132016" y="4115233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/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/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013DA9F4-405E-4233-AFDE-BDD8233C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Sectores con mayor desarrollo de empresas de Base </a:t>
            </a:r>
            <a:r>
              <a:rPr lang="es-MX" dirty="0" err="1"/>
              <a:t>tecnologica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266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DA9063F-5B72-4CC1-88D7-27EFAD7307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14967679" cy="10287000"/>
          </a:xfrm>
          <a:prstGeom prst="rect">
            <a:avLst/>
          </a:prstGeom>
        </p:spPr>
      </p:pic>
      <p:sp>
        <p:nvSpPr>
          <p:cNvPr id="2" name="Rectángulo: esquina doblada 1">
            <a:extLst>
              <a:ext uri="{FF2B5EF4-FFF2-40B4-BE49-F238E27FC236}">
                <a16:creationId xmlns:a16="http://schemas.microsoft.com/office/drawing/2014/main" id="{3824FE4A-CF4C-4DBB-957F-15A3D4A95F6F}"/>
              </a:ext>
            </a:extLst>
          </p:cNvPr>
          <p:cNvSpPr/>
          <p:nvPr/>
        </p:nvSpPr>
        <p:spPr>
          <a:xfrm>
            <a:off x="7334793" y="2507738"/>
            <a:ext cx="1828800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Turismo Sostenible</a:t>
            </a:r>
            <a:endParaRPr lang="es-CO" dirty="0"/>
          </a:p>
        </p:txBody>
      </p:sp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FFB03783-8294-48CB-9081-3CD5E339DD7F}"/>
              </a:ext>
            </a:extLst>
          </p:cNvPr>
          <p:cNvSpPr/>
          <p:nvPr/>
        </p:nvSpPr>
        <p:spPr>
          <a:xfrm>
            <a:off x="9829800" y="2492829"/>
            <a:ext cx="1828800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 un tipo de turismo…….</a:t>
            </a:r>
            <a:endParaRPr lang="es-CO" dirty="0"/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0D532DED-3166-42D6-9E79-1E6ED2EFAAAE}"/>
              </a:ext>
            </a:extLst>
          </p:cNvPr>
          <p:cNvSpPr/>
          <p:nvPr/>
        </p:nvSpPr>
        <p:spPr>
          <a:xfrm>
            <a:off x="1796321" y="4724400"/>
            <a:ext cx="1828800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Milenials</a:t>
            </a:r>
            <a:endParaRPr lang="es-CO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DF75D176-5D10-467A-BABA-721022F14A70}"/>
              </a:ext>
            </a:extLst>
          </p:cNvPr>
          <p:cNvSpPr/>
          <p:nvPr/>
        </p:nvSpPr>
        <p:spPr>
          <a:xfrm>
            <a:off x="4038600" y="4724400"/>
            <a:ext cx="1828800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Personas 60 y 80 años</a:t>
            </a:r>
            <a:endParaRPr lang="es-CO" dirty="0"/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6E5B4912-C507-4B2E-AA5B-489C1E3CEAA8}"/>
              </a:ext>
            </a:extLst>
          </p:cNvPr>
          <p:cNvSpPr/>
          <p:nvPr/>
        </p:nvSpPr>
        <p:spPr>
          <a:xfrm>
            <a:off x="7319554" y="5176158"/>
            <a:ext cx="2955561" cy="12954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Escasez de destinos turísticos con planes sostenibles</a:t>
            </a:r>
            <a:endParaRPr lang="es-CO" dirty="0"/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2FE00539-1625-49EC-845F-09896DA9573D}"/>
              </a:ext>
            </a:extLst>
          </p:cNvPr>
          <p:cNvSpPr/>
          <p:nvPr/>
        </p:nvSpPr>
        <p:spPr>
          <a:xfrm>
            <a:off x="11656423" y="4724400"/>
            <a:ext cx="2291033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Desde 1988</a:t>
            </a:r>
            <a:endParaRPr lang="es-CO" dirty="0"/>
          </a:p>
        </p:txBody>
      </p:sp>
      <p:sp>
        <p:nvSpPr>
          <p:cNvPr id="9" name="Rectángulo: esquina doblada 8">
            <a:extLst>
              <a:ext uri="{FF2B5EF4-FFF2-40B4-BE49-F238E27FC236}">
                <a16:creationId xmlns:a16="http://schemas.microsoft.com/office/drawing/2014/main" id="{01A37869-1F68-49BD-B7CD-19F4918E431C}"/>
              </a:ext>
            </a:extLst>
          </p:cNvPr>
          <p:cNvSpPr/>
          <p:nvPr/>
        </p:nvSpPr>
        <p:spPr>
          <a:xfrm>
            <a:off x="13335000" y="5623561"/>
            <a:ext cx="2291033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Durante la pandemia tuve su mayor auge</a:t>
            </a:r>
            <a:endParaRPr lang="es-CO" dirty="0"/>
          </a:p>
        </p:txBody>
      </p:sp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9500E4D3-FCA3-4C52-A166-274165AA5AA5}"/>
              </a:ext>
            </a:extLst>
          </p:cNvPr>
          <p:cNvSpPr/>
          <p:nvPr/>
        </p:nvSpPr>
        <p:spPr>
          <a:xfrm>
            <a:off x="2671354" y="7886700"/>
            <a:ext cx="2291033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En Países Latinoamericano</a:t>
            </a:r>
            <a:endParaRPr lang="es-CO" dirty="0"/>
          </a:p>
        </p:txBody>
      </p:sp>
      <p:sp>
        <p:nvSpPr>
          <p:cNvPr id="11" name="Rectángulo: esquina doblada 10">
            <a:extLst>
              <a:ext uri="{FF2B5EF4-FFF2-40B4-BE49-F238E27FC236}">
                <a16:creationId xmlns:a16="http://schemas.microsoft.com/office/drawing/2014/main" id="{A8FB1BC8-09F5-4F66-B0F3-B66601A250D6}"/>
              </a:ext>
            </a:extLst>
          </p:cNvPr>
          <p:cNvSpPr/>
          <p:nvPr/>
        </p:nvSpPr>
        <p:spPr>
          <a:xfrm>
            <a:off x="7084083" y="7866017"/>
            <a:ext cx="2291033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Crisis climática</a:t>
            </a:r>
            <a:endParaRPr lang="es-CO" dirty="0"/>
          </a:p>
        </p:txBody>
      </p:sp>
      <p:sp>
        <p:nvSpPr>
          <p:cNvPr id="12" name="Rectángulo: esquina doblada 11">
            <a:extLst>
              <a:ext uri="{FF2B5EF4-FFF2-40B4-BE49-F238E27FC236}">
                <a16:creationId xmlns:a16="http://schemas.microsoft.com/office/drawing/2014/main" id="{E28AEFAC-72BD-4CE8-ADBE-10620CF3E172}"/>
              </a:ext>
            </a:extLst>
          </p:cNvPr>
          <p:cNvSpPr/>
          <p:nvPr/>
        </p:nvSpPr>
        <p:spPr>
          <a:xfrm>
            <a:off x="7103677" y="8801100"/>
            <a:ext cx="2291033" cy="838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Usuario o consumidores con ciencia ambiental</a:t>
            </a:r>
            <a:endParaRPr lang="es-CO" dirty="0"/>
          </a:p>
        </p:txBody>
      </p:sp>
      <p:sp>
        <p:nvSpPr>
          <p:cNvPr id="13" name="Rectángulo: esquina doblada 12">
            <a:extLst>
              <a:ext uri="{FF2B5EF4-FFF2-40B4-BE49-F238E27FC236}">
                <a16:creationId xmlns:a16="http://schemas.microsoft.com/office/drawing/2014/main" id="{2EBBB0A3-B917-437F-8AAD-6D85E46F9BD5}"/>
              </a:ext>
            </a:extLst>
          </p:cNvPr>
          <p:cNvSpPr/>
          <p:nvPr/>
        </p:nvSpPr>
        <p:spPr>
          <a:xfrm>
            <a:off x="12154649" y="7658100"/>
            <a:ext cx="3237751" cy="16002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El desplazamiento desbordado de turistas a un destino especifico puede afectar su  capacidad para gestionar residuos solidos y esto le puede llevar al aumentar sus problemas ambientales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91770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D5D15F-8118-44D8-AF00-90014FC29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7" t="15482" r="24817" b="25000"/>
          <a:stretch/>
        </p:blipFill>
        <p:spPr>
          <a:xfrm>
            <a:off x="-79313" y="495300"/>
            <a:ext cx="18105583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28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/>
          <p:cNvSpPr/>
          <p:nvPr/>
        </p:nvSpPr>
        <p:spPr>
          <a:xfrm>
            <a:off x="2167693" y="513769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82647" y="513769"/>
            <a:ext cx="10419897" cy="687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20232" u="none" strike="noStrike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Canvas de </a:t>
            </a:r>
            <a:r>
              <a:rPr lang="en-US" sz="20232" u="none" strike="noStrike" dirty="0" err="1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Tendencias</a:t>
            </a:r>
            <a:endParaRPr lang="en-US" sz="20232" u="none" strike="noStrike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82647" y="4604306"/>
            <a:ext cx="10610552" cy="425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9"/>
              </a:lnSpc>
            </a:pPr>
            <a:r>
              <a:rPr lang="en-US" sz="9600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Negocio Digital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907487" y="9237582"/>
            <a:ext cx="6924668" cy="80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Erlendy Ibarbo Perlaza</a:t>
            </a:r>
          </a:p>
        </p:txBody>
      </p:sp>
    </p:spTree>
    <p:extLst>
      <p:ext uri="{BB962C8B-B14F-4D97-AF65-F5344CB8AC3E}">
        <p14:creationId xmlns:p14="http://schemas.microsoft.com/office/powerpoint/2010/main" val="253784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/>
          <p:cNvGrpSpPr/>
          <p:nvPr/>
        </p:nvGrpSpPr>
        <p:grpSpPr>
          <a:xfrm>
            <a:off x="8083368" y="3307075"/>
            <a:ext cx="8767460" cy="4670746"/>
            <a:chOff x="233350" y="949250"/>
            <a:chExt cx="7137300" cy="3802300"/>
          </a:xfrm>
        </p:grpSpPr>
        <p:sp>
          <p:nvSpPr>
            <p:cNvPr id="3746" name="Google Shape;3746;g22236c67d35_0_24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/>
          <p:cNvSpPr txBox="1"/>
          <p:nvPr/>
        </p:nvSpPr>
        <p:spPr>
          <a:xfrm>
            <a:off x="364140" y="1970526"/>
            <a:ext cx="8056456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485900" indent="-5715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3600" dirty="0">
                <a:solidFill>
                  <a:srgbClr val="202020"/>
                </a:solidFill>
              </a:rPr>
              <a:t>El Canvas de Análisis de Tendencias del Consumidor es una herramienta que permite identificar y analizar las tendencias actuales que afectan el comportamiento y las decisiones de compra de los consumidores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/>
          <p:cNvGrpSpPr/>
          <p:nvPr/>
        </p:nvGrpSpPr>
        <p:grpSpPr>
          <a:xfrm>
            <a:off x="9132016" y="4115233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/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/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013DA9F4-405E-4233-AFDE-BDD8233C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Canvas de tendencias del Consumidor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9143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9E05C633-811E-FAC0-5D90-A05288161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98733A5F-1AE8-B881-EDD9-BC99C9109954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03866BED-6117-D3AF-0A2E-63996C0DD923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765DEFD9-4FDB-2006-1A2B-254536AAC852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337E0B9F-8A31-5033-EDB9-F89C02F7F1F7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78507B26-7F8B-CE98-9A0D-7E0A5538CC7E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E64187A7-2E57-57DE-BC55-E8515751B243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5D5FBE44-B9FA-8815-828F-2C32894B0B36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AFA1B2BC-6B3B-CA41-9051-D55F4072A42E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D90DB755-BE2F-485E-08D4-6F7AF38ADF24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0CDE3D84-4C6A-0A1E-446C-DD48BF5DC708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51176E39-FC61-CF7C-BB03-B6B511E588B3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2B36E08E-4FBA-C79E-F30D-5007076F6CD9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52B8B838-161E-E873-0C18-67076DDF18C8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9804229D-3E8B-06E8-B8B2-488E82D1E58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479E3812-54BA-9C9C-1039-99EC7A69E68F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A86F8FBD-252F-FCEB-784B-7874404E2B8B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EF746926-92E3-0F27-F619-3BA5181E2BFC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DFF2DB9E-1B3A-5BC2-35E9-123F3E7410D2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B4C1B9DC-30BD-98B1-27E7-4C84EFD8121F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E53B29AA-0C72-30F4-A49C-6E8CF026ADC4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CB9E3E96-B42A-7671-4B84-93066429E9E1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83F27AA8-0C43-E0D5-36F0-533FC25A70B5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558B4F2B-A8F4-EF0A-07B9-9DF7D9957911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F6044806-8701-E7AB-C9C2-4180428A00D0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DBC5DB3C-25C3-6613-984C-A22733575FD9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4FE4837E-8639-0E67-3F8A-C43092D57262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2327FC4F-BEEB-C4E2-EB5B-272078EE213A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C7FBC979-2C54-7533-CEC1-9C3F58588594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010D636F-BFAC-9F9E-EBA3-E5B248540EDE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066C531E-FBAF-7395-7346-D635855F2E9E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111ACB28-1A5A-76FA-A0A5-94F92F903EE9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BF633C63-08E8-51CA-6C3A-458E674ED814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522B2DBF-F9AC-CD51-0625-1D6888FA6ED2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91E78E82-8092-31DC-E0BA-150313427283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4F2893AF-21D8-3BDA-0FCC-1FBF854163C5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49DB562D-180B-E161-3C43-83085305EEDA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00C3A2BF-037E-4CB3-43F3-B4A683CF8E7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163F5F73-4E10-54D3-C06A-4090198C6E23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05A2DB67-C691-4DA8-1F20-2FE168CCC70B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B708DCB9-2E97-17F4-D314-A7122FBE8D35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5C990277-0C0C-350D-69BD-97AA2F31934A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BC72CE54-5BF0-953E-2E9B-0F73301F3BE5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465B0FD0-BC19-1874-BEED-61DC17A9E08B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AEC57B08-22CF-F8E4-7AB1-CAB9BC0145E6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EB2AB1C8-6841-4BD0-48E8-ED09A9AD7F3F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3E5E6555-F009-C704-8F09-FC99548455F2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C7DE7B47-FC6B-683C-BD30-CA84D1E92026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6451892F-9B6E-3CDA-77A0-45E32634CF89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C54A2826-5D1D-52B6-E848-52AC891CEA69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65402854-ADED-287D-888D-616829BC6E10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89EDA431-9F60-405B-70FF-09D8367412C9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C99A4B05-55E9-C779-C846-88BA7A4EBDA6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700248AB-BA18-DE17-D4AE-B2CE146747BE}"/>
              </a:ext>
            </a:extLst>
          </p:cNvPr>
          <p:cNvSpPr txBox="1"/>
          <p:nvPr/>
        </p:nvSpPr>
        <p:spPr>
          <a:xfrm>
            <a:off x="0" y="1970526"/>
            <a:ext cx="8420596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 algn="just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Consumo Sostenible y Responsable </a:t>
            </a:r>
            <a:r>
              <a:rPr lang="es-MX" sz="3600" dirty="0">
                <a:solidFill>
                  <a:srgbClr val="202020"/>
                </a:solidFill>
              </a:rPr>
              <a:t>Los consumidores están cada vez más comprometidos con prácticas que minimicen </a:t>
            </a:r>
            <a:r>
              <a:rPr lang="es-MX" sz="3600" b="1" i="1" dirty="0">
                <a:solidFill>
                  <a:srgbClr val="202020"/>
                </a:solidFill>
              </a:rPr>
              <a:t>el impacto ambiental y promuevan la responsabilidad social</a:t>
            </a:r>
            <a:r>
              <a:rPr lang="es-MX" sz="3600" dirty="0">
                <a:solidFill>
                  <a:srgbClr val="202020"/>
                </a:solidFill>
              </a:rPr>
              <a:t>. Buscan productos y servicios que reflejen estos valores, lo que lleva a las empresas a adoptar modelos de </a:t>
            </a:r>
            <a:r>
              <a:rPr lang="es-MX" sz="3600" b="1" i="1" dirty="0">
                <a:solidFill>
                  <a:srgbClr val="202020"/>
                </a:solidFill>
              </a:rPr>
              <a:t>economía circular </a:t>
            </a:r>
            <a:r>
              <a:rPr lang="es-MX" sz="3600" dirty="0">
                <a:solidFill>
                  <a:srgbClr val="202020"/>
                </a:solidFill>
              </a:rPr>
              <a:t>y </a:t>
            </a:r>
            <a:r>
              <a:rPr lang="es-MX" sz="3600" b="1" dirty="0">
                <a:solidFill>
                  <a:srgbClr val="202020"/>
                </a:solidFill>
              </a:rPr>
              <a:t>Valor compartido </a:t>
            </a:r>
            <a:endParaRPr sz="3600" b="1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6441C03E-5FE9-892B-C358-F6F74E24DB05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50E3F2EB-8C07-9540-01B9-D3109DDF5492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4FD6AEC2-1036-6490-2B61-AA037636118A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741C02DF-1637-77CE-2B5C-DE7157A6B391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FF8BF1B4-C829-4993-C7C2-B1BDEA2FA45A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7759E792-2460-52EC-5FBB-9805D5D605C6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CA582FC4-4E40-7B34-6ADC-1F13E52F4169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9163FA0C-C7F0-5E87-8394-CD49351EBB49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18608CA9-5492-5D7A-1600-0ABA95F3541D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41D309F0-7268-AD35-751F-7E7B3815D591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3B98AD6E-2EFA-8D2C-3661-49E7A24D868D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9BD5D5D9-4149-3768-0914-56560A7604B5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56990DF9-9B73-17A0-188F-C975CFAB0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753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7BAB0BBE-E384-4EB2-E7C4-83DE22F4E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DDAC1EBA-2694-0315-6663-FAEFE9B9E5B6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3F8F71EE-1438-938E-44B4-9746640D6571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BDA0D146-D029-2B41-0D3D-39015F0054A4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65491466-F7C9-4480-CC85-9987E56AB789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B6F14B15-708B-84FE-78B5-B67FD2F7AAF9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2BE89DBB-392A-8293-C9CA-365B6CCA9CC3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852F22A0-E1AE-5C02-E8FB-2E37A1ACA4B0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7C346CE9-BB0F-BA4E-11A0-CAB2B35184B0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047282D7-B3FB-31C6-0376-93813BB29042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5A6A3F31-59E5-0C84-26D6-F82C900DBD06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C300CD93-A010-7BF5-C748-9E846491C2F7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F362B0E5-B008-C0F5-68B2-B6A56DADCA10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BA8F03CD-7C69-A282-A9FA-C5AEA497A92D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CFF3619B-1856-F8CE-EFF2-CB6C77C84996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1E766AE4-D6A5-BB5F-8779-325D3654FAC5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580AF78A-A5D2-289D-E59B-94EC4E572CDB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AFB31C5A-04D2-EC85-F1D0-439552ED656A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5812C43D-2BD7-2FF1-72AC-2E30E894F677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61E0F123-7353-2341-AD08-1D8E90EEC3A0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A2C7ED1B-B4BE-3493-994D-1C662CAB01D6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5BC7AFBB-BB9B-B2D8-D692-26FE8ABAAF6E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B374ADE6-D797-0CB7-4B28-0210080B4249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05CA7DBB-3FFB-01A7-083C-5A8BE123FEB7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70781C25-4C6D-0A7B-F177-5252E460B1AF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969782FF-AEC7-A267-97C7-1E89F1D06356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DC6DE92F-D7C8-9FF1-5636-5305F198D60F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16A8E855-D323-057C-17E5-21ECB9ADD155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51DD94C1-2B96-09BA-B649-DDC7864DB8F1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A29475F7-8B79-F8D3-486B-68F97CC2D942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A53C80F8-2F0A-C230-378E-BCF47048A358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F27F8661-BB31-7688-27B7-9E2B6AC5FC84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F31B5518-1502-7B44-3259-BA10FFF940D9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50D9F913-FE20-2245-A64C-9DF01769AADA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D0F86716-87CA-AA32-ED3B-B3F2873B3729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5124D1F6-C8C3-99A2-38D1-9196B5F868F1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B0F376E5-5BE9-4A27-5BF4-0BCE095F12DB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00EF66DC-33E6-6CD5-78AD-7D20F7A2FEE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B311BA63-8E84-9296-F2F0-E9FE5C05C443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8D285CD7-E9F4-C43C-4358-38C28678E366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6F67B73F-38D0-01A5-8A3E-710125B7AA5A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96F74D86-C440-C2DC-324E-6FF3A8529021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CD0AD109-7560-5EE1-8414-C2E8593F7811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2146E1D2-AAFC-AF1F-369A-8662898BA856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2F9FC5D2-1FA0-38E4-3023-6222659F1CF2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A7CEBC39-094E-47E8-CBA3-6CE93FA93FA1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E2CDFBF6-EF2D-CFFE-B5AC-F4905860E167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3CEB0B41-3CB9-35D4-26EF-3A52D6E25EAD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6997A462-2BDB-CB43-FB47-E233F9414CC6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5232238E-3B4F-1381-406C-980253A39346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6BDE9813-4BB7-06FD-8922-8162AF0DF2BB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04156EA2-4B5F-D5B5-1906-3E8F98C74EFB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0D37BE38-C89F-3BD1-6A9C-6A88BF77875A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1A3D8C4E-F874-BE23-C45C-DC62F80A7C36}"/>
              </a:ext>
            </a:extLst>
          </p:cNvPr>
          <p:cNvSpPr txBox="1"/>
          <p:nvPr/>
        </p:nvSpPr>
        <p:spPr>
          <a:xfrm>
            <a:off x="533399" y="1970526"/>
            <a:ext cx="9083955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Experiencias Personalizadas y Únicas </a:t>
            </a:r>
            <a:r>
              <a:rPr lang="es-MX" sz="3600" dirty="0">
                <a:solidFill>
                  <a:srgbClr val="202020"/>
                </a:solidFill>
              </a:rPr>
              <a:t>Hay una creciente demanda por experiencias que se ajustan a las necesidades y deseos individuales. Los consumidores </a:t>
            </a:r>
            <a:r>
              <a:rPr lang="es-MX" sz="3600" b="1" dirty="0">
                <a:solidFill>
                  <a:srgbClr val="202020"/>
                </a:solidFill>
              </a:rPr>
              <a:t>valoran actividades que les permiten conectarse emocionalmente y vivir momentos memorables,</a:t>
            </a:r>
            <a:r>
              <a:rPr lang="es-MX" sz="3600" dirty="0">
                <a:solidFill>
                  <a:srgbClr val="202020"/>
                </a:solidFill>
              </a:rPr>
              <a:t> lo que representa una oportunidad para las marcas que buscan diferenciarse ofreciendo experiencias auténticas. </a:t>
            </a:r>
            <a:r>
              <a:rPr lang="es-MX" sz="3600" b="1" dirty="0">
                <a:solidFill>
                  <a:srgbClr val="202020"/>
                </a:solidFill>
              </a:rPr>
              <a:t>personalizadas</a:t>
            </a:r>
            <a:endParaRPr sz="3600" b="1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76FD2DEE-3D24-1B4C-17C8-578E4CD13C8C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4CDD99E9-495E-16BB-15FD-A4B133FA512A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398A3FBD-9F17-E574-905C-1997DF6C2227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90D9DB10-CFED-753C-5AE4-DB9F8DDD831B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3BC9517E-3C29-0642-3949-9E83C94AC485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A64279A0-E3CE-5136-056C-D07E1A384173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255BE553-0866-A4FA-9886-E9D08907A614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FC8E52AF-78AF-A7B5-0D6C-C10C2A9AAA67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F32764D5-0990-2254-A605-54E57B1AA360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1E41839A-134B-C905-D299-A24666C9A4E7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C88C5E37-2800-180B-35CC-65DA5757FC28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F96FD436-37F7-6522-FBCE-C2E0DEDD1F12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6E2C8593-E243-CAF6-36D3-8C2EC6A3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9302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2CD4C535-4808-6436-B9E6-979E7894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46353726-8791-F2CE-F883-E96681F1BF39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E1E5CAD1-5412-B33D-2249-198F93DEC7C9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17AC9A95-D3BB-7150-BA6B-75A74DB469E7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58AB252F-E747-2B6D-302F-ECB856ED195A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09A8DC22-EC89-BF75-ADE7-7839043D85AD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F425574A-73C3-F98A-7861-DCE5FE80FCD9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B6A42BF0-C62B-6F1F-A6C9-D890B49A18D5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AB030345-ED22-9EDE-761E-921E3B2BB768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147108F5-F71C-F318-1454-24F3542E7111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CAD6869C-AEE2-8612-CFAE-4483A35C9EB6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42F8CE35-DFF7-EC40-759F-77DB966BE70C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03EC4A65-3CFE-5243-52D3-ADA1B08DE191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B5BB2B5B-CBB4-7F94-BFC1-B7D0B5643E12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5A014D62-5E69-DE1D-B210-1AB734B43290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F68036CF-051D-B692-2FEF-C69F4CC61BF2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8869B597-AE36-FF05-AD86-CAC7F0C4D580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ED63DA6E-97F9-DA2E-2488-A3E30597044D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C2DAE314-E20D-CC23-A508-2B82BA562F48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71CA57E7-600A-958A-95E7-1A8B29A8E1B7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D693FC0D-7BAF-151E-1C61-DEB12733D4BE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66685C22-D7BA-8B03-25EA-F505E27D24F2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981E2683-E959-FB93-4DE9-71116E9CB955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91480DBD-807D-D98E-0D05-8B54DB8BEEC8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B33FEE2E-7D14-E4B2-0D29-47D097AB6164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224CBBF6-17F0-E372-6498-23D6361A9DCA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1DF4A387-B1AA-AB5B-062F-1A02B0CC2EEF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F24A10F1-C00F-1BF6-3532-0F1C9F811C1F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B9BA20F9-40BC-C0ED-5337-E85C72F45D9F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10679EE3-1AD6-638F-B32C-732A088FE74D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215B58DB-F359-D682-3E99-F4F8DAC58552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7AC3BDD2-54EB-87F5-74BC-4F89EDD21075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AD9CCA8F-9AAF-735C-BAD0-10B6DC88FDC1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920A8A41-855F-FF97-D474-7A7C37491811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F8639A00-93DD-1EE6-CD54-B3643ECF1D72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FEF44C7E-148A-B44C-6EBD-FE0EB4F88217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44348421-4CAE-5200-A0A3-C7F245890BDF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F62F1DAC-966C-5809-2D40-2CA45593592D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F42F03CB-6B0D-A274-3693-E717108E32B4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9111A74A-2862-A63A-55F3-1D46088CF34D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758D77D1-CB2C-8F71-A786-208F7973DF62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F65209C1-89C1-CF1B-0058-0E87C35BFC8C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5EFD7589-27C1-F649-C563-7BF17FEABDE1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D486AD4C-1F15-3277-BE53-ADD9832A34EC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2FB9E440-BCBF-0496-444B-C3443B72516B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06B49FD4-6114-3A55-E349-E1A1DA6C990F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629B3D39-31E2-CD64-8E17-5880D153CA36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DC01BFF4-C10B-9BD9-8590-1D8E6750C8E2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BF6FB583-3799-3087-1BD1-4853D8EE9A4C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D5532C01-F2FF-5FC7-0899-BC396DC9986E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834FF7D7-911B-9178-B58D-54A7B11E61CD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5BDADDEB-00CD-01F9-1C5F-75C503851EB7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367B5AB1-37B0-89A2-66A3-758CC4652184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0C09D165-D0EB-EBF2-8C47-D9BCFBD5862E}"/>
              </a:ext>
            </a:extLst>
          </p:cNvPr>
          <p:cNvSpPr txBox="1"/>
          <p:nvPr/>
        </p:nvSpPr>
        <p:spPr>
          <a:xfrm>
            <a:off x="533399" y="1970526"/>
            <a:ext cx="9083955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Comunidad y Conexión Social</a:t>
            </a:r>
          </a:p>
          <a:p>
            <a:pPr marL="914400">
              <a:lnSpc>
                <a:spcPct val="115000"/>
              </a:lnSpc>
            </a:pPr>
            <a:r>
              <a:rPr lang="es-MX" sz="3600" dirty="0">
                <a:solidFill>
                  <a:srgbClr val="202020"/>
                </a:solidFill>
              </a:rPr>
              <a:t>Existe una tendencia creciente hacia la formación de comunidades basadas en intereses y valores compartidos. Los consumidores buscan marcas que fomenten un sentido de pertenencia y conexión social, creando espacios donde puedan interactuar y compartir experiencias con personas afines.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AB01D172-938E-4FC7-F131-C187600398A7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DD58BEC8-FE6B-3084-22C7-5010E483A218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F7477D88-6A66-FEFB-C89A-6B09A616293F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B750D8AB-9DE2-E816-0335-8E1228E7CB17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896DDAD3-636E-38EA-BE9C-73A6E575A3F1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FC868D96-A501-81F3-9533-67B9659358F7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87328C67-2321-996E-4C6E-E39F4AFAEF10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72A97F7A-E2F6-FD51-E7B5-93E3BF19614A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0A81D348-9F5A-0F54-4596-E0314733E367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8D569435-60FA-558A-54C2-9B0740FBA640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B3BF8F90-134A-3735-4EE7-54FA1BCB3643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028C3271-2DF5-6586-BA9E-9F7FAA52989B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57856DA3-7975-CB4D-4A0A-CE090AFD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61785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F7BB7CDF-4328-CCF4-1D3A-2845AB5C3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A893BC11-CA4B-EA82-05F6-FF83A1A31F54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914D146B-5C4C-FAD6-2944-89721B4B7ECB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DA25FA42-0F0F-CE0E-116C-1872EAAD1707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D8F228F6-D26B-BE17-FF60-B5DD285799AD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BC9F3949-E9B9-0A1F-6F6A-2E102BC18A8F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6F107593-9FB8-653E-10C4-1CDF1C92B87B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CAC2907F-4860-7884-26BB-61DB432C74AE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BE02213A-5DE4-E725-ADE4-12FD22A77EF7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AE14761A-173A-7599-49C0-4C39944A355A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04EA6F22-7FD9-069E-717F-84A503D93BFC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65CB1B2C-A5C2-53AE-3FBA-651061DFA15C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739B40AD-D445-F852-A83F-46CDA1C822BA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D5B3C61C-2C57-D98D-D866-D37243A03862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54AE01E4-85F4-049D-CC7D-3C8B3059CBB2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AD4E0FED-C7EE-6F6F-7E24-58950BA10D0D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DE4E052B-3791-DD08-53DB-9F6E5B9F74C0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9582192F-EC63-0A97-3ED7-F974F8C47B97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323E89D5-14EF-B498-91EC-10DBCAB58590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C0BFE82D-B84E-0C34-75D4-EADC4D354B71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AC6A6E1A-8E94-9376-1C6D-9C2EE1236904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012E8D58-82B3-89B8-A645-8F6E3C24D11A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51208860-0E7E-3BBE-22CB-42CEDAF12BC7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82A47C04-3249-60CE-CF12-706CF894D345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1225B5AC-8485-6411-088C-7DDCAB0B9BA3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1796C47E-C61F-D9B7-101D-08401CA887EF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5A3B8330-2351-79D4-812A-4DB638848C2E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155AF393-63B0-8F6D-3A6A-BEB23DA01B81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1B859CE0-B1DE-1A5C-BC67-38DFE481B8AE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DD2465F3-94AD-783C-F233-30A6FB655607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E9BFDDC5-52E6-9348-19FF-5BACE8477B82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9CF7A510-E395-415A-9CCF-365DD0D5DD49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AD099DA9-ED29-50D6-5CC9-E75839D7424F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07AAA271-6D25-F9F2-ABC2-D01681ACB749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057AB34F-55C3-10A7-26BC-F10EB1F315EC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9F82042F-27FE-AA10-9729-B68D511174CC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E878CA53-C07F-4D43-2B16-4AD6765CBC0F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9D8DED58-0F7A-D6BF-82D0-D8606528875F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36D7CC89-071F-DE31-933E-213E1F4BF8B7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3BD0B348-D25C-FC04-C074-F8B73C377FCD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DA562A02-7D54-FB9A-6B45-F18E6D65D6DC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D2EC1F8A-9388-3A09-4E68-8C4A7BCDF706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DAE9F577-44B1-7918-0512-661F78DBA996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99E0A93A-DEBA-B74A-B9CC-000321A083DB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CA3A0501-EBD1-A8B1-C28A-F92F6BDDFAFE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97C8334F-66BA-B133-AF41-0F4E70C7F035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B5D48988-0E4E-99F1-1191-B29E0E59EC98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8E8C5017-AFA6-7F31-FD96-14C59450F873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69D7171D-8F07-D2D3-77C6-FD16FFD30A03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8E7284A8-E32D-EF27-30A4-C9C5C1F2DF5B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002F8378-80B0-24AC-4CF9-0FBCAB5D0C11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2C78244E-EED2-9F26-4D6E-B102D5A3315A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DFB9C258-9EA3-4F18-7A7C-CD186A91F3C4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3FAC5C07-C912-A51E-9659-494CBC3488DC}"/>
              </a:ext>
            </a:extLst>
          </p:cNvPr>
          <p:cNvSpPr txBox="1"/>
          <p:nvPr/>
        </p:nvSpPr>
        <p:spPr>
          <a:xfrm>
            <a:off x="533399" y="1970526"/>
            <a:ext cx="9083955" cy="716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Salud Mental y Bienestar Integral</a:t>
            </a:r>
          </a:p>
          <a:p>
            <a:pPr marL="914400">
              <a:lnSpc>
                <a:spcPct val="115000"/>
              </a:lnSpc>
            </a:pPr>
            <a:r>
              <a:rPr lang="es-MX" sz="3600" dirty="0">
                <a:solidFill>
                  <a:srgbClr val="202020"/>
                </a:solidFill>
              </a:rPr>
              <a:t>Los consumidores están priorizando su salud mental, buscando productos y servicios que promuevan el equilibrio emocional y el bienestar general. Las marcas que ofrecen soluciones para el autocuidado y el bienestar integral están ganando la confianza y lealtad del público.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D48D2D65-7EF4-6B84-C8C7-47C9099421C2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F2B5A4BC-ED12-43A4-2B34-2408C4B4EEE0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7808B614-3EEC-88A1-AA64-DE3E73D6638C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64969EBB-66A6-45CE-1049-8D42924A077E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10F7DB90-12F2-62E7-DD0F-E6A7D115E9F9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041830E6-2AD5-0A14-F06F-4854C8AF7117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F0FCEE95-55AF-7EBD-B58C-6C777D514DC9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34496428-1165-DF27-A783-165CCE2D3418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A11772B6-D57B-6E59-74FE-1E7094F7D6E3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59691811-C61B-FC22-F868-EE7C1AA036A4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DECE31EE-13E4-825A-0EC5-1CF13AEA36E4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F8A38B9A-05DD-B190-0A24-F1AB99C483B6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18A3DFD0-D714-717E-0AD8-23CBAC1CB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216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263125" y="1028700"/>
            <a:ext cx="9761750" cy="1915743"/>
          </a:xfrm>
          <a:custGeom>
            <a:avLst/>
            <a:gdLst/>
            <a:ahLst/>
            <a:cxnLst/>
            <a:rect l="l" t="t" r="r" b="b"/>
            <a:pathLst>
              <a:path w="9761750" h="1915743">
                <a:moveTo>
                  <a:pt x="0" y="0"/>
                </a:moveTo>
                <a:lnTo>
                  <a:pt x="9761750" y="0"/>
                </a:lnTo>
                <a:lnTo>
                  <a:pt x="9761750" y="1915743"/>
                </a:lnTo>
                <a:lnTo>
                  <a:pt x="0" y="1915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33400" y="3828501"/>
            <a:ext cx="10968781" cy="6021667"/>
          </a:xfrm>
          <a:custGeom>
            <a:avLst/>
            <a:gdLst/>
            <a:ahLst/>
            <a:cxnLst/>
            <a:rect l="l" t="t" r="r" b="b"/>
            <a:pathLst>
              <a:path w="9073745" h="6021667">
                <a:moveTo>
                  <a:pt x="0" y="0"/>
                </a:moveTo>
                <a:lnTo>
                  <a:pt x="9073745" y="0"/>
                </a:lnTo>
                <a:lnTo>
                  <a:pt x="9073745" y="6021667"/>
                </a:lnTo>
                <a:lnTo>
                  <a:pt x="0" y="60216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38962" y="3340217"/>
            <a:ext cx="5308606" cy="5467665"/>
          </a:xfrm>
          <a:custGeom>
            <a:avLst/>
            <a:gdLst/>
            <a:ahLst/>
            <a:cxnLst/>
            <a:rect l="l" t="t" r="r" b="b"/>
            <a:pathLst>
              <a:path w="5308606" h="5467665">
                <a:moveTo>
                  <a:pt x="0" y="0"/>
                </a:moveTo>
                <a:lnTo>
                  <a:pt x="5308606" y="0"/>
                </a:lnTo>
                <a:lnTo>
                  <a:pt x="5308606" y="5467665"/>
                </a:lnTo>
                <a:lnTo>
                  <a:pt x="0" y="54676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993008" y="3918562"/>
            <a:ext cx="4063734" cy="406373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5080209" y="581025"/>
            <a:ext cx="8127582" cy="186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11643" dirty="0" err="1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Objetivos</a:t>
            </a:r>
            <a:endParaRPr lang="en-US" sz="11643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31258" y="4629883"/>
            <a:ext cx="8302782" cy="5060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49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539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Fomentar la creatividad y el pensamiento innovador entre los participantes.</a:t>
            </a:r>
          </a:p>
          <a:p>
            <a:pPr marL="571500" indent="-571500">
              <a:lnSpc>
                <a:spcPts val="49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539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Generar ideas de negocio que respondan a problemas reales del mercado.</a:t>
            </a:r>
          </a:p>
          <a:p>
            <a:pPr marL="571500" indent="-571500">
              <a:lnSpc>
                <a:spcPts val="4955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MX" sz="3539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Filtrar y seleccionar las ideas más prometedoras para el desarrollo de una startup.</a:t>
            </a:r>
            <a:r>
              <a:rPr lang="en-US" sz="3539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F9BCCE80-F820-5C50-62AA-C98E67C50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6BC075CD-3ED5-08EF-36C5-9009C363182A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7E9A565B-1127-825D-C631-35132001ED22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3478E946-E765-1B3F-41A0-F9085DC3D417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73BD3784-40FE-E9CE-F4A3-1151A65EB04E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995C8670-952F-DBBB-1F2D-EA20A6210485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C8C286AD-F454-1CAF-F144-F156B63CC956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2EAF52DC-235E-CD7F-BDC3-649EDB265B89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F2694375-7B50-823E-33CC-9297479EA539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439F96C5-671C-ABE5-90AF-DEA0DB180CC0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A41939CB-8C7A-7DE3-E114-C117808A2E78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B9E8018F-AA8B-DB1F-8BEF-86146F570E7A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2C734FAD-1D9A-D6CA-8DA3-AE67FFC876FF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47D51A6E-4FF8-C710-AB7B-71FB85B865D8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BF7EF879-503A-5A34-0F71-85B91A45A144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658F1E7F-3E9A-D30E-2184-0345D2320ED9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E2555FBB-05DB-A51B-3698-EC61561D11EE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38FC3BB8-D9EF-48DB-6B13-23D3119BC055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B789E8D0-7AFB-40D7-93C0-1D97A52AD3BA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7826B5D0-4AB6-46FA-215B-E0BD86765DE7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F1226153-AD18-46CA-789E-266C6011640B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8C0F1DAA-141C-52AD-6D4F-C2AEDA213E20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B855CF61-1263-B210-9382-F68DCBC271BC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82824E70-A3E1-0327-6840-9E49C6E844CB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7236AA28-F430-FC8C-B540-695A8D7A18D8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58B7FD14-156B-A9ED-A7A6-B7B240F38C50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D5576BBA-8418-BC66-1925-5F52385A9D52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61B7F6EE-EF93-F9E3-40E0-2BB3330CD054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7395995A-4436-E2A1-B198-50729D55811D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A3C752AA-6E90-5385-FE01-868424FEEC56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88BE1DA6-3A9B-AE67-08DE-F1A4C23400E0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B84C2D0C-2CAF-62CC-AB40-9FBEF15C7679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40EDEAD1-CA77-A0AD-0C87-3FE455F6A571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25B2AA36-C508-6C2C-AB27-61906B6F5D90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E8734573-7A81-EECC-7055-C2F5AC7602D6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D264D921-E647-47A3-6C4C-CCB9594A7BC3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27661744-0F08-4193-D994-31FD50B1E0B2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772D6A48-4491-6F4F-9417-2CC5F3DBC3EF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FA559E0A-70FD-AFB2-9334-A2B33F9090CC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A1A03C11-DA63-B652-A77E-8991F6328E4B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537A24E5-981D-AE76-AF8F-076D852C1CD8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458B768B-BB64-D5FA-D752-FDB40BBAE63E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1B1DD2C3-6AE9-5BE3-477F-EBE42F1F0BF2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4078252F-1172-F41D-442A-E8521E6E499E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3A7498CD-BD8A-CD6E-B3C9-C750FBE12A7D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8E14AE10-75EC-3872-536D-0AC13EB40B81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81508517-4E3B-C2AF-5641-8DD909E82AD7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530F6D02-FA56-5748-BFD5-F556F4AA89C3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C3BC730D-2E6D-9660-FED2-612EB06DE703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3B1B5CAB-FCE8-AA5C-27DF-2B55EEFF114A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B85CC3E0-5CCF-86A3-27AB-D2510D7D7D39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B34A3F88-539D-CC59-EEA6-EE8D3CF5671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4755914B-737B-0352-3B8D-50C6016B79D1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ADBCE458-57B7-5582-7EEE-E15895BFC542}"/>
              </a:ext>
            </a:extLst>
          </p:cNvPr>
          <p:cNvSpPr txBox="1"/>
          <p:nvPr/>
        </p:nvSpPr>
        <p:spPr>
          <a:xfrm>
            <a:off x="519342" y="3699837"/>
            <a:ext cx="9083955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Integración de Tecnología en el Consumo </a:t>
            </a:r>
            <a:r>
              <a:rPr lang="es-MX" sz="3600" dirty="0">
                <a:solidFill>
                  <a:srgbClr val="202020"/>
                </a:solidFill>
              </a:rPr>
              <a:t>La tecnología continúa transformando la manera en que los consumidores interactúan con productos y servicios. 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022B51D2-567C-3D2E-D743-E42681A8CA8F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97BE65E3-3DF4-DBE1-393A-1C2DA85353AB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7311E50C-B1B0-CDA5-F913-0D1ABA8F3242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CD02F50A-A53B-CC83-CC9A-604588EB764B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223E003B-6D94-381E-1FF3-CB9FADBA18DF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DF1B815D-18D8-8D40-4AEA-8E046FFE1AEA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6C3A56EE-3E58-3ECA-37A5-7397C60F6758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69FF1D7F-F493-820A-84DA-2A3CECD0005B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294D0718-760D-3AA0-7684-3A42312700A9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1974A177-2F54-36DC-F00A-DE3C0F12A288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2493BE1C-87F9-F8DC-F1A4-F9C3D3FA1BF8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2152A9CC-F98C-22B9-8CB9-34BCBEAB9CEF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2C68D00E-0C39-E402-6896-297B6286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690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852D845F-FBF5-F7BF-9368-A8EFF7294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DF585048-BD81-F07E-D6D5-1FC52644EE32}"/>
              </a:ext>
            </a:extLst>
          </p:cNvPr>
          <p:cNvGrpSpPr/>
          <p:nvPr/>
        </p:nvGrpSpPr>
        <p:grpSpPr>
          <a:xfrm>
            <a:off x="9132016" y="3238500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DDAB730B-7DEE-AE6A-4501-C84CD6D404B4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A244DD29-6CB5-5505-3C28-E21970D9EBA8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DFCC75C5-D530-5388-52D8-2D995CB73946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882AC164-6229-8E2D-81E9-A8F9BE27F77D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D360889F-5FB4-F182-9AD1-BE69C1FCF425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B786683D-B72A-541A-7FA4-31429F550A88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760E6A3A-8171-E073-C611-3EC83125F19B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973E8143-5FA4-4B5C-3097-97BE7F24581B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EF483E19-821B-F455-A88A-9E3C40A87293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75A70097-BFEB-5C12-D8D3-90C99F911F10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66EA2DE3-36D4-D97E-2E92-EE538ACFDBF8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2E3929E1-E3A4-83D3-A9F4-1093C88CBFB4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EFF6B0F4-5861-A99C-D7CD-F3AF3AC58446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C9AC6F84-BB01-7CE3-8CDE-32599930A6BC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070900AD-FBAD-F593-3937-6C02122827D5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490774EB-10C1-7D3D-5567-6047CBCE0D73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C19AF784-65B9-D775-D334-2CFDBB3CA8F7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DA0F7BD5-7166-0A7E-39F2-8FF1E8782969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508778F0-7B93-0505-BDF0-B06055095A0A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75B91809-DF50-5173-18AA-01BD7590D84D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77DCE34C-8EC9-36C7-F9CD-D19BF785FB9E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121C5E0F-91D2-97F0-2B72-4F924D8B9A37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F05315DF-17EC-B74B-5A56-8F6F270DFE9B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4684B99A-1EB9-FD86-BB6A-BE2D9C5D8667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79AEA83D-CDA0-B9E4-769C-9FC5A9C021A8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91DD2CDE-C663-8FFF-0F55-15B8FE989DA7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F5B3574E-D081-B47A-B212-1048F0CEB7BE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3C36CBF7-7608-E6E8-4479-5B1FE39FF70D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849F8618-1DB4-43DC-12BE-F8154B6B0186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AD4B1F64-978B-F4C7-5281-EBD4519753CC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57311B74-3631-8370-2C4B-FF89FCB3C6BC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FC36877F-2FDA-156A-AE36-2C7C496212EE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881BD23B-7197-C433-B722-A17A457E3BB0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4DAC53DA-ED30-6497-FB05-9EFEB724051F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35C9E5BF-7204-5280-0F3E-1BD8C151C837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2283683B-005A-0373-AB2B-104C4BD5A9F3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E2279C5B-5B8E-64CD-7004-7F541392F559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E2364A7C-A3D8-4D9D-C015-925E08F9F219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4799B820-14A2-DC60-A54B-C4DAD2D84AEA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4E48B0E5-B714-0964-890D-4E6776B0674A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624528FC-5B85-1D84-ECD4-A05C724AE92C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538C793D-609F-2C85-38C4-7509464A098D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C3BD4FEF-74AC-E2F5-024C-432040863FA5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F75FC748-93B0-AD0E-966B-3E8B538A5AD6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ABECEE67-FD5C-448D-FE5F-C6DE009B5E7B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00B96EAE-78C9-C679-4DEB-3B2390A742E6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9D9C890C-3907-CAB6-ECC6-DA3D32327D34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E6791F3B-B915-59FE-72C0-35F6E1C609B2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6579BEEE-88EA-9B0F-594C-6D6D848F8B99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A6C99892-9843-EEE7-E03F-6D5EC503A09B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A8CD2235-C6D6-F452-B9B8-E7E2C7B3C42F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199A43E8-F59E-DA96-CB25-D4DA079248FA}"/>
              </a:ext>
            </a:extLst>
          </p:cNvPr>
          <p:cNvSpPr txBox="1"/>
          <p:nvPr/>
        </p:nvSpPr>
        <p:spPr>
          <a:xfrm>
            <a:off x="462464" y="2621152"/>
            <a:ext cx="9083955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Agilidad y Rapidez en el Servicio</a:t>
            </a:r>
          </a:p>
          <a:p>
            <a:pPr marL="914400">
              <a:lnSpc>
                <a:spcPct val="115000"/>
              </a:lnSpc>
            </a:pPr>
            <a:r>
              <a:rPr lang="es-MX" sz="3600" dirty="0">
                <a:solidFill>
                  <a:srgbClr val="202020"/>
                </a:solidFill>
              </a:rPr>
              <a:t>La inmediata se ha convertido en una expectativa estándar. Los consumidores exigen respuestas y soluciones rápidas por parte de las marcas, valorando la capacidad de adaptación y la eficiencia en la atención y entrega de productos o servicios. 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0D97D1F4-E3E4-0FAB-269E-5BDEA1ED794E}"/>
              </a:ext>
            </a:extLst>
          </p:cNvPr>
          <p:cNvGrpSpPr/>
          <p:nvPr/>
        </p:nvGrpSpPr>
        <p:grpSpPr>
          <a:xfrm>
            <a:off x="9840236" y="3984505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D7973368-D30B-AC7D-53EC-FDC9FCD7DF70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0F9100B9-373A-0977-3297-918D15637019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B54C8F9D-3611-EAB5-5B82-81DD250D11D5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CD844A88-55BC-8321-4AB1-F1898528598B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E48743F9-091E-96F2-B244-68B0245D32CB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C9E890C8-E155-9EBF-E555-3091D3D04AAB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0CD9DD5E-FEF6-39A3-C1FF-40B1EF943EAC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798B1D50-9F7A-FF74-E6A4-EAEEAAAE7BDE}"/>
              </a:ext>
            </a:extLst>
          </p:cNvPr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41CBC69E-38B3-C959-8A4D-FDA8F4F3552F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218DF868-7031-1BA0-03F4-EAEE1DB323E2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E12710A4-4160-D3AF-E841-8075CEA0E503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B25EC90C-C7BE-6054-DDFD-409D8118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7447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F869F251-B13E-0AD6-6E58-DDA62518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E813B023-E5B9-6009-D99B-4F76B1E10913}"/>
              </a:ext>
            </a:extLst>
          </p:cNvPr>
          <p:cNvGrpSpPr/>
          <p:nvPr/>
        </p:nvGrpSpPr>
        <p:grpSpPr>
          <a:xfrm>
            <a:off x="9557625" y="3047682"/>
            <a:ext cx="7718812" cy="4739321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02E4F4E7-2FA5-932A-A758-125576075022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CF6D27E1-6E32-DAAF-0FD2-3B09EEC11E61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A8B5F83D-F1D3-90A1-9B9C-CC2B0BA8A1CF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AC670C52-063A-CE0F-D5E0-308BE5FB6684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D7B1BC20-45EE-CB60-1A92-6C68DC1B948B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74B618B6-9213-6DB0-290E-C271B24A170D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0A214295-B7E7-BC15-751A-3399F61ED514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B32E0BD9-6336-87E7-4DC0-81B05C9D5E48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5475C794-6550-A8EB-3C31-275BEDC1376E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5D6F3384-084E-AABC-EEBD-7A673F93D618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7B3B7665-FD4F-E28A-11C5-D71B0088693C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12BCDB36-67F0-E5D1-B138-8E915184616B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89F7F66B-3B74-8E52-A2D6-429F4DC50C25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F8D8ED06-39BA-0DE1-8A07-71BE22BDD2F0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690E97B6-120D-798C-D555-8466FDE237BC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28678533-8B54-2B07-45BD-60AB8C6B4BD6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0163BE68-0134-B26D-7754-D83DC85342EE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FB9615B6-FFAE-D440-313D-9186CAEF034E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E1BC8005-EED4-D2AD-4CF6-B2AAC0E37A6A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9842C504-7AA1-8E2E-9862-5B795A5ADFE6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639AB59B-FCCB-9295-6933-AB18209B161F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1FDE2807-CD78-FBA8-C12F-6CD573E78BCE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1BE1F060-A3C4-0FB0-7033-46A6397ED9C0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DD08325C-8825-4AD6-BB97-54FEF8F49077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D6398044-676B-9C87-B05D-7B0F33240F4A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39E21091-F8E0-DB1B-A154-355B81EF5EE6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21DD3299-2758-9E75-40A5-290FDC4F24DE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26A74D7C-A8F1-2300-4F44-65881E7B73B3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F48F2036-8976-7338-D436-D41D03C99B7F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EF38CC3F-E7BA-675A-54A6-EB5C16A2A467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6480F16B-A9AD-5590-18D0-505AC4D03505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D13335F4-CA37-3FDE-E9D4-ABC4A505293D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86DA527B-C64B-A686-97C5-E8F838DF00E6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CF70A063-1B37-43CF-0B7A-9B776A631CCA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B7A5E58C-FDF4-6809-EAD9-136599A072FC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846C2AB5-8E92-3882-3E7B-1A01986B4945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9A5AA371-0E13-F2A9-7320-5355BADF31AF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75BA450E-F570-1DEC-78B5-8560FDEFF437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8E8EA428-E6FF-815F-7CCC-F3F907A5F086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E3B32AE6-18A9-F817-11A5-C31384EB5239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BF544D88-05DC-543D-890A-C630D5EF5EF3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91DEA563-81D0-F03A-EACA-61AACAEF7266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93CD05D6-B2F9-C1CB-EB5F-C51D5B7DD237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C28B9DD4-E85B-5003-29B9-03177F042942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948571AB-85B4-7EAF-5E09-932C209DE1CA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ABCE05ED-C71D-3DE1-53C9-25E3D984DC36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B6290138-BFF2-3F3B-1B0F-79A9F9F86BA9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6CB37F7D-109F-0E9C-FCE2-C3BAE6AD151C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4A2FE8DD-F11D-BBB8-755C-E2D2CD143204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5008FC1D-E924-41AB-6FF0-8F814B8149DD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B831DEFA-F53F-6DA6-B690-66852B3B2638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1A66B935-8FC9-7744-C943-8517E8E0672A}"/>
              </a:ext>
            </a:extLst>
          </p:cNvPr>
          <p:cNvSpPr txBox="1"/>
          <p:nvPr/>
        </p:nvSpPr>
        <p:spPr>
          <a:xfrm>
            <a:off x="119801" y="1978106"/>
            <a:ext cx="9696709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3600" b="1" dirty="0">
                <a:solidFill>
                  <a:srgbClr val="202020"/>
                </a:solidFill>
              </a:rPr>
              <a:t>Consumo Local y Apoyo a Emprendimientos</a:t>
            </a:r>
          </a:p>
          <a:p>
            <a:pPr marL="914400">
              <a:lnSpc>
                <a:spcPct val="115000"/>
              </a:lnSpc>
            </a:pPr>
            <a:r>
              <a:rPr lang="es-MX" sz="3600" dirty="0">
                <a:solidFill>
                  <a:srgbClr val="202020"/>
                </a:solidFill>
              </a:rPr>
              <a:t>Los consumidores están optando por productos locales y marcas pequeñas que ofrecen calidad, exclusividad y un impacto positivo en sus comunidades. La preferencia por los negocios locales sigue en aumento, impulsada por el deseo de apoyar economías cercanas y reducir la huella de carbono.</a:t>
            </a:r>
          </a:p>
          <a:p>
            <a:pPr marL="914400">
              <a:lnSpc>
                <a:spcPct val="115000"/>
              </a:lnSpc>
            </a:pPr>
            <a:endParaRPr lang="es-MX" sz="3600" dirty="0">
              <a:solidFill>
                <a:srgbClr val="202020"/>
              </a:solidFill>
            </a:endParaRPr>
          </a:p>
          <a:p>
            <a:pPr marL="914400">
              <a:lnSpc>
                <a:spcPct val="115000"/>
              </a:lnSpc>
            </a:pPr>
            <a:r>
              <a:rPr lang="es-MX" sz="3600" dirty="0">
                <a:solidFill>
                  <a:srgbClr val="202020"/>
                </a:solidFill>
              </a:rPr>
              <a:t>Ejemplo prototipo de App para emprendedores </a:t>
            </a:r>
            <a:r>
              <a:rPr lang="es-MX" sz="3600">
                <a:solidFill>
                  <a:srgbClr val="202020"/>
                </a:solidFill>
              </a:rPr>
              <a:t>Semestre anterior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7A9B8DAB-01C9-F882-BB2C-5CAF990F9C8E}"/>
              </a:ext>
            </a:extLst>
          </p:cNvPr>
          <p:cNvGrpSpPr/>
          <p:nvPr/>
        </p:nvGrpSpPr>
        <p:grpSpPr>
          <a:xfrm>
            <a:off x="10237700" y="3928001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3751DD31-9C5B-9F26-1309-7005A750FEBE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109C0F4F-B2F2-9230-4B2B-51BE5DADCFF3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0ADEFE0B-5767-2F16-151E-FEAC9E41B682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914F2A1E-7729-80EC-7174-B1FE84A0A6F1}"/>
              </a:ext>
            </a:extLst>
          </p:cNvPr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F6CA8DDF-0E46-6066-8C58-45B5C3E1A847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6C5B07D7-CFE6-D078-DB7B-9EC51BED90E8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85627206-EC4A-FC1E-7B0E-74996AB65C47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DC97E12B-0DC8-DC3C-4520-7B7C45E2D6FF}"/>
              </a:ext>
            </a:extLst>
          </p:cNvPr>
          <p:cNvGrpSpPr/>
          <p:nvPr/>
        </p:nvGrpSpPr>
        <p:grpSpPr>
          <a:xfrm>
            <a:off x="11161696" y="5874846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1B571FDF-FBA5-FD67-CBEC-C7072AB3D0E5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5A3DEEF2-AA4F-F3F7-1F91-D7F7590996D6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BD7E7814-6075-DE93-D3DC-70444E0EE1B8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611DDE06-A079-D2DB-98D4-8D7BD92B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 2025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51643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BCE58-9C1A-4613-AB57-A0C36A10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62BD4F-C447-446F-BB2F-7A8C2C1C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2"/>
          <a:stretch/>
        </p:blipFill>
        <p:spPr>
          <a:xfrm>
            <a:off x="381000" y="-334926"/>
            <a:ext cx="16916400" cy="1062192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6F712FD-512A-4546-ADA6-E5BB352C8226}"/>
              </a:ext>
            </a:extLst>
          </p:cNvPr>
          <p:cNvSpPr/>
          <p:nvPr/>
        </p:nvSpPr>
        <p:spPr>
          <a:xfrm>
            <a:off x="7959000" y="-255350"/>
            <a:ext cx="2819400" cy="114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Consumo local y apoyo a emprendimiento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5B1A3B1-1CDA-46B3-8323-8D72039219B8}"/>
              </a:ext>
            </a:extLst>
          </p:cNvPr>
          <p:cNvSpPr/>
          <p:nvPr/>
        </p:nvSpPr>
        <p:spPr>
          <a:xfrm>
            <a:off x="11218500" y="-255350"/>
            <a:ext cx="2819400" cy="114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Consumo local y apoyo a emprendimiento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4773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BCE58-9C1A-4613-AB57-A0C36A104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62BD4F-C447-446F-BB2F-7A8C2C1CD0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2"/>
          <a:stretch/>
        </p:blipFill>
        <p:spPr>
          <a:xfrm>
            <a:off x="381000" y="-334926"/>
            <a:ext cx="16916400" cy="10621926"/>
          </a:xfrm>
          <a:prstGeom prst="rect">
            <a:avLst/>
          </a:prstGeom>
        </p:spPr>
      </p:pic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BAF9197B-7BA9-46AC-B8C2-AFBD9181CD68}"/>
              </a:ext>
            </a:extLst>
          </p:cNvPr>
          <p:cNvSpPr/>
          <p:nvPr/>
        </p:nvSpPr>
        <p:spPr>
          <a:xfrm>
            <a:off x="7924800" y="-295138"/>
            <a:ext cx="1828800" cy="11454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Sostenibilidad Ambiental</a:t>
            </a:r>
            <a:endParaRPr lang="es-CO" sz="2000" dirty="0"/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4DF59C22-2411-4C1D-B41D-B1DE79087CF6}"/>
              </a:ext>
            </a:extLst>
          </p:cNvPr>
          <p:cNvSpPr/>
          <p:nvPr/>
        </p:nvSpPr>
        <p:spPr>
          <a:xfrm>
            <a:off x="10134600" y="-295138"/>
            <a:ext cx="4072800" cy="11454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Creciente interés en turismo que no dañe el medio ambiente, como el ecoturismo y el turismo responsable.</a:t>
            </a:r>
            <a:endParaRPr lang="es-CO" sz="2000" dirty="0"/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F7A01F07-80D9-47D2-B454-56171EE0A10C}"/>
              </a:ext>
            </a:extLst>
          </p:cNvPr>
          <p:cNvSpPr/>
          <p:nvPr/>
        </p:nvSpPr>
        <p:spPr>
          <a:xfrm>
            <a:off x="324709" y="2400300"/>
            <a:ext cx="2037492" cy="2743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Autenticidad: Los consumidores buscan experiencias genuinas, que reflejen la cultura local de forma no comercializada.</a:t>
            </a:r>
            <a:endParaRPr lang="es-CO" sz="2000" dirty="0"/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EFDF97A4-5F81-4E93-80EF-4271884128CB}"/>
              </a:ext>
            </a:extLst>
          </p:cNvPr>
          <p:cNvSpPr/>
          <p:nvPr/>
        </p:nvSpPr>
        <p:spPr>
          <a:xfrm>
            <a:off x="2971801" y="2400300"/>
            <a:ext cx="2246184" cy="3124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Impacto Social: Los viajeros quieren que sus decisiones beneficien directamente a las comunidades que visitan (comercio justo, empleo local).</a:t>
            </a:r>
            <a:endParaRPr lang="es-CO" sz="2000" dirty="0"/>
          </a:p>
        </p:txBody>
      </p:sp>
      <p:sp>
        <p:nvSpPr>
          <p:cNvPr id="9" name="Rectángulo: esquina doblada 8">
            <a:extLst>
              <a:ext uri="{FF2B5EF4-FFF2-40B4-BE49-F238E27FC236}">
                <a16:creationId xmlns:a16="http://schemas.microsoft.com/office/drawing/2014/main" id="{233BA186-A0FF-41D6-B794-3C927696E5E5}"/>
              </a:ext>
            </a:extLst>
          </p:cNvPr>
          <p:cNvSpPr/>
          <p:nvPr/>
        </p:nvSpPr>
        <p:spPr>
          <a:xfrm>
            <a:off x="2209800" y="7429500"/>
            <a:ext cx="3008185" cy="2362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Digitalización: Uso de plataformas digitales para la planificación y reserva de viajes, preferencia por experiencias personalizadas online.</a:t>
            </a:r>
            <a:endParaRPr lang="es-CO" sz="2000" dirty="0"/>
          </a:p>
        </p:txBody>
      </p:sp>
      <p:sp>
        <p:nvSpPr>
          <p:cNvPr id="10" name="Rectángulo: esquina doblada 9">
            <a:extLst>
              <a:ext uri="{FF2B5EF4-FFF2-40B4-BE49-F238E27FC236}">
                <a16:creationId xmlns:a16="http://schemas.microsoft.com/office/drawing/2014/main" id="{ECE3E00E-C77D-4632-A463-B53FED2AEED8}"/>
              </a:ext>
            </a:extLst>
          </p:cNvPr>
          <p:cNvSpPr/>
          <p:nvPr/>
        </p:nvSpPr>
        <p:spPr>
          <a:xfrm>
            <a:off x="5827585" y="2300395"/>
            <a:ext cx="5831015" cy="1547706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Mano cambiada</a:t>
            </a:r>
          </a:p>
          <a:p>
            <a:pPr algn="ctr"/>
            <a:r>
              <a:rPr lang="es-MX" dirty="0"/>
              <a:t>Promueve el turismo comunitario en Nuquí, Chocó. Ofrece experiencias basadas en la cultura local, la biodiversidad y la conservación ambiental, involucrando directamente a las comunidades afrocolombianas e indígenas..</a:t>
            </a:r>
            <a:endParaRPr lang="es-CO" dirty="0"/>
          </a:p>
        </p:txBody>
      </p:sp>
      <p:sp>
        <p:nvSpPr>
          <p:cNvPr id="11" name="Rectángulo: esquina doblada 10">
            <a:extLst>
              <a:ext uri="{FF2B5EF4-FFF2-40B4-BE49-F238E27FC236}">
                <a16:creationId xmlns:a16="http://schemas.microsoft.com/office/drawing/2014/main" id="{20CD80EA-AAE2-4FD6-B78C-DE8ED5D79BF0}"/>
              </a:ext>
            </a:extLst>
          </p:cNvPr>
          <p:cNvSpPr/>
          <p:nvPr/>
        </p:nvSpPr>
        <p:spPr>
          <a:xfrm>
            <a:off x="11946924" y="1884738"/>
            <a:ext cx="2727659" cy="280156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 dirty="0"/>
          </a:p>
          <a:p>
            <a:pPr algn="ctr"/>
            <a:r>
              <a:rPr lang="es-MX" sz="2000" dirty="0"/>
              <a:t>Paquetes de Experiencia a Medida: Ofrecer paquetes personalizados según las preferencias del turista, como visitas culturales, ecológicas o gastronómicas.</a:t>
            </a:r>
            <a:endParaRPr lang="es-CO" sz="2000" dirty="0"/>
          </a:p>
        </p:txBody>
      </p:sp>
      <p:sp>
        <p:nvSpPr>
          <p:cNvPr id="12" name="Rectángulo: esquina doblada 11">
            <a:extLst>
              <a:ext uri="{FF2B5EF4-FFF2-40B4-BE49-F238E27FC236}">
                <a16:creationId xmlns:a16="http://schemas.microsoft.com/office/drawing/2014/main" id="{EC36E5FE-ED31-4DCE-A656-5AF0CCE6DC15}"/>
              </a:ext>
            </a:extLst>
          </p:cNvPr>
          <p:cNvSpPr/>
          <p:nvPr/>
        </p:nvSpPr>
        <p:spPr>
          <a:xfrm>
            <a:off x="15123984" y="2046425"/>
            <a:ext cx="3416862" cy="2030275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Plataformas Digitales: Desarrollo de aplicaciones o sitios web que faciliten la reserva y ofrezcan experiencias virtuales previas al viaje.</a:t>
            </a:r>
            <a:endParaRPr lang="es-CO" sz="2000" dirty="0"/>
          </a:p>
        </p:txBody>
      </p:sp>
      <p:sp>
        <p:nvSpPr>
          <p:cNvPr id="13" name="Rectángulo: esquina doblada 12">
            <a:extLst>
              <a:ext uri="{FF2B5EF4-FFF2-40B4-BE49-F238E27FC236}">
                <a16:creationId xmlns:a16="http://schemas.microsoft.com/office/drawing/2014/main" id="{762785BC-55C8-4742-9CC6-8CAF0007D0EE}"/>
              </a:ext>
            </a:extLst>
          </p:cNvPr>
          <p:cNvSpPr/>
          <p:nvPr/>
        </p:nvSpPr>
        <p:spPr>
          <a:xfrm>
            <a:off x="13508210" y="5395426"/>
            <a:ext cx="3636789" cy="2567474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Experiencias de Inmersión:</a:t>
            </a:r>
            <a:r>
              <a:rPr lang="es-MX" sz="2000" dirty="0"/>
              <a:t> Incorporar más actividades en las que los turistas puedan involucrarse en la vida diaria de las comunidades, como pesca artesanal, talleres de cocina tradicional o festivales locales.</a:t>
            </a:r>
            <a:endParaRPr lang="es-CO" sz="2000" dirty="0"/>
          </a:p>
        </p:txBody>
      </p:sp>
      <p:sp>
        <p:nvSpPr>
          <p:cNvPr id="15" name="Rectángulo: esquina doblada 14">
            <a:extLst>
              <a:ext uri="{FF2B5EF4-FFF2-40B4-BE49-F238E27FC236}">
                <a16:creationId xmlns:a16="http://schemas.microsoft.com/office/drawing/2014/main" id="{C040C731-8E75-4266-8CCB-771EA4EBAF74}"/>
              </a:ext>
            </a:extLst>
          </p:cNvPr>
          <p:cNvSpPr/>
          <p:nvPr/>
        </p:nvSpPr>
        <p:spPr>
          <a:xfrm>
            <a:off x="15123984" y="8668562"/>
            <a:ext cx="2727659" cy="1398102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Turistas Jóvenes</a:t>
            </a:r>
          </a:p>
          <a:p>
            <a:pPr algn="ctr"/>
            <a:r>
              <a:rPr lang="es-MX" sz="2000" dirty="0"/>
              <a:t>Extranjeros</a:t>
            </a:r>
          </a:p>
          <a:p>
            <a:pPr algn="ctr"/>
            <a:r>
              <a:rPr lang="es-MX" sz="2000" dirty="0"/>
              <a:t>Viajeros </a:t>
            </a:r>
            <a:r>
              <a:rPr lang="es-MX" sz="2000"/>
              <a:t>en Familia</a:t>
            </a:r>
            <a:endParaRPr lang="es-CO" sz="2000" dirty="0"/>
          </a:p>
        </p:txBody>
      </p:sp>
      <p:sp>
        <p:nvSpPr>
          <p:cNvPr id="16" name="Rectángulo: esquina doblada 15">
            <a:extLst>
              <a:ext uri="{FF2B5EF4-FFF2-40B4-BE49-F238E27FC236}">
                <a16:creationId xmlns:a16="http://schemas.microsoft.com/office/drawing/2014/main" id="{58FC5CBB-E9AC-4B36-9EB2-491A78EDF6F9}"/>
              </a:ext>
            </a:extLst>
          </p:cNvPr>
          <p:cNvSpPr/>
          <p:nvPr/>
        </p:nvSpPr>
        <p:spPr>
          <a:xfrm>
            <a:off x="5670819" y="5676900"/>
            <a:ext cx="2727659" cy="41148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Pandemia de COVID-19: La pandemia aceleró la necesidad de digitalización en todas las industrias, incluido el turismo. Las restricciones de viaje y las medidas de distanciamiento social impulsaron la adopción de plataformas digitales para ofrecer experiencias virtuales y reservas en línea.</a:t>
            </a:r>
            <a:endParaRPr lang="es-CO" sz="2000" dirty="0"/>
          </a:p>
        </p:txBody>
      </p:sp>
      <p:sp>
        <p:nvSpPr>
          <p:cNvPr id="17" name="Rectángulo: esquina doblada 16">
            <a:extLst>
              <a:ext uri="{FF2B5EF4-FFF2-40B4-BE49-F238E27FC236}">
                <a16:creationId xmlns:a16="http://schemas.microsoft.com/office/drawing/2014/main" id="{187F0ED8-A694-4543-8A58-2D845A5B01B1}"/>
              </a:ext>
            </a:extLst>
          </p:cNvPr>
          <p:cNvSpPr/>
          <p:nvPr/>
        </p:nvSpPr>
        <p:spPr>
          <a:xfrm>
            <a:off x="8917088" y="5676900"/>
            <a:ext cx="2727659" cy="3720049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/>
              <a:t>Las plataformas digitales facilitan la promoción de experiencias comunitarias, la gestión de reservas y la comunicación directa con turistas interesados, ayudando a preservar la cultura local y apoyar el desarrollo económico de las comunidades.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10043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5791200" y="5509314"/>
            <a:ext cx="7086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dirty="0">
                <a:latin typeface="Halley" panose="020B0604020202020204" charset="0"/>
              </a:rPr>
              <a:t>Buyer persona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1905000" y="1096432"/>
            <a:ext cx="14554199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1524000" y="581025"/>
            <a:ext cx="15621000" cy="384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Investigación de Mercados en Entornos digitales</a:t>
            </a:r>
          </a:p>
        </p:txBody>
      </p:sp>
    </p:spTree>
    <p:extLst>
      <p:ext uri="{BB962C8B-B14F-4D97-AF65-F5344CB8AC3E}">
        <p14:creationId xmlns:p14="http://schemas.microsoft.com/office/powerpoint/2010/main" val="224237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2743200" y="4610100"/>
            <a:ext cx="134112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Halley" panose="020B0604020202020204" charset="0"/>
              </a:rPr>
              <a:t>Definir el tipo de usuario(Buyer persona)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Pregunta clave: ¿Cómo interactúan los usuarios con el servicio/producto en cada etapa?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Etapas: Descubrimiento. Investigación. Interacción /uso. </a:t>
            </a:r>
            <a:r>
              <a:rPr lang="es-MX" sz="2800" dirty="0" err="1">
                <a:latin typeface="Halley" panose="020B0604020202020204" charset="0"/>
              </a:rPr>
              <a:t>Post-interacción</a:t>
            </a:r>
            <a:r>
              <a:rPr lang="es-MX" sz="2800" dirty="0">
                <a:latin typeface="Halley" panose="020B0604020202020204" charset="0"/>
              </a:rPr>
              <a:t>.</a:t>
            </a:r>
          </a:p>
          <a:p>
            <a:pPr algn="just"/>
            <a:r>
              <a:rPr lang="es-MX" sz="2800" dirty="0">
                <a:latin typeface="Halley" panose="020B0604020202020204" charset="0"/>
              </a:rPr>
              <a:t>Recopilar datos de la experiencia del usuario (Entrevista)</a:t>
            </a:r>
          </a:p>
          <a:p>
            <a:pPr algn="just"/>
            <a:r>
              <a:rPr lang="es-MX" sz="2800" dirty="0">
                <a:latin typeface="Halley" panose="020B0604020202020204" charset="0"/>
              </a:rPr>
              <a:t>Identificar puntos de fricción o "dolores"</a:t>
            </a:r>
          </a:p>
          <a:p>
            <a:pPr algn="just"/>
            <a:r>
              <a:rPr lang="es-MX" sz="2800" dirty="0">
                <a:latin typeface="Halley" panose="020B0604020202020204" charset="0"/>
              </a:rPr>
              <a:t>Proponer Soluciones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1905000" y="1096432"/>
            <a:ext cx="14554199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1524000" y="581025"/>
            <a:ext cx="15621000" cy="3842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Investigación de Mercados en Entornos digitales</a:t>
            </a:r>
          </a:p>
        </p:txBody>
      </p:sp>
    </p:spTree>
    <p:extLst>
      <p:ext uri="{BB962C8B-B14F-4D97-AF65-F5344CB8AC3E}">
        <p14:creationId xmlns:p14="http://schemas.microsoft.com/office/powerpoint/2010/main" val="359427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67693" y="513769"/>
            <a:ext cx="13952614" cy="9259462"/>
          </a:xfrm>
          <a:custGeom>
            <a:avLst/>
            <a:gdLst/>
            <a:ahLst/>
            <a:cxnLst/>
            <a:rect l="l" t="t" r="r" b="b"/>
            <a:pathLst>
              <a:path w="13952614" h="9259462">
                <a:moveTo>
                  <a:pt x="0" y="0"/>
                </a:moveTo>
                <a:lnTo>
                  <a:pt x="13952614" y="0"/>
                </a:lnTo>
                <a:lnTo>
                  <a:pt x="13952614" y="9259462"/>
                </a:lnTo>
                <a:lnTo>
                  <a:pt x="0" y="92594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982647" y="513769"/>
            <a:ext cx="11864807" cy="6870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8325"/>
              </a:lnSpc>
              <a:spcBef>
                <a:spcPct val="0"/>
              </a:spcBef>
            </a:pPr>
            <a:r>
              <a:rPr lang="en-US" sz="20232" u="none" strike="noStrike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Buyer Persona Canvas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982647" y="4604306"/>
            <a:ext cx="10610552" cy="425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29"/>
              </a:lnSpc>
            </a:pPr>
            <a:r>
              <a:rPr lang="en-US" sz="9600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Negocio Digital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2410782" y="2548917"/>
            <a:ext cx="1906334" cy="2170774"/>
          </a:xfrm>
          <a:custGeom>
            <a:avLst/>
            <a:gdLst/>
            <a:ahLst/>
            <a:cxnLst/>
            <a:rect l="l" t="t" r="r" b="b"/>
            <a:pathLst>
              <a:path w="1906334" h="2170774">
                <a:moveTo>
                  <a:pt x="0" y="0"/>
                </a:moveTo>
                <a:lnTo>
                  <a:pt x="1906335" y="0"/>
                </a:lnTo>
                <a:lnTo>
                  <a:pt x="1906335" y="2170775"/>
                </a:lnTo>
                <a:lnTo>
                  <a:pt x="0" y="21707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28700" y="995038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199"/>
                </a:lnTo>
                <a:lnTo>
                  <a:pt x="0" y="3372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94042" y="2621883"/>
            <a:ext cx="1276708" cy="1453808"/>
          </a:xfrm>
          <a:custGeom>
            <a:avLst/>
            <a:gdLst/>
            <a:ahLst/>
            <a:cxnLst/>
            <a:rect l="l" t="t" r="r" b="b"/>
            <a:pathLst>
              <a:path w="1276708" h="1453808">
                <a:moveTo>
                  <a:pt x="0" y="0"/>
                </a:moveTo>
                <a:lnTo>
                  <a:pt x="1276708" y="0"/>
                </a:lnTo>
                <a:lnTo>
                  <a:pt x="1276708" y="1453809"/>
                </a:lnTo>
                <a:lnTo>
                  <a:pt x="0" y="145380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20307" y="8288964"/>
            <a:ext cx="1525396" cy="1311841"/>
          </a:xfrm>
          <a:custGeom>
            <a:avLst/>
            <a:gdLst/>
            <a:ahLst/>
            <a:cxnLst/>
            <a:rect l="l" t="t" r="r" b="b"/>
            <a:pathLst>
              <a:path w="1525396" h="1311841">
                <a:moveTo>
                  <a:pt x="0" y="0"/>
                </a:moveTo>
                <a:lnTo>
                  <a:pt x="1525396" y="0"/>
                </a:lnTo>
                <a:lnTo>
                  <a:pt x="1525396" y="1311841"/>
                </a:lnTo>
                <a:lnTo>
                  <a:pt x="0" y="1311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396676">
            <a:off x="-1570192" y="6687515"/>
            <a:ext cx="4708706" cy="4995975"/>
          </a:xfrm>
          <a:custGeom>
            <a:avLst/>
            <a:gdLst/>
            <a:ahLst/>
            <a:cxnLst/>
            <a:rect l="l" t="t" r="r" b="b"/>
            <a:pathLst>
              <a:path w="4708706" h="4995975">
                <a:moveTo>
                  <a:pt x="0" y="0"/>
                </a:moveTo>
                <a:lnTo>
                  <a:pt x="4708707" y="0"/>
                </a:lnTo>
                <a:lnTo>
                  <a:pt x="4708707" y="4995975"/>
                </a:lnTo>
                <a:lnTo>
                  <a:pt x="0" y="499597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907487" y="9237582"/>
            <a:ext cx="6924668" cy="8010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76"/>
              </a:lnSpc>
            </a:pPr>
            <a:r>
              <a:rPr lang="en-US" sz="498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Erlendy Ibarbo Perlaza</a:t>
            </a:r>
          </a:p>
        </p:txBody>
      </p:sp>
    </p:spTree>
    <p:extLst>
      <p:ext uri="{BB962C8B-B14F-4D97-AF65-F5344CB8AC3E}">
        <p14:creationId xmlns:p14="http://schemas.microsoft.com/office/powerpoint/2010/main" val="3454588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91623820-B3E5-6314-2494-6CAAF2C52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F09BD848-3CFC-9B74-2C8D-4F112153FF04}"/>
              </a:ext>
            </a:extLst>
          </p:cNvPr>
          <p:cNvGrpSpPr/>
          <p:nvPr/>
        </p:nvGrpSpPr>
        <p:grpSpPr>
          <a:xfrm>
            <a:off x="10982422" y="3009900"/>
            <a:ext cx="6294014" cy="4777103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A6E39094-1ACD-1FAA-8260-B7AEC250E177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682ECFED-0C3D-DCD9-0251-8001A26E60CF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F0B11DED-B6DE-C9F4-DDA8-D8D314131BB5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3C7AD93A-FD45-CF35-91F7-712DA128460C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D6E15033-3812-DC91-A996-35B5DF9310E5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96C96B6C-62AD-8360-8C1E-56B102F9021E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8D9FB3E5-E611-1685-94D3-EA3495131424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4F5387C1-E8B2-AE89-C35E-BD2A575944B9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4A679F28-8157-FE55-D552-86877520B0A2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D673F0BC-CF7A-4082-3A81-0FED2A19034C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8C55C35F-B056-2D8A-8386-6DB5C16110EE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5D011D55-8301-9B70-AD8B-2A194D9574D2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9CB4AB90-D1EB-5F60-5E4D-BB9EF24AF646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2993078E-311D-F9D1-E799-325E285A583A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C800C709-E060-10E7-14B4-1F1E093748E6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97B7A705-0843-53EB-EE03-E69636B2B291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07C5925E-E634-2373-D680-480EBABC12F1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485225EB-FBEF-02D7-CE8F-C1B0C014689C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4612C588-6391-3C79-FBCD-DE51D1E6A552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6A0DE450-7276-4110-DB6C-6C13578E7554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ECB3C345-5607-6C6A-252A-7AA3B90B25FD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04F4561C-C4C0-08B1-1673-E67ED6C329D3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4B3331B6-7FB9-45F3-BE90-844FAA8E9CC2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49097AD9-2667-ADA2-B561-9E63746106F1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4F5E9757-13DD-86FE-C183-93E9EEF8ADBD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105DC178-7EB1-A33C-DD6F-4D097CD70485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EB3C8EB6-6290-C93E-82FB-6B2C5F022902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88E0EC45-88EF-0E1A-F085-62F1DC181638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7197DC76-8A06-7E61-6BC4-E294E50C232B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F21BF753-33BC-7E4D-2743-D50A9B346DAB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BA672F9D-2F05-40A3-5412-56054306F109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992B41E0-F687-F58A-4911-F4233223925D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49A71664-DEA2-349A-861F-8D0EB5D58A29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FBBFAE54-32AB-BB7A-9290-25B5F743DA92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5CEA9AED-75B2-CEA2-886D-618A779E572B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F47AE0AA-A97E-EBCE-77AD-C89416044B8D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242F367D-9D93-44DF-5DE7-25D2F6DD1584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F5366AD9-7027-23B7-4713-C345A9BEE101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918924D4-6819-88D6-79EC-1FFE422E96AE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C8996BFD-6074-86C2-9F8E-43D0B3D4919F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91AEA923-2FC5-CF9F-D04B-2CE2A7296718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643E468A-C480-1666-B45A-8E8CE6EF0BFA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B263B92C-A7A2-AA4C-9476-6B8A55DE2FB3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1825D9CB-BE85-7D32-585E-6F3ACFCCECD3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AE457617-86F7-1A7C-C6CF-8FE9AE992994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4D440F56-38F6-6C98-9C08-3049DB1E468C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3DF7EFBF-2C26-2735-B668-9DE9B2E16885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1C111467-D610-80DF-4AB5-697C71248ECA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1DDFA0B2-CD66-54D0-4DC0-6C0AE9E1F0A2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F12593CD-BE8C-ADA7-2974-5DB3AE3977C8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0C03D016-2302-2A84-DF5D-E2475A3712F4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F30E1707-FD72-CA3C-FF43-09E459CB88F0}"/>
              </a:ext>
            </a:extLst>
          </p:cNvPr>
          <p:cNvSpPr txBox="1"/>
          <p:nvPr/>
        </p:nvSpPr>
        <p:spPr>
          <a:xfrm>
            <a:off x="363144" y="1908247"/>
            <a:ext cx="11323203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Es importante preguntarse: 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¿Qué ofreces? (Ejemplo: productos para el cabello, implementos deportivos, exportación de productos)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es-MX" sz="2800" dirty="0">
              <a:solidFill>
                <a:srgbClr val="202020"/>
              </a:solidFill>
            </a:endParaRP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 ¿Qué problema resuelves? (Ejemplo: falta de productos naturales para cabello afro, escasez de implementos deportivos adaptados)</a:t>
            </a:r>
          </a:p>
          <a:p>
            <a:pPr marL="914400">
              <a:lnSpc>
                <a:spcPct val="115000"/>
              </a:lnSpc>
            </a:pPr>
            <a:endParaRPr lang="es-MX" sz="2800" dirty="0">
              <a:solidFill>
                <a:srgbClr val="202020"/>
              </a:solidFill>
            </a:endParaRP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Analiza a tus clientes 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Si no tienes clientes aún, busca información en: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202020"/>
                </a:solidFill>
              </a:rPr>
              <a:t>Competencia</a:t>
            </a:r>
            <a:r>
              <a:rPr lang="es-MX" sz="2800" dirty="0">
                <a:solidFill>
                  <a:srgbClr val="202020"/>
                </a:solidFill>
              </a:rPr>
              <a:t> (¿Quiénes compran productos similares?)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202020"/>
                </a:solidFill>
              </a:rPr>
              <a:t>Redes sociales </a:t>
            </a:r>
            <a:r>
              <a:rPr lang="es-MX" sz="2800" dirty="0">
                <a:solidFill>
                  <a:srgbClr val="202020"/>
                </a:solidFill>
              </a:rPr>
              <a:t>(¿Qué tipo de personas siguen marcas similares?)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b="1" dirty="0">
                <a:solidFill>
                  <a:srgbClr val="202020"/>
                </a:solidFill>
              </a:rPr>
              <a:t> Grupos y comunidades </a:t>
            </a:r>
            <a:r>
              <a:rPr lang="es-MX" sz="2800" dirty="0">
                <a:solidFill>
                  <a:srgbClr val="202020"/>
                </a:solidFill>
              </a:rPr>
              <a:t>(Foros, Facebook, TikTok, Instagram)</a:t>
            </a:r>
            <a:endParaRPr sz="28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E9AF5069-DA27-78EF-A3D8-CCC37C5098CC}"/>
              </a:ext>
            </a:extLst>
          </p:cNvPr>
          <p:cNvGrpSpPr/>
          <p:nvPr/>
        </p:nvGrpSpPr>
        <p:grpSpPr>
          <a:xfrm>
            <a:off x="11570008" y="3723974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7B397ED0-510C-EF80-F1D3-5C734D79D8C5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A7477C2F-6ECC-18E7-F22A-CFE4558CDFFF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06875917-31C6-3FB5-A174-AF02277C09EA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A61DEAB9-0F5C-7881-59EA-0ABA76B94BA2}"/>
              </a:ext>
            </a:extLst>
          </p:cNvPr>
          <p:cNvGrpSpPr/>
          <p:nvPr/>
        </p:nvGrpSpPr>
        <p:grpSpPr>
          <a:xfrm>
            <a:off x="14465309" y="3839071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B5C8A9A7-94FB-738D-59A7-2886900A6BEF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0732F006-2FA3-C9E9-61AC-75961F19EE09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C819A1FC-D48B-D754-F8F5-009DDF815D65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A561F703-C4C3-678C-A291-2D5B5DB04165}"/>
              </a:ext>
            </a:extLst>
          </p:cNvPr>
          <p:cNvGrpSpPr/>
          <p:nvPr/>
        </p:nvGrpSpPr>
        <p:grpSpPr>
          <a:xfrm>
            <a:off x="11801316" y="578487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1ADED811-A51D-0DE1-5D20-F1168E60AC22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4F4BD377-2A96-C0EC-D4E7-8A61A91CC7DF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B23E8F5B-5AB4-B4D5-1BD0-1F5A4FEB1140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A674EE96-9976-87C1-33DE-B4765748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Cómo determinar quien es mi usuario-persona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8274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24F2E-7D9D-4389-B964-05DBD40E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144E778A-9276-4289-A1C5-C68F38818C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A963632-2F87-4FD6-B0BB-81E021C29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08" y="38099"/>
            <a:ext cx="9124091" cy="112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97319" y="3231570"/>
            <a:ext cx="5761981" cy="3823860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1" y="0"/>
                </a:lnTo>
                <a:lnTo>
                  <a:pt x="5761981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15532">
            <a:off x="9784061" y="3243115"/>
            <a:ext cx="933714" cy="1031210"/>
          </a:xfrm>
          <a:custGeom>
            <a:avLst/>
            <a:gdLst/>
            <a:ahLst/>
            <a:cxnLst/>
            <a:rect l="l" t="t" r="r" b="b"/>
            <a:pathLst>
              <a:path w="933714" h="1031210">
                <a:moveTo>
                  <a:pt x="0" y="0"/>
                </a:moveTo>
                <a:lnTo>
                  <a:pt x="933714" y="0"/>
                </a:lnTo>
                <a:lnTo>
                  <a:pt x="933714" y="1031211"/>
                </a:lnTo>
                <a:lnTo>
                  <a:pt x="0" y="1031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950888" flipH="1">
            <a:off x="7527892" y="3239792"/>
            <a:ext cx="933714" cy="1031210"/>
          </a:xfrm>
          <a:custGeom>
            <a:avLst/>
            <a:gdLst/>
            <a:ahLst/>
            <a:cxnLst/>
            <a:rect l="l" t="t" r="r" b="b"/>
            <a:pathLst>
              <a:path w="933714" h="1031210">
                <a:moveTo>
                  <a:pt x="933714" y="0"/>
                </a:moveTo>
                <a:lnTo>
                  <a:pt x="0" y="0"/>
                </a:lnTo>
                <a:lnTo>
                  <a:pt x="0" y="1031210"/>
                </a:lnTo>
                <a:lnTo>
                  <a:pt x="933714" y="1031210"/>
                </a:lnTo>
                <a:lnTo>
                  <a:pt x="93371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84570" y="3499005"/>
            <a:ext cx="518859" cy="1339778"/>
          </a:xfrm>
          <a:custGeom>
            <a:avLst/>
            <a:gdLst/>
            <a:ahLst/>
            <a:cxnLst/>
            <a:rect l="l" t="t" r="r" b="b"/>
            <a:pathLst>
              <a:path w="518859" h="1339778">
                <a:moveTo>
                  <a:pt x="0" y="0"/>
                </a:moveTo>
                <a:lnTo>
                  <a:pt x="518860" y="0"/>
                </a:lnTo>
                <a:lnTo>
                  <a:pt x="518860" y="1339778"/>
                </a:lnTo>
                <a:lnTo>
                  <a:pt x="0" y="13397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63010" y="5744810"/>
            <a:ext cx="5761981" cy="3823860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0" y="0"/>
                </a:lnTo>
                <a:lnTo>
                  <a:pt x="5761980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9" name="Freeform 9"/>
          <p:cNvSpPr/>
          <p:nvPr/>
        </p:nvSpPr>
        <p:spPr>
          <a:xfrm>
            <a:off x="777109" y="3231570"/>
            <a:ext cx="5761981" cy="3823860"/>
          </a:xfrm>
          <a:custGeom>
            <a:avLst/>
            <a:gdLst/>
            <a:ahLst/>
            <a:cxnLst/>
            <a:rect l="l" t="t" r="r" b="b"/>
            <a:pathLst>
              <a:path w="5761981" h="3823860">
                <a:moveTo>
                  <a:pt x="0" y="0"/>
                </a:moveTo>
                <a:lnTo>
                  <a:pt x="5761981" y="0"/>
                </a:lnTo>
                <a:lnTo>
                  <a:pt x="5761981" y="3823860"/>
                </a:lnTo>
                <a:lnTo>
                  <a:pt x="0" y="382386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8569675">
            <a:off x="15250007" y="-2295979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222163">
            <a:off x="-2602529" y="5877421"/>
            <a:ext cx="5205058" cy="5619496"/>
          </a:xfrm>
          <a:custGeom>
            <a:avLst/>
            <a:gdLst/>
            <a:ahLst/>
            <a:cxnLst/>
            <a:rect l="l" t="t" r="r" b="b"/>
            <a:pathLst>
              <a:path w="5205058" h="5619496">
                <a:moveTo>
                  <a:pt x="0" y="0"/>
                </a:moveTo>
                <a:lnTo>
                  <a:pt x="5205058" y="0"/>
                </a:lnTo>
                <a:lnTo>
                  <a:pt x="5205058" y="5619496"/>
                </a:lnTo>
                <a:lnTo>
                  <a:pt x="0" y="561949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145672" y="581025"/>
            <a:ext cx="6007783" cy="1932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11643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Start up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42328" y="4471529"/>
            <a:ext cx="4417205" cy="728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n-US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Innovación,escalabilidad, tecnología y fianciamiento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21099" y="3674542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Características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08018" y="6984769"/>
            <a:ext cx="4417205" cy="111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s-MX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 Busca transformar un mercado con productos o servicios innovadores y de rápido crecimiento</a:t>
            </a:r>
            <a:endParaRPr lang="en-US" sz="2172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186790" y="6187783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 err="1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Objetivo</a:t>
            </a:r>
            <a:endParaRPr lang="en-US" sz="3784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22117" y="4471529"/>
            <a:ext cx="4417205" cy="149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41"/>
              </a:lnSpc>
              <a:spcBef>
                <a:spcPct val="0"/>
              </a:spcBef>
            </a:pPr>
            <a:r>
              <a:rPr lang="en-US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Son empresas de</a:t>
            </a:r>
            <a:r>
              <a:rPr lang="es-MX" sz="2172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 base tecnológica, que busca desarrollar un modelo de negocio innovador, escalable y replicable en el tiempo</a:t>
            </a:r>
            <a:endParaRPr lang="en-US" sz="2172" dirty="0">
              <a:solidFill>
                <a:srgbClr val="000000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00889" y="3674542"/>
            <a:ext cx="3804832" cy="606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8"/>
              </a:lnSpc>
              <a:spcBef>
                <a:spcPct val="0"/>
              </a:spcBef>
            </a:pPr>
            <a:r>
              <a:rPr lang="en-US" sz="3784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¿Qué son?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2D042-744C-C61B-AB92-4A7510FC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2D1401-2B82-53B4-8870-D277A1D69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80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0547BE7C-7F56-99E1-C45A-099F6533E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9871171F-95AE-FF39-C3B3-A5C64516EFEB}"/>
              </a:ext>
            </a:extLst>
          </p:cNvPr>
          <p:cNvGrpSpPr/>
          <p:nvPr/>
        </p:nvGrpSpPr>
        <p:grpSpPr>
          <a:xfrm>
            <a:off x="10982422" y="3009900"/>
            <a:ext cx="6294014" cy="4777103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BE425447-D480-67CC-441B-293675223689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2E9CA257-FF49-0F9E-A694-6D7A0AAAA2EF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96035106-BE52-4D75-00EE-CD2F61A81360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D7284D7B-7929-2754-BFEA-38E6AE563C1E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FC23C0AD-E3F1-4D8B-0A9B-7C9A96E787E5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B092261B-74B5-86AA-4D86-684A07B402FB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233AEF84-243D-1129-1D2C-3E7D51E6D95F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CFD9719B-C52F-3D5F-E480-64E4410F5FE4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503E77F6-B621-4BE9-605D-033C5A0D0265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A7082C75-827E-76F0-268A-10D55DA4D7D4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EAD3577C-D0A1-306F-2870-80E2D5645299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176F3FD7-4824-1D2E-51D3-43A384185569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51A4112F-6334-979B-10F5-7AAA62BADD40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5676D731-AB8B-BD42-3989-0D274468B9DE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F79C7907-3272-240A-5DC0-4FA00A75D719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6C810068-9274-667F-814E-C18E3E947174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9B6C121C-337D-86F4-0A79-E49FE3CD396D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7D8ED6AD-3923-E731-8469-7F19680AF41D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D0894C11-2F27-6FD5-E27F-76045BC03FD5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BBDB8EC6-9BA5-A228-363B-109FB820077A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C36845F0-B458-DC36-5C6D-3109E4B59A08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34A3CDEA-B496-50A7-6AA0-F5F8322B6C06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E1B7FC76-540D-F399-9C8B-0C0EB90DBC74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73A04B11-069C-A07A-D381-5A1377BF06FB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39738FAA-5845-66C0-3B89-DF1A76880557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97706A17-8FA8-3EC6-3B9C-9D1AAD0FD923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A7BD73F8-B920-F01B-E0EB-BE75AB93DD17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2B970E53-337F-CE94-0DCE-DA51EBCAF68C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ACEE31E3-0AFC-7F22-98A6-15DF970EFC8A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D25695CD-DF7A-147E-C0E8-8B2CCEEB4D70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BFE997F3-58DC-C76A-1B82-3D4AEF55FE69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B0FA8AD7-1DEF-8653-8476-EA73581802D1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A3B2C3AB-75A2-AB48-C195-BD9E82C9EB47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590FBE7E-8384-8615-E63F-978AEAACAF71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219D4A04-8987-BE3B-F4F9-E0E690DAF914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F34EB6F5-1F50-B5DD-B5E8-B3132A555065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914FD3E2-A506-C0D9-8600-ADD13A7E73C3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A1A65236-C55F-9083-EB67-C8608076925E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0A83DDA3-774C-2AFE-6788-ED23FFDC1006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D78E9283-83BB-E45A-B303-E9428908FDA6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0EE0A5E8-57BC-3622-DA3D-066F64245380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DD9D8596-7D42-731B-3C45-FE25A80555E1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FA2DAF9E-2593-7CA2-ACE7-CEE737AA281C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28EBC76C-6CA8-494A-DE29-DF3407250128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9B6002DE-4F39-784F-D87C-9246BD16D4F1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34D8BB4D-F073-D894-3FD7-433FDC1A601F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585DFDE1-2E59-5916-60F0-C607836FD43D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334C65F9-F904-D764-C585-091F565B2CD9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78DA3E98-8C5D-AAE2-1B05-3D39BB98F3DC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5F03D847-2B6A-09AB-762E-0714573FFC92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54A5703A-D4E5-F0D9-0028-E4144D96C5BE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0E172367-9727-E220-C49B-3460B5C8ED6C}"/>
              </a:ext>
            </a:extLst>
          </p:cNvPr>
          <p:cNvSpPr txBox="1"/>
          <p:nvPr/>
        </p:nvSpPr>
        <p:spPr>
          <a:xfrm>
            <a:off x="363144" y="1908247"/>
            <a:ext cx="11323203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Define a quién vas a entrevistar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Busca personas que se parezcan al usuario persona que define. Puedes elegir:</a:t>
            </a:r>
          </a:p>
          <a:p>
            <a:pPr marL="914400">
              <a:lnSpc>
                <a:spcPct val="115000"/>
              </a:lnSpc>
            </a:pPr>
            <a:endParaRPr lang="es-MX" sz="2800" dirty="0">
              <a:solidFill>
                <a:srgbClr val="202020"/>
              </a:solidFill>
            </a:endParaRP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Clientes potenciales (si ya tienes algunos interesados)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Personas que usan productos/servicios similares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Seguidores en redes sociales</a:t>
            </a:r>
            <a:endParaRPr sz="28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B46E18F7-B982-E64A-FE97-C602A79BE5BC}"/>
              </a:ext>
            </a:extLst>
          </p:cNvPr>
          <p:cNvGrpSpPr/>
          <p:nvPr/>
        </p:nvGrpSpPr>
        <p:grpSpPr>
          <a:xfrm>
            <a:off x="11570008" y="3723974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03CD918E-CC6B-E81E-B43B-04FD257EE14B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CB238B8F-EAA4-DF9B-D08D-55E3E9134D50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E2C3387A-3C44-E532-679F-E26407BF46AF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494C029F-D78A-57D1-E8F3-76B9866738F0}"/>
              </a:ext>
            </a:extLst>
          </p:cNvPr>
          <p:cNvGrpSpPr/>
          <p:nvPr/>
        </p:nvGrpSpPr>
        <p:grpSpPr>
          <a:xfrm>
            <a:off x="14465309" y="3839071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AD51967A-930F-DA7D-7E5F-7D741BD7A258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615C3149-C08B-C43C-6C95-3640A3EF5B8C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819CA17F-4484-9298-B4B4-C87940CED8F8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75D76A1F-F6EC-CC2E-0DB7-CAD83AF70579}"/>
              </a:ext>
            </a:extLst>
          </p:cNvPr>
          <p:cNvGrpSpPr/>
          <p:nvPr/>
        </p:nvGrpSpPr>
        <p:grpSpPr>
          <a:xfrm>
            <a:off x="11801316" y="578487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EE51E32F-079B-B9EE-0C75-5F90FC3E3B71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FD577038-8DEF-9B75-7C9D-E387596F7A7C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323B3828-258F-7951-CDFF-59F5841BE1D2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45A46C56-EFDA-E81C-D741-C5E25E82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¿Cómo validar a mi usuario-persona?</a:t>
            </a:r>
            <a:br>
              <a:rPr lang="es-MX" dirty="0"/>
            </a:br>
            <a:r>
              <a:rPr lang="es-MX" dirty="0"/>
              <a:t>‘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76546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>
          <a:extLst>
            <a:ext uri="{FF2B5EF4-FFF2-40B4-BE49-F238E27FC236}">
              <a16:creationId xmlns:a16="http://schemas.microsoft.com/office/drawing/2014/main" id="{A78681C2-F5E1-EF9B-15EB-D630DE7F6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>
            <a:extLst>
              <a:ext uri="{FF2B5EF4-FFF2-40B4-BE49-F238E27FC236}">
                <a16:creationId xmlns:a16="http://schemas.microsoft.com/office/drawing/2014/main" id="{B83D47E8-2B0F-79F0-F168-A61464966E0F}"/>
              </a:ext>
            </a:extLst>
          </p:cNvPr>
          <p:cNvGrpSpPr/>
          <p:nvPr/>
        </p:nvGrpSpPr>
        <p:grpSpPr>
          <a:xfrm>
            <a:off x="11801316" y="2933700"/>
            <a:ext cx="5475120" cy="4853303"/>
            <a:chOff x="233350" y="949250"/>
            <a:chExt cx="7137300" cy="3802300"/>
          </a:xfrm>
        </p:grpSpPr>
        <p:sp>
          <p:nvSpPr>
            <p:cNvPr id="3746" name="Google Shape;3746;g22236c67d35_0_244">
              <a:extLst>
                <a:ext uri="{FF2B5EF4-FFF2-40B4-BE49-F238E27FC236}">
                  <a16:creationId xmlns:a16="http://schemas.microsoft.com/office/drawing/2014/main" id="{7C258E69-BA87-C7E2-8CEA-65F20F6DECCF}"/>
                </a:ext>
              </a:extLst>
            </p:cNvPr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>
              <a:extLst>
                <a:ext uri="{FF2B5EF4-FFF2-40B4-BE49-F238E27FC236}">
                  <a16:creationId xmlns:a16="http://schemas.microsoft.com/office/drawing/2014/main" id="{65A9622C-C17A-D790-E62A-F07ED6A3E71A}"/>
                </a:ext>
              </a:extLst>
            </p:cNvPr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>
              <a:extLst>
                <a:ext uri="{FF2B5EF4-FFF2-40B4-BE49-F238E27FC236}">
                  <a16:creationId xmlns:a16="http://schemas.microsoft.com/office/drawing/2014/main" id="{E1A0080B-0E69-D898-DA87-4C98DA0F65CB}"/>
                </a:ext>
              </a:extLst>
            </p:cNvPr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>
              <a:extLst>
                <a:ext uri="{FF2B5EF4-FFF2-40B4-BE49-F238E27FC236}">
                  <a16:creationId xmlns:a16="http://schemas.microsoft.com/office/drawing/2014/main" id="{A269B889-2523-C8F5-0B58-C3A6CAC18CA2}"/>
                </a:ext>
              </a:extLst>
            </p:cNvPr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>
              <a:extLst>
                <a:ext uri="{FF2B5EF4-FFF2-40B4-BE49-F238E27FC236}">
                  <a16:creationId xmlns:a16="http://schemas.microsoft.com/office/drawing/2014/main" id="{9E0EC702-E4F1-7E48-7588-0E26D2FABD1F}"/>
                </a:ext>
              </a:extLst>
            </p:cNvPr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>
              <a:extLst>
                <a:ext uri="{FF2B5EF4-FFF2-40B4-BE49-F238E27FC236}">
                  <a16:creationId xmlns:a16="http://schemas.microsoft.com/office/drawing/2014/main" id="{B920AC4E-A572-7CCE-4426-B07CE08B5EEB}"/>
                </a:ext>
              </a:extLst>
            </p:cNvPr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>
              <a:extLst>
                <a:ext uri="{FF2B5EF4-FFF2-40B4-BE49-F238E27FC236}">
                  <a16:creationId xmlns:a16="http://schemas.microsoft.com/office/drawing/2014/main" id="{EDF97736-315B-48A6-EAA3-C1A8C6E58FDB}"/>
                </a:ext>
              </a:extLst>
            </p:cNvPr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>
              <a:extLst>
                <a:ext uri="{FF2B5EF4-FFF2-40B4-BE49-F238E27FC236}">
                  <a16:creationId xmlns:a16="http://schemas.microsoft.com/office/drawing/2014/main" id="{F0248202-968B-E229-B226-DF554748392D}"/>
                </a:ext>
              </a:extLst>
            </p:cNvPr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>
              <a:extLst>
                <a:ext uri="{FF2B5EF4-FFF2-40B4-BE49-F238E27FC236}">
                  <a16:creationId xmlns:a16="http://schemas.microsoft.com/office/drawing/2014/main" id="{281CE2BE-104A-E65D-9686-5B039EE3DEF2}"/>
                </a:ext>
              </a:extLst>
            </p:cNvPr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>
              <a:extLst>
                <a:ext uri="{FF2B5EF4-FFF2-40B4-BE49-F238E27FC236}">
                  <a16:creationId xmlns:a16="http://schemas.microsoft.com/office/drawing/2014/main" id="{C9E99FD9-9697-0ED5-827B-EFF1673A3429}"/>
                </a:ext>
              </a:extLst>
            </p:cNvPr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>
              <a:extLst>
                <a:ext uri="{FF2B5EF4-FFF2-40B4-BE49-F238E27FC236}">
                  <a16:creationId xmlns:a16="http://schemas.microsoft.com/office/drawing/2014/main" id="{2CB6511C-6687-E9C4-6F3E-F624B41040ED}"/>
                </a:ext>
              </a:extLst>
            </p:cNvPr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>
              <a:extLst>
                <a:ext uri="{FF2B5EF4-FFF2-40B4-BE49-F238E27FC236}">
                  <a16:creationId xmlns:a16="http://schemas.microsoft.com/office/drawing/2014/main" id="{5C98AC5A-FADF-DEA9-D737-2B94BF05A1FF}"/>
                </a:ext>
              </a:extLst>
            </p:cNvPr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>
              <a:extLst>
                <a:ext uri="{FF2B5EF4-FFF2-40B4-BE49-F238E27FC236}">
                  <a16:creationId xmlns:a16="http://schemas.microsoft.com/office/drawing/2014/main" id="{69069FDA-0BC1-A9B7-718B-9A82CF2D37BA}"/>
                </a:ext>
              </a:extLst>
            </p:cNvPr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>
              <a:extLst>
                <a:ext uri="{FF2B5EF4-FFF2-40B4-BE49-F238E27FC236}">
                  <a16:creationId xmlns:a16="http://schemas.microsoft.com/office/drawing/2014/main" id="{A4FF2CB5-AF92-047E-EE09-F182C4ECBB2D}"/>
                </a:ext>
              </a:extLst>
            </p:cNvPr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>
              <a:extLst>
                <a:ext uri="{FF2B5EF4-FFF2-40B4-BE49-F238E27FC236}">
                  <a16:creationId xmlns:a16="http://schemas.microsoft.com/office/drawing/2014/main" id="{3D16C684-465D-8B2D-DB85-5FE44A3FE466}"/>
                </a:ext>
              </a:extLst>
            </p:cNvPr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>
              <a:extLst>
                <a:ext uri="{FF2B5EF4-FFF2-40B4-BE49-F238E27FC236}">
                  <a16:creationId xmlns:a16="http://schemas.microsoft.com/office/drawing/2014/main" id="{A8DD24A1-A53B-0659-C950-3A5FD78E329D}"/>
                </a:ext>
              </a:extLst>
            </p:cNvPr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>
              <a:extLst>
                <a:ext uri="{FF2B5EF4-FFF2-40B4-BE49-F238E27FC236}">
                  <a16:creationId xmlns:a16="http://schemas.microsoft.com/office/drawing/2014/main" id="{5F3E3061-CC91-80DD-37D3-BC2643916D8A}"/>
                </a:ext>
              </a:extLst>
            </p:cNvPr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>
              <a:extLst>
                <a:ext uri="{FF2B5EF4-FFF2-40B4-BE49-F238E27FC236}">
                  <a16:creationId xmlns:a16="http://schemas.microsoft.com/office/drawing/2014/main" id="{F200257B-255D-B056-BD64-46ABA842AEF7}"/>
                </a:ext>
              </a:extLst>
            </p:cNvPr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>
              <a:extLst>
                <a:ext uri="{FF2B5EF4-FFF2-40B4-BE49-F238E27FC236}">
                  <a16:creationId xmlns:a16="http://schemas.microsoft.com/office/drawing/2014/main" id="{D4B74B90-B151-A64B-9964-DF83A5E580F8}"/>
                </a:ext>
              </a:extLst>
            </p:cNvPr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>
              <a:extLst>
                <a:ext uri="{FF2B5EF4-FFF2-40B4-BE49-F238E27FC236}">
                  <a16:creationId xmlns:a16="http://schemas.microsoft.com/office/drawing/2014/main" id="{6C867738-05BB-11B2-5894-5D939AEAEE02}"/>
                </a:ext>
              </a:extLst>
            </p:cNvPr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>
              <a:extLst>
                <a:ext uri="{FF2B5EF4-FFF2-40B4-BE49-F238E27FC236}">
                  <a16:creationId xmlns:a16="http://schemas.microsoft.com/office/drawing/2014/main" id="{2A58EB12-DBA5-5426-E3ED-D037DAB2DB03}"/>
                </a:ext>
              </a:extLst>
            </p:cNvPr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>
              <a:extLst>
                <a:ext uri="{FF2B5EF4-FFF2-40B4-BE49-F238E27FC236}">
                  <a16:creationId xmlns:a16="http://schemas.microsoft.com/office/drawing/2014/main" id="{1F2E907B-C89E-9CBC-71E2-E0D522B9F783}"/>
                </a:ext>
              </a:extLst>
            </p:cNvPr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>
              <a:extLst>
                <a:ext uri="{FF2B5EF4-FFF2-40B4-BE49-F238E27FC236}">
                  <a16:creationId xmlns:a16="http://schemas.microsoft.com/office/drawing/2014/main" id="{40CB02D2-251C-AB77-8330-463493A45549}"/>
                </a:ext>
              </a:extLst>
            </p:cNvPr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>
              <a:extLst>
                <a:ext uri="{FF2B5EF4-FFF2-40B4-BE49-F238E27FC236}">
                  <a16:creationId xmlns:a16="http://schemas.microsoft.com/office/drawing/2014/main" id="{A4BEC434-9237-0CBA-56C8-0F6B14D28A8A}"/>
                </a:ext>
              </a:extLst>
            </p:cNvPr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>
              <a:extLst>
                <a:ext uri="{FF2B5EF4-FFF2-40B4-BE49-F238E27FC236}">
                  <a16:creationId xmlns:a16="http://schemas.microsoft.com/office/drawing/2014/main" id="{9D800626-7FD4-8876-3FB8-7151BF8F8171}"/>
                </a:ext>
              </a:extLst>
            </p:cNvPr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>
              <a:extLst>
                <a:ext uri="{FF2B5EF4-FFF2-40B4-BE49-F238E27FC236}">
                  <a16:creationId xmlns:a16="http://schemas.microsoft.com/office/drawing/2014/main" id="{F9C6D934-DC40-1F08-6210-3DD97D5045C2}"/>
                </a:ext>
              </a:extLst>
            </p:cNvPr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>
              <a:extLst>
                <a:ext uri="{FF2B5EF4-FFF2-40B4-BE49-F238E27FC236}">
                  <a16:creationId xmlns:a16="http://schemas.microsoft.com/office/drawing/2014/main" id="{BC7E8326-344B-07A8-B629-83AADD9AD516}"/>
                </a:ext>
              </a:extLst>
            </p:cNvPr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>
              <a:extLst>
                <a:ext uri="{FF2B5EF4-FFF2-40B4-BE49-F238E27FC236}">
                  <a16:creationId xmlns:a16="http://schemas.microsoft.com/office/drawing/2014/main" id="{9A8CE308-2819-8E62-A5D6-69DCD8D44432}"/>
                </a:ext>
              </a:extLst>
            </p:cNvPr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>
              <a:extLst>
                <a:ext uri="{FF2B5EF4-FFF2-40B4-BE49-F238E27FC236}">
                  <a16:creationId xmlns:a16="http://schemas.microsoft.com/office/drawing/2014/main" id="{BA5EC849-DF4A-5ED0-0089-7687933F130E}"/>
                </a:ext>
              </a:extLst>
            </p:cNvPr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>
              <a:extLst>
                <a:ext uri="{FF2B5EF4-FFF2-40B4-BE49-F238E27FC236}">
                  <a16:creationId xmlns:a16="http://schemas.microsoft.com/office/drawing/2014/main" id="{135F0DE7-08E9-1179-DB79-B0B1F44655CD}"/>
                </a:ext>
              </a:extLst>
            </p:cNvPr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>
              <a:extLst>
                <a:ext uri="{FF2B5EF4-FFF2-40B4-BE49-F238E27FC236}">
                  <a16:creationId xmlns:a16="http://schemas.microsoft.com/office/drawing/2014/main" id="{3E299F67-FE2B-BBDD-A730-C8C457B8D4AF}"/>
                </a:ext>
              </a:extLst>
            </p:cNvPr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>
              <a:extLst>
                <a:ext uri="{FF2B5EF4-FFF2-40B4-BE49-F238E27FC236}">
                  <a16:creationId xmlns:a16="http://schemas.microsoft.com/office/drawing/2014/main" id="{5E52D282-6682-0E50-DA5C-80D055E49595}"/>
                </a:ext>
              </a:extLst>
            </p:cNvPr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>
              <a:extLst>
                <a:ext uri="{FF2B5EF4-FFF2-40B4-BE49-F238E27FC236}">
                  <a16:creationId xmlns:a16="http://schemas.microsoft.com/office/drawing/2014/main" id="{351B6E43-AACE-0487-8F37-E6E169144EA9}"/>
                </a:ext>
              </a:extLst>
            </p:cNvPr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>
              <a:extLst>
                <a:ext uri="{FF2B5EF4-FFF2-40B4-BE49-F238E27FC236}">
                  <a16:creationId xmlns:a16="http://schemas.microsoft.com/office/drawing/2014/main" id="{07709A8E-D399-4468-BDB4-DC9A4D868BE4}"/>
                </a:ext>
              </a:extLst>
            </p:cNvPr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>
              <a:extLst>
                <a:ext uri="{FF2B5EF4-FFF2-40B4-BE49-F238E27FC236}">
                  <a16:creationId xmlns:a16="http://schemas.microsoft.com/office/drawing/2014/main" id="{648E464C-2412-A3F0-956B-7845DE2C60A6}"/>
                </a:ext>
              </a:extLst>
            </p:cNvPr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>
              <a:extLst>
                <a:ext uri="{FF2B5EF4-FFF2-40B4-BE49-F238E27FC236}">
                  <a16:creationId xmlns:a16="http://schemas.microsoft.com/office/drawing/2014/main" id="{29D9178A-F057-6470-9615-0D4325BBADEE}"/>
                </a:ext>
              </a:extLst>
            </p:cNvPr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>
              <a:extLst>
                <a:ext uri="{FF2B5EF4-FFF2-40B4-BE49-F238E27FC236}">
                  <a16:creationId xmlns:a16="http://schemas.microsoft.com/office/drawing/2014/main" id="{66C60481-3B40-2F59-DF0E-02B7CD127947}"/>
                </a:ext>
              </a:extLst>
            </p:cNvPr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>
              <a:extLst>
                <a:ext uri="{FF2B5EF4-FFF2-40B4-BE49-F238E27FC236}">
                  <a16:creationId xmlns:a16="http://schemas.microsoft.com/office/drawing/2014/main" id="{7A141841-BCA3-CD19-6001-141340A92291}"/>
                </a:ext>
              </a:extLst>
            </p:cNvPr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>
              <a:extLst>
                <a:ext uri="{FF2B5EF4-FFF2-40B4-BE49-F238E27FC236}">
                  <a16:creationId xmlns:a16="http://schemas.microsoft.com/office/drawing/2014/main" id="{5738A9F6-53D3-3D7B-E583-1FBCEFEF7B99}"/>
                </a:ext>
              </a:extLst>
            </p:cNvPr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>
              <a:extLst>
                <a:ext uri="{FF2B5EF4-FFF2-40B4-BE49-F238E27FC236}">
                  <a16:creationId xmlns:a16="http://schemas.microsoft.com/office/drawing/2014/main" id="{34FBB83E-AF32-1954-B66D-29F0BE04200A}"/>
                </a:ext>
              </a:extLst>
            </p:cNvPr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>
              <a:extLst>
                <a:ext uri="{FF2B5EF4-FFF2-40B4-BE49-F238E27FC236}">
                  <a16:creationId xmlns:a16="http://schemas.microsoft.com/office/drawing/2014/main" id="{C3B1CD4D-5F4E-4EC2-D509-0EF61308E8FB}"/>
                </a:ext>
              </a:extLst>
            </p:cNvPr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>
              <a:extLst>
                <a:ext uri="{FF2B5EF4-FFF2-40B4-BE49-F238E27FC236}">
                  <a16:creationId xmlns:a16="http://schemas.microsoft.com/office/drawing/2014/main" id="{32A1F90F-041A-5704-BF8D-BEF2509A40A6}"/>
                </a:ext>
              </a:extLst>
            </p:cNvPr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>
              <a:extLst>
                <a:ext uri="{FF2B5EF4-FFF2-40B4-BE49-F238E27FC236}">
                  <a16:creationId xmlns:a16="http://schemas.microsoft.com/office/drawing/2014/main" id="{9883E345-F6EC-D20C-3A3B-C1C1DE730547}"/>
                </a:ext>
              </a:extLst>
            </p:cNvPr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>
              <a:extLst>
                <a:ext uri="{FF2B5EF4-FFF2-40B4-BE49-F238E27FC236}">
                  <a16:creationId xmlns:a16="http://schemas.microsoft.com/office/drawing/2014/main" id="{A647B5C3-7C67-F7DE-809B-F22963D0A637}"/>
                </a:ext>
              </a:extLst>
            </p:cNvPr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>
              <a:extLst>
                <a:ext uri="{FF2B5EF4-FFF2-40B4-BE49-F238E27FC236}">
                  <a16:creationId xmlns:a16="http://schemas.microsoft.com/office/drawing/2014/main" id="{896EDB28-144F-C7EA-5926-93734D73D7CB}"/>
                </a:ext>
              </a:extLst>
            </p:cNvPr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>
              <a:extLst>
                <a:ext uri="{FF2B5EF4-FFF2-40B4-BE49-F238E27FC236}">
                  <a16:creationId xmlns:a16="http://schemas.microsoft.com/office/drawing/2014/main" id="{5F69B1B4-9DC4-7CAF-3250-490F726002FF}"/>
                </a:ext>
              </a:extLst>
            </p:cNvPr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>
              <a:extLst>
                <a:ext uri="{FF2B5EF4-FFF2-40B4-BE49-F238E27FC236}">
                  <a16:creationId xmlns:a16="http://schemas.microsoft.com/office/drawing/2014/main" id="{BEAE11CE-05EE-98F5-9590-868DF4524934}"/>
                </a:ext>
              </a:extLst>
            </p:cNvPr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>
              <a:extLst>
                <a:ext uri="{FF2B5EF4-FFF2-40B4-BE49-F238E27FC236}">
                  <a16:creationId xmlns:a16="http://schemas.microsoft.com/office/drawing/2014/main" id="{02090F75-7CC9-B17E-0898-FD32E10DBCBD}"/>
                </a:ext>
              </a:extLst>
            </p:cNvPr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>
              <a:extLst>
                <a:ext uri="{FF2B5EF4-FFF2-40B4-BE49-F238E27FC236}">
                  <a16:creationId xmlns:a16="http://schemas.microsoft.com/office/drawing/2014/main" id="{C92D0F3C-0A44-6BCC-434A-DD3636824D7E}"/>
                </a:ext>
              </a:extLst>
            </p:cNvPr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>
              <a:extLst>
                <a:ext uri="{FF2B5EF4-FFF2-40B4-BE49-F238E27FC236}">
                  <a16:creationId xmlns:a16="http://schemas.microsoft.com/office/drawing/2014/main" id="{519E90BA-7C3F-DDCD-BF5C-B615F96A8A50}"/>
                </a:ext>
              </a:extLst>
            </p:cNvPr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>
              <a:extLst>
                <a:ext uri="{FF2B5EF4-FFF2-40B4-BE49-F238E27FC236}">
                  <a16:creationId xmlns:a16="http://schemas.microsoft.com/office/drawing/2014/main" id="{347F8BE6-0F52-D146-9C85-B72F17ED51F9}"/>
                </a:ext>
              </a:extLst>
            </p:cNvPr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>
            <a:extLst>
              <a:ext uri="{FF2B5EF4-FFF2-40B4-BE49-F238E27FC236}">
                <a16:creationId xmlns:a16="http://schemas.microsoft.com/office/drawing/2014/main" id="{71F9015B-EA21-C517-966C-2F50A885CB15}"/>
              </a:ext>
            </a:extLst>
          </p:cNvPr>
          <p:cNvSpPr txBox="1"/>
          <p:nvPr/>
        </p:nvSpPr>
        <p:spPr>
          <a:xfrm>
            <a:off x="505645" y="1486191"/>
            <a:ext cx="12978986" cy="4369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Define a quién vas a entrevistar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Busca personas que se parezcan al usuario persona que define. Puedes elegir:</a:t>
            </a:r>
          </a:p>
          <a:p>
            <a:pPr marL="914400">
              <a:lnSpc>
                <a:spcPct val="115000"/>
              </a:lnSpc>
            </a:pPr>
            <a:endParaRPr lang="es-MX" sz="2800" dirty="0">
              <a:solidFill>
                <a:srgbClr val="202020"/>
              </a:solidFill>
            </a:endParaRP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Clientes potenciales (si ya tienes algunos interesados)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Personas que usan productos/servicios similares</a:t>
            </a:r>
          </a:p>
          <a:p>
            <a:pPr marL="1371600" indent="-4572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02020"/>
                </a:solidFill>
              </a:rPr>
              <a:t>Seguidores en redes sociales</a:t>
            </a:r>
          </a:p>
          <a:p>
            <a:pPr marL="914400">
              <a:lnSpc>
                <a:spcPct val="115000"/>
              </a:lnSpc>
            </a:pPr>
            <a:endParaRPr lang="es-MX" sz="2800" dirty="0">
              <a:solidFill>
                <a:srgbClr val="202020"/>
              </a:solidFill>
            </a:endParaRP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Desarrollar una guía para entrevista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Aplicar entrevista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Analizar datos sobre patrones que se repiten</a:t>
            </a: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Comparar con el usuario planteado.</a:t>
            </a:r>
          </a:p>
          <a:p>
            <a:pPr marL="914400">
              <a:lnSpc>
                <a:spcPct val="115000"/>
              </a:lnSpc>
            </a:pPr>
            <a:endParaRPr lang="es-MX" sz="2800" dirty="0">
              <a:solidFill>
                <a:srgbClr val="202020"/>
              </a:solidFill>
            </a:endParaRPr>
          </a:p>
          <a:p>
            <a:pPr marL="914400">
              <a:lnSpc>
                <a:spcPct val="115000"/>
              </a:lnSpc>
            </a:pPr>
            <a:r>
              <a:rPr lang="es-MX" sz="2800" dirty="0">
                <a:solidFill>
                  <a:srgbClr val="202020"/>
                </a:solidFill>
              </a:rPr>
              <a:t>Ejemplo de ajuste: Si muchas personas dicen que compran solo en Instagram y buscan envíos rápidos, tu estrategia debe enfocarse más en esa red y ofrecer envíos express.</a:t>
            </a:r>
            <a:endParaRPr sz="28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>
            <a:extLst>
              <a:ext uri="{FF2B5EF4-FFF2-40B4-BE49-F238E27FC236}">
                <a16:creationId xmlns:a16="http://schemas.microsoft.com/office/drawing/2014/main" id="{EF4A7E6F-9EF2-8CE9-4CCE-4A94374BFB2F}"/>
              </a:ext>
            </a:extLst>
          </p:cNvPr>
          <p:cNvGrpSpPr/>
          <p:nvPr/>
        </p:nvGrpSpPr>
        <p:grpSpPr>
          <a:xfrm>
            <a:off x="11570008" y="3723974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>
              <a:extLst>
                <a:ext uri="{FF2B5EF4-FFF2-40B4-BE49-F238E27FC236}">
                  <a16:creationId xmlns:a16="http://schemas.microsoft.com/office/drawing/2014/main" id="{DB9F4024-7FF9-C71F-9FB8-29D8674E3F90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>
              <a:extLst>
                <a:ext uri="{FF2B5EF4-FFF2-40B4-BE49-F238E27FC236}">
                  <a16:creationId xmlns:a16="http://schemas.microsoft.com/office/drawing/2014/main" id="{2550E38A-FAF1-C6F0-258F-93A6D250642A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>
              <a:extLst>
                <a:ext uri="{FF2B5EF4-FFF2-40B4-BE49-F238E27FC236}">
                  <a16:creationId xmlns:a16="http://schemas.microsoft.com/office/drawing/2014/main" id="{75B9F5B3-F6E4-988B-B509-E1B1A7750A22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>
            <a:extLst>
              <a:ext uri="{FF2B5EF4-FFF2-40B4-BE49-F238E27FC236}">
                <a16:creationId xmlns:a16="http://schemas.microsoft.com/office/drawing/2014/main" id="{8A68B864-36C1-F687-0D95-920898AB2877}"/>
              </a:ext>
            </a:extLst>
          </p:cNvPr>
          <p:cNvGrpSpPr/>
          <p:nvPr/>
        </p:nvGrpSpPr>
        <p:grpSpPr>
          <a:xfrm>
            <a:off x="14465309" y="3839071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>
              <a:extLst>
                <a:ext uri="{FF2B5EF4-FFF2-40B4-BE49-F238E27FC236}">
                  <a16:creationId xmlns:a16="http://schemas.microsoft.com/office/drawing/2014/main" id="{69C9FA3D-5845-A695-0BC5-63554DB189B3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>
              <a:extLst>
                <a:ext uri="{FF2B5EF4-FFF2-40B4-BE49-F238E27FC236}">
                  <a16:creationId xmlns:a16="http://schemas.microsoft.com/office/drawing/2014/main" id="{97A799A2-93A0-98AA-F8C7-581C6DA1BF35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>
              <a:extLst>
                <a:ext uri="{FF2B5EF4-FFF2-40B4-BE49-F238E27FC236}">
                  <a16:creationId xmlns:a16="http://schemas.microsoft.com/office/drawing/2014/main" id="{BC36BF35-23F1-F62F-F03B-6FC82797829F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>
            <a:extLst>
              <a:ext uri="{FF2B5EF4-FFF2-40B4-BE49-F238E27FC236}">
                <a16:creationId xmlns:a16="http://schemas.microsoft.com/office/drawing/2014/main" id="{D5636F9F-3854-1A00-B3A4-5A2CAA494EC3}"/>
              </a:ext>
            </a:extLst>
          </p:cNvPr>
          <p:cNvGrpSpPr/>
          <p:nvPr/>
        </p:nvGrpSpPr>
        <p:grpSpPr>
          <a:xfrm>
            <a:off x="11801316" y="578487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>
              <a:extLst>
                <a:ext uri="{FF2B5EF4-FFF2-40B4-BE49-F238E27FC236}">
                  <a16:creationId xmlns:a16="http://schemas.microsoft.com/office/drawing/2014/main" id="{29C19F79-6EA7-1271-775A-83508E1DE20D}"/>
                </a:ext>
              </a:extLst>
            </p:cNvPr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>
              <a:extLst>
                <a:ext uri="{FF2B5EF4-FFF2-40B4-BE49-F238E27FC236}">
                  <a16:creationId xmlns:a16="http://schemas.microsoft.com/office/drawing/2014/main" id="{BE4E33AB-3556-73D5-FD75-B6245B5F1D07}"/>
                </a:ext>
              </a:extLst>
            </p:cNvPr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>
              <a:extLst>
                <a:ext uri="{FF2B5EF4-FFF2-40B4-BE49-F238E27FC236}">
                  <a16:creationId xmlns:a16="http://schemas.microsoft.com/office/drawing/2014/main" id="{05A74154-76B3-443C-118D-16DC4EE29744}"/>
                </a:ext>
              </a:extLst>
            </p:cNvPr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89A5902A-6883-677D-44A5-FB96728F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722" y="702595"/>
            <a:ext cx="15408000" cy="1145400"/>
          </a:xfrm>
        </p:spPr>
        <p:txBody>
          <a:bodyPr/>
          <a:lstStyle/>
          <a:p>
            <a:r>
              <a:rPr lang="es-MX" dirty="0"/>
              <a:t>¿Cómo validar a mi usuario-persona?</a:t>
            </a:r>
            <a:br>
              <a:rPr lang="es-MX" dirty="0"/>
            </a:br>
            <a:r>
              <a:rPr lang="es-MX" dirty="0"/>
              <a:t>‘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4137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B282491-841E-44C9-8786-BE8FE7772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75C2AE1-9C6C-4767-BAF1-8976D992C2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7" b="35370"/>
          <a:stretch/>
        </p:blipFill>
        <p:spPr>
          <a:xfrm>
            <a:off x="2133600" y="190500"/>
            <a:ext cx="13278757" cy="9035587"/>
          </a:xfrm>
          <a:prstGeom prst="rect">
            <a:avLst/>
          </a:prstGeom>
        </p:spPr>
      </p:pic>
      <p:sp>
        <p:nvSpPr>
          <p:cNvPr id="4" name="Rectángulo: esquina doblada 3">
            <a:extLst>
              <a:ext uri="{FF2B5EF4-FFF2-40B4-BE49-F238E27FC236}">
                <a16:creationId xmlns:a16="http://schemas.microsoft.com/office/drawing/2014/main" id="{512B5576-9A33-4037-A77E-8EC478F38492}"/>
              </a:ext>
            </a:extLst>
          </p:cNvPr>
          <p:cNvSpPr/>
          <p:nvPr/>
        </p:nvSpPr>
        <p:spPr>
          <a:xfrm>
            <a:off x="3200400" y="1790700"/>
            <a:ext cx="5410200" cy="1981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Los usuarios que buscan experiencias de turismo comunitario enfrentan dificultades para acceder a información detallada y actualizada sobre destinos, servicios, y actividades. La falta de infraestructura digital en áreas remotas y la dificultad para contactar a los operadores comunitarios limitan la capacidad de los viajeros para planificar y disfrutar plenamente de sus viajes.</a:t>
            </a:r>
          </a:p>
        </p:txBody>
      </p:sp>
      <p:sp>
        <p:nvSpPr>
          <p:cNvPr id="5" name="Rectángulo: esquina doblada 4">
            <a:extLst>
              <a:ext uri="{FF2B5EF4-FFF2-40B4-BE49-F238E27FC236}">
                <a16:creationId xmlns:a16="http://schemas.microsoft.com/office/drawing/2014/main" id="{487220A2-003C-4427-8BF5-7A6C6C827A44}"/>
              </a:ext>
            </a:extLst>
          </p:cNvPr>
          <p:cNvSpPr/>
          <p:nvPr/>
        </p:nvSpPr>
        <p:spPr>
          <a:xfrm>
            <a:off x="3200400" y="4517793"/>
            <a:ext cx="5410200" cy="1981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El turismo comunitario ha crecido en popularidad, especialmente entre los viajeros interesados en experiencias auténticas y sostenibles. Sin embargo, muchas comunidades locales carecen de las herramientas digitales adecuadas para atraer y gestionar a los turistas.</a:t>
            </a:r>
          </a:p>
        </p:txBody>
      </p:sp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E92E032A-038A-4EBD-8F2B-4B2DDE3842E1}"/>
              </a:ext>
            </a:extLst>
          </p:cNvPr>
          <p:cNvSpPr/>
          <p:nvPr/>
        </p:nvSpPr>
        <p:spPr>
          <a:xfrm>
            <a:off x="3200400" y="7244886"/>
            <a:ext cx="5410200" cy="19812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Usuario</a:t>
            </a:r>
            <a:r>
              <a:rPr lang="es-MX" sz="1600" dirty="0"/>
              <a:t>: Viajeros digitales entre 25 y 45 años, con interés en experiencias culturales auténticas, sostenibilidad y turismo comunitario. Usan dispositivos móviles para planificar y documentar sus viajes.</a:t>
            </a:r>
          </a:p>
          <a:p>
            <a:pPr algn="ctr"/>
            <a:r>
              <a:rPr lang="es-MX" sz="1600" b="1" dirty="0"/>
              <a:t>Actores</a:t>
            </a:r>
            <a:r>
              <a:rPr lang="es-MX" sz="1600" dirty="0"/>
              <a:t>: Comunidad local, Operadores turísticos, redes sociales, plataformas sobre turismo </a:t>
            </a:r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17AA5717-981D-4715-B655-62015AFDD74F}"/>
              </a:ext>
            </a:extLst>
          </p:cNvPr>
          <p:cNvSpPr/>
          <p:nvPr/>
        </p:nvSpPr>
        <p:spPr>
          <a:xfrm>
            <a:off x="10896600" y="1828800"/>
            <a:ext cx="3505200" cy="304800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Plataforma digital integrada</a:t>
            </a:r>
            <a:r>
              <a:rPr lang="es-MX" sz="1600" dirty="0"/>
              <a:t>: Crear una plataforma que centralice la información sobre destinos comunitarios, servicios, y actividades, actualizada en tiempo real y con posibilidad de reserva directa. Incluir una función de contacto fácil con operadores locales.</a:t>
            </a:r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290DFB06-E9DE-404A-B171-970A8C36BA78}"/>
              </a:ext>
            </a:extLst>
          </p:cNvPr>
          <p:cNvSpPr/>
          <p:nvPr/>
        </p:nvSpPr>
        <p:spPr>
          <a:xfrm>
            <a:off x="10915650" y="6498993"/>
            <a:ext cx="3505200" cy="2727093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/>
              <a:t>Apps móviles con guías interactivas y realidad aumentada: </a:t>
            </a:r>
            <a:r>
              <a:rPr lang="es-MX" sz="1600" dirty="0"/>
              <a:t>Desarrollar una aplicación que ofrezca tours inmersivos con realidad aumentada, traducción en tiempo real, y mapas interactivos para mejorar la experiencia en el destino, incluso en áreas con poca conectividad.</a:t>
            </a:r>
          </a:p>
        </p:txBody>
      </p:sp>
    </p:spTree>
    <p:extLst>
      <p:ext uri="{BB962C8B-B14F-4D97-AF65-F5344CB8AC3E}">
        <p14:creationId xmlns:p14="http://schemas.microsoft.com/office/powerpoint/2010/main" val="2193309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B282491-841E-44C9-8786-BE8FE77725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13D245-2A65-4596-B65B-0193FFA4A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70"/>
          <a:stretch/>
        </p:blipFill>
        <p:spPr>
          <a:xfrm>
            <a:off x="3371850" y="3097811"/>
            <a:ext cx="10591800" cy="4396177"/>
          </a:xfrm>
          <a:prstGeom prst="rect">
            <a:avLst/>
          </a:prstGeom>
        </p:spPr>
      </p:pic>
      <p:sp>
        <p:nvSpPr>
          <p:cNvPr id="6" name="Rectángulo: esquina doblada 5">
            <a:extLst>
              <a:ext uri="{FF2B5EF4-FFF2-40B4-BE49-F238E27FC236}">
                <a16:creationId xmlns:a16="http://schemas.microsoft.com/office/drawing/2014/main" id="{D0E65E15-6983-4969-A819-7CC4FD195702}"/>
              </a:ext>
            </a:extLst>
          </p:cNvPr>
          <p:cNvSpPr/>
          <p:nvPr/>
        </p:nvSpPr>
        <p:spPr>
          <a:xfrm>
            <a:off x="10134600" y="4381500"/>
            <a:ext cx="3352800" cy="2850917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  <a:p>
            <a:pPr algn="ctr"/>
            <a:r>
              <a:rPr lang="es-MX" sz="1600" b="1" dirty="0"/>
              <a:t>Programa de fidelización y comunidad online: </a:t>
            </a:r>
            <a:r>
              <a:rPr lang="es-MX" sz="1600" dirty="0"/>
              <a:t>Implementar un programa de fidelización para viajeros, ofreciendo descuentos o experiencias exclusivas para quienes regresan o recomiendan el destino. Además, crear una comunidad online donde los viajeros puedan compartir experiencias, reseñas, y mantener contacto con las comunidades visitadas..</a:t>
            </a:r>
          </a:p>
        </p:txBody>
      </p:sp>
      <p:sp>
        <p:nvSpPr>
          <p:cNvPr id="7" name="Rectángulo: esquina doblada 6">
            <a:extLst>
              <a:ext uri="{FF2B5EF4-FFF2-40B4-BE49-F238E27FC236}">
                <a16:creationId xmlns:a16="http://schemas.microsoft.com/office/drawing/2014/main" id="{7822A863-61C6-47AF-95E4-3A2F0F4F2480}"/>
              </a:ext>
            </a:extLst>
          </p:cNvPr>
          <p:cNvSpPr/>
          <p:nvPr/>
        </p:nvSpPr>
        <p:spPr>
          <a:xfrm>
            <a:off x="4268932" y="3687873"/>
            <a:ext cx="4381500" cy="1673481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Información clara y actualizada sobre los destinos y servicios comunitarios.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Facilidad para comparar opciones y realizar reservas.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Acceso digital a guías locales, itinerarios y mapas interactivos.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Experiencias inmersivas y enriquecedoras con la cultura local.</a:t>
            </a:r>
          </a:p>
        </p:txBody>
      </p:sp>
      <p:sp>
        <p:nvSpPr>
          <p:cNvPr id="8" name="Rectángulo: esquina doblada 7">
            <a:extLst>
              <a:ext uri="{FF2B5EF4-FFF2-40B4-BE49-F238E27FC236}">
                <a16:creationId xmlns:a16="http://schemas.microsoft.com/office/drawing/2014/main" id="{ED946247-271D-4D2E-80FB-FB7332D76D66}"/>
              </a:ext>
            </a:extLst>
          </p:cNvPr>
          <p:cNvSpPr/>
          <p:nvPr/>
        </p:nvSpPr>
        <p:spPr>
          <a:xfrm>
            <a:off x="4343400" y="5708417"/>
            <a:ext cx="4267200" cy="1543050"/>
          </a:xfrm>
          <a:prstGeom prst="foldedCorne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Digitalización del turismo</a:t>
            </a:r>
          </a:p>
          <a:p>
            <a:pPr algn="ctr"/>
            <a:r>
              <a:rPr lang="es-MX" sz="1600" dirty="0"/>
              <a:t>Sostenibilidad</a:t>
            </a:r>
          </a:p>
          <a:p>
            <a:pPr algn="ctr"/>
            <a:r>
              <a:rPr lang="es-MX" sz="1600" dirty="0"/>
              <a:t>Inmersión y realidad aumentada</a:t>
            </a:r>
          </a:p>
        </p:txBody>
      </p:sp>
    </p:spTree>
    <p:extLst>
      <p:ext uri="{BB962C8B-B14F-4D97-AF65-F5344CB8AC3E}">
        <p14:creationId xmlns:p14="http://schemas.microsoft.com/office/powerpoint/2010/main" val="336932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1828800" y="3009900"/>
            <a:ext cx="136398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Halley" panose="020B0604020202020204" charset="0"/>
              </a:rPr>
              <a:t>Startups Tecnológicas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b="1" i="1" dirty="0">
                <a:latin typeface="Halley" panose="020B0604020202020204" charset="0"/>
              </a:rPr>
              <a:t>Software as a Service (SaaS)</a:t>
            </a:r>
            <a:r>
              <a:rPr lang="es-MX" sz="2800" dirty="0">
                <a:latin typeface="Halley" panose="020B0604020202020204" charset="0"/>
              </a:rPr>
              <a:t>: Ofrecen software a través de la nube bajo un modelo de suscripción. Ejemplos incluyen Salesforce y Zoom.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i="1" dirty="0">
                <a:latin typeface="Halley" panose="020B0604020202020204" charset="0"/>
              </a:rPr>
              <a:t>Plataformas</a:t>
            </a:r>
            <a:r>
              <a:rPr lang="es-MX" sz="2800" dirty="0">
                <a:latin typeface="Halley" panose="020B0604020202020204" charset="0"/>
              </a:rPr>
              <a:t>: Conectan diferentes grupos de usuarios o servicios. Ejemplos incluyen Airbnb (plataforma de alquileres) y Uber (plataforma de transporte).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i="1" dirty="0">
                <a:latin typeface="Halley" panose="020B0604020202020204" charset="0"/>
              </a:rPr>
              <a:t>Fintech:</a:t>
            </a:r>
            <a:r>
              <a:rPr lang="es-MX" sz="2800" dirty="0">
                <a:latin typeface="Halley" panose="020B0604020202020204" charset="0"/>
              </a:rPr>
              <a:t> Startups en el sector financiero que utilizan la tecnología para mejorar o revolucionar los servicios financieros. Ejemplos incluyen </a:t>
            </a:r>
            <a:r>
              <a:rPr lang="es-MX" sz="2800" dirty="0" err="1">
                <a:latin typeface="Halley" panose="020B0604020202020204" charset="0"/>
              </a:rPr>
              <a:t>Stripe</a:t>
            </a:r>
            <a:r>
              <a:rPr lang="es-MX" sz="2800" dirty="0">
                <a:latin typeface="Halley" panose="020B0604020202020204" charset="0"/>
              </a:rPr>
              <a:t> y </a:t>
            </a:r>
            <a:r>
              <a:rPr lang="es-MX" sz="2800" dirty="0" err="1">
                <a:latin typeface="Halley" panose="020B0604020202020204" charset="0"/>
              </a:rPr>
              <a:t>Revolut</a:t>
            </a:r>
            <a:r>
              <a:rPr lang="es-MX" sz="2800" dirty="0">
                <a:latin typeface="Halley" panose="020B060402020202020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i="1" dirty="0" err="1">
                <a:latin typeface="Halley" panose="020B0604020202020204" charset="0"/>
              </a:rPr>
              <a:t>Healthtech</a:t>
            </a:r>
            <a:r>
              <a:rPr lang="es-MX" sz="2800" dirty="0">
                <a:latin typeface="Halley" panose="020B0604020202020204" charset="0"/>
              </a:rPr>
              <a:t>: Se centran en la salud y el bienestar mediante la tecnología. Ejemplos incluyen startups de telemedicina o aplicaciones de monitoreo de salud como </a:t>
            </a:r>
            <a:r>
              <a:rPr lang="es-MX" sz="2800" dirty="0" err="1">
                <a:latin typeface="Halley" panose="020B0604020202020204" charset="0"/>
              </a:rPr>
              <a:t>Teladoc</a:t>
            </a:r>
            <a:r>
              <a:rPr lang="es-MX" sz="2800" dirty="0">
                <a:latin typeface="Halley" panose="020B060402020202020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2800" i="1" dirty="0" err="1">
                <a:latin typeface="Halley" panose="020B0604020202020204" charset="0"/>
              </a:rPr>
              <a:t>Edtech</a:t>
            </a:r>
            <a:r>
              <a:rPr lang="es-MX" sz="2800" i="1" dirty="0">
                <a:latin typeface="Halley" panose="020B0604020202020204" charset="0"/>
              </a:rPr>
              <a:t>:</a:t>
            </a:r>
            <a:r>
              <a:rPr lang="es-MX" sz="2800" dirty="0">
                <a:latin typeface="Halley" panose="020B0604020202020204" charset="0"/>
              </a:rPr>
              <a:t> Startups que innovan en el sector educativo, a través de plataformas de aprendizaje en línea, aplicaciones educativas, etc. Ejemplos incluyen Coursera y Duolingo.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38600" y="581025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Tipos de Start Up</a:t>
            </a:r>
          </a:p>
        </p:txBody>
      </p:sp>
    </p:spTree>
    <p:extLst>
      <p:ext uri="{BB962C8B-B14F-4D97-AF65-F5344CB8AC3E}">
        <p14:creationId xmlns:p14="http://schemas.microsoft.com/office/powerpoint/2010/main" val="171739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1905000" y="3009900"/>
            <a:ext cx="13563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Halley" panose="020B0604020202020204" charset="0"/>
              </a:rPr>
              <a:t>Startups de Productos Físicos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Hardware: Se enfocan en desarrollar productos físicos innovadores, como dispositivos electrónicos. Ejemplos incluyen startups que desarrollan dispositivos </a:t>
            </a:r>
            <a:r>
              <a:rPr lang="es-MX" sz="2800" dirty="0" err="1">
                <a:latin typeface="Halley" panose="020B0604020202020204" charset="0"/>
              </a:rPr>
              <a:t>IoT</a:t>
            </a:r>
            <a:r>
              <a:rPr lang="es-MX" sz="2800" dirty="0">
                <a:latin typeface="Halley" panose="020B0604020202020204" charset="0"/>
              </a:rPr>
              <a:t> (Internet of </a:t>
            </a:r>
            <a:r>
              <a:rPr lang="es-MX" sz="2800" dirty="0" err="1">
                <a:latin typeface="Halley" panose="020B0604020202020204" charset="0"/>
              </a:rPr>
              <a:t>Things</a:t>
            </a:r>
            <a:r>
              <a:rPr lang="es-MX" sz="2800" dirty="0">
                <a:latin typeface="Halley" panose="020B0604020202020204" charset="0"/>
              </a:rPr>
              <a:t>) o wearables como Fitbit.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Biotecnología: Startups que desarrollan productos en el ámbito de la biología y la salud, como nuevos medicamentos, terapias o productos de diagnóstico. Ejemplos incluyen Moderna y BioNTech.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38600" y="581025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Tipos de Start Up</a:t>
            </a:r>
          </a:p>
        </p:txBody>
      </p:sp>
    </p:spTree>
    <p:extLst>
      <p:ext uri="{BB962C8B-B14F-4D97-AF65-F5344CB8AC3E}">
        <p14:creationId xmlns:p14="http://schemas.microsoft.com/office/powerpoint/2010/main" val="145275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1905000" y="3009900"/>
            <a:ext cx="1356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Halley" panose="020B0604020202020204" charset="0"/>
              </a:rPr>
              <a:t>Startups Sociales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Impacto Social: Tienen como objetivo principal generar un impacto positivo en la sociedad o el medio ambiente. A menudo, su modelo de negocio está ligado a la sostenibilidad o a resolver problemas sociales. Ejemplos incluyen TOMS </a:t>
            </a:r>
            <a:r>
              <a:rPr lang="es-MX" sz="2800" dirty="0" err="1">
                <a:latin typeface="Halley" panose="020B0604020202020204" charset="0"/>
              </a:rPr>
              <a:t>Shoes</a:t>
            </a:r>
            <a:r>
              <a:rPr lang="es-MX" sz="2800" dirty="0">
                <a:latin typeface="Halley" panose="020B0604020202020204" charset="0"/>
              </a:rPr>
              <a:t> y Patagonia.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Economía Circular: Enfocadas en el reciclaje, la reutilización de materiales y la reducción de desechos. Ejemplos incluyen startups que desarrollan productos a partir de materiales reciclados o plataformas de economía compartida como OLIO.</a:t>
            </a: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38600" y="581025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Tipos de Start Up</a:t>
            </a:r>
          </a:p>
        </p:txBody>
      </p:sp>
    </p:spTree>
    <p:extLst>
      <p:ext uri="{BB962C8B-B14F-4D97-AF65-F5344CB8AC3E}">
        <p14:creationId xmlns:p14="http://schemas.microsoft.com/office/powerpoint/2010/main" val="404250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9E4FD1-B886-4F7B-ACF5-991449E64056}"/>
              </a:ext>
            </a:extLst>
          </p:cNvPr>
          <p:cNvSpPr txBox="1"/>
          <p:nvPr/>
        </p:nvSpPr>
        <p:spPr>
          <a:xfrm>
            <a:off x="1905000" y="3009900"/>
            <a:ext cx="135636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Halley" panose="020B0604020202020204" charset="0"/>
              </a:rPr>
              <a:t>Startups de Comercio Electrónico (E-commerce)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 err="1">
                <a:latin typeface="Halley" panose="020B0604020202020204" charset="0"/>
              </a:rPr>
              <a:t>Marketplaces</a:t>
            </a:r>
            <a:r>
              <a:rPr lang="es-MX" sz="2800" dirty="0">
                <a:latin typeface="Halley" panose="020B0604020202020204" charset="0"/>
              </a:rPr>
              <a:t>: Plataformas que conectan a vendedores y compradores, facilitando la venta de productos o servicios. Ejemplos incluyen Amazon y eBay.</a:t>
            </a:r>
          </a:p>
          <a:p>
            <a:pPr algn="just"/>
            <a:endParaRPr lang="es-MX" sz="2800" dirty="0">
              <a:latin typeface="Halley" panose="020B0604020202020204" charset="0"/>
            </a:endParaRPr>
          </a:p>
          <a:p>
            <a:pPr algn="just"/>
            <a:r>
              <a:rPr lang="es-MX" sz="2800" dirty="0">
                <a:latin typeface="Halley" panose="020B0604020202020204" charset="0"/>
              </a:rPr>
              <a:t>Direct-to-Consumer (DTC): Venden productos directamente a los consumidores, eliminando intermediarios. Ejemplos incluyen </a:t>
            </a:r>
            <a:r>
              <a:rPr lang="es-MX" sz="2800" dirty="0" err="1">
                <a:latin typeface="Halley" panose="020B0604020202020204" charset="0"/>
              </a:rPr>
              <a:t>Warby</a:t>
            </a:r>
            <a:r>
              <a:rPr lang="es-MX" sz="2800" dirty="0">
                <a:latin typeface="Halley" panose="020B0604020202020204" charset="0"/>
              </a:rPr>
              <a:t> Parker y </a:t>
            </a:r>
            <a:r>
              <a:rPr lang="es-MX" sz="2800" dirty="0" err="1">
                <a:latin typeface="Halley" panose="020B0604020202020204" charset="0"/>
              </a:rPr>
              <a:t>Glossier</a:t>
            </a:r>
            <a:endParaRPr lang="es-MX" sz="2800" dirty="0">
              <a:latin typeface="Halley" panose="020B060402020202020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14C65693-6034-46D1-A94E-304991ED16FF}"/>
              </a:ext>
            </a:extLst>
          </p:cNvPr>
          <p:cNvSpPr/>
          <p:nvPr/>
        </p:nvSpPr>
        <p:spPr>
          <a:xfrm>
            <a:off x="4804207" y="1096432"/>
            <a:ext cx="8679587" cy="1703369"/>
          </a:xfrm>
          <a:custGeom>
            <a:avLst/>
            <a:gdLst/>
            <a:ahLst/>
            <a:cxnLst/>
            <a:rect l="l" t="t" r="r" b="b"/>
            <a:pathLst>
              <a:path w="8679587" h="1703369">
                <a:moveTo>
                  <a:pt x="0" y="0"/>
                </a:moveTo>
                <a:lnTo>
                  <a:pt x="8679586" y="0"/>
                </a:lnTo>
                <a:lnTo>
                  <a:pt x="8679586" y="1703369"/>
                </a:lnTo>
                <a:lnTo>
                  <a:pt x="0" y="170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D413F6C-5DAF-42C6-9DE1-EBCF4E6CA349}"/>
              </a:ext>
            </a:extLst>
          </p:cNvPr>
          <p:cNvSpPr txBox="1"/>
          <p:nvPr/>
        </p:nvSpPr>
        <p:spPr>
          <a:xfrm>
            <a:off x="4038600" y="581025"/>
            <a:ext cx="10134600" cy="1752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30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Halley"/>
                <a:ea typeface="Halley"/>
                <a:cs typeface="Halley"/>
                <a:sym typeface="Halley"/>
              </a:rPr>
              <a:t>Tipos de Start Up</a:t>
            </a:r>
          </a:p>
        </p:txBody>
      </p:sp>
    </p:spTree>
    <p:extLst>
      <p:ext uri="{BB962C8B-B14F-4D97-AF65-F5344CB8AC3E}">
        <p14:creationId xmlns:p14="http://schemas.microsoft.com/office/powerpoint/2010/main" val="220332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008123" y="407873"/>
            <a:ext cx="14271754" cy="9471255"/>
          </a:xfrm>
          <a:custGeom>
            <a:avLst/>
            <a:gdLst/>
            <a:ahLst/>
            <a:cxnLst/>
            <a:rect l="l" t="t" r="r" b="b"/>
            <a:pathLst>
              <a:path w="14271754" h="9471255">
                <a:moveTo>
                  <a:pt x="0" y="0"/>
                </a:moveTo>
                <a:lnTo>
                  <a:pt x="14271754" y="0"/>
                </a:lnTo>
                <a:lnTo>
                  <a:pt x="14271754" y="9471254"/>
                </a:lnTo>
                <a:lnTo>
                  <a:pt x="0" y="9471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278442" y="1575250"/>
            <a:ext cx="12590732" cy="5800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852"/>
              </a:lnSpc>
              <a:spcBef>
                <a:spcPct val="0"/>
              </a:spcBef>
            </a:pPr>
            <a:r>
              <a:rPr lang="en-US" sz="17037" dirty="0" err="1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Ejemplos</a:t>
            </a:r>
            <a:r>
              <a:rPr lang="en-US" sz="17037" dirty="0">
                <a:solidFill>
                  <a:srgbClr val="000000"/>
                </a:solidFill>
                <a:latin typeface="Ballpoint"/>
                <a:ea typeface="Ballpoint"/>
                <a:cs typeface="Ballpoint"/>
                <a:sym typeface="Ballpoint"/>
              </a:rPr>
              <a:t> de START-UP videos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67622" y="2603410"/>
            <a:ext cx="5131941" cy="2668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19"/>
              </a:lnSpc>
            </a:pPr>
            <a:endParaRPr lang="en-US" sz="16656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3519966" y="583663"/>
            <a:ext cx="3739334" cy="3372199"/>
          </a:xfrm>
          <a:custGeom>
            <a:avLst/>
            <a:gdLst/>
            <a:ahLst/>
            <a:cxnLst/>
            <a:rect l="l" t="t" r="r" b="b"/>
            <a:pathLst>
              <a:path w="3739334" h="3372199">
                <a:moveTo>
                  <a:pt x="0" y="0"/>
                </a:moveTo>
                <a:lnTo>
                  <a:pt x="3739334" y="0"/>
                </a:lnTo>
                <a:lnTo>
                  <a:pt x="3739334" y="3372200"/>
                </a:lnTo>
                <a:lnTo>
                  <a:pt x="0" y="3372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3708744" y="7178009"/>
            <a:ext cx="2829439" cy="2140085"/>
          </a:xfrm>
          <a:custGeom>
            <a:avLst/>
            <a:gdLst/>
            <a:ahLst/>
            <a:cxnLst/>
            <a:rect l="l" t="t" r="r" b="b"/>
            <a:pathLst>
              <a:path w="2829439" h="2140085">
                <a:moveTo>
                  <a:pt x="2829439" y="0"/>
                </a:moveTo>
                <a:lnTo>
                  <a:pt x="0" y="0"/>
                </a:lnTo>
                <a:lnTo>
                  <a:pt x="0" y="2140085"/>
                </a:lnTo>
                <a:lnTo>
                  <a:pt x="2829439" y="2140085"/>
                </a:lnTo>
                <a:lnTo>
                  <a:pt x="2829439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08744" y="2048312"/>
            <a:ext cx="5658879" cy="3137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420"/>
              </a:lnSpc>
              <a:spcBef>
                <a:spcPct val="0"/>
              </a:spcBef>
            </a:pPr>
            <a:endParaRPr lang="en-US" sz="19586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48634" y="1008683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892323" y="6994059"/>
            <a:ext cx="6503355" cy="1408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320"/>
              </a:lnSpc>
              <a:spcBef>
                <a:spcPct val="0"/>
              </a:spcBef>
            </a:pPr>
            <a:endParaRPr lang="en-US" sz="8800" dirty="0">
              <a:solidFill>
                <a:srgbClr val="000000"/>
              </a:solidFill>
              <a:latin typeface="Ballpoint"/>
              <a:ea typeface="Ballpoint"/>
              <a:cs typeface="Ballpoint"/>
              <a:sym typeface="Ballpoin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750166" y="2420069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8700" y="1008683"/>
            <a:ext cx="1270319" cy="1261081"/>
          </a:xfrm>
          <a:custGeom>
            <a:avLst/>
            <a:gdLst/>
            <a:ahLst/>
            <a:cxnLst/>
            <a:rect l="l" t="t" r="r" b="b"/>
            <a:pathLst>
              <a:path w="1270319" h="1261081">
                <a:moveTo>
                  <a:pt x="0" y="0"/>
                </a:moveTo>
                <a:lnTo>
                  <a:pt x="1270319" y="0"/>
                </a:lnTo>
                <a:lnTo>
                  <a:pt x="1270319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5" name="Google Shape;3745;g22236c67d35_0_244"/>
          <p:cNvGrpSpPr/>
          <p:nvPr/>
        </p:nvGrpSpPr>
        <p:grpSpPr>
          <a:xfrm>
            <a:off x="8083368" y="3307075"/>
            <a:ext cx="8767460" cy="4670746"/>
            <a:chOff x="233350" y="949250"/>
            <a:chExt cx="7137300" cy="3802300"/>
          </a:xfrm>
        </p:grpSpPr>
        <p:sp>
          <p:nvSpPr>
            <p:cNvPr id="3746" name="Google Shape;3746;g22236c67d35_0_24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g22236c67d35_0_24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g22236c67d35_0_24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g22236c67d35_0_24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g22236c67d35_0_24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g22236c67d35_0_24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g22236c67d35_0_24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g22236c67d35_0_24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g22236c67d35_0_24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g22236c67d35_0_24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g22236c67d35_0_24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g22236c67d35_0_24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g22236c67d35_0_24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g22236c67d35_0_24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g22236c67d35_0_24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g22236c67d35_0_24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g22236c67d35_0_24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g22236c67d35_0_24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g22236c67d35_0_24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g22236c67d35_0_24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g22236c67d35_0_24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g22236c67d35_0_24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g22236c67d35_0_24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g22236c67d35_0_24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g22236c67d35_0_24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g22236c67d35_0_24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g22236c67d35_0_24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g22236c67d35_0_24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g22236c67d35_0_24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g22236c67d35_0_24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g22236c67d35_0_24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g22236c67d35_0_24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g22236c67d35_0_24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g22236c67d35_0_24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g22236c67d35_0_24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g22236c67d35_0_24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g22236c67d35_0_24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g22236c67d35_0_24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g22236c67d35_0_24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g22236c67d35_0_24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g22236c67d35_0_24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g22236c67d35_0_24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g22236c67d35_0_24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g22236c67d35_0_24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g22236c67d35_0_24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g22236c67d35_0_24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g22236c67d35_0_24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g22236c67d35_0_24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g22236c67d35_0_24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g22236c67d35_0_24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g22236c67d35_0_24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7" name="Google Shape;3797;g22236c67d35_0_244"/>
          <p:cNvSpPr txBox="1"/>
          <p:nvPr/>
        </p:nvSpPr>
        <p:spPr>
          <a:xfrm>
            <a:off x="499047" y="2923816"/>
            <a:ext cx="8056456" cy="4392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/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/>
              <a:t>Productos Ecológicos y Éticos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Crecimiento del E-commerce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Productos y Servicios Personalizados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Alimentos y Bebidas Saludables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Pagos Digitales y Móviles</a:t>
            </a:r>
          </a:p>
          <a:p>
            <a:pPr marL="1485900" indent="-5715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CO" sz="3600" dirty="0">
                <a:solidFill>
                  <a:srgbClr val="202020"/>
                </a:solidFill>
              </a:rPr>
              <a:t>Productos Diversos e Inclusivos:</a:t>
            </a:r>
            <a:endParaRPr sz="3600" dirty="0">
              <a:solidFill>
                <a:srgbClr val="202020"/>
              </a:solidFill>
            </a:endParaRPr>
          </a:p>
        </p:txBody>
      </p:sp>
      <p:grpSp>
        <p:nvGrpSpPr>
          <p:cNvPr id="3798" name="Google Shape;3798;g22236c67d35_0_244"/>
          <p:cNvGrpSpPr/>
          <p:nvPr/>
        </p:nvGrpSpPr>
        <p:grpSpPr>
          <a:xfrm>
            <a:off x="9132016" y="4115233"/>
            <a:ext cx="439780" cy="678190"/>
            <a:chOff x="5726350" y="2028150"/>
            <a:chExt cx="312300" cy="481600"/>
          </a:xfrm>
        </p:grpSpPr>
        <p:sp>
          <p:nvSpPr>
            <p:cNvPr id="3799" name="Google Shape;3799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2" name="Google Shape;3802;g22236c67d35_0_244"/>
          <p:cNvGrpSpPr/>
          <p:nvPr/>
        </p:nvGrpSpPr>
        <p:grpSpPr>
          <a:xfrm>
            <a:off x="12363266" y="3810733"/>
            <a:ext cx="439780" cy="678190"/>
            <a:chOff x="5726350" y="2028150"/>
            <a:chExt cx="312300" cy="481600"/>
          </a:xfrm>
        </p:grpSpPr>
        <p:sp>
          <p:nvSpPr>
            <p:cNvPr id="3803" name="Google Shape;3803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6" name="Google Shape;3806;g22236c67d35_0_244"/>
          <p:cNvGrpSpPr/>
          <p:nvPr/>
        </p:nvGrpSpPr>
        <p:grpSpPr>
          <a:xfrm>
            <a:off x="10091266" y="6660633"/>
            <a:ext cx="439780" cy="678190"/>
            <a:chOff x="5726350" y="2028150"/>
            <a:chExt cx="312300" cy="481600"/>
          </a:xfrm>
        </p:grpSpPr>
        <p:sp>
          <p:nvSpPr>
            <p:cNvPr id="3807" name="Google Shape;3807;g22236c67d35_0_244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g22236c67d35_0_244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g22236c67d35_0_244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28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Título 2">
            <a:extLst>
              <a:ext uri="{FF2B5EF4-FFF2-40B4-BE49-F238E27FC236}">
                <a16:creationId xmlns:a16="http://schemas.microsoft.com/office/drawing/2014/main" id="{013DA9F4-405E-4233-AFDE-BDD8233C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Tendencias de Consumo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43571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1943</Words>
  <Application>Microsoft Office PowerPoint</Application>
  <PresentationFormat>Personalizado</PresentationFormat>
  <Paragraphs>175</Paragraphs>
  <Slides>34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Halley</vt:lpstr>
      <vt:lpstr>Ballpoint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Tendencias de Consumo</vt:lpstr>
      <vt:lpstr>Presentación de PowerPoint</vt:lpstr>
      <vt:lpstr>Sectores con mayor desarrollo de empresas de Base tecnologica</vt:lpstr>
      <vt:lpstr>Presentación de PowerPoint</vt:lpstr>
      <vt:lpstr>Presentación de PowerPoint</vt:lpstr>
      <vt:lpstr>Presentación de PowerPoint</vt:lpstr>
      <vt:lpstr>Canvas de tendencias del Consumidor</vt:lpstr>
      <vt:lpstr>Tendencias de Consumo 2025</vt:lpstr>
      <vt:lpstr>Tendencias de Consumo 2025</vt:lpstr>
      <vt:lpstr>Tendencias de Consumo 2025</vt:lpstr>
      <vt:lpstr>Tendencias de Consumo 2025</vt:lpstr>
      <vt:lpstr>Tendencias de Consumo 2025</vt:lpstr>
      <vt:lpstr>Tendencias de Consumo 2025</vt:lpstr>
      <vt:lpstr>Tendencias de Consumo 2025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Cómo determinar quien es mi usuario-persona</vt:lpstr>
      <vt:lpstr>Presentación de PowerPoint</vt:lpstr>
      <vt:lpstr>Presentación de PowerPoint</vt:lpstr>
      <vt:lpstr>¿Cómo validar a mi usuario-persona? ‘</vt:lpstr>
      <vt:lpstr>¿Cómo validar a mi usuario-persona? ‘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Proyecto Creativo Organico Creativo Multicolor</dc:title>
  <dc:creator>ALUMNO-28</dc:creator>
  <cp:lastModifiedBy>ALUMNOS #</cp:lastModifiedBy>
  <cp:revision>39</cp:revision>
  <dcterms:created xsi:type="dcterms:W3CDTF">2006-08-16T00:00:00Z</dcterms:created>
  <dcterms:modified xsi:type="dcterms:W3CDTF">2025-09-01T17:29:31Z</dcterms:modified>
  <dc:identifier>DAGPkDeiyqk</dc:identifier>
</cp:coreProperties>
</file>