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82" r:id="rId4"/>
    <p:sldId id="258" r:id="rId5"/>
    <p:sldId id="259" r:id="rId6"/>
    <p:sldId id="261" r:id="rId7"/>
    <p:sldId id="262" r:id="rId8"/>
    <p:sldId id="283" r:id="rId9"/>
    <p:sldId id="263" r:id="rId10"/>
    <p:sldId id="264" r:id="rId11"/>
    <p:sldId id="267" r:id="rId12"/>
    <p:sldId id="268" r:id="rId13"/>
    <p:sldId id="265" r:id="rId14"/>
    <p:sldId id="269" r:id="rId15"/>
    <p:sldId id="271" r:id="rId16"/>
    <p:sldId id="270" r:id="rId17"/>
    <p:sldId id="272" r:id="rId18"/>
    <p:sldId id="273" r:id="rId19"/>
    <p:sldId id="274" r:id="rId20"/>
    <p:sldId id="279" r:id="rId21"/>
    <p:sldId id="280" r:id="rId22"/>
    <p:sldId id="281" r:id="rId23"/>
    <p:sldId id="278" r:id="rId24"/>
    <p:sldId id="275" r:id="rId25"/>
    <p:sldId id="276" r:id="rId26"/>
    <p:sldId id="277" r:id="rId27"/>
    <p:sldId id="266" r:id="rId28"/>
  </p:sldIdLst>
  <p:sldSz cx="18288000" cy="10287000"/>
  <p:notesSz cx="6858000" cy="9144000"/>
  <p:embeddedFontLs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Canva Sans" panose="020B0604020202020204" charset="0"/>
      <p:regular r:id="rId33"/>
    </p:embeddedFont>
    <p:embeddedFont>
      <p:font typeface="Canva Sans Bold" panose="020B0604020202020204" charset="0"/>
      <p:regular r:id="rId34"/>
    </p:embeddedFont>
    <p:embeddedFont>
      <p:font typeface="Gordita" panose="020B0604020202020204" charset="0"/>
      <p:regular r:id="rId35"/>
    </p:embeddedFont>
    <p:embeddedFont>
      <p:font typeface="Gordita Bold" panose="020B0604020202020204" charset="0"/>
      <p:regular r:id="rId36"/>
    </p:embeddedFont>
    <p:embeddedFont>
      <p:font typeface="Helvetica World" panose="020B0604020202020204" charset="0"/>
      <p:regular r:id="rId37"/>
    </p:embeddedFont>
    <p:embeddedFont>
      <p:font typeface="Helvetica World Bold" panose="020B0604020202020204" charset="0"/>
      <p:regular r:id="rId38"/>
    </p:embeddedFont>
    <p:embeddedFont>
      <p:font typeface="Helvetica World Bold Italics" panose="020B0604020202020204" charset="0"/>
      <p:regular r:id="rId39"/>
    </p:embeddedFont>
    <p:embeddedFont>
      <p:font typeface="HK Grotesk Pro" panose="020B0604020202020204" charset="0"/>
      <p:regular r:id="rId40"/>
    </p:embeddedFont>
    <p:embeddedFont>
      <p:font typeface="HK Grotesk Pro Bold" panose="020B0604020202020204" charset="0"/>
      <p:regular r:id="rId41"/>
    </p:embeddedFont>
    <p:embeddedFont>
      <p:font typeface="Lato" panose="020F0502020204030203" pitchFamily="34" charset="0"/>
      <p:regular r:id="rId42"/>
      <p:bold r:id="rId43"/>
      <p:italic r:id="rId44"/>
      <p:boldItalic r:id="rId45"/>
    </p:embeddedFont>
    <p:embeddedFont>
      <p:font typeface="Open Sans" panose="020B0606030504020204" pitchFamily="34" charset="0"/>
      <p:regular r:id="rId46"/>
      <p:bold r:id="rId47"/>
    </p:embeddedFont>
    <p:embeddedFont>
      <p:font typeface="Open Sans Bold" panose="020B0806030504020204" pitchFamily="34" charset="0"/>
      <p:bold r:id="rId48"/>
    </p:embeddedFont>
    <p:embeddedFont>
      <p:font typeface="Open Sauce" panose="020B0604020202020204" charset="0"/>
      <p:regular r:id="rId49"/>
    </p:embeddedFont>
    <p:embeddedFont>
      <p:font typeface="Open Sauce Bold" panose="020B0604020202020204" charset="0"/>
      <p:regular r:id="rId50"/>
    </p:embeddedFont>
    <p:embeddedFont>
      <p:font typeface="Open Sauce Bold Italics" panose="020B0604020202020204" charset="0"/>
      <p:regular r:id="rId51"/>
    </p:embeddedFont>
    <p:embeddedFont>
      <p:font typeface="Open Sauce Heavy" panose="020B0604020202020204" charset="0"/>
      <p:regular r:id="rId52"/>
    </p:embeddedFont>
    <p:embeddedFont>
      <p:font typeface="Open Sauce Medium" panose="020B0604020202020204" charset="0"/>
      <p:regular r:id="rId53"/>
    </p:embeddedFont>
    <p:embeddedFont>
      <p:font typeface="Trocchi" panose="020B0604020202020204" charset="0"/>
      <p:regular r:id="rId54"/>
    </p:embeddedFont>
    <p:embeddedFont>
      <p:font typeface="TT Hoves Bold" panose="020B0604020202020204" charset="0"/>
      <p:regular r:id="rId5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E6F350-0FF5-6CF0-8F25-12555030FEB5}" v="1" dt="2026-02-22T16:08:08.8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font" Target="fonts/font19.fntdata"/><Relationship Id="rId50" Type="http://schemas.openxmlformats.org/officeDocument/2006/relationships/font" Target="fonts/font22.fntdata"/><Relationship Id="rId55" Type="http://schemas.openxmlformats.org/officeDocument/2006/relationships/font" Target="fonts/font27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font" Target="fonts/font17.fntdata"/><Relationship Id="rId53" Type="http://schemas.openxmlformats.org/officeDocument/2006/relationships/font" Target="fonts/font25.fntdata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font" Target="fonts/font20.fntdata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2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font" Target="fonts/font18.fntdata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13.fntdata"/><Relationship Id="rId54" Type="http://schemas.openxmlformats.org/officeDocument/2006/relationships/font" Target="fonts/font2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8.fntdata"/><Relationship Id="rId49" Type="http://schemas.openxmlformats.org/officeDocument/2006/relationships/font" Target="fonts/font21.fntdata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52" Type="http://schemas.openxmlformats.org/officeDocument/2006/relationships/font" Target="fonts/font24.fntdata"/><Relationship Id="rId60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7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2.svg"/><Relationship Id="rId7" Type="http://schemas.openxmlformats.org/officeDocument/2006/relationships/image" Target="../media/image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37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13" Type="http://schemas.openxmlformats.org/officeDocument/2006/relationships/image" Target="../media/image49.png"/><Relationship Id="rId3" Type="http://schemas.openxmlformats.org/officeDocument/2006/relationships/image" Target="../media/image39.svg"/><Relationship Id="rId7" Type="http://schemas.openxmlformats.org/officeDocument/2006/relationships/image" Target="../media/image43.png"/><Relationship Id="rId12" Type="http://schemas.openxmlformats.org/officeDocument/2006/relationships/image" Target="../media/image48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sv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sv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13" Type="http://schemas.openxmlformats.org/officeDocument/2006/relationships/image" Target="../media/image30.png"/><Relationship Id="rId3" Type="http://schemas.openxmlformats.org/officeDocument/2006/relationships/image" Target="../media/image38.png"/><Relationship Id="rId7" Type="http://schemas.openxmlformats.org/officeDocument/2006/relationships/image" Target="../media/image43.png"/><Relationship Id="rId12" Type="http://schemas.openxmlformats.org/officeDocument/2006/relationships/image" Target="../media/image48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sv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svg"/><Relationship Id="rId4" Type="http://schemas.openxmlformats.org/officeDocument/2006/relationships/image" Target="../media/image39.svg"/><Relationship Id="rId9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13" Type="http://schemas.openxmlformats.org/officeDocument/2006/relationships/image" Target="../media/image30.png"/><Relationship Id="rId3" Type="http://schemas.openxmlformats.org/officeDocument/2006/relationships/image" Target="../media/image38.png"/><Relationship Id="rId7" Type="http://schemas.openxmlformats.org/officeDocument/2006/relationships/image" Target="../media/image43.png"/><Relationship Id="rId12" Type="http://schemas.openxmlformats.org/officeDocument/2006/relationships/image" Target="../media/image48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sv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svg"/><Relationship Id="rId4" Type="http://schemas.openxmlformats.org/officeDocument/2006/relationships/image" Target="../media/image39.svg"/><Relationship Id="rId9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3" Type="http://schemas.openxmlformats.org/officeDocument/2006/relationships/image" Target="../media/image38.png"/><Relationship Id="rId7" Type="http://schemas.openxmlformats.org/officeDocument/2006/relationships/image" Target="../media/image4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svg"/><Relationship Id="rId5" Type="http://schemas.openxmlformats.org/officeDocument/2006/relationships/image" Target="../media/image43.png"/><Relationship Id="rId4" Type="http://schemas.openxmlformats.org/officeDocument/2006/relationships/image" Target="../media/image39.svg"/><Relationship Id="rId9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svg"/><Relationship Id="rId7" Type="http://schemas.openxmlformats.org/officeDocument/2006/relationships/image" Target="../media/image58.svg"/><Relationship Id="rId12" Type="http://schemas.openxmlformats.org/officeDocument/2006/relationships/image" Target="../media/image30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11" Type="http://schemas.openxmlformats.org/officeDocument/2006/relationships/image" Target="../media/image62.svg"/><Relationship Id="rId5" Type="http://schemas.openxmlformats.org/officeDocument/2006/relationships/image" Target="../media/image56.sv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svg"/><Relationship Id="rId7" Type="http://schemas.openxmlformats.org/officeDocument/2006/relationships/image" Target="../media/image58.svg"/><Relationship Id="rId12" Type="http://schemas.openxmlformats.org/officeDocument/2006/relationships/image" Target="../media/image30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11" Type="http://schemas.openxmlformats.org/officeDocument/2006/relationships/image" Target="../media/image62.svg"/><Relationship Id="rId5" Type="http://schemas.openxmlformats.org/officeDocument/2006/relationships/image" Target="../media/image56.sv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1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Relationship Id="rId9" Type="http://schemas.openxmlformats.org/officeDocument/2006/relationships/image" Target="../media/image8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svg"/><Relationship Id="rId13" Type="http://schemas.openxmlformats.org/officeDocument/2006/relationships/image" Target="../media/image74.png"/><Relationship Id="rId18" Type="http://schemas.openxmlformats.org/officeDocument/2006/relationships/image" Target="../media/image79.svg"/><Relationship Id="rId3" Type="http://schemas.openxmlformats.org/officeDocument/2006/relationships/image" Target="../media/image64.png"/><Relationship Id="rId21" Type="http://schemas.openxmlformats.org/officeDocument/2006/relationships/image" Target="../media/image82.png"/><Relationship Id="rId7" Type="http://schemas.openxmlformats.org/officeDocument/2006/relationships/image" Target="../media/image68.png"/><Relationship Id="rId12" Type="http://schemas.openxmlformats.org/officeDocument/2006/relationships/image" Target="../media/image73.svg"/><Relationship Id="rId17" Type="http://schemas.openxmlformats.org/officeDocument/2006/relationships/image" Target="../media/image78.png"/><Relationship Id="rId2" Type="http://schemas.openxmlformats.org/officeDocument/2006/relationships/image" Target="../media/image63.png"/><Relationship Id="rId16" Type="http://schemas.openxmlformats.org/officeDocument/2006/relationships/image" Target="../media/image77.svg"/><Relationship Id="rId20" Type="http://schemas.openxmlformats.org/officeDocument/2006/relationships/image" Target="../media/image8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sv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5" Type="http://schemas.openxmlformats.org/officeDocument/2006/relationships/image" Target="../media/image76.png"/><Relationship Id="rId23" Type="http://schemas.openxmlformats.org/officeDocument/2006/relationships/image" Target="../media/image30.png"/><Relationship Id="rId10" Type="http://schemas.openxmlformats.org/officeDocument/2006/relationships/image" Target="../media/image71.svg"/><Relationship Id="rId19" Type="http://schemas.openxmlformats.org/officeDocument/2006/relationships/image" Target="../media/image80.png"/><Relationship Id="rId4" Type="http://schemas.openxmlformats.org/officeDocument/2006/relationships/image" Target="../media/image65.svg"/><Relationship Id="rId9" Type="http://schemas.openxmlformats.org/officeDocument/2006/relationships/image" Target="../media/image70.png"/><Relationship Id="rId14" Type="http://schemas.openxmlformats.org/officeDocument/2006/relationships/image" Target="../media/image75.svg"/><Relationship Id="rId22" Type="http://schemas.openxmlformats.org/officeDocument/2006/relationships/image" Target="../media/image83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svg"/><Relationship Id="rId13" Type="http://schemas.openxmlformats.org/officeDocument/2006/relationships/image" Target="../media/image74.png"/><Relationship Id="rId18" Type="http://schemas.openxmlformats.org/officeDocument/2006/relationships/image" Target="../media/image79.svg"/><Relationship Id="rId3" Type="http://schemas.openxmlformats.org/officeDocument/2006/relationships/image" Target="../media/image64.png"/><Relationship Id="rId21" Type="http://schemas.openxmlformats.org/officeDocument/2006/relationships/image" Target="../media/image82.png"/><Relationship Id="rId7" Type="http://schemas.openxmlformats.org/officeDocument/2006/relationships/image" Target="../media/image68.png"/><Relationship Id="rId12" Type="http://schemas.openxmlformats.org/officeDocument/2006/relationships/image" Target="../media/image73.svg"/><Relationship Id="rId17" Type="http://schemas.openxmlformats.org/officeDocument/2006/relationships/image" Target="../media/image78.png"/><Relationship Id="rId2" Type="http://schemas.openxmlformats.org/officeDocument/2006/relationships/image" Target="../media/image63.png"/><Relationship Id="rId16" Type="http://schemas.openxmlformats.org/officeDocument/2006/relationships/image" Target="../media/image77.svg"/><Relationship Id="rId20" Type="http://schemas.openxmlformats.org/officeDocument/2006/relationships/image" Target="../media/image8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sv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5" Type="http://schemas.openxmlformats.org/officeDocument/2006/relationships/image" Target="../media/image76.png"/><Relationship Id="rId23" Type="http://schemas.openxmlformats.org/officeDocument/2006/relationships/image" Target="../media/image30.png"/><Relationship Id="rId10" Type="http://schemas.openxmlformats.org/officeDocument/2006/relationships/image" Target="../media/image71.svg"/><Relationship Id="rId19" Type="http://schemas.openxmlformats.org/officeDocument/2006/relationships/image" Target="../media/image80.png"/><Relationship Id="rId4" Type="http://schemas.openxmlformats.org/officeDocument/2006/relationships/image" Target="../media/image65.svg"/><Relationship Id="rId9" Type="http://schemas.openxmlformats.org/officeDocument/2006/relationships/image" Target="../media/image70.png"/><Relationship Id="rId14" Type="http://schemas.openxmlformats.org/officeDocument/2006/relationships/image" Target="../media/image75.svg"/><Relationship Id="rId22" Type="http://schemas.openxmlformats.org/officeDocument/2006/relationships/image" Target="../media/image83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svg"/><Relationship Id="rId13" Type="http://schemas.openxmlformats.org/officeDocument/2006/relationships/image" Target="../media/image64.png"/><Relationship Id="rId18" Type="http://schemas.openxmlformats.org/officeDocument/2006/relationships/image" Target="../media/image69.svg"/><Relationship Id="rId3" Type="http://schemas.openxmlformats.org/officeDocument/2006/relationships/image" Target="../media/image74.png"/><Relationship Id="rId21" Type="http://schemas.openxmlformats.org/officeDocument/2006/relationships/image" Target="../media/image72.png"/><Relationship Id="rId7" Type="http://schemas.openxmlformats.org/officeDocument/2006/relationships/image" Target="../media/image78.png"/><Relationship Id="rId12" Type="http://schemas.openxmlformats.org/officeDocument/2006/relationships/image" Target="../media/image83.svg"/><Relationship Id="rId17" Type="http://schemas.openxmlformats.org/officeDocument/2006/relationships/image" Target="../media/image68.png"/><Relationship Id="rId2" Type="http://schemas.openxmlformats.org/officeDocument/2006/relationships/image" Target="../media/image63.png"/><Relationship Id="rId16" Type="http://schemas.openxmlformats.org/officeDocument/2006/relationships/image" Target="../media/image67.svg"/><Relationship Id="rId20" Type="http://schemas.openxmlformats.org/officeDocument/2006/relationships/image" Target="../media/image7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svg"/><Relationship Id="rId11" Type="http://schemas.openxmlformats.org/officeDocument/2006/relationships/image" Target="../media/image82.png"/><Relationship Id="rId5" Type="http://schemas.openxmlformats.org/officeDocument/2006/relationships/image" Target="../media/image76.png"/><Relationship Id="rId15" Type="http://schemas.openxmlformats.org/officeDocument/2006/relationships/image" Target="../media/image66.png"/><Relationship Id="rId23" Type="http://schemas.openxmlformats.org/officeDocument/2006/relationships/image" Target="../media/image30.png"/><Relationship Id="rId10" Type="http://schemas.openxmlformats.org/officeDocument/2006/relationships/image" Target="../media/image81.svg"/><Relationship Id="rId19" Type="http://schemas.openxmlformats.org/officeDocument/2006/relationships/image" Target="../media/image70.png"/><Relationship Id="rId4" Type="http://schemas.openxmlformats.org/officeDocument/2006/relationships/image" Target="../media/image75.svg"/><Relationship Id="rId9" Type="http://schemas.openxmlformats.org/officeDocument/2006/relationships/image" Target="../media/image80.png"/><Relationship Id="rId14" Type="http://schemas.openxmlformats.org/officeDocument/2006/relationships/image" Target="../media/image65.svg"/><Relationship Id="rId22" Type="http://schemas.openxmlformats.org/officeDocument/2006/relationships/image" Target="../media/image73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42.svg"/><Relationship Id="rId7" Type="http://schemas.openxmlformats.org/officeDocument/2006/relationships/image" Target="../media/image39.svg"/><Relationship Id="rId12" Type="http://schemas.openxmlformats.org/officeDocument/2006/relationships/image" Target="../media/image3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8.svg"/><Relationship Id="rId5" Type="http://schemas.openxmlformats.org/officeDocument/2006/relationships/image" Target="../media/image46.svg"/><Relationship Id="rId10" Type="http://schemas.openxmlformats.org/officeDocument/2006/relationships/image" Target="../media/image47.png"/><Relationship Id="rId4" Type="http://schemas.openxmlformats.org/officeDocument/2006/relationships/image" Target="../media/image45.png"/><Relationship Id="rId9" Type="http://schemas.openxmlformats.org/officeDocument/2006/relationships/image" Target="../media/image44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13" Type="http://schemas.openxmlformats.org/officeDocument/2006/relationships/image" Target="../media/image45.png"/><Relationship Id="rId3" Type="http://schemas.openxmlformats.org/officeDocument/2006/relationships/image" Target="../media/image85.png"/><Relationship Id="rId7" Type="http://schemas.openxmlformats.org/officeDocument/2006/relationships/image" Target="../media/image38.png"/><Relationship Id="rId12" Type="http://schemas.openxmlformats.org/officeDocument/2006/relationships/image" Target="../media/image42.sv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svg"/><Relationship Id="rId11" Type="http://schemas.openxmlformats.org/officeDocument/2006/relationships/image" Target="../media/image41.png"/><Relationship Id="rId5" Type="http://schemas.openxmlformats.org/officeDocument/2006/relationships/image" Target="../media/image87.png"/><Relationship Id="rId15" Type="http://schemas.openxmlformats.org/officeDocument/2006/relationships/image" Target="../media/image30.png"/><Relationship Id="rId10" Type="http://schemas.openxmlformats.org/officeDocument/2006/relationships/image" Target="../media/image44.svg"/><Relationship Id="rId4" Type="http://schemas.openxmlformats.org/officeDocument/2006/relationships/image" Target="../media/image86.svg"/><Relationship Id="rId9" Type="http://schemas.openxmlformats.org/officeDocument/2006/relationships/image" Target="../media/image43.png"/><Relationship Id="rId14" Type="http://schemas.openxmlformats.org/officeDocument/2006/relationships/image" Target="../media/image46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38.png"/><Relationship Id="rId7" Type="http://schemas.openxmlformats.org/officeDocument/2006/relationships/image" Target="../media/image41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svg"/><Relationship Id="rId11" Type="http://schemas.openxmlformats.org/officeDocument/2006/relationships/image" Target="../media/image30.png"/><Relationship Id="rId5" Type="http://schemas.openxmlformats.org/officeDocument/2006/relationships/image" Target="../media/image43.png"/><Relationship Id="rId10" Type="http://schemas.openxmlformats.org/officeDocument/2006/relationships/image" Target="../media/image46.svg"/><Relationship Id="rId4" Type="http://schemas.openxmlformats.org/officeDocument/2006/relationships/image" Target="../media/image39.svg"/><Relationship Id="rId9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4.svg"/><Relationship Id="rId7" Type="http://schemas.openxmlformats.org/officeDocument/2006/relationships/image" Target="../media/image42.svg"/><Relationship Id="rId12" Type="http://schemas.openxmlformats.org/officeDocument/2006/relationships/image" Target="../media/image30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image" Target="../media/image91.svg"/><Relationship Id="rId5" Type="http://schemas.openxmlformats.org/officeDocument/2006/relationships/image" Target="../media/image48.svg"/><Relationship Id="rId10" Type="http://schemas.openxmlformats.org/officeDocument/2006/relationships/image" Target="../media/image90.png"/><Relationship Id="rId4" Type="http://schemas.openxmlformats.org/officeDocument/2006/relationships/image" Target="../media/image47.png"/><Relationship Id="rId9" Type="http://schemas.openxmlformats.org/officeDocument/2006/relationships/image" Target="../media/image46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8.svg"/><Relationship Id="rId3" Type="http://schemas.openxmlformats.org/officeDocument/2006/relationships/image" Target="../media/image2.svg"/><Relationship Id="rId7" Type="http://schemas.openxmlformats.org/officeDocument/2006/relationships/image" Target="../media/image93.svg"/><Relationship Id="rId12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png"/><Relationship Id="rId11" Type="http://schemas.openxmlformats.org/officeDocument/2006/relationships/image" Target="../media/image22.svg"/><Relationship Id="rId5" Type="http://schemas.openxmlformats.org/officeDocument/2006/relationships/image" Target="../media/image14.svg"/><Relationship Id="rId15" Type="http://schemas.openxmlformats.org/officeDocument/2006/relationships/image" Target="../media/image97.svg"/><Relationship Id="rId10" Type="http://schemas.openxmlformats.org/officeDocument/2006/relationships/image" Target="../media/image21.png"/><Relationship Id="rId4" Type="http://schemas.openxmlformats.org/officeDocument/2006/relationships/image" Target="../media/image13.png"/><Relationship Id="rId9" Type="http://schemas.openxmlformats.org/officeDocument/2006/relationships/image" Target="../media/image95.svg"/><Relationship Id="rId14" Type="http://schemas.openxmlformats.org/officeDocument/2006/relationships/image" Target="../media/image9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.svg"/><Relationship Id="rId7" Type="http://schemas.openxmlformats.org/officeDocument/2006/relationships/image" Target="../media/image1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8.svg"/><Relationship Id="rId5" Type="http://schemas.openxmlformats.org/officeDocument/2006/relationships/image" Target="../media/image14.svg"/><Relationship Id="rId10" Type="http://schemas.openxmlformats.org/officeDocument/2006/relationships/image" Target="../media/image7.png"/><Relationship Id="rId4" Type="http://schemas.openxmlformats.org/officeDocument/2006/relationships/image" Target="../media/image13.png"/><Relationship Id="rId9" Type="http://schemas.openxmlformats.org/officeDocument/2006/relationships/image" Target="../media/image18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.svg"/><Relationship Id="rId7" Type="http://schemas.openxmlformats.org/officeDocument/2006/relationships/image" Target="../media/image1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8.svg"/><Relationship Id="rId5" Type="http://schemas.openxmlformats.org/officeDocument/2006/relationships/image" Target="../media/image20.svg"/><Relationship Id="rId10" Type="http://schemas.openxmlformats.org/officeDocument/2006/relationships/image" Target="../media/image7.png"/><Relationship Id="rId4" Type="http://schemas.openxmlformats.org/officeDocument/2006/relationships/image" Target="../media/image19.png"/><Relationship Id="rId9" Type="http://schemas.openxmlformats.org/officeDocument/2006/relationships/image" Target="../media/image22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8.svg"/><Relationship Id="rId5" Type="http://schemas.openxmlformats.org/officeDocument/2006/relationships/image" Target="../media/image24.svg"/><Relationship Id="rId10" Type="http://schemas.openxmlformats.org/officeDocument/2006/relationships/image" Target="../media/image7.png"/><Relationship Id="rId4" Type="http://schemas.openxmlformats.org/officeDocument/2006/relationships/image" Target="../media/image23.png"/><Relationship Id="rId9" Type="http://schemas.openxmlformats.org/officeDocument/2006/relationships/image" Target="../media/image14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.svg"/><Relationship Id="rId7" Type="http://schemas.openxmlformats.org/officeDocument/2006/relationships/image" Target="../media/image1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8.svg"/><Relationship Id="rId5" Type="http://schemas.openxmlformats.org/officeDocument/2006/relationships/image" Target="../media/image22.svg"/><Relationship Id="rId10" Type="http://schemas.openxmlformats.org/officeDocument/2006/relationships/image" Target="../media/image7.png"/><Relationship Id="rId4" Type="http://schemas.openxmlformats.org/officeDocument/2006/relationships/image" Target="../media/image21.png"/><Relationship Id="rId9" Type="http://schemas.openxmlformats.org/officeDocument/2006/relationships/image" Target="../media/image26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.svg"/><Relationship Id="rId7" Type="http://schemas.openxmlformats.org/officeDocument/2006/relationships/image" Target="../media/image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4E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574572">
            <a:off x="-809161" y="-1677772"/>
            <a:ext cx="19906323" cy="13898233"/>
          </a:xfrm>
          <a:custGeom>
            <a:avLst/>
            <a:gdLst/>
            <a:ahLst/>
            <a:cxnLst/>
            <a:rect l="l" t="t" r="r" b="b"/>
            <a:pathLst>
              <a:path w="19906323" h="13898233">
                <a:moveTo>
                  <a:pt x="0" y="0"/>
                </a:moveTo>
                <a:lnTo>
                  <a:pt x="19906322" y="0"/>
                </a:lnTo>
                <a:lnTo>
                  <a:pt x="19906322" y="13898233"/>
                </a:lnTo>
                <a:lnTo>
                  <a:pt x="0" y="138982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" name="TextBox 3"/>
          <p:cNvSpPr txBox="1"/>
          <p:nvPr/>
        </p:nvSpPr>
        <p:spPr>
          <a:xfrm>
            <a:off x="774080" y="2798559"/>
            <a:ext cx="8115300" cy="31653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214"/>
              </a:lnSpc>
            </a:pPr>
            <a:r>
              <a:rPr lang="en-US" sz="8214" b="1">
                <a:solidFill>
                  <a:srgbClr val="FFFFFF"/>
                </a:solidFill>
                <a:latin typeface="Open Sauce Heavy"/>
                <a:ea typeface="Open Sauce Heavy"/>
                <a:cs typeface="Open Sauce Heavy"/>
                <a:sym typeface="Open Sauce Heavy"/>
              </a:rPr>
              <a:t>La administración en la gerencia 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-249251" y="9378051"/>
            <a:ext cx="19483483" cy="3086100"/>
            <a:chOff x="0" y="0"/>
            <a:chExt cx="5131452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131452" cy="812800"/>
            </a:xfrm>
            <a:custGeom>
              <a:avLst/>
              <a:gdLst/>
              <a:ahLst/>
              <a:cxnLst/>
              <a:rect l="l" t="t" r="r" b="b"/>
              <a:pathLst>
                <a:path w="5131452" h="812800">
                  <a:moveTo>
                    <a:pt x="0" y="0"/>
                  </a:moveTo>
                  <a:lnTo>
                    <a:pt x="5131452" y="0"/>
                  </a:lnTo>
                  <a:lnTo>
                    <a:pt x="513145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AF2F2F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5131452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4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7817961" y="2536916"/>
            <a:ext cx="10818645" cy="7750084"/>
          </a:xfrm>
          <a:custGeom>
            <a:avLst/>
            <a:gdLst/>
            <a:ahLst/>
            <a:cxnLst/>
            <a:rect l="l" t="t" r="r" b="b"/>
            <a:pathLst>
              <a:path w="10818645" h="7750084">
                <a:moveTo>
                  <a:pt x="0" y="0"/>
                </a:moveTo>
                <a:lnTo>
                  <a:pt x="10818645" y="0"/>
                </a:lnTo>
                <a:lnTo>
                  <a:pt x="10818645" y="7750084"/>
                </a:lnTo>
                <a:lnTo>
                  <a:pt x="0" y="77500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flipH="1">
            <a:off x="925644" y="6361424"/>
            <a:ext cx="7017198" cy="8390128"/>
          </a:xfrm>
          <a:custGeom>
            <a:avLst/>
            <a:gdLst/>
            <a:ahLst/>
            <a:cxnLst/>
            <a:rect l="l" t="t" r="r" b="b"/>
            <a:pathLst>
              <a:path w="7017198" h="8390128">
                <a:moveTo>
                  <a:pt x="7017198" y="0"/>
                </a:moveTo>
                <a:lnTo>
                  <a:pt x="0" y="0"/>
                </a:lnTo>
                <a:lnTo>
                  <a:pt x="0" y="8390129"/>
                </a:lnTo>
                <a:lnTo>
                  <a:pt x="7017198" y="8390129"/>
                </a:lnTo>
                <a:lnTo>
                  <a:pt x="7017198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264793">
            <a:off x="16500884" y="1120834"/>
            <a:ext cx="731361" cy="731361"/>
          </a:xfrm>
          <a:custGeom>
            <a:avLst/>
            <a:gdLst/>
            <a:ahLst/>
            <a:cxnLst/>
            <a:rect l="l" t="t" r="r" b="b"/>
            <a:pathLst>
              <a:path w="731361" h="731361">
                <a:moveTo>
                  <a:pt x="0" y="0"/>
                </a:moveTo>
                <a:lnTo>
                  <a:pt x="731361" y="0"/>
                </a:lnTo>
                <a:lnTo>
                  <a:pt x="731361" y="731361"/>
                </a:lnTo>
                <a:lnTo>
                  <a:pt x="0" y="73136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531639" y="389406"/>
            <a:ext cx="11609829" cy="330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01"/>
              </a:lnSpc>
            </a:pPr>
            <a:r>
              <a:rPr lang="en-US" sz="2501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Área: Gerencia de Negocios Internacionales </a:t>
            </a:r>
          </a:p>
        </p:txBody>
      </p:sp>
      <p:sp>
        <p:nvSpPr>
          <p:cNvPr id="11" name="Freeform 11"/>
          <p:cNvSpPr/>
          <p:nvPr/>
        </p:nvSpPr>
        <p:spPr>
          <a:xfrm rot="-313752">
            <a:off x="8126212" y="5995743"/>
            <a:ext cx="731361" cy="731361"/>
          </a:xfrm>
          <a:custGeom>
            <a:avLst/>
            <a:gdLst/>
            <a:ahLst/>
            <a:cxnLst/>
            <a:rect l="l" t="t" r="r" b="b"/>
            <a:pathLst>
              <a:path w="731361" h="731361">
                <a:moveTo>
                  <a:pt x="0" y="0"/>
                </a:moveTo>
                <a:lnTo>
                  <a:pt x="731361" y="0"/>
                </a:lnTo>
                <a:lnTo>
                  <a:pt x="731361" y="731362"/>
                </a:lnTo>
                <a:lnTo>
                  <a:pt x="0" y="73136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4E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nterfaz de usuario gráfica, Aplicación, Tabla&#10;&#10;El contenido generado por IA puede ser incorrecto.">
            <a:extLst>
              <a:ext uri="{FF2B5EF4-FFF2-40B4-BE49-F238E27FC236}">
                <a16:creationId xmlns:a16="http://schemas.microsoft.com/office/drawing/2014/main" id="{9DBFADC8-BB38-BA7A-12E1-21E92FF88DA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777" t="32963" r="22647" b="19629"/>
          <a:stretch>
            <a:fillRect/>
          </a:stretch>
        </p:blipFill>
        <p:spPr>
          <a:xfrm>
            <a:off x="1447800" y="190500"/>
            <a:ext cx="15773400" cy="980094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831639" y="3166978"/>
            <a:ext cx="5672138" cy="6836849"/>
          </a:xfrm>
          <a:custGeom>
            <a:avLst/>
            <a:gdLst/>
            <a:ahLst/>
            <a:cxnLst/>
            <a:rect l="l" t="t" r="r" b="b"/>
            <a:pathLst>
              <a:path w="4033520" h="4861759">
                <a:moveTo>
                  <a:pt x="0" y="0"/>
                </a:moveTo>
                <a:lnTo>
                  <a:pt x="4033520" y="0"/>
                </a:lnTo>
                <a:lnTo>
                  <a:pt x="4033520" y="4861759"/>
                </a:lnTo>
                <a:lnTo>
                  <a:pt x="0" y="48617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253" r="-7253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7197497" y="283174"/>
            <a:ext cx="9720653" cy="9720653"/>
            <a:chOff x="0" y="0"/>
            <a:chExt cx="558800" cy="558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58800" cy="558800"/>
            </a:xfrm>
            <a:custGeom>
              <a:avLst/>
              <a:gdLst/>
              <a:ahLst/>
              <a:cxnLst/>
              <a:rect l="l" t="t" r="r" b="b"/>
              <a:pathLst>
                <a:path w="558800" h="558800">
                  <a:moveTo>
                    <a:pt x="0" y="558800"/>
                  </a:moveTo>
                  <a:cubicBezTo>
                    <a:pt x="0" y="411634"/>
                    <a:pt x="59606" y="267731"/>
                    <a:pt x="163669" y="163669"/>
                  </a:cubicBezTo>
                  <a:cubicBezTo>
                    <a:pt x="267731" y="59606"/>
                    <a:pt x="411634" y="0"/>
                    <a:pt x="558800" y="0"/>
                  </a:cubicBezTo>
                  <a:lnTo>
                    <a:pt x="558800" y="558800"/>
                  </a:lnTo>
                  <a:lnTo>
                    <a:pt x="0" y="558800"/>
                  </a:lnTo>
                  <a:close/>
                </a:path>
              </a:pathLst>
            </a:custGeom>
            <a:solidFill>
              <a:srgbClr val="235CD9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65100" y="136525"/>
              <a:ext cx="393700" cy="4222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461"/>
                </a:lnSpc>
              </a:pPr>
              <a:endParaRPr sz="2531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8701533" y="4670226"/>
            <a:ext cx="7910067" cy="54998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  <a:spcBef>
                <a:spcPct val="0"/>
              </a:spcBef>
            </a:pPr>
            <a:r>
              <a:rPr lang="en-US" sz="3436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El </a:t>
            </a:r>
            <a:r>
              <a:rPr lang="en-US" sz="3436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gerente</a:t>
            </a:r>
            <a:r>
              <a:rPr lang="en-US" sz="3436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es </a:t>
            </a:r>
            <a:r>
              <a:rPr lang="en-US" sz="3436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el</a:t>
            </a:r>
            <a:r>
              <a:rPr lang="en-US" sz="3436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436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responsable</a:t>
            </a:r>
            <a:r>
              <a:rPr lang="en-US" sz="3436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3436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guiar</a:t>
            </a:r>
            <a:r>
              <a:rPr lang="en-US" sz="3436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a la </a:t>
            </a:r>
            <a:r>
              <a:rPr lang="en-US" sz="3436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organización</a:t>
            </a:r>
            <a:r>
              <a:rPr lang="en-US" sz="3436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436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hacia</a:t>
            </a:r>
            <a:r>
              <a:rPr lang="en-US" sz="3436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436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el</a:t>
            </a:r>
            <a:r>
              <a:rPr lang="en-US" sz="3436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436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cumplimiento</a:t>
            </a:r>
            <a:r>
              <a:rPr lang="en-US" sz="3436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de sus </a:t>
            </a:r>
            <a:r>
              <a:rPr lang="en-US" sz="3436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objetivos</a:t>
            </a:r>
            <a:r>
              <a:rPr lang="en-US" sz="3436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3436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utilizando</a:t>
            </a:r>
            <a:r>
              <a:rPr lang="en-US" sz="3436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3436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manera</a:t>
            </a:r>
            <a:r>
              <a:rPr lang="en-US" sz="3436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436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eficiente</a:t>
            </a:r>
            <a:r>
              <a:rPr lang="en-US" sz="3436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los </a:t>
            </a:r>
            <a:r>
              <a:rPr lang="en-US" sz="3436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recursos</a:t>
            </a:r>
            <a:r>
              <a:rPr lang="en-US" sz="3436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436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disponibles</a:t>
            </a:r>
            <a:r>
              <a:rPr lang="en-US" sz="3436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algn="ctr">
              <a:lnSpc>
                <a:spcPts val="4810"/>
              </a:lnSpc>
              <a:spcBef>
                <a:spcPct val="0"/>
              </a:spcBef>
            </a:pPr>
            <a:endParaRPr lang="en-US" sz="3436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4810"/>
              </a:lnSpc>
              <a:spcBef>
                <a:spcPct val="0"/>
              </a:spcBef>
            </a:pPr>
            <a:r>
              <a:rPr lang="en-US" sz="3436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…..</a:t>
            </a:r>
            <a:r>
              <a:rPr lang="en-US" sz="3436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Esto</a:t>
            </a:r>
            <a:r>
              <a:rPr lang="en-US" sz="3436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es lo </a:t>
            </a:r>
            <a:r>
              <a:rPr lang="en-US" sz="3436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mismo</a:t>
            </a:r>
            <a:r>
              <a:rPr lang="en-US" sz="3436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que debe </a:t>
            </a:r>
            <a:r>
              <a:rPr lang="en-US" sz="3436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hacer</a:t>
            </a:r>
            <a:r>
              <a:rPr lang="en-US" sz="3436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436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buen</a:t>
            </a:r>
            <a:r>
              <a:rPr lang="en-US" sz="3436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BUEN NEGOCIADOR……</a:t>
            </a:r>
          </a:p>
          <a:p>
            <a:pPr algn="ctr">
              <a:lnSpc>
                <a:spcPts val="4810"/>
              </a:lnSpc>
              <a:spcBef>
                <a:spcPct val="0"/>
              </a:spcBef>
            </a:pPr>
            <a:endParaRPr lang="en-US" sz="3436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4810"/>
              </a:lnSpc>
              <a:spcBef>
                <a:spcPct val="0"/>
              </a:spcBef>
            </a:pPr>
            <a:endParaRPr lang="en-US" sz="3436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2831639" y="1467569"/>
            <a:ext cx="6494302" cy="1461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07"/>
              </a:lnSpc>
            </a:pPr>
            <a:r>
              <a:rPr lang="en-US" sz="5764">
                <a:solidFill>
                  <a:srgbClr val="235CD9"/>
                </a:solidFill>
                <a:latin typeface="Chewy"/>
                <a:ea typeface="Chewy"/>
                <a:cs typeface="Chewy"/>
                <a:sym typeface="Chewy"/>
              </a:rPr>
              <a:t>CARACTERÍSTICA DEL GERENTE</a:t>
            </a:r>
          </a:p>
        </p:txBody>
      </p:sp>
      <p:sp>
        <p:nvSpPr>
          <p:cNvPr id="8" name="Freeform 8"/>
          <p:cNvSpPr/>
          <p:nvPr/>
        </p:nvSpPr>
        <p:spPr>
          <a:xfrm>
            <a:off x="2286000" y="8926588"/>
            <a:ext cx="3083091" cy="1360413"/>
          </a:xfrm>
          <a:custGeom>
            <a:avLst/>
            <a:gdLst/>
            <a:ahLst/>
            <a:cxnLst/>
            <a:rect l="l" t="t" r="r" b="b"/>
            <a:pathLst>
              <a:path w="2192420" h="967405">
                <a:moveTo>
                  <a:pt x="0" y="0"/>
                </a:moveTo>
                <a:lnTo>
                  <a:pt x="2192420" y="0"/>
                </a:lnTo>
                <a:lnTo>
                  <a:pt x="2192420" y="967405"/>
                </a:lnTo>
                <a:lnTo>
                  <a:pt x="0" y="9674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963395" y="-626279"/>
            <a:ext cx="4516636" cy="4516636"/>
          </a:xfrm>
          <a:custGeom>
            <a:avLst/>
            <a:gdLst/>
            <a:ahLst/>
            <a:cxnLst/>
            <a:rect l="l" t="t" r="r" b="b"/>
            <a:pathLst>
              <a:path w="3211830" h="3211830">
                <a:moveTo>
                  <a:pt x="0" y="0"/>
                </a:moveTo>
                <a:lnTo>
                  <a:pt x="3211830" y="0"/>
                </a:lnTo>
                <a:lnTo>
                  <a:pt x="3211830" y="3211830"/>
                </a:lnTo>
                <a:lnTo>
                  <a:pt x="0" y="32118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80447" y="8036606"/>
            <a:ext cx="4516636" cy="4516636"/>
          </a:xfrm>
          <a:custGeom>
            <a:avLst/>
            <a:gdLst/>
            <a:ahLst/>
            <a:cxnLst/>
            <a:rect l="l" t="t" r="r" b="b"/>
            <a:pathLst>
              <a:path w="3211830" h="3211830">
                <a:moveTo>
                  <a:pt x="0" y="0"/>
                </a:moveTo>
                <a:lnTo>
                  <a:pt x="3211830" y="0"/>
                </a:lnTo>
                <a:lnTo>
                  <a:pt x="3211830" y="3211830"/>
                </a:lnTo>
                <a:lnTo>
                  <a:pt x="0" y="32118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787431" y="6576081"/>
            <a:ext cx="6713139" cy="6713139"/>
          </a:xfrm>
          <a:custGeom>
            <a:avLst/>
            <a:gdLst/>
            <a:ahLst/>
            <a:cxnLst/>
            <a:rect l="l" t="t" r="r" b="b"/>
            <a:pathLst>
              <a:path w="4773788" h="4773788">
                <a:moveTo>
                  <a:pt x="0" y="0"/>
                </a:moveTo>
                <a:lnTo>
                  <a:pt x="4773788" y="0"/>
                </a:lnTo>
                <a:lnTo>
                  <a:pt x="4773788" y="4773788"/>
                </a:lnTo>
                <a:lnTo>
                  <a:pt x="0" y="47737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AutoShape 5"/>
          <p:cNvSpPr/>
          <p:nvPr/>
        </p:nvSpPr>
        <p:spPr>
          <a:xfrm flipV="1">
            <a:off x="5525590" y="3116351"/>
            <a:ext cx="2374109" cy="11707"/>
          </a:xfrm>
          <a:prstGeom prst="line">
            <a:avLst/>
          </a:prstGeom>
          <a:ln w="19050" cap="rnd">
            <a:solidFill>
              <a:srgbClr val="0F2A70"/>
            </a:solidFill>
            <a:prstDash val="sysDash"/>
            <a:headEnd type="none" w="sm" len="sm"/>
            <a:tailEnd type="oval" w="lg" len="lg"/>
          </a:ln>
        </p:spPr>
      </p:sp>
      <p:sp>
        <p:nvSpPr>
          <p:cNvPr id="6" name="AutoShape 6"/>
          <p:cNvSpPr/>
          <p:nvPr/>
        </p:nvSpPr>
        <p:spPr>
          <a:xfrm flipV="1">
            <a:off x="10388303" y="3116351"/>
            <a:ext cx="2374109" cy="11707"/>
          </a:xfrm>
          <a:prstGeom prst="line">
            <a:avLst/>
          </a:prstGeom>
          <a:ln w="19050" cap="rnd">
            <a:solidFill>
              <a:srgbClr val="0F2A70"/>
            </a:solidFill>
            <a:prstDash val="sysDash"/>
            <a:headEnd type="oval" w="lg" len="lg"/>
            <a:tailEnd type="none" w="sm" len="sm"/>
          </a:ln>
        </p:spPr>
      </p:sp>
      <p:sp>
        <p:nvSpPr>
          <p:cNvPr id="7" name="AutoShape 7"/>
          <p:cNvSpPr/>
          <p:nvPr/>
        </p:nvSpPr>
        <p:spPr>
          <a:xfrm flipV="1">
            <a:off x="5300867" y="5059078"/>
            <a:ext cx="1936385" cy="11707"/>
          </a:xfrm>
          <a:prstGeom prst="line">
            <a:avLst/>
          </a:prstGeom>
          <a:ln w="19050" cap="rnd">
            <a:solidFill>
              <a:srgbClr val="0F2A70"/>
            </a:solidFill>
            <a:prstDash val="sysDash"/>
            <a:headEnd type="none" w="sm" len="sm"/>
            <a:tailEnd type="oval" w="lg" len="lg"/>
          </a:ln>
        </p:spPr>
      </p:sp>
      <p:sp>
        <p:nvSpPr>
          <p:cNvPr id="8" name="AutoShape 8"/>
          <p:cNvSpPr/>
          <p:nvPr/>
        </p:nvSpPr>
        <p:spPr>
          <a:xfrm flipV="1">
            <a:off x="11050749" y="5059078"/>
            <a:ext cx="1936385" cy="11707"/>
          </a:xfrm>
          <a:prstGeom prst="line">
            <a:avLst/>
          </a:prstGeom>
          <a:ln w="19050" cap="rnd">
            <a:solidFill>
              <a:srgbClr val="0F2A70"/>
            </a:solidFill>
            <a:prstDash val="sysDash"/>
            <a:headEnd type="oval" w="lg" len="lg"/>
            <a:tailEnd type="none" w="sm" len="sm"/>
          </a:ln>
        </p:spPr>
      </p:sp>
      <p:sp>
        <p:nvSpPr>
          <p:cNvPr id="9" name="AutoShape 9"/>
          <p:cNvSpPr/>
          <p:nvPr/>
        </p:nvSpPr>
        <p:spPr>
          <a:xfrm flipV="1">
            <a:off x="5149823" y="7001807"/>
            <a:ext cx="1557194" cy="11707"/>
          </a:xfrm>
          <a:prstGeom prst="line">
            <a:avLst/>
          </a:prstGeom>
          <a:ln w="19050" cap="rnd">
            <a:solidFill>
              <a:srgbClr val="0F2A70"/>
            </a:solidFill>
            <a:prstDash val="sysDash"/>
            <a:headEnd type="none" w="sm" len="sm"/>
            <a:tailEnd type="oval" w="lg" len="lg"/>
          </a:ln>
        </p:spPr>
      </p:sp>
      <p:sp>
        <p:nvSpPr>
          <p:cNvPr id="10" name="AutoShape 10"/>
          <p:cNvSpPr/>
          <p:nvPr/>
        </p:nvSpPr>
        <p:spPr>
          <a:xfrm flipV="1">
            <a:off x="11580983" y="7001807"/>
            <a:ext cx="1557194" cy="11707"/>
          </a:xfrm>
          <a:prstGeom prst="line">
            <a:avLst/>
          </a:prstGeom>
          <a:ln w="19050" cap="rnd">
            <a:solidFill>
              <a:srgbClr val="0F2A70"/>
            </a:solidFill>
            <a:prstDash val="sysDash"/>
            <a:headEnd type="oval" w="lg" len="lg"/>
            <a:tailEnd type="none" w="sm" len="sm"/>
          </a:ln>
        </p:spPr>
      </p:sp>
      <p:grpSp>
        <p:nvGrpSpPr>
          <p:cNvPr id="11" name="Group 11"/>
          <p:cNvGrpSpPr/>
          <p:nvPr/>
        </p:nvGrpSpPr>
        <p:grpSpPr>
          <a:xfrm>
            <a:off x="2162489" y="-135084"/>
            <a:ext cx="13963022" cy="2212578"/>
            <a:chOff x="0" y="0"/>
            <a:chExt cx="3890301" cy="61645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890301" cy="616457"/>
            </a:xfrm>
            <a:custGeom>
              <a:avLst/>
              <a:gdLst/>
              <a:ahLst/>
              <a:cxnLst/>
              <a:rect l="l" t="t" r="r" b="b"/>
              <a:pathLst>
                <a:path w="3890301" h="616457">
                  <a:moveTo>
                    <a:pt x="0" y="0"/>
                  </a:moveTo>
                  <a:lnTo>
                    <a:pt x="3890301" y="0"/>
                  </a:lnTo>
                  <a:lnTo>
                    <a:pt x="3890301" y="616457"/>
                  </a:lnTo>
                  <a:lnTo>
                    <a:pt x="0" y="616457"/>
                  </a:lnTo>
                  <a:close/>
                </a:path>
              </a:pathLst>
            </a:custGeom>
            <a:solidFill>
              <a:srgbClr val="0F2A70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3890301" cy="645032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226"/>
                </a:lnSpc>
              </a:pPr>
              <a:endParaRPr sz="2531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3995470" y="2804370"/>
            <a:ext cx="3011186" cy="623960"/>
            <a:chOff x="0" y="0"/>
            <a:chExt cx="907436" cy="18803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907436" cy="188034"/>
            </a:xfrm>
            <a:custGeom>
              <a:avLst/>
              <a:gdLst/>
              <a:ahLst/>
              <a:cxnLst/>
              <a:rect l="l" t="t" r="r" b="b"/>
              <a:pathLst>
                <a:path w="907436" h="188034">
                  <a:moveTo>
                    <a:pt x="94017" y="0"/>
                  </a:moveTo>
                  <a:lnTo>
                    <a:pt x="813420" y="0"/>
                  </a:lnTo>
                  <a:cubicBezTo>
                    <a:pt x="838354" y="0"/>
                    <a:pt x="862268" y="9905"/>
                    <a:pt x="879900" y="27537"/>
                  </a:cubicBezTo>
                  <a:cubicBezTo>
                    <a:pt x="897531" y="45169"/>
                    <a:pt x="907436" y="69082"/>
                    <a:pt x="907436" y="94017"/>
                  </a:cubicBezTo>
                  <a:lnTo>
                    <a:pt x="907436" y="94017"/>
                  </a:lnTo>
                  <a:cubicBezTo>
                    <a:pt x="907436" y="118952"/>
                    <a:pt x="897531" y="142865"/>
                    <a:pt x="879900" y="160497"/>
                  </a:cubicBezTo>
                  <a:cubicBezTo>
                    <a:pt x="862268" y="178129"/>
                    <a:pt x="838354" y="188034"/>
                    <a:pt x="813420" y="188034"/>
                  </a:cubicBezTo>
                  <a:lnTo>
                    <a:pt x="94017" y="188034"/>
                  </a:lnTo>
                  <a:cubicBezTo>
                    <a:pt x="69082" y="188034"/>
                    <a:pt x="45169" y="178129"/>
                    <a:pt x="27537" y="160497"/>
                  </a:cubicBezTo>
                  <a:cubicBezTo>
                    <a:pt x="9905" y="142865"/>
                    <a:pt x="0" y="118952"/>
                    <a:pt x="0" y="94017"/>
                  </a:cubicBezTo>
                  <a:lnTo>
                    <a:pt x="0" y="94017"/>
                  </a:lnTo>
                  <a:cubicBezTo>
                    <a:pt x="0" y="69082"/>
                    <a:pt x="9905" y="45169"/>
                    <a:pt x="27537" y="27537"/>
                  </a:cubicBezTo>
                  <a:cubicBezTo>
                    <a:pt x="45169" y="9905"/>
                    <a:pt x="69082" y="0"/>
                    <a:pt x="94017" y="0"/>
                  </a:cubicBezTo>
                  <a:close/>
                </a:path>
              </a:pathLst>
            </a:custGeom>
            <a:solidFill>
              <a:srgbClr val="0F2A70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907436" cy="216609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817"/>
                </a:lnSpc>
              </a:pPr>
              <a:endParaRPr sz="2531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1281344" y="2804370"/>
            <a:ext cx="3011186" cy="623960"/>
            <a:chOff x="0" y="0"/>
            <a:chExt cx="907436" cy="188034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907436" cy="188034"/>
            </a:xfrm>
            <a:custGeom>
              <a:avLst/>
              <a:gdLst/>
              <a:ahLst/>
              <a:cxnLst/>
              <a:rect l="l" t="t" r="r" b="b"/>
              <a:pathLst>
                <a:path w="907436" h="188034">
                  <a:moveTo>
                    <a:pt x="94017" y="0"/>
                  </a:moveTo>
                  <a:lnTo>
                    <a:pt x="813420" y="0"/>
                  </a:lnTo>
                  <a:cubicBezTo>
                    <a:pt x="838354" y="0"/>
                    <a:pt x="862268" y="9905"/>
                    <a:pt x="879900" y="27537"/>
                  </a:cubicBezTo>
                  <a:cubicBezTo>
                    <a:pt x="897531" y="45169"/>
                    <a:pt x="907436" y="69082"/>
                    <a:pt x="907436" y="94017"/>
                  </a:cubicBezTo>
                  <a:lnTo>
                    <a:pt x="907436" y="94017"/>
                  </a:lnTo>
                  <a:cubicBezTo>
                    <a:pt x="907436" y="118952"/>
                    <a:pt x="897531" y="142865"/>
                    <a:pt x="879900" y="160497"/>
                  </a:cubicBezTo>
                  <a:cubicBezTo>
                    <a:pt x="862268" y="178129"/>
                    <a:pt x="838354" y="188034"/>
                    <a:pt x="813420" y="188034"/>
                  </a:cubicBezTo>
                  <a:lnTo>
                    <a:pt x="94017" y="188034"/>
                  </a:lnTo>
                  <a:cubicBezTo>
                    <a:pt x="69082" y="188034"/>
                    <a:pt x="45169" y="178129"/>
                    <a:pt x="27537" y="160497"/>
                  </a:cubicBezTo>
                  <a:cubicBezTo>
                    <a:pt x="9905" y="142865"/>
                    <a:pt x="0" y="118952"/>
                    <a:pt x="0" y="94017"/>
                  </a:cubicBezTo>
                  <a:lnTo>
                    <a:pt x="0" y="94017"/>
                  </a:lnTo>
                  <a:cubicBezTo>
                    <a:pt x="0" y="69082"/>
                    <a:pt x="9905" y="45169"/>
                    <a:pt x="27537" y="27537"/>
                  </a:cubicBezTo>
                  <a:cubicBezTo>
                    <a:pt x="45169" y="9905"/>
                    <a:pt x="69082" y="0"/>
                    <a:pt x="94017" y="0"/>
                  </a:cubicBezTo>
                  <a:close/>
                </a:path>
              </a:pathLst>
            </a:custGeom>
            <a:solidFill>
              <a:srgbClr val="0F2A70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28575"/>
              <a:ext cx="907436" cy="216609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817"/>
                </a:lnSpc>
              </a:pPr>
              <a:endParaRPr sz="2531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3385620" y="4747099"/>
            <a:ext cx="3011186" cy="623960"/>
            <a:chOff x="0" y="0"/>
            <a:chExt cx="907436" cy="188034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907436" cy="188034"/>
            </a:xfrm>
            <a:custGeom>
              <a:avLst/>
              <a:gdLst/>
              <a:ahLst/>
              <a:cxnLst/>
              <a:rect l="l" t="t" r="r" b="b"/>
              <a:pathLst>
                <a:path w="907436" h="188034">
                  <a:moveTo>
                    <a:pt x="94017" y="0"/>
                  </a:moveTo>
                  <a:lnTo>
                    <a:pt x="813420" y="0"/>
                  </a:lnTo>
                  <a:cubicBezTo>
                    <a:pt x="838354" y="0"/>
                    <a:pt x="862268" y="9905"/>
                    <a:pt x="879900" y="27537"/>
                  </a:cubicBezTo>
                  <a:cubicBezTo>
                    <a:pt x="897531" y="45169"/>
                    <a:pt x="907436" y="69082"/>
                    <a:pt x="907436" y="94017"/>
                  </a:cubicBezTo>
                  <a:lnTo>
                    <a:pt x="907436" y="94017"/>
                  </a:lnTo>
                  <a:cubicBezTo>
                    <a:pt x="907436" y="118952"/>
                    <a:pt x="897531" y="142865"/>
                    <a:pt x="879900" y="160497"/>
                  </a:cubicBezTo>
                  <a:cubicBezTo>
                    <a:pt x="862268" y="178129"/>
                    <a:pt x="838354" y="188034"/>
                    <a:pt x="813420" y="188034"/>
                  </a:cubicBezTo>
                  <a:lnTo>
                    <a:pt x="94017" y="188034"/>
                  </a:lnTo>
                  <a:cubicBezTo>
                    <a:pt x="69082" y="188034"/>
                    <a:pt x="45169" y="178129"/>
                    <a:pt x="27537" y="160497"/>
                  </a:cubicBezTo>
                  <a:cubicBezTo>
                    <a:pt x="9905" y="142865"/>
                    <a:pt x="0" y="118952"/>
                    <a:pt x="0" y="94017"/>
                  </a:cubicBezTo>
                  <a:lnTo>
                    <a:pt x="0" y="94017"/>
                  </a:lnTo>
                  <a:cubicBezTo>
                    <a:pt x="0" y="69082"/>
                    <a:pt x="9905" y="45169"/>
                    <a:pt x="27537" y="27537"/>
                  </a:cubicBezTo>
                  <a:cubicBezTo>
                    <a:pt x="45169" y="9905"/>
                    <a:pt x="69082" y="0"/>
                    <a:pt x="94017" y="0"/>
                  </a:cubicBezTo>
                  <a:close/>
                </a:path>
              </a:pathLst>
            </a:custGeom>
            <a:solidFill>
              <a:srgbClr val="0F2A70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28575"/>
              <a:ext cx="907436" cy="216609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817"/>
                </a:lnSpc>
              </a:pPr>
              <a:endParaRPr sz="2531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1891194" y="4747098"/>
            <a:ext cx="3613313" cy="757737"/>
            <a:chOff x="0" y="0"/>
            <a:chExt cx="1088891" cy="228348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088891" cy="228348"/>
            </a:xfrm>
            <a:custGeom>
              <a:avLst/>
              <a:gdLst/>
              <a:ahLst/>
              <a:cxnLst/>
              <a:rect l="l" t="t" r="r" b="b"/>
              <a:pathLst>
                <a:path w="1088891" h="228348">
                  <a:moveTo>
                    <a:pt x="114174" y="0"/>
                  </a:moveTo>
                  <a:lnTo>
                    <a:pt x="974717" y="0"/>
                  </a:lnTo>
                  <a:cubicBezTo>
                    <a:pt x="1037773" y="0"/>
                    <a:pt x="1088891" y="51117"/>
                    <a:pt x="1088891" y="114174"/>
                  </a:cubicBezTo>
                  <a:lnTo>
                    <a:pt x="1088891" y="114174"/>
                  </a:lnTo>
                  <a:cubicBezTo>
                    <a:pt x="1088891" y="144455"/>
                    <a:pt x="1076862" y="173495"/>
                    <a:pt x="1055450" y="194907"/>
                  </a:cubicBezTo>
                  <a:cubicBezTo>
                    <a:pt x="1034038" y="216319"/>
                    <a:pt x="1004998" y="228348"/>
                    <a:pt x="974717" y="228348"/>
                  </a:cubicBezTo>
                  <a:lnTo>
                    <a:pt x="114174" y="228348"/>
                  </a:lnTo>
                  <a:cubicBezTo>
                    <a:pt x="51117" y="228348"/>
                    <a:pt x="0" y="177230"/>
                    <a:pt x="0" y="114174"/>
                  </a:cubicBezTo>
                  <a:lnTo>
                    <a:pt x="0" y="114174"/>
                  </a:lnTo>
                  <a:cubicBezTo>
                    <a:pt x="0" y="51117"/>
                    <a:pt x="51117" y="0"/>
                    <a:pt x="114174" y="0"/>
                  </a:cubicBezTo>
                  <a:close/>
                </a:path>
              </a:pathLst>
            </a:custGeom>
            <a:solidFill>
              <a:srgbClr val="0F2A70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0" y="-28575"/>
              <a:ext cx="1088891" cy="256923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817"/>
                </a:lnSpc>
              </a:pPr>
              <a:endParaRPr sz="2531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2990572" y="6689827"/>
            <a:ext cx="3011186" cy="623960"/>
            <a:chOff x="0" y="0"/>
            <a:chExt cx="907436" cy="188034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907436" cy="188034"/>
            </a:xfrm>
            <a:custGeom>
              <a:avLst/>
              <a:gdLst/>
              <a:ahLst/>
              <a:cxnLst/>
              <a:rect l="l" t="t" r="r" b="b"/>
              <a:pathLst>
                <a:path w="907436" h="188034">
                  <a:moveTo>
                    <a:pt x="94017" y="0"/>
                  </a:moveTo>
                  <a:lnTo>
                    <a:pt x="813420" y="0"/>
                  </a:lnTo>
                  <a:cubicBezTo>
                    <a:pt x="838354" y="0"/>
                    <a:pt x="862268" y="9905"/>
                    <a:pt x="879900" y="27537"/>
                  </a:cubicBezTo>
                  <a:cubicBezTo>
                    <a:pt x="897531" y="45169"/>
                    <a:pt x="907436" y="69082"/>
                    <a:pt x="907436" y="94017"/>
                  </a:cubicBezTo>
                  <a:lnTo>
                    <a:pt x="907436" y="94017"/>
                  </a:lnTo>
                  <a:cubicBezTo>
                    <a:pt x="907436" y="118952"/>
                    <a:pt x="897531" y="142865"/>
                    <a:pt x="879900" y="160497"/>
                  </a:cubicBezTo>
                  <a:cubicBezTo>
                    <a:pt x="862268" y="178129"/>
                    <a:pt x="838354" y="188034"/>
                    <a:pt x="813420" y="188034"/>
                  </a:cubicBezTo>
                  <a:lnTo>
                    <a:pt x="94017" y="188034"/>
                  </a:lnTo>
                  <a:cubicBezTo>
                    <a:pt x="69082" y="188034"/>
                    <a:pt x="45169" y="178129"/>
                    <a:pt x="27537" y="160497"/>
                  </a:cubicBezTo>
                  <a:cubicBezTo>
                    <a:pt x="9905" y="142865"/>
                    <a:pt x="0" y="118952"/>
                    <a:pt x="0" y="94017"/>
                  </a:cubicBezTo>
                  <a:lnTo>
                    <a:pt x="0" y="94017"/>
                  </a:lnTo>
                  <a:cubicBezTo>
                    <a:pt x="0" y="69082"/>
                    <a:pt x="9905" y="45169"/>
                    <a:pt x="27537" y="27537"/>
                  </a:cubicBezTo>
                  <a:cubicBezTo>
                    <a:pt x="45169" y="9905"/>
                    <a:pt x="69082" y="0"/>
                    <a:pt x="94017" y="0"/>
                  </a:cubicBezTo>
                  <a:close/>
                </a:path>
              </a:pathLst>
            </a:custGeom>
            <a:solidFill>
              <a:srgbClr val="0F2A70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0" y="-28575"/>
              <a:ext cx="907436" cy="216609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817"/>
                </a:lnSpc>
              </a:pPr>
              <a:endParaRPr sz="2531"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2286242" y="6689827"/>
            <a:ext cx="3011186" cy="623960"/>
            <a:chOff x="0" y="0"/>
            <a:chExt cx="907436" cy="188034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907436" cy="188034"/>
            </a:xfrm>
            <a:custGeom>
              <a:avLst/>
              <a:gdLst/>
              <a:ahLst/>
              <a:cxnLst/>
              <a:rect l="l" t="t" r="r" b="b"/>
              <a:pathLst>
                <a:path w="907436" h="188034">
                  <a:moveTo>
                    <a:pt x="94017" y="0"/>
                  </a:moveTo>
                  <a:lnTo>
                    <a:pt x="813420" y="0"/>
                  </a:lnTo>
                  <a:cubicBezTo>
                    <a:pt x="838354" y="0"/>
                    <a:pt x="862268" y="9905"/>
                    <a:pt x="879900" y="27537"/>
                  </a:cubicBezTo>
                  <a:cubicBezTo>
                    <a:pt x="897531" y="45169"/>
                    <a:pt x="907436" y="69082"/>
                    <a:pt x="907436" y="94017"/>
                  </a:cubicBezTo>
                  <a:lnTo>
                    <a:pt x="907436" y="94017"/>
                  </a:lnTo>
                  <a:cubicBezTo>
                    <a:pt x="907436" y="118952"/>
                    <a:pt x="897531" y="142865"/>
                    <a:pt x="879900" y="160497"/>
                  </a:cubicBezTo>
                  <a:cubicBezTo>
                    <a:pt x="862268" y="178129"/>
                    <a:pt x="838354" y="188034"/>
                    <a:pt x="813420" y="188034"/>
                  </a:cubicBezTo>
                  <a:lnTo>
                    <a:pt x="94017" y="188034"/>
                  </a:lnTo>
                  <a:cubicBezTo>
                    <a:pt x="69082" y="188034"/>
                    <a:pt x="45169" y="178129"/>
                    <a:pt x="27537" y="160497"/>
                  </a:cubicBezTo>
                  <a:cubicBezTo>
                    <a:pt x="9905" y="142865"/>
                    <a:pt x="0" y="118952"/>
                    <a:pt x="0" y="94017"/>
                  </a:cubicBezTo>
                  <a:lnTo>
                    <a:pt x="0" y="94017"/>
                  </a:lnTo>
                  <a:cubicBezTo>
                    <a:pt x="0" y="69082"/>
                    <a:pt x="9905" y="45169"/>
                    <a:pt x="27537" y="27537"/>
                  </a:cubicBezTo>
                  <a:cubicBezTo>
                    <a:pt x="45169" y="9905"/>
                    <a:pt x="69082" y="0"/>
                    <a:pt x="94017" y="0"/>
                  </a:cubicBezTo>
                  <a:close/>
                </a:path>
              </a:pathLst>
            </a:custGeom>
            <a:solidFill>
              <a:srgbClr val="0F2A70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0" y="-28575"/>
              <a:ext cx="907436" cy="216609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2817"/>
                </a:lnSpc>
              </a:pPr>
              <a:endParaRPr sz="2531"/>
            </a:p>
          </p:txBody>
        </p:sp>
      </p:grpSp>
      <p:sp>
        <p:nvSpPr>
          <p:cNvPr id="32" name="TextBox 32"/>
          <p:cNvSpPr txBox="1"/>
          <p:nvPr/>
        </p:nvSpPr>
        <p:spPr>
          <a:xfrm>
            <a:off x="11571488" y="2942484"/>
            <a:ext cx="2430901" cy="298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61"/>
              </a:lnSpc>
            </a:pPr>
            <a:r>
              <a:rPr lang="en-US" sz="1758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Visión estratégica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0616259" y="3528896"/>
            <a:ext cx="5043838" cy="8551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59"/>
              </a:lnSpc>
            </a:pPr>
            <a:r>
              <a:rPr lang="en-US" sz="1613">
                <a:solidFill>
                  <a:srgbClr val="0F2A70"/>
                </a:solidFill>
                <a:latin typeface="Lato"/>
                <a:ea typeface="Lato"/>
                <a:cs typeface="Lato"/>
                <a:sym typeface="Lato"/>
              </a:rPr>
              <a:t>Habilidad para comprender la organización como un todo, analizar el entorno y anticiparse a los cambios del mercado, especialmente en contextos internacionales.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2500571" y="4813599"/>
            <a:ext cx="2430901" cy="6192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61"/>
              </a:lnSpc>
            </a:pPr>
            <a:r>
              <a:rPr lang="en-US" sz="1758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Capacidad de toma de decisiones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1496148" y="5598789"/>
            <a:ext cx="4163950" cy="8551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59"/>
              </a:lnSpc>
            </a:pPr>
            <a:r>
              <a:rPr lang="en-US" sz="1613">
                <a:solidFill>
                  <a:srgbClr val="0F2A70"/>
                </a:solidFill>
                <a:latin typeface="Lato"/>
                <a:ea typeface="Lato"/>
                <a:cs typeface="Lato"/>
                <a:sym typeface="Lato"/>
              </a:rPr>
              <a:t>El gerente debe evaluar información, analizar riesgos y seleccionar alternativas que generen valor a corto, mediano y largo plazo.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2987135" y="6671905"/>
            <a:ext cx="1640805" cy="6192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61"/>
              </a:lnSpc>
            </a:pPr>
            <a:r>
              <a:rPr lang="en-US" sz="1758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Habilidades de comunicación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2187643" y="7474840"/>
            <a:ext cx="3472453" cy="14450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59"/>
              </a:lnSpc>
            </a:pPr>
            <a:r>
              <a:rPr lang="en-US" sz="1613">
                <a:solidFill>
                  <a:srgbClr val="0F2A70"/>
                </a:solidFill>
                <a:latin typeface="Lato"/>
                <a:ea typeface="Lato"/>
                <a:cs typeface="Lato"/>
                <a:sym typeface="Lato"/>
              </a:rPr>
              <a:t>Una comunicación clara, efectiva y asertiva permite coordinar equipos, negociar con actores internos y externos, y evitar conflictos organizacionales.</a:t>
            </a:r>
          </a:p>
        </p:txBody>
      </p:sp>
      <p:sp>
        <p:nvSpPr>
          <p:cNvPr id="38" name="Freeform 38"/>
          <p:cNvSpPr/>
          <p:nvPr/>
        </p:nvSpPr>
        <p:spPr>
          <a:xfrm>
            <a:off x="6286390" y="3100539"/>
            <a:ext cx="5209757" cy="7178576"/>
          </a:xfrm>
          <a:custGeom>
            <a:avLst/>
            <a:gdLst/>
            <a:ahLst/>
            <a:cxnLst/>
            <a:rect l="l" t="t" r="r" b="b"/>
            <a:pathLst>
              <a:path w="3704716" h="5104765">
                <a:moveTo>
                  <a:pt x="0" y="0"/>
                </a:moveTo>
                <a:lnTo>
                  <a:pt x="3704716" y="0"/>
                </a:lnTo>
                <a:lnTo>
                  <a:pt x="3704716" y="5104765"/>
                </a:lnTo>
                <a:lnTo>
                  <a:pt x="0" y="510476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2257" r="-15533"/>
            </a:stretch>
          </a:blipFill>
        </p:spPr>
      </p:sp>
      <p:sp>
        <p:nvSpPr>
          <p:cNvPr id="39" name="TextBox 39"/>
          <p:cNvSpPr txBox="1"/>
          <p:nvPr/>
        </p:nvSpPr>
        <p:spPr>
          <a:xfrm>
            <a:off x="4352846" y="2942484"/>
            <a:ext cx="2296434" cy="298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61"/>
              </a:lnSpc>
            </a:pPr>
            <a:r>
              <a:rPr lang="en-US" sz="1758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Liderazgo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2865879" y="3528896"/>
            <a:ext cx="4567890" cy="8551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59"/>
              </a:lnSpc>
            </a:pPr>
            <a:r>
              <a:rPr lang="en-US" sz="1613">
                <a:solidFill>
                  <a:srgbClr val="0F2A70"/>
                </a:solidFill>
                <a:latin typeface="Lato"/>
                <a:ea typeface="Lato"/>
                <a:cs typeface="Lato"/>
                <a:sym typeface="Lato"/>
              </a:rPr>
              <a:t>Capacidad para influir, inspirar y motivar a los colaboradores, promoviendo el trabajo en equipo y el compromiso con los objetivos organizacionales.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3675764" y="4729175"/>
            <a:ext cx="2430901" cy="6192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61"/>
              </a:lnSpc>
            </a:pPr>
            <a:r>
              <a:rPr lang="en-US" sz="1758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Orientación a resultados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2839069" y="5532010"/>
            <a:ext cx="4104288" cy="8551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59"/>
              </a:lnSpc>
            </a:pPr>
            <a:r>
              <a:rPr lang="en-US" sz="1613">
                <a:solidFill>
                  <a:srgbClr val="0F2A70"/>
                </a:solidFill>
                <a:latin typeface="Lato"/>
                <a:ea typeface="Lato"/>
                <a:cs typeface="Lato"/>
                <a:sym typeface="Lato"/>
              </a:rPr>
              <a:t>El gerente se enfoca en el logro de metas, el cumplimiento de indicadores y la mejora continua de los procesos.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3249374" y="6710026"/>
            <a:ext cx="2430901" cy="6192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61"/>
              </a:lnSpc>
            </a:pPr>
            <a:r>
              <a:rPr lang="en-US" sz="1758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Capacidad de adaptación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2647479" y="7474839"/>
            <a:ext cx="3459184" cy="11501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59"/>
              </a:lnSpc>
            </a:pPr>
            <a:r>
              <a:rPr lang="en-US" sz="1613">
                <a:solidFill>
                  <a:srgbClr val="0F2A70"/>
                </a:solidFill>
                <a:latin typeface="Lato"/>
                <a:ea typeface="Lato"/>
                <a:cs typeface="Lato"/>
                <a:sym typeface="Lato"/>
              </a:rPr>
              <a:t>En un entorno global dinámico, el gerente debe ser flexible, innovador y capaz de gestionar el cambio de manera eficiente.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3314701" y="519308"/>
            <a:ext cx="11982728" cy="1019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64"/>
              </a:lnSpc>
            </a:pPr>
            <a:r>
              <a:rPr lang="en-US" sz="3011" b="1" spc="3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Para </a:t>
            </a:r>
            <a:r>
              <a:rPr lang="en-US" sz="3011" b="1" spc="3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lograrlo</a:t>
            </a:r>
            <a:r>
              <a:rPr lang="en-US" sz="3011" b="1" spc="3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debe </a:t>
            </a:r>
            <a:r>
              <a:rPr lang="en-US" sz="3011" b="1" spc="3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poseer</a:t>
            </a:r>
            <a:r>
              <a:rPr lang="en-US" sz="3011" b="1" spc="3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una </a:t>
            </a:r>
            <a:r>
              <a:rPr lang="en-US" sz="3011" b="1" spc="3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serie</a:t>
            </a:r>
            <a:r>
              <a:rPr lang="en-US" sz="3011" b="1" spc="3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3011" b="1" spc="3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características</a:t>
            </a:r>
            <a:r>
              <a:rPr lang="en-US" sz="3011" b="1" spc="3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que </a:t>
            </a:r>
            <a:r>
              <a:rPr lang="en-US" sz="3011" b="1" spc="3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fortalezcan</a:t>
            </a:r>
            <a:r>
              <a:rPr lang="en-US" sz="3011" b="1" spc="3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011" b="1" spc="3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su</a:t>
            </a:r>
            <a:r>
              <a:rPr lang="en-US" sz="3011" b="1" spc="3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011" b="1" spc="3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desempeño</a:t>
            </a:r>
            <a:r>
              <a:rPr lang="en-US" sz="3011" b="1" spc="3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professional a la hora de </a:t>
            </a:r>
            <a:r>
              <a:rPr lang="en-US" sz="3011" b="1" spc="30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negociar</a:t>
            </a:r>
            <a:r>
              <a:rPr lang="en-US" sz="3011" b="1" spc="3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:</a:t>
            </a:r>
          </a:p>
        </p:txBody>
      </p:sp>
      <p:sp>
        <p:nvSpPr>
          <p:cNvPr id="46" name="Freeform 46"/>
          <p:cNvSpPr/>
          <p:nvPr/>
        </p:nvSpPr>
        <p:spPr>
          <a:xfrm>
            <a:off x="2286000" y="8880632"/>
            <a:ext cx="2863823" cy="1263662"/>
          </a:xfrm>
          <a:custGeom>
            <a:avLst/>
            <a:gdLst/>
            <a:ahLst/>
            <a:cxnLst/>
            <a:rect l="l" t="t" r="r" b="b"/>
            <a:pathLst>
              <a:path w="2036496" h="898604">
                <a:moveTo>
                  <a:pt x="0" y="0"/>
                </a:moveTo>
                <a:lnTo>
                  <a:pt x="2036496" y="0"/>
                </a:lnTo>
                <a:lnTo>
                  <a:pt x="2036496" y="898604"/>
                </a:lnTo>
                <a:lnTo>
                  <a:pt x="0" y="89860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4E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574572">
            <a:off x="-837736" y="-1677772"/>
            <a:ext cx="19906323" cy="13898233"/>
          </a:xfrm>
          <a:custGeom>
            <a:avLst/>
            <a:gdLst/>
            <a:ahLst/>
            <a:cxnLst/>
            <a:rect l="l" t="t" r="r" b="b"/>
            <a:pathLst>
              <a:path w="19906323" h="13898233">
                <a:moveTo>
                  <a:pt x="0" y="0"/>
                </a:moveTo>
                <a:lnTo>
                  <a:pt x="19906322" y="0"/>
                </a:lnTo>
                <a:lnTo>
                  <a:pt x="19906322" y="13898233"/>
                </a:lnTo>
                <a:lnTo>
                  <a:pt x="0" y="138982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3" name="Group 3"/>
          <p:cNvGrpSpPr/>
          <p:nvPr/>
        </p:nvGrpSpPr>
        <p:grpSpPr>
          <a:xfrm>
            <a:off x="-249251" y="9378051"/>
            <a:ext cx="19483483" cy="3086100"/>
            <a:chOff x="0" y="0"/>
            <a:chExt cx="5131452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131452" cy="812800"/>
            </a:xfrm>
            <a:custGeom>
              <a:avLst/>
              <a:gdLst/>
              <a:ahLst/>
              <a:cxnLst/>
              <a:rect l="l" t="t" r="r" b="b"/>
              <a:pathLst>
                <a:path w="5131452" h="812800">
                  <a:moveTo>
                    <a:pt x="0" y="0"/>
                  </a:moveTo>
                  <a:lnTo>
                    <a:pt x="5131452" y="0"/>
                  </a:lnTo>
                  <a:lnTo>
                    <a:pt x="513145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AF2F2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5131452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4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1334599" y="5732058"/>
            <a:ext cx="7035674" cy="5040101"/>
          </a:xfrm>
          <a:custGeom>
            <a:avLst/>
            <a:gdLst/>
            <a:ahLst/>
            <a:cxnLst/>
            <a:rect l="l" t="t" r="r" b="b"/>
            <a:pathLst>
              <a:path w="7035674" h="5040101">
                <a:moveTo>
                  <a:pt x="0" y="0"/>
                </a:moveTo>
                <a:lnTo>
                  <a:pt x="7035675" y="0"/>
                </a:lnTo>
                <a:lnTo>
                  <a:pt x="7035675" y="5040101"/>
                </a:lnTo>
                <a:lnTo>
                  <a:pt x="0" y="504010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819014" y="1692874"/>
            <a:ext cx="14645221" cy="3885598"/>
            <a:chOff x="0" y="0"/>
            <a:chExt cx="3394772" cy="90068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394772" cy="900684"/>
            </a:xfrm>
            <a:custGeom>
              <a:avLst/>
              <a:gdLst/>
              <a:ahLst/>
              <a:cxnLst/>
              <a:rect l="l" t="t" r="r" b="b"/>
              <a:pathLst>
                <a:path w="3394772" h="900684">
                  <a:moveTo>
                    <a:pt x="10573" y="0"/>
                  </a:moveTo>
                  <a:lnTo>
                    <a:pt x="3384200" y="0"/>
                  </a:lnTo>
                  <a:cubicBezTo>
                    <a:pt x="3387004" y="0"/>
                    <a:pt x="3389693" y="1114"/>
                    <a:pt x="3391676" y="3097"/>
                  </a:cubicBezTo>
                  <a:cubicBezTo>
                    <a:pt x="3393658" y="5079"/>
                    <a:pt x="3394772" y="7769"/>
                    <a:pt x="3394772" y="10573"/>
                  </a:cubicBezTo>
                  <a:lnTo>
                    <a:pt x="3394772" y="890112"/>
                  </a:lnTo>
                  <a:cubicBezTo>
                    <a:pt x="3394772" y="892916"/>
                    <a:pt x="3393658" y="895605"/>
                    <a:pt x="3391676" y="897588"/>
                  </a:cubicBezTo>
                  <a:cubicBezTo>
                    <a:pt x="3389693" y="899570"/>
                    <a:pt x="3387004" y="900684"/>
                    <a:pt x="3384200" y="900684"/>
                  </a:cubicBezTo>
                  <a:lnTo>
                    <a:pt x="10573" y="900684"/>
                  </a:lnTo>
                  <a:cubicBezTo>
                    <a:pt x="7769" y="900684"/>
                    <a:pt x="5079" y="899570"/>
                    <a:pt x="3097" y="897588"/>
                  </a:cubicBezTo>
                  <a:cubicBezTo>
                    <a:pt x="1114" y="895605"/>
                    <a:pt x="0" y="892916"/>
                    <a:pt x="0" y="890112"/>
                  </a:cubicBezTo>
                  <a:lnTo>
                    <a:pt x="0" y="10573"/>
                  </a:lnTo>
                  <a:cubicBezTo>
                    <a:pt x="0" y="7769"/>
                    <a:pt x="1114" y="5079"/>
                    <a:pt x="3097" y="3097"/>
                  </a:cubicBezTo>
                  <a:cubicBezTo>
                    <a:pt x="5079" y="1114"/>
                    <a:pt x="7769" y="0"/>
                    <a:pt x="10573" y="0"/>
                  </a:cubicBezTo>
                  <a:close/>
                </a:path>
              </a:pathLst>
            </a:custGeom>
            <a:solidFill>
              <a:srgbClr val="FFBD59"/>
            </a:solidFill>
            <a:ln w="38100" cap="sq">
              <a:solidFill>
                <a:srgbClr val="1F221F"/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3394772" cy="9292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4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2039301" y="1986211"/>
            <a:ext cx="14142017" cy="2899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52542" lvl="1" indent="-326271" algn="just">
              <a:lnSpc>
                <a:spcPts val="3898"/>
              </a:lnSpc>
              <a:buFont typeface="Arial"/>
              <a:buChar char="•"/>
            </a:pPr>
            <a:r>
              <a:rPr lang="en-US" sz="3022" b="1">
                <a:solidFill>
                  <a:srgbClr val="24201D"/>
                </a:solidFill>
                <a:latin typeface="Open Sauce Medium"/>
                <a:ea typeface="Open Sauce Medium"/>
                <a:cs typeface="Open Sauce Medium"/>
                <a:sym typeface="Open Sauce Medium"/>
              </a:rPr>
              <a:t>La gerencia tradicional se centra en la eficiencia operativa y el control.</a:t>
            </a:r>
          </a:p>
          <a:p>
            <a:pPr marL="652542" lvl="1" indent="-326271" algn="just">
              <a:lnSpc>
                <a:spcPts val="3898"/>
              </a:lnSpc>
              <a:buFont typeface="Arial"/>
              <a:buChar char="•"/>
            </a:pPr>
            <a:r>
              <a:rPr lang="en-US" sz="3022" b="1">
                <a:solidFill>
                  <a:srgbClr val="24201D"/>
                </a:solidFill>
                <a:latin typeface="Open Sauce Medium"/>
                <a:ea typeface="Open Sauce Medium"/>
                <a:cs typeface="Open Sauce Medium"/>
                <a:sym typeface="Open Sauce Medium"/>
              </a:rPr>
              <a:t>La gerencia moderna integra liderazgo, estrategia, tecnología y gestión del conocimiento.</a:t>
            </a:r>
          </a:p>
          <a:p>
            <a:pPr marL="652542" lvl="1" indent="-326271" algn="just">
              <a:lnSpc>
                <a:spcPts val="3898"/>
              </a:lnSpc>
              <a:buFont typeface="Arial"/>
              <a:buChar char="•"/>
            </a:pPr>
            <a:r>
              <a:rPr lang="en-US" sz="3022" b="1">
                <a:solidFill>
                  <a:srgbClr val="24201D"/>
                </a:solidFill>
                <a:latin typeface="Open Sauce Medium"/>
                <a:ea typeface="Open Sauce Medium"/>
                <a:cs typeface="Open Sauce Medium"/>
                <a:sym typeface="Open Sauce Medium"/>
              </a:rPr>
              <a:t>En los negocios internacionales, la gerencia moderna es indispensable para enfrentar la globalización, la multiculturalidad y la incertidumbre.</a:t>
            </a:r>
          </a:p>
          <a:p>
            <a:pPr algn="just">
              <a:lnSpc>
                <a:spcPts val="3898"/>
              </a:lnSpc>
            </a:pPr>
            <a:endParaRPr lang="en-US" sz="3022" b="1">
              <a:solidFill>
                <a:srgbClr val="24201D"/>
              </a:solidFill>
              <a:latin typeface="Open Sauce Medium"/>
              <a:ea typeface="Open Sauce Medium"/>
              <a:cs typeface="Open Sauce Medium"/>
              <a:sym typeface="Open Sauce Medium"/>
            </a:endParaRPr>
          </a:p>
        </p:txBody>
      </p:sp>
      <p:grpSp>
        <p:nvGrpSpPr>
          <p:cNvPr id="11" name="Group 11"/>
          <p:cNvGrpSpPr/>
          <p:nvPr/>
        </p:nvGrpSpPr>
        <p:grpSpPr>
          <a:xfrm rot="-123333">
            <a:off x="6483019" y="481730"/>
            <a:ext cx="5317210" cy="1093940"/>
            <a:chOff x="0" y="0"/>
            <a:chExt cx="2717571" cy="55910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717571" cy="559102"/>
            </a:xfrm>
            <a:custGeom>
              <a:avLst/>
              <a:gdLst/>
              <a:ahLst/>
              <a:cxnLst/>
              <a:rect l="l" t="t" r="r" b="b"/>
              <a:pathLst>
                <a:path w="2717571" h="559102">
                  <a:moveTo>
                    <a:pt x="74257" y="0"/>
                  </a:moveTo>
                  <a:lnTo>
                    <a:pt x="2643315" y="0"/>
                  </a:lnTo>
                  <a:cubicBezTo>
                    <a:pt x="2684325" y="0"/>
                    <a:pt x="2717571" y="33246"/>
                    <a:pt x="2717571" y="74257"/>
                  </a:cubicBezTo>
                  <a:lnTo>
                    <a:pt x="2717571" y="484845"/>
                  </a:lnTo>
                  <a:cubicBezTo>
                    <a:pt x="2717571" y="504539"/>
                    <a:pt x="2709748" y="523427"/>
                    <a:pt x="2695822" y="537352"/>
                  </a:cubicBezTo>
                  <a:cubicBezTo>
                    <a:pt x="2681896" y="551278"/>
                    <a:pt x="2663009" y="559102"/>
                    <a:pt x="2643315" y="559102"/>
                  </a:cubicBezTo>
                  <a:lnTo>
                    <a:pt x="74257" y="559102"/>
                  </a:lnTo>
                  <a:cubicBezTo>
                    <a:pt x="33246" y="559102"/>
                    <a:pt x="0" y="525856"/>
                    <a:pt x="0" y="484845"/>
                  </a:cubicBezTo>
                  <a:lnTo>
                    <a:pt x="0" y="74257"/>
                  </a:lnTo>
                  <a:cubicBezTo>
                    <a:pt x="0" y="33246"/>
                    <a:pt x="33246" y="0"/>
                    <a:pt x="74257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1F221F"/>
              </a:solidFill>
              <a:prstDash val="solid"/>
              <a:round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2717571" cy="5876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4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 rot="-123333">
            <a:off x="5718951" y="623824"/>
            <a:ext cx="6853513" cy="660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9"/>
              </a:lnSpc>
            </a:pPr>
            <a:r>
              <a:rPr lang="en-US" sz="4979" b="1">
                <a:solidFill>
                  <a:srgbClr val="202020"/>
                </a:solidFill>
                <a:latin typeface="Open Sauce Heavy"/>
                <a:ea typeface="Open Sauce Heavy"/>
                <a:cs typeface="Open Sauce Heavy"/>
                <a:sym typeface="Open Sauce Heavy"/>
              </a:rPr>
              <a:t>Conclusión</a:t>
            </a:r>
          </a:p>
        </p:txBody>
      </p:sp>
      <p:sp>
        <p:nvSpPr>
          <p:cNvPr id="15" name="Freeform 15"/>
          <p:cNvSpPr/>
          <p:nvPr/>
        </p:nvSpPr>
        <p:spPr>
          <a:xfrm rot="264793">
            <a:off x="663019" y="1619838"/>
            <a:ext cx="731361" cy="731361"/>
          </a:xfrm>
          <a:custGeom>
            <a:avLst/>
            <a:gdLst/>
            <a:ahLst/>
            <a:cxnLst/>
            <a:rect l="l" t="t" r="r" b="b"/>
            <a:pathLst>
              <a:path w="731361" h="731361">
                <a:moveTo>
                  <a:pt x="0" y="0"/>
                </a:moveTo>
                <a:lnTo>
                  <a:pt x="731362" y="0"/>
                </a:lnTo>
                <a:lnTo>
                  <a:pt x="731362" y="731362"/>
                </a:lnTo>
                <a:lnTo>
                  <a:pt x="0" y="7313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-313752">
            <a:off x="16893619" y="1130638"/>
            <a:ext cx="731361" cy="731361"/>
          </a:xfrm>
          <a:custGeom>
            <a:avLst/>
            <a:gdLst/>
            <a:ahLst/>
            <a:cxnLst/>
            <a:rect l="l" t="t" r="r" b="b"/>
            <a:pathLst>
              <a:path w="731361" h="731361">
                <a:moveTo>
                  <a:pt x="0" y="0"/>
                </a:moveTo>
                <a:lnTo>
                  <a:pt x="731362" y="0"/>
                </a:lnTo>
                <a:lnTo>
                  <a:pt x="731362" y="731361"/>
                </a:lnTo>
                <a:lnTo>
                  <a:pt x="0" y="73136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-1533404" y="5578472"/>
            <a:ext cx="10488795" cy="8352895"/>
          </a:xfrm>
          <a:custGeom>
            <a:avLst/>
            <a:gdLst/>
            <a:ahLst/>
            <a:cxnLst/>
            <a:rect l="l" t="t" r="r" b="b"/>
            <a:pathLst>
              <a:path w="10488795" h="8352895">
                <a:moveTo>
                  <a:pt x="0" y="0"/>
                </a:moveTo>
                <a:lnTo>
                  <a:pt x="10488795" y="0"/>
                </a:lnTo>
                <a:lnTo>
                  <a:pt x="10488795" y="8352895"/>
                </a:lnTo>
                <a:lnTo>
                  <a:pt x="0" y="835289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145781" y="-3271045"/>
            <a:ext cx="7513805" cy="8599490"/>
          </a:xfrm>
          <a:custGeom>
            <a:avLst/>
            <a:gdLst/>
            <a:ahLst/>
            <a:cxnLst/>
            <a:rect l="l" t="t" r="r" b="b"/>
            <a:pathLst>
              <a:path w="7513805" h="8599490">
                <a:moveTo>
                  <a:pt x="0" y="0"/>
                </a:moveTo>
                <a:lnTo>
                  <a:pt x="7513804" y="0"/>
                </a:lnTo>
                <a:lnTo>
                  <a:pt x="7513804" y="8599490"/>
                </a:lnTo>
                <a:lnTo>
                  <a:pt x="0" y="85994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3" name="Freeform 3"/>
          <p:cNvSpPr/>
          <p:nvPr/>
        </p:nvSpPr>
        <p:spPr>
          <a:xfrm>
            <a:off x="8506138" y="1623045"/>
            <a:ext cx="9094398" cy="7434670"/>
          </a:xfrm>
          <a:custGeom>
            <a:avLst/>
            <a:gdLst/>
            <a:ahLst/>
            <a:cxnLst/>
            <a:rect l="l" t="t" r="r" b="b"/>
            <a:pathLst>
              <a:path w="9094398" h="7434670">
                <a:moveTo>
                  <a:pt x="0" y="0"/>
                </a:moveTo>
                <a:lnTo>
                  <a:pt x="9094398" y="0"/>
                </a:lnTo>
                <a:lnTo>
                  <a:pt x="9094398" y="7434670"/>
                </a:lnTo>
                <a:lnTo>
                  <a:pt x="0" y="743467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4" name="Freeform 4"/>
          <p:cNvSpPr/>
          <p:nvPr/>
        </p:nvSpPr>
        <p:spPr>
          <a:xfrm rot="-1028922">
            <a:off x="-2501807" y="7200900"/>
            <a:ext cx="4068508" cy="4114800"/>
          </a:xfrm>
          <a:custGeom>
            <a:avLst/>
            <a:gdLst/>
            <a:ahLst/>
            <a:cxnLst/>
            <a:rect l="l" t="t" r="r" b="b"/>
            <a:pathLst>
              <a:path w="4068508" h="4114800">
                <a:moveTo>
                  <a:pt x="0" y="0"/>
                </a:moveTo>
                <a:lnTo>
                  <a:pt x="4068508" y="0"/>
                </a:lnTo>
                <a:lnTo>
                  <a:pt x="40685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Freeform 5"/>
          <p:cNvSpPr/>
          <p:nvPr/>
        </p:nvSpPr>
        <p:spPr>
          <a:xfrm>
            <a:off x="16978296" y="-158268"/>
            <a:ext cx="2059877" cy="1742217"/>
          </a:xfrm>
          <a:custGeom>
            <a:avLst/>
            <a:gdLst/>
            <a:ahLst/>
            <a:cxnLst/>
            <a:rect l="l" t="t" r="r" b="b"/>
            <a:pathLst>
              <a:path w="2059877" h="1742217">
                <a:moveTo>
                  <a:pt x="0" y="0"/>
                </a:moveTo>
                <a:lnTo>
                  <a:pt x="2059877" y="0"/>
                </a:lnTo>
                <a:lnTo>
                  <a:pt x="2059877" y="1742217"/>
                </a:lnTo>
                <a:lnTo>
                  <a:pt x="0" y="174221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6" name="Freeform 6"/>
          <p:cNvSpPr/>
          <p:nvPr/>
        </p:nvSpPr>
        <p:spPr>
          <a:xfrm>
            <a:off x="-467553" y="9258300"/>
            <a:ext cx="3077802" cy="2092906"/>
          </a:xfrm>
          <a:custGeom>
            <a:avLst/>
            <a:gdLst/>
            <a:ahLst/>
            <a:cxnLst/>
            <a:rect l="l" t="t" r="r" b="b"/>
            <a:pathLst>
              <a:path w="3077802" h="2092906">
                <a:moveTo>
                  <a:pt x="0" y="0"/>
                </a:moveTo>
                <a:lnTo>
                  <a:pt x="3077802" y="0"/>
                </a:lnTo>
                <a:lnTo>
                  <a:pt x="3077802" y="2092906"/>
                </a:lnTo>
                <a:lnTo>
                  <a:pt x="0" y="20929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7" name="Freeform 7"/>
          <p:cNvSpPr/>
          <p:nvPr/>
        </p:nvSpPr>
        <p:spPr>
          <a:xfrm>
            <a:off x="13859381" y="-850480"/>
            <a:ext cx="1967557" cy="1879180"/>
          </a:xfrm>
          <a:custGeom>
            <a:avLst/>
            <a:gdLst/>
            <a:ahLst/>
            <a:cxnLst/>
            <a:rect l="l" t="t" r="r" b="b"/>
            <a:pathLst>
              <a:path w="1967557" h="1879180">
                <a:moveTo>
                  <a:pt x="0" y="0"/>
                </a:moveTo>
                <a:lnTo>
                  <a:pt x="1967557" y="0"/>
                </a:lnTo>
                <a:lnTo>
                  <a:pt x="1967557" y="1879180"/>
                </a:lnTo>
                <a:lnTo>
                  <a:pt x="0" y="187918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8" name="TextBox 8"/>
          <p:cNvSpPr txBox="1"/>
          <p:nvPr/>
        </p:nvSpPr>
        <p:spPr>
          <a:xfrm>
            <a:off x="2438400" y="3695700"/>
            <a:ext cx="5201638" cy="1952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500"/>
              </a:lnSpc>
            </a:pPr>
            <a:r>
              <a:rPr lang="en-US" sz="7500" b="1" dirty="0">
                <a:solidFill>
                  <a:srgbClr val="2D468D"/>
                </a:solidFill>
                <a:latin typeface="TT Hoves Bold"/>
                <a:ea typeface="TT Hoves Bold"/>
                <a:cs typeface="TT Hoves Bold"/>
                <a:sym typeface="TT Hoves Bold"/>
              </a:rPr>
              <a:t>GERENCIA INTEGRAL</a:t>
            </a:r>
          </a:p>
        </p:txBody>
      </p:sp>
      <p:sp>
        <p:nvSpPr>
          <p:cNvPr id="9" name="Freeform 9"/>
          <p:cNvSpPr/>
          <p:nvPr/>
        </p:nvSpPr>
        <p:spPr>
          <a:xfrm>
            <a:off x="144416" y="362873"/>
            <a:ext cx="3336636" cy="1004944"/>
          </a:xfrm>
          <a:custGeom>
            <a:avLst/>
            <a:gdLst/>
            <a:ahLst/>
            <a:cxnLst/>
            <a:rect l="l" t="t" r="r" b="b"/>
            <a:pathLst>
              <a:path w="3336636" h="1004944">
                <a:moveTo>
                  <a:pt x="0" y="0"/>
                </a:moveTo>
                <a:lnTo>
                  <a:pt x="3336636" y="0"/>
                </a:lnTo>
                <a:lnTo>
                  <a:pt x="3336636" y="1004944"/>
                </a:lnTo>
                <a:lnTo>
                  <a:pt x="0" y="100494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32240" b="-42071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0" name="Freeform 10"/>
          <p:cNvSpPr/>
          <p:nvPr/>
        </p:nvSpPr>
        <p:spPr>
          <a:xfrm>
            <a:off x="16119750" y="9258300"/>
            <a:ext cx="2168250" cy="956740"/>
          </a:xfrm>
          <a:custGeom>
            <a:avLst/>
            <a:gdLst/>
            <a:ahLst/>
            <a:cxnLst/>
            <a:rect l="l" t="t" r="r" b="b"/>
            <a:pathLst>
              <a:path w="2168250" h="956740">
                <a:moveTo>
                  <a:pt x="0" y="0"/>
                </a:moveTo>
                <a:lnTo>
                  <a:pt x="2168250" y="0"/>
                </a:lnTo>
                <a:lnTo>
                  <a:pt x="2168250" y="956740"/>
                </a:lnTo>
                <a:lnTo>
                  <a:pt x="0" y="95674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996790" y="2539541"/>
            <a:ext cx="8486571" cy="5908775"/>
          </a:xfrm>
          <a:custGeom>
            <a:avLst/>
            <a:gdLst/>
            <a:ahLst/>
            <a:cxnLst/>
            <a:rect l="l" t="t" r="r" b="b"/>
            <a:pathLst>
              <a:path w="8486571" h="5908775">
                <a:moveTo>
                  <a:pt x="0" y="0"/>
                </a:moveTo>
                <a:lnTo>
                  <a:pt x="8486571" y="0"/>
                </a:lnTo>
                <a:lnTo>
                  <a:pt x="8486571" y="5908775"/>
                </a:lnTo>
                <a:lnTo>
                  <a:pt x="0" y="59087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3" name="TextBox 3"/>
          <p:cNvSpPr txBox="1"/>
          <p:nvPr/>
        </p:nvSpPr>
        <p:spPr>
          <a:xfrm>
            <a:off x="1293362" y="2717306"/>
            <a:ext cx="6602279" cy="6699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00"/>
              </a:lnSpc>
            </a:pPr>
            <a:r>
              <a:rPr lang="en-US" sz="5000" b="1">
                <a:solidFill>
                  <a:srgbClr val="000000"/>
                </a:solidFill>
                <a:latin typeface="TT Hoves Bold"/>
                <a:ea typeface="TT Hoves Bold"/>
                <a:cs typeface="TT Hoves Bold"/>
                <a:sym typeface="TT Hoves Bold"/>
              </a:rPr>
              <a:t>GERENCIA INTEGRAL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293362" y="3968970"/>
            <a:ext cx="7267736" cy="3026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99"/>
              </a:lnSpc>
            </a:pPr>
            <a:r>
              <a:rPr lang="en-US" sz="3199" dirty="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La </a:t>
            </a:r>
            <a:r>
              <a:rPr lang="en-US" sz="3199" dirty="0" err="1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gerencia</a:t>
            </a:r>
            <a:r>
              <a:rPr lang="en-US" sz="3199" dirty="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integral se define </a:t>
            </a:r>
            <a:r>
              <a:rPr lang="en-US" sz="3199" dirty="0" err="1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como</a:t>
            </a:r>
            <a:r>
              <a:rPr lang="en-US" sz="3199" dirty="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«</a:t>
            </a:r>
            <a:r>
              <a:rPr lang="en-US" sz="3199" dirty="0" err="1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el</a:t>
            </a:r>
            <a:r>
              <a:rPr lang="en-US" sz="3199" dirty="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arte</a:t>
            </a:r>
            <a:r>
              <a:rPr lang="en-US" sz="3199" dirty="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de </a:t>
            </a:r>
            <a:r>
              <a:rPr lang="en-US" sz="3199" dirty="0" err="1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relacionar</a:t>
            </a:r>
            <a:r>
              <a:rPr lang="en-US" sz="3199" dirty="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todas</a:t>
            </a:r>
            <a:r>
              <a:rPr lang="en-US" sz="3199" dirty="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las </a:t>
            </a:r>
            <a:r>
              <a:rPr lang="en-US" sz="3199" dirty="0">
                <a:latin typeface="Helvetica World"/>
                <a:ea typeface="Helvetica World"/>
                <a:cs typeface="Helvetica World"/>
                <a:sym typeface="Helvetica World"/>
              </a:rPr>
              <a:t>facetas</a:t>
            </a:r>
            <a:r>
              <a:rPr lang="en-US" sz="3199" dirty="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del </a:t>
            </a:r>
            <a:r>
              <a:rPr lang="en-US" sz="3199" dirty="0" err="1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manejo</a:t>
            </a:r>
            <a:r>
              <a:rPr lang="en-US" sz="3199" dirty="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de </a:t>
            </a:r>
            <a:r>
              <a:rPr lang="en-US" sz="3199" dirty="0" err="1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una</a:t>
            </a:r>
            <a:r>
              <a:rPr lang="en-US" sz="3199" dirty="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organización</a:t>
            </a:r>
            <a:r>
              <a:rPr lang="en-US" sz="3199" dirty="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en</a:t>
            </a:r>
            <a:r>
              <a:rPr lang="en-US" sz="3199" dirty="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3199" dirty="0" err="1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búsqueda</a:t>
            </a:r>
            <a:r>
              <a:rPr lang="en-US" sz="3199" dirty="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de </a:t>
            </a:r>
            <a:r>
              <a:rPr lang="en-US" sz="3199" dirty="0" err="1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una</a:t>
            </a:r>
            <a:r>
              <a:rPr lang="en-US" sz="3199" dirty="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mayor </a:t>
            </a:r>
            <a:r>
              <a:rPr lang="en-US" sz="3199" dirty="0" err="1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competitividad</a:t>
            </a:r>
            <a:r>
              <a:rPr lang="en-US" sz="3199" dirty="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» (</a:t>
            </a:r>
            <a:r>
              <a:rPr lang="en-US" sz="3199" dirty="0" err="1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Sallenave</a:t>
            </a:r>
            <a:r>
              <a:rPr lang="en-US" sz="3199" dirty="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, 2002).</a:t>
            </a:r>
          </a:p>
        </p:txBody>
      </p:sp>
      <p:sp>
        <p:nvSpPr>
          <p:cNvPr id="5" name="Freeform 5"/>
          <p:cNvSpPr/>
          <p:nvPr/>
        </p:nvSpPr>
        <p:spPr>
          <a:xfrm>
            <a:off x="14145781" y="-3271045"/>
            <a:ext cx="7513805" cy="8599490"/>
          </a:xfrm>
          <a:custGeom>
            <a:avLst/>
            <a:gdLst/>
            <a:ahLst/>
            <a:cxnLst/>
            <a:rect l="l" t="t" r="r" b="b"/>
            <a:pathLst>
              <a:path w="7513805" h="8599490">
                <a:moveTo>
                  <a:pt x="0" y="0"/>
                </a:moveTo>
                <a:lnTo>
                  <a:pt x="7513804" y="0"/>
                </a:lnTo>
                <a:lnTo>
                  <a:pt x="7513804" y="8599490"/>
                </a:lnTo>
                <a:lnTo>
                  <a:pt x="0" y="85994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6" name="Freeform 6"/>
          <p:cNvSpPr/>
          <p:nvPr/>
        </p:nvSpPr>
        <p:spPr>
          <a:xfrm rot="-1028922">
            <a:off x="-2501807" y="7200900"/>
            <a:ext cx="4068508" cy="4114800"/>
          </a:xfrm>
          <a:custGeom>
            <a:avLst/>
            <a:gdLst/>
            <a:ahLst/>
            <a:cxnLst/>
            <a:rect l="l" t="t" r="r" b="b"/>
            <a:pathLst>
              <a:path w="4068508" h="4114800">
                <a:moveTo>
                  <a:pt x="0" y="0"/>
                </a:moveTo>
                <a:lnTo>
                  <a:pt x="4068508" y="0"/>
                </a:lnTo>
                <a:lnTo>
                  <a:pt x="40685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7" name="Freeform 7"/>
          <p:cNvSpPr/>
          <p:nvPr/>
        </p:nvSpPr>
        <p:spPr>
          <a:xfrm>
            <a:off x="16978296" y="-158268"/>
            <a:ext cx="2059877" cy="1742217"/>
          </a:xfrm>
          <a:custGeom>
            <a:avLst/>
            <a:gdLst/>
            <a:ahLst/>
            <a:cxnLst/>
            <a:rect l="l" t="t" r="r" b="b"/>
            <a:pathLst>
              <a:path w="2059877" h="1742217">
                <a:moveTo>
                  <a:pt x="0" y="0"/>
                </a:moveTo>
                <a:lnTo>
                  <a:pt x="2059877" y="0"/>
                </a:lnTo>
                <a:lnTo>
                  <a:pt x="2059877" y="1742217"/>
                </a:lnTo>
                <a:lnTo>
                  <a:pt x="0" y="174221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8" name="Freeform 8"/>
          <p:cNvSpPr/>
          <p:nvPr/>
        </p:nvSpPr>
        <p:spPr>
          <a:xfrm>
            <a:off x="-467553" y="9258300"/>
            <a:ext cx="3077802" cy="2092906"/>
          </a:xfrm>
          <a:custGeom>
            <a:avLst/>
            <a:gdLst/>
            <a:ahLst/>
            <a:cxnLst/>
            <a:rect l="l" t="t" r="r" b="b"/>
            <a:pathLst>
              <a:path w="3077802" h="2092906">
                <a:moveTo>
                  <a:pt x="0" y="0"/>
                </a:moveTo>
                <a:lnTo>
                  <a:pt x="3077802" y="0"/>
                </a:lnTo>
                <a:lnTo>
                  <a:pt x="3077802" y="2092906"/>
                </a:lnTo>
                <a:lnTo>
                  <a:pt x="0" y="20929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9" name="Freeform 9"/>
          <p:cNvSpPr/>
          <p:nvPr/>
        </p:nvSpPr>
        <p:spPr>
          <a:xfrm>
            <a:off x="13859381" y="-850480"/>
            <a:ext cx="1967557" cy="1879180"/>
          </a:xfrm>
          <a:custGeom>
            <a:avLst/>
            <a:gdLst/>
            <a:ahLst/>
            <a:cxnLst/>
            <a:rect l="l" t="t" r="r" b="b"/>
            <a:pathLst>
              <a:path w="1967557" h="1879180">
                <a:moveTo>
                  <a:pt x="0" y="0"/>
                </a:moveTo>
                <a:lnTo>
                  <a:pt x="1967557" y="0"/>
                </a:lnTo>
                <a:lnTo>
                  <a:pt x="1967557" y="1879180"/>
                </a:lnTo>
                <a:lnTo>
                  <a:pt x="0" y="187918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F735A8AD-BC6E-CFCA-984C-0F46333F20F0}"/>
              </a:ext>
            </a:extLst>
          </p:cNvPr>
          <p:cNvSpPr/>
          <p:nvPr/>
        </p:nvSpPr>
        <p:spPr>
          <a:xfrm>
            <a:off x="16154400" y="9330260"/>
            <a:ext cx="2168250" cy="956740"/>
          </a:xfrm>
          <a:custGeom>
            <a:avLst/>
            <a:gdLst/>
            <a:ahLst/>
            <a:cxnLst/>
            <a:rect l="l" t="t" r="r" b="b"/>
            <a:pathLst>
              <a:path w="2168250" h="956740">
                <a:moveTo>
                  <a:pt x="0" y="0"/>
                </a:moveTo>
                <a:lnTo>
                  <a:pt x="2168250" y="0"/>
                </a:lnTo>
                <a:lnTo>
                  <a:pt x="2168250" y="956740"/>
                </a:lnTo>
                <a:lnTo>
                  <a:pt x="0" y="95674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443067" y="1982117"/>
            <a:ext cx="7405428" cy="6692655"/>
          </a:xfrm>
          <a:custGeom>
            <a:avLst/>
            <a:gdLst/>
            <a:ahLst/>
            <a:cxnLst/>
            <a:rect l="l" t="t" r="r" b="b"/>
            <a:pathLst>
              <a:path w="7405428" h="6692655">
                <a:moveTo>
                  <a:pt x="0" y="0"/>
                </a:moveTo>
                <a:lnTo>
                  <a:pt x="7405427" y="0"/>
                </a:lnTo>
                <a:lnTo>
                  <a:pt x="7405427" y="6692656"/>
                </a:lnTo>
                <a:lnTo>
                  <a:pt x="0" y="66926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3" name="TextBox 3"/>
          <p:cNvSpPr txBox="1"/>
          <p:nvPr/>
        </p:nvSpPr>
        <p:spPr>
          <a:xfrm>
            <a:off x="2610249" y="1690007"/>
            <a:ext cx="6602279" cy="6699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00"/>
              </a:lnSpc>
            </a:pPr>
            <a:r>
              <a:rPr lang="en-US" sz="5000" b="1">
                <a:solidFill>
                  <a:srgbClr val="000000"/>
                </a:solidFill>
                <a:latin typeface="TT Hoves Bold"/>
                <a:ea typeface="TT Hoves Bold"/>
                <a:cs typeface="TT Hoves Bold"/>
                <a:sym typeface="TT Hoves Bold"/>
              </a:rPr>
              <a:t>INTRODUCCIÓN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306415" y="2737705"/>
            <a:ext cx="8921372" cy="5458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841"/>
              </a:lnSpc>
            </a:pPr>
            <a:r>
              <a:rPr lang="en-US" sz="3227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El gerente de una organización cumple un papel fundamental, pues es el encargado de dirigirla y llevarla al éxito. Por esta razón, su perfil, gestión y características deben estar en constante evolución, al igual que el tema empresarial.  </a:t>
            </a:r>
          </a:p>
          <a:p>
            <a:pPr algn="just">
              <a:lnSpc>
                <a:spcPts val="4841"/>
              </a:lnSpc>
            </a:pPr>
            <a:endParaRPr lang="en-US" sz="3227">
              <a:solidFill>
                <a:srgbClr val="000000"/>
              </a:solidFill>
              <a:latin typeface="Helvetica World"/>
              <a:ea typeface="Helvetica World"/>
              <a:cs typeface="Helvetica World"/>
              <a:sym typeface="Helvetica World"/>
            </a:endParaRPr>
          </a:p>
          <a:p>
            <a:pPr algn="just">
              <a:lnSpc>
                <a:spcPts val="4841"/>
              </a:lnSpc>
            </a:pPr>
            <a:r>
              <a:rPr lang="en-US" sz="3227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Las tendencias actuales muestran que las organizaciones buscan gerentes con mayores habilidades y capacidades.</a:t>
            </a:r>
          </a:p>
        </p:txBody>
      </p:sp>
      <p:sp>
        <p:nvSpPr>
          <p:cNvPr id="5" name="Freeform 5"/>
          <p:cNvSpPr/>
          <p:nvPr/>
        </p:nvSpPr>
        <p:spPr>
          <a:xfrm>
            <a:off x="14145781" y="-3271045"/>
            <a:ext cx="7513805" cy="8599490"/>
          </a:xfrm>
          <a:custGeom>
            <a:avLst/>
            <a:gdLst/>
            <a:ahLst/>
            <a:cxnLst/>
            <a:rect l="l" t="t" r="r" b="b"/>
            <a:pathLst>
              <a:path w="7513805" h="8599490">
                <a:moveTo>
                  <a:pt x="0" y="0"/>
                </a:moveTo>
                <a:lnTo>
                  <a:pt x="7513804" y="0"/>
                </a:lnTo>
                <a:lnTo>
                  <a:pt x="7513804" y="8599490"/>
                </a:lnTo>
                <a:lnTo>
                  <a:pt x="0" y="85994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6" name="Freeform 6"/>
          <p:cNvSpPr/>
          <p:nvPr/>
        </p:nvSpPr>
        <p:spPr>
          <a:xfrm rot="-1028922">
            <a:off x="-2501807" y="7200900"/>
            <a:ext cx="4068508" cy="4114800"/>
          </a:xfrm>
          <a:custGeom>
            <a:avLst/>
            <a:gdLst/>
            <a:ahLst/>
            <a:cxnLst/>
            <a:rect l="l" t="t" r="r" b="b"/>
            <a:pathLst>
              <a:path w="4068508" h="4114800">
                <a:moveTo>
                  <a:pt x="0" y="0"/>
                </a:moveTo>
                <a:lnTo>
                  <a:pt x="4068508" y="0"/>
                </a:lnTo>
                <a:lnTo>
                  <a:pt x="40685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7" name="Freeform 7"/>
          <p:cNvSpPr/>
          <p:nvPr/>
        </p:nvSpPr>
        <p:spPr>
          <a:xfrm>
            <a:off x="16978296" y="-158268"/>
            <a:ext cx="2059877" cy="1742217"/>
          </a:xfrm>
          <a:custGeom>
            <a:avLst/>
            <a:gdLst/>
            <a:ahLst/>
            <a:cxnLst/>
            <a:rect l="l" t="t" r="r" b="b"/>
            <a:pathLst>
              <a:path w="2059877" h="1742217">
                <a:moveTo>
                  <a:pt x="0" y="0"/>
                </a:moveTo>
                <a:lnTo>
                  <a:pt x="2059877" y="0"/>
                </a:lnTo>
                <a:lnTo>
                  <a:pt x="2059877" y="1742217"/>
                </a:lnTo>
                <a:lnTo>
                  <a:pt x="0" y="174221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8" name="Freeform 8"/>
          <p:cNvSpPr/>
          <p:nvPr/>
        </p:nvSpPr>
        <p:spPr>
          <a:xfrm>
            <a:off x="-467553" y="9258300"/>
            <a:ext cx="3077802" cy="2092906"/>
          </a:xfrm>
          <a:custGeom>
            <a:avLst/>
            <a:gdLst/>
            <a:ahLst/>
            <a:cxnLst/>
            <a:rect l="l" t="t" r="r" b="b"/>
            <a:pathLst>
              <a:path w="3077802" h="2092906">
                <a:moveTo>
                  <a:pt x="0" y="0"/>
                </a:moveTo>
                <a:lnTo>
                  <a:pt x="3077802" y="0"/>
                </a:lnTo>
                <a:lnTo>
                  <a:pt x="3077802" y="2092906"/>
                </a:lnTo>
                <a:lnTo>
                  <a:pt x="0" y="20929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9" name="Freeform 9"/>
          <p:cNvSpPr/>
          <p:nvPr/>
        </p:nvSpPr>
        <p:spPr>
          <a:xfrm>
            <a:off x="13859381" y="-850480"/>
            <a:ext cx="1967557" cy="1879180"/>
          </a:xfrm>
          <a:custGeom>
            <a:avLst/>
            <a:gdLst/>
            <a:ahLst/>
            <a:cxnLst/>
            <a:rect l="l" t="t" r="r" b="b"/>
            <a:pathLst>
              <a:path w="1967557" h="1879180">
                <a:moveTo>
                  <a:pt x="0" y="0"/>
                </a:moveTo>
                <a:lnTo>
                  <a:pt x="1967557" y="0"/>
                </a:lnTo>
                <a:lnTo>
                  <a:pt x="1967557" y="1879180"/>
                </a:lnTo>
                <a:lnTo>
                  <a:pt x="0" y="187918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0" name="Freeform 10"/>
          <p:cNvSpPr/>
          <p:nvPr/>
        </p:nvSpPr>
        <p:spPr>
          <a:xfrm>
            <a:off x="16175175" y="9330260"/>
            <a:ext cx="2168250" cy="956740"/>
          </a:xfrm>
          <a:custGeom>
            <a:avLst/>
            <a:gdLst/>
            <a:ahLst/>
            <a:cxnLst/>
            <a:rect l="l" t="t" r="r" b="b"/>
            <a:pathLst>
              <a:path w="2168250" h="956740">
                <a:moveTo>
                  <a:pt x="0" y="0"/>
                </a:moveTo>
                <a:lnTo>
                  <a:pt x="2168250" y="0"/>
                </a:lnTo>
                <a:lnTo>
                  <a:pt x="2168250" y="956740"/>
                </a:lnTo>
                <a:lnTo>
                  <a:pt x="0" y="95674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87594" y="4024464"/>
            <a:ext cx="7062914" cy="4520265"/>
          </a:xfrm>
          <a:custGeom>
            <a:avLst/>
            <a:gdLst/>
            <a:ahLst/>
            <a:cxnLst/>
            <a:rect l="l" t="t" r="r" b="b"/>
            <a:pathLst>
              <a:path w="7062914" h="4520265">
                <a:moveTo>
                  <a:pt x="0" y="0"/>
                </a:moveTo>
                <a:lnTo>
                  <a:pt x="7062914" y="0"/>
                </a:lnTo>
                <a:lnTo>
                  <a:pt x="7062914" y="4520265"/>
                </a:lnTo>
                <a:lnTo>
                  <a:pt x="0" y="452026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3" name="Freeform 3"/>
          <p:cNvSpPr/>
          <p:nvPr/>
        </p:nvSpPr>
        <p:spPr>
          <a:xfrm>
            <a:off x="13519051" y="-2744030"/>
            <a:ext cx="7513805" cy="8599490"/>
          </a:xfrm>
          <a:custGeom>
            <a:avLst/>
            <a:gdLst/>
            <a:ahLst/>
            <a:cxnLst/>
            <a:rect l="l" t="t" r="r" b="b"/>
            <a:pathLst>
              <a:path w="7513805" h="8599490">
                <a:moveTo>
                  <a:pt x="0" y="0"/>
                </a:moveTo>
                <a:lnTo>
                  <a:pt x="7513805" y="0"/>
                </a:lnTo>
                <a:lnTo>
                  <a:pt x="7513805" y="8599490"/>
                </a:lnTo>
                <a:lnTo>
                  <a:pt x="0" y="85994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4" name="Freeform 4"/>
          <p:cNvSpPr/>
          <p:nvPr/>
        </p:nvSpPr>
        <p:spPr>
          <a:xfrm>
            <a:off x="16351567" y="368747"/>
            <a:ext cx="2059877" cy="1742217"/>
          </a:xfrm>
          <a:custGeom>
            <a:avLst/>
            <a:gdLst/>
            <a:ahLst/>
            <a:cxnLst/>
            <a:rect l="l" t="t" r="r" b="b"/>
            <a:pathLst>
              <a:path w="2059877" h="1742217">
                <a:moveTo>
                  <a:pt x="0" y="0"/>
                </a:moveTo>
                <a:lnTo>
                  <a:pt x="2059877" y="0"/>
                </a:lnTo>
                <a:lnTo>
                  <a:pt x="2059877" y="1742217"/>
                </a:lnTo>
                <a:lnTo>
                  <a:pt x="0" y="174221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Freeform 5"/>
          <p:cNvSpPr/>
          <p:nvPr/>
        </p:nvSpPr>
        <p:spPr>
          <a:xfrm>
            <a:off x="13232651" y="-323465"/>
            <a:ext cx="1967557" cy="1879180"/>
          </a:xfrm>
          <a:custGeom>
            <a:avLst/>
            <a:gdLst/>
            <a:ahLst/>
            <a:cxnLst/>
            <a:rect l="l" t="t" r="r" b="b"/>
            <a:pathLst>
              <a:path w="1967557" h="1879180">
                <a:moveTo>
                  <a:pt x="0" y="0"/>
                </a:moveTo>
                <a:lnTo>
                  <a:pt x="1967558" y="0"/>
                </a:lnTo>
                <a:lnTo>
                  <a:pt x="1967558" y="1879180"/>
                </a:lnTo>
                <a:lnTo>
                  <a:pt x="0" y="187918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6" name="TextBox 6"/>
          <p:cNvSpPr txBox="1"/>
          <p:nvPr/>
        </p:nvSpPr>
        <p:spPr>
          <a:xfrm>
            <a:off x="1694547" y="2629637"/>
            <a:ext cx="7449453" cy="41036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14"/>
              </a:lnSpc>
              <a:spcBef>
                <a:spcPct val="0"/>
              </a:spcBef>
            </a:pPr>
            <a:r>
              <a:rPr lang="en-US" sz="3345" b="1" dirty="0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La </a:t>
            </a:r>
            <a:r>
              <a:rPr lang="en-US" sz="3345" b="1" dirty="0" err="1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gerencia</a:t>
            </a:r>
            <a:r>
              <a:rPr lang="en-US" sz="3345" b="1" dirty="0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 integral </a:t>
            </a:r>
            <a:r>
              <a:rPr lang="en-US" sz="3345" dirty="0">
                <a:solidFill>
                  <a:srgbClr val="000000"/>
                </a:solidFill>
                <a:ea typeface="Helvetica World Bold"/>
                <a:cs typeface="Helvetica World Bold"/>
                <a:sym typeface="Helvetica World Bold"/>
              </a:rPr>
              <a:t>se </a:t>
            </a:r>
            <a:r>
              <a:rPr lang="en-US" sz="3345" dirty="0" err="1">
                <a:solidFill>
                  <a:srgbClr val="000000"/>
                </a:solidFill>
                <a:ea typeface="Helvetica World Bold"/>
                <a:cs typeface="Helvetica World Bold"/>
                <a:sym typeface="Helvetica World Bold"/>
              </a:rPr>
              <a:t>encarga</a:t>
            </a:r>
            <a:r>
              <a:rPr lang="en-US" sz="3345" dirty="0">
                <a:solidFill>
                  <a:srgbClr val="000000"/>
                </a:solidFill>
                <a:ea typeface="Helvetica World Bold"/>
                <a:cs typeface="Helvetica World Bold"/>
                <a:sym typeface="Helvetica World Bold"/>
              </a:rPr>
              <a:t> de </a:t>
            </a:r>
            <a:r>
              <a:rPr lang="en-US" sz="3345" dirty="0" err="1">
                <a:solidFill>
                  <a:srgbClr val="000000"/>
                </a:solidFill>
                <a:ea typeface="Helvetica World Bold"/>
                <a:cs typeface="Helvetica World Bold"/>
                <a:sym typeface="Helvetica World Bold"/>
              </a:rPr>
              <a:t>establecer</a:t>
            </a:r>
            <a:r>
              <a:rPr lang="en-US" sz="3345" dirty="0">
                <a:solidFill>
                  <a:srgbClr val="000000"/>
                </a:solidFill>
                <a:ea typeface="Helvetica World Bold"/>
                <a:cs typeface="Helvetica World Bold"/>
                <a:sym typeface="Helvetica World Bold"/>
              </a:rPr>
              <a:t> la </a:t>
            </a:r>
            <a:r>
              <a:rPr lang="en-US" sz="3345" dirty="0" err="1">
                <a:solidFill>
                  <a:srgbClr val="000000"/>
                </a:solidFill>
                <a:ea typeface="Helvetica World Bold"/>
                <a:cs typeface="Helvetica World Bold"/>
                <a:sym typeface="Helvetica World Bold"/>
              </a:rPr>
              <a:t>competitividad</a:t>
            </a:r>
            <a:r>
              <a:rPr lang="en-US" sz="3345" dirty="0">
                <a:solidFill>
                  <a:srgbClr val="000000"/>
                </a:solidFill>
                <a:ea typeface="Helvetica World Bold"/>
                <a:cs typeface="Helvetica World Bold"/>
                <a:sym typeface="Helvetica World Bold"/>
              </a:rPr>
              <a:t> </a:t>
            </a:r>
            <a:r>
              <a:rPr lang="en-US" sz="3345" dirty="0" err="1">
                <a:solidFill>
                  <a:srgbClr val="000000"/>
                </a:solidFill>
                <a:ea typeface="Helvetica World Bold"/>
                <a:cs typeface="Helvetica World Bold"/>
                <a:sym typeface="Helvetica World Bold"/>
              </a:rPr>
              <a:t>como</a:t>
            </a:r>
            <a:r>
              <a:rPr lang="en-US" sz="3345" dirty="0">
                <a:solidFill>
                  <a:srgbClr val="000000"/>
                </a:solidFill>
                <a:ea typeface="Helvetica World Bold"/>
                <a:cs typeface="Helvetica World Bold"/>
                <a:sym typeface="Helvetica World Bold"/>
              </a:rPr>
              <a:t> un fin de la </a:t>
            </a:r>
            <a:r>
              <a:rPr lang="en-US" sz="3345" dirty="0" err="1">
                <a:solidFill>
                  <a:srgbClr val="000000"/>
                </a:solidFill>
                <a:ea typeface="Helvetica World Bold"/>
                <a:cs typeface="Helvetica World Bold"/>
                <a:sym typeface="Helvetica World Bold"/>
              </a:rPr>
              <a:t>acción</a:t>
            </a:r>
            <a:r>
              <a:rPr lang="en-US" sz="3345" dirty="0">
                <a:solidFill>
                  <a:srgbClr val="000000"/>
                </a:solidFill>
                <a:ea typeface="Helvetica World Bold"/>
                <a:cs typeface="Helvetica World Bold"/>
                <a:sym typeface="Helvetica World Bold"/>
              </a:rPr>
              <a:t> </a:t>
            </a:r>
            <a:r>
              <a:rPr lang="en-US" sz="3345" dirty="0" err="1">
                <a:solidFill>
                  <a:srgbClr val="000000"/>
                </a:solidFill>
                <a:ea typeface="Helvetica World Bold"/>
                <a:cs typeface="Helvetica World Bold"/>
                <a:sym typeface="Helvetica World Bold"/>
              </a:rPr>
              <a:t>empresarial</a:t>
            </a:r>
            <a:r>
              <a:rPr lang="en-US" sz="3345" dirty="0">
                <a:solidFill>
                  <a:srgbClr val="000000"/>
                </a:solidFill>
                <a:ea typeface="Helvetica World Bold"/>
                <a:cs typeface="Helvetica World Bold"/>
                <a:sym typeface="Helvetica World Bold"/>
              </a:rPr>
              <a:t>, es </a:t>
            </a:r>
            <a:r>
              <a:rPr lang="en-US" sz="3345" dirty="0" err="1">
                <a:solidFill>
                  <a:srgbClr val="000000"/>
                </a:solidFill>
                <a:ea typeface="Helvetica World Bold"/>
                <a:cs typeface="Helvetica World Bold"/>
                <a:sym typeface="Helvetica World Bold"/>
              </a:rPr>
              <a:t>decir</a:t>
            </a:r>
            <a:r>
              <a:rPr lang="en-US" sz="3345" dirty="0">
                <a:solidFill>
                  <a:srgbClr val="000000"/>
                </a:solidFill>
                <a:ea typeface="Helvetica World Bold"/>
                <a:cs typeface="Helvetica World Bold"/>
                <a:sym typeface="Helvetica World Bold"/>
              </a:rPr>
              <a:t> </a:t>
            </a:r>
            <a:r>
              <a:rPr lang="en-US" sz="3345" dirty="0" err="1">
                <a:solidFill>
                  <a:srgbClr val="000000"/>
                </a:solidFill>
                <a:ea typeface="Helvetica World Bold"/>
                <a:cs typeface="Helvetica World Bold"/>
                <a:sym typeface="Helvetica World Bold"/>
              </a:rPr>
              <a:t>que</a:t>
            </a:r>
            <a:r>
              <a:rPr lang="en-US" sz="3345" dirty="0">
                <a:solidFill>
                  <a:srgbClr val="000000"/>
                </a:solidFill>
                <a:ea typeface="Helvetica World Bold"/>
                <a:cs typeface="Helvetica World Bold"/>
                <a:sym typeface="Helvetica World Bold"/>
              </a:rPr>
              <a:t> </a:t>
            </a:r>
            <a:r>
              <a:rPr lang="en-US" sz="3345" dirty="0" err="1">
                <a:solidFill>
                  <a:srgbClr val="000000"/>
                </a:solidFill>
                <a:ea typeface="Helvetica World Bold"/>
                <a:cs typeface="Helvetica World Bold"/>
                <a:sym typeface="Helvetica World Bold"/>
              </a:rPr>
              <a:t>el</a:t>
            </a:r>
            <a:r>
              <a:rPr lang="en-US" sz="3345" dirty="0">
                <a:solidFill>
                  <a:srgbClr val="000000"/>
                </a:solidFill>
                <a:ea typeface="Helvetica World Bold"/>
                <a:cs typeface="Helvetica World Bold"/>
                <a:sym typeface="Helvetica World Bold"/>
              </a:rPr>
              <a:t> </a:t>
            </a:r>
            <a:r>
              <a:rPr lang="en-US" sz="3345" dirty="0" err="1">
                <a:solidFill>
                  <a:srgbClr val="000000"/>
                </a:solidFill>
                <a:ea typeface="Helvetica World Bold"/>
                <a:cs typeface="Helvetica World Bold"/>
                <a:sym typeface="Helvetica World Bold"/>
              </a:rPr>
              <a:t>éxito</a:t>
            </a:r>
            <a:r>
              <a:rPr lang="en-US" sz="3345" dirty="0">
                <a:solidFill>
                  <a:srgbClr val="000000"/>
                </a:solidFill>
                <a:ea typeface="Helvetica World Bold"/>
                <a:cs typeface="Helvetica World Bold"/>
                <a:sym typeface="Helvetica World Bold"/>
              </a:rPr>
              <a:t> se </a:t>
            </a:r>
            <a:r>
              <a:rPr lang="en-US" sz="3345" dirty="0" err="1">
                <a:solidFill>
                  <a:srgbClr val="000000"/>
                </a:solidFill>
                <a:ea typeface="Helvetica World Bold"/>
                <a:cs typeface="Helvetica World Bold"/>
                <a:sym typeface="Helvetica World Bold"/>
              </a:rPr>
              <a:t>medirá</a:t>
            </a:r>
            <a:r>
              <a:rPr lang="en-US" sz="3345" dirty="0">
                <a:solidFill>
                  <a:srgbClr val="000000"/>
                </a:solidFill>
                <a:ea typeface="Helvetica World Bold"/>
                <a:cs typeface="Helvetica World Bold"/>
                <a:sym typeface="Helvetica World Bold"/>
              </a:rPr>
              <a:t> con </a:t>
            </a:r>
            <a:r>
              <a:rPr lang="en-US" sz="3345" dirty="0" err="1">
                <a:solidFill>
                  <a:srgbClr val="000000"/>
                </a:solidFill>
                <a:ea typeface="Helvetica World Bold"/>
                <a:cs typeface="Helvetica World Bold"/>
                <a:sym typeface="Helvetica World Bold"/>
              </a:rPr>
              <a:t>respecto</a:t>
            </a:r>
            <a:r>
              <a:rPr lang="en-US" sz="3345" dirty="0">
                <a:solidFill>
                  <a:srgbClr val="000000"/>
                </a:solidFill>
                <a:ea typeface="Helvetica World Bold"/>
                <a:cs typeface="Helvetica World Bold"/>
                <a:sym typeface="Helvetica World Bold"/>
              </a:rPr>
              <a:t> al </a:t>
            </a:r>
            <a:r>
              <a:rPr lang="en-US" sz="3345" dirty="0" err="1">
                <a:solidFill>
                  <a:srgbClr val="000000"/>
                </a:solidFill>
                <a:ea typeface="Helvetica World Bold"/>
                <a:cs typeface="Helvetica World Bold"/>
                <a:sym typeface="Helvetica World Bold"/>
              </a:rPr>
              <a:t>desempeño</a:t>
            </a:r>
            <a:r>
              <a:rPr lang="en-US" sz="3345" dirty="0">
                <a:solidFill>
                  <a:srgbClr val="000000"/>
                </a:solidFill>
                <a:ea typeface="Helvetica World Bold"/>
                <a:cs typeface="Helvetica World Bold"/>
                <a:sym typeface="Helvetica World Bold"/>
              </a:rPr>
              <a:t> de </a:t>
            </a:r>
            <a:r>
              <a:rPr lang="en-US" sz="3345" dirty="0" err="1">
                <a:solidFill>
                  <a:srgbClr val="000000"/>
                </a:solidFill>
                <a:ea typeface="Helvetica World Bold"/>
                <a:cs typeface="Helvetica World Bold"/>
                <a:sym typeface="Helvetica World Bold"/>
              </a:rPr>
              <a:t>otros</a:t>
            </a:r>
            <a:r>
              <a:rPr lang="en-US" sz="3345" dirty="0">
                <a:solidFill>
                  <a:srgbClr val="000000"/>
                </a:solidFill>
                <a:ea typeface="Helvetica World Bold"/>
                <a:cs typeface="Helvetica World Bold"/>
                <a:sym typeface="Helvetica World Bold"/>
              </a:rPr>
              <a:t> </a:t>
            </a:r>
            <a:r>
              <a:rPr lang="en-US" sz="3345" dirty="0" err="1">
                <a:solidFill>
                  <a:srgbClr val="000000"/>
                </a:solidFill>
                <a:ea typeface="Helvetica World Bold"/>
                <a:cs typeface="Helvetica World Bold"/>
                <a:sym typeface="Helvetica World Bold"/>
              </a:rPr>
              <a:t>competidores</a:t>
            </a:r>
            <a:r>
              <a:rPr lang="en-US" sz="3345" dirty="0">
                <a:solidFill>
                  <a:srgbClr val="000000"/>
                </a:solidFill>
                <a:ea typeface="Helvetica World Bold"/>
                <a:cs typeface="Helvetica World Bold"/>
                <a:sym typeface="Helvetica World Bold"/>
              </a:rPr>
              <a:t>. </a:t>
            </a:r>
          </a:p>
          <a:p>
            <a:pPr algn="just">
              <a:lnSpc>
                <a:spcPts val="4014"/>
              </a:lnSpc>
              <a:spcBef>
                <a:spcPct val="0"/>
              </a:spcBef>
            </a:pPr>
            <a:endParaRPr lang="en-US" sz="3345" dirty="0">
              <a:solidFill>
                <a:srgbClr val="000000"/>
              </a:solidFill>
              <a:ea typeface="Helvetica World Bold"/>
              <a:cs typeface="Helvetica World Bold"/>
              <a:sym typeface="Helvetica World Bold"/>
            </a:endParaRPr>
          </a:p>
          <a:p>
            <a:pPr algn="just">
              <a:lnSpc>
                <a:spcPts val="4014"/>
              </a:lnSpc>
              <a:spcBef>
                <a:spcPct val="0"/>
              </a:spcBef>
            </a:pPr>
            <a:r>
              <a:rPr lang="en-US" sz="3345" dirty="0">
                <a:solidFill>
                  <a:srgbClr val="000000"/>
                </a:solidFill>
                <a:ea typeface="Helvetica World Bold"/>
                <a:cs typeface="Helvetica World Bold"/>
                <a:sym typeface="Helvetica World Bold"/>
              </a:rPr>
              <a:t>Esta </a:t>
            </a:r>
            <a:r>
              <a:rPr lang="en-US" sz="3345" dirty="0" err="1">
                <a:solidFill>
                  <a:srgbClr val="000000"/>
                </a:solidFill>
                <a:ea typeface="Helvetica World Bold"/>
                <a:cs typeface="Helvetica World Bold"/>
                <a:sym typeface="Helvetica World Bold"/>
              </a:rPr>
              <a:t>medición</a:t>
            </a:r>
            <a:r>
              <a:rPr lang="en-US" sz="3345" dirty="0">
                <a:solidFill>
                  <a:srgbClr val="000000"/>
                </a:solidFill>
                <a:ea typeface="Helvetica World Bold"/>
                <a:cs typeface="Helvetica World Bold"/>
                <a:sym typeface="Helvetica World Bold"/>
              </a:rPr>
              <a:t> se </a:t>
            </a:r>
            <a:r>
              <a:rPr lang="en-US" sz="3345" dirty="0" err="1">
                <a:solidFill>
                  <a:srgbClr val="000000"/>
                </a:solidFill>
                <a:ea typeface="Helvetica World Bold"/>
                <a:cs typeface="Helvetica World Bold"/>
                <a:sym typeface="Helvetica World Bold"/>
              </a:rPr>
              <a:t>realiza</a:t>
            </a:r>
            <a:r>
              <a:rPr lang="en-US" sz="3345" dirty="0">
                <a:solidFill>
                  <a:srgbClr val="000000"/>
                </a:solidFill>
                <a:ea typeface="Helvetica World Bold"/>
                <a:cs typeface="Helvetica World Bold"/>
                <a:sym typeface="Helvetica World Bold"/>
              </a:rPr>
              <a:t> a </a:t>
            </a:r>
            <a:r>
              <a:rPr lang="en-US" sz="3345" dirty="0" err="1">
                <a:solidFill>
                  <a:srgbClr val="000000"/>
                </a:solidFill>
                <a:ea typeface="Helvetica World Bold"/>
                <a:cs typeface="Helvetica World Bold"/>
                <a:sym typeface="Helvetica World Bold"/>
              </a:rPr>
              <a:t>través</a:t>
            </a:r>
            <a:r>
              <a:rPr lang="en-US" sz="3345" dirty="0">
                <a:solidFill>
                  <a:srgbClr val="000000"/>
                </a:solidFill>
                <a:ea typeface="Helvetica World Bold"/>
                <a:cs typeface="Helvetica World Bold"/>
                <a:sym typeface="Helvetica World Bold"/>
              </a:rPr>
              <a:t> de </a:t>
            </a:r>
            <a:r>
              <a:rPr lang="en-US" sz="3345" dirty="0" err="1">
                <a:solidFill>
                  <a:srgbClr val="000000"/>
                </a:solidFill>
                <a:ea typeface="Helvetica World Bold"/>
                <a:cs typeface="Helvetica World Bold"/>
                <a:sym typeface="Helvetica World Bold"/>
              </a:rPr>
              <a:t>indicadores</a:t>
            </a:r>
            <a:r>
              <a:rPr lang="en-US" sz="3345" dirty="0">
                <a:solidFill>
                  <a:srgbClr val="000000"/>
                </a:solidFill>
                <a:ea typeface="Helvetica World Bold"/>
                <a:cs typeface="Helvetica World Bold"/>
                <a:sym typeface="Helvetica World Bold"/>
              </a:rPr>
              <a:t> </a:t>
            </a:r>
            <a:r>
              <a:rPr lang="en-US" sz="3345" dirty="0" err="1">
                <a:solidFill>
                  <a:srgbClr val="000000"/>
                </a:solidFill>
                <a:ea typeface="Helvetica World Bold"/>
                <a:cs typeface="Helvetica World Bold"/>
                <a:sym typeface="Helvetica World Bold"/>
              </a:rPr>
              <a:t>como</a:t>
            </a:r>
            <a:r>
              <a:rPr lang="en-US" sz="3345" dirty="0">
                <a:solidFill>
                  <a:srgbClr val="000000"/>
                </a:solidFill>
                <a:ea typeface="Helvetica World Bold"/>
                <a:cs typeface="Helvetica World Bold"/>
                <a:sym typeface="Helvetica World Bold"/>
              </a:rPr>
              <a:t>: </a:t>
            </a:r>
          </a:p>
        </p:txBody>
      </p:sp>
      <p:sp>
        <p:nvSpPr>
          <p:cNvPr id="7" name="Freeform 10">
            <a:extLst>
              <a:ext uri="{FF2B5EF4-FFF2-40B4-BE49-F238E27FC236}">
                <a16:creationId xmlns:a16="http://schemas.microsoft.com/office/drawing/2014/main" id="{B412ED6F-9012-265E-0CE5-14A1229C0201}"/>
              </a:ext>
            </a:extLst>
          </p:cNvPr>
          <p:cNvSpPr/>
          <p:nvPr/>
        </p:nvSpPr>
        <p:spPr>
          <a:xfrm>
            <a:off x="16175175" y="9330260"/>
            <a:ext cx="2168250" cy="956740"/>
          </a:xfrm>
          <a:custGeom>
            <a:avLst/>
            <a:gdLst/>
            <a:ahLst/>
            <a:cxnLst/>
            <a:rect l="l" t="t" r="r" b="b"/>
            <a:pathLst>
              <a:path w="2168250" h="956740">
                <a:moveTo>
                  <a:pt x="0" y="0"/>
                </a:moveTo>
                <a:lnTo>
                  <a:pt x="2168250" y="0"/>
                </a:lnTo>
                <a:lnTo>
                  <a:pt x="2168250" y="956740"/>
                </a:lnTo>
                <a:lnTo>
                  <a:pt x="0" y="95674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-3342992" y="3342992"/>
            <a:ext cx="10111129" cy="3425145"/>
          </a:xfrm>
          <a:custGeom>
            <a:avLst/>
            <a:gdLst/>
            <a:ahLst/>
            <a:cxnLst/>
            <a:rect l="l" t="t" r="r" b="b"/>
            <a:pathLst>
              <a:path w="10111129" h="3425145">
                <a:moveTo>
                  <a:pt x="0" y="0"/>
                </a:moveTo>
                <a:lnTo>
                  <a:pt x="10111129" y="0"/>
                </a:lnTo>
                <a:lnTo>
                  <a:pt x="10111129" y="3425145"/>
                </a:lnTo>
                <a:lnTo>
                  <a:pt x="0" y="342514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15964078" y="728160"/>
            <a:ext cx="480224" cy="1521406"/>
            <a:chOff x="0" y="0"/>
            <a:chExt cx="224487" cy="711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4487" cy="711200"/>
            </a:xfrm>
            <a:custGeom>
              <a:avLst/>
              <a:gdLst/>
              <a:ahLst/>
              <a:cxnLst/>
              <a:rect l="l" t="t" r="r" b="b"/>
              <a:pathLst>
                <a:path w="224487" h="711200">
                  <a:moveTo>
                    <a:pt x="0" y="50800"/>
                  </a:moveTo>
                  <a:lnTo>
                    <a:pt x="112243" y="0"/>
                  </a:lnTo>
                  <a:lnTo>
                    <a:pt x="224487" y="50800"/>
                  </a:lnTo>
                  <a:lnTo>
                    <a:pt x="224487" y="660400"/>
                  </a:lnTo>
                  <a:lnTo>
                    <a:pt x="112243" y="711200"/>
                  </a:lnTo>
                  <a:lnTo>
                    <a:pt x="0" y="6604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A8ADFF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2700"/>
              <a:ext cx="224487" cy="698500"/>
            </a:xfrm>
            <a:prstGeom prst="rect">
              <a:avLst/>
            </a:prstGeom>
          </p:spPr>
          <p:txBody>
            <a:bodyPr lIns="56444" tIns="56444" rIns="56444" bIns="56444" rtlCol="0" anchor="ctr"/>
            <a:lstStyle/>
            <a:p>
              <a:pPr algn="ctr">
                <a:lnSpc>
                  <a:spcPts val="2488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5964078" y="3075944"/>
            <a:ext cx="480224" cy="1521406"/>
            <a:chOff x="0" y="0"/>
            <a:chExt cx="224487" cy="7112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4487" cy="711200"/>
            </a:xfrm>
            <a:custGeom>
              <a:avLst/>
              <a:gdLst/>
              <a:ahLst/>
              <a:cxnLst/>
              <a:rect l="l" t="t" r="r" b="b"/>
              <a:pathLst>
                <a:path w="224487" h="711200">
                  <a:moveTo>
                    <a:pt x="0" y="50800"/>
                  </a:moveTo>
                  <a:lnTo>
                    <a:pt x="112243" y="0"/>
                  </a:lnTo>
                  <a:lnTo>
                    <a:pt x="224487" y="50800"/>
                  </a:lnTo>
                  <a:lnTo>
                    <a:pt x="224487" y="660400"/>
                  </a:lnTo>
                  <a:lnTo>
                    <a:pt x="112243" y="711200"/>
                  </a:lnTo>
                  <a:lnTo>
                    <a:pt x="0" y="6604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52B983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2700"/>
              <a:ext cx="224487" cy="698500"/>
            </a:xfrm>
            <a:prstGeom prst="rect">
              <a:avLst/>
            </a:prstGeom>
          </p:spPr>
          <p:txBody>
            <a:bodyPr lIns="56444" tIns="56444" rIns="56444" bIns="56444" rtlCol="0" anchor="ctr"/>
            <a:lstStyle/>
            <a:p>
              <a:pPr algn="ctr">
                <a:lnSpc>
                  <a:spcPts val="2488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5964078" y="5423728"/>
            <a:ext cx="480224" cy="1521406"/>
            <a:chOff x="0" y="0"/>
            <a:chExt cx="224487" cy="7112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24487" cy="711200"/>
            </a:xfrm>
            <a:custGeom>
              <a:avLst/>
              <a:gdLst/>
              <a:ahLst/>
              <a:cxnLst/>
              <a:rect l="l" t="t" r="r" b="b"/>
              <a:pathLst>
                <a:path w="224487" h="711200">
                  <a:moveTo>
                    <a:pt x="0" y="50800"/>
                  </a:moveTo>
                  <a:lnTo>
                    <a:pt x="112243" y="0"/>
                  </a:lnTo>
                  <a:lnTo>
                    <a:pt x="224487" y="50800"/>
                  </a:lnTo>
                  <a:lnTo>
                    <a:pt x="224487" y="660400"/>
                  </a:lnTo>
                  <a:lnTo>
                    <a:pt x="112243" y="711200"/>
                  </a:lnTo>
                  <a:lnTo>
                    <a:pt x="0" y="6604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7AC21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2700"/>
              <a:ext cx="224487" cy="698500"/>
            </a:xfrm>
            <a:prstGeom prst="rect">
              <a:avLst/>
            </a:prstGeom>
          </p:spPr>
          <p:txBody>
            <a:bodyPr lIns="56444" tIns="56444" rIns="56444" bIns="56444" rtlCol="0" anchor="ctr"/>
            <a:lstStyle/>
            <a:p>
              <a:pPr algn="ctr">
                <a:lnSpc>
                  <a:spcPts val="2488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5964078" y="7771513"/>
            <a:ext cx="480224" cy="1521406"/>
            <a:chOff x="0" y="0"/>
            <a:chExt cx="224487" cy="7112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24487" cy="711200"/>
            </a:xfrm>
            <a:custGeom>
              <a:avLst/>
              <a:gdLst/>
              <a:ahLst/>
              <a:cxnLst/>
              <a:rect l="l" t="t" r="r" b="b"/>
              <a:pathLst>
                <a:path w="224487" h="711200">
                  <a:moveTo>
                    <a:pt x="0" y="50800"/>
                  </a:moveTo>
                  <a:lnTo>
                    <a:pt x="112243" y="0"/>
                  </a:lnTo>
                  <a:lnTo>
                    <a:pt x="224487" y="50800"/>
                  </a:lnTo>
                  <a:lnTo>
                    <a:pt x="224487" y="660400"/>
                  </a:lnTo>
                  <a:lnTo>
                    <a:pt x="112243" y="711200"/>
                  </a:lnTo>
                  <a:lnTo>
                    <a:pt x="0" y="6604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C80B7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12700"/>
              <a:ext cx="224487" cy="698500"/>
            </a:xfrm>
            <a:prstGeom prst="rect">
              <a:avLst/>
            </a:prstGeom>
          </p:spPr>
          <p:txBody>
            <a:bodyPr lIns="56444" tIns="56444" rIns="56444" bIns="56444" rtlCol="0" anchor="ctr"/>
            <a:lstStyle/>
            <a:p>
              <a:pPr algn="ctr">
                <a:lnSpc>
                  <a:spcPts val="2488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4974030" y="520659"/>
            <a:ext cx="5706374" cy="1668523"/>
            <a:chOff x="0" y="0"/>
            <a:chExt cx="1429417" cy="41795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429417" cy="417956"/>
            </a:xfrm>
            <a:custGeom>
              <a:avLst/>
              <a:gdLst/>
              <a:ahLst/>
              <a:cxnLst/>
              <a:rect l="l" t="t" r="r" b="b"/>
              <a:pathLst>
                <a:path w="1429417" h="417956">
                  <a:moveTo>
                    <a:pt x="0" y="0"/>
                  </a:moveTo>
                  <a:lnTo>
                    <a:pt x="1429417" y="0"/>
                  </a:lnTo>
                  <a:lnTo>
                    <a:pt x="1429417" y="417956"/>
                  </a:lnTo>
                  <a:lnTo>
                    <a:pt x="0" y="41795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1429417" cy="456056"/>
            </a:xfrm>
            <a:prstGeom prst="rect">
              <a:avLst/>
            </a:prstGeom>
          </p:spPr>
          <p:txBody>
            <a:bodyPr lIns="56444" tIns="56444" rIns="56444" bIns="56444" rtlCol="0" anchor="ctr"/>
            <a:lstStyle/>
            <a:p>
              <a:pPr algn="ctr">
                <a:lnSpc>
                  <a:spcPts val="2908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 rot="9654948">
            <a:off x="3106510" y="835013"/>
            <a:ext cx="2188320" cy="1578943"/>
            <a:chOff x="0" y="0"/>
            <a:chExt cx="812800" cy="586461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586461"/>
            </a:xfrm>
            <a:custGeom>
              <a:avLst/>
              <a:gdLst/>
              <a:ahLst/>
              <a:cxnLst/>
              <a:rect l="l" t="t" r="r" b="b"/>
              <a:pathLst>
                <a:path w="812800" h="586461">
                  <a:moveTo>
                    <a:pt x="203200" y="0"/>
                  </a:moveTo>
                  <a:lnTo>
                    <a:pt x="812800" y="0"/>
                  </a:lnTo>
                  <a:lnTo>
                    <a:pt x="609600" y="586461"/>
                  </a:lnTo>
                  <a:lnTo>
                    <a:pt x="0" y="58646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A8AEFF">
                <a:alpha val="74902"/>
              </a:srgbClr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01600" y="-38100"/>
              <a:ext cx="609600" cy="624561"/>
            </a:xfrm>
            <a:prstGeom prst="rect">
              <a:avLst/>
            </a:prstGeom>
          </p:spPr>
          <p:txBody>
            <a:bodyPr lIns="56444" tIns="56444" rIns="56444" bIns="56444" rtlCol="0" anchor="ctr"/>
            <a:lstStyle/>
            <a:p>
              <a:pPr algn="ctr">
                <a:lnSpc>
                  <a:spcPts val="2488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4974030" y="2626653"/>
            <a:ext cx="5706374" cy="1668523"/>
            <a:chOff x="0" y="0"/>
            <a:chExt cx="1429417" cy="417956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429417" cy="417956"/>
            </a:xfrm>
            <a:custGeom>
              <a:avLst/>
              <a:gdLst/>
              <a:ahLst/>
              <a:cxnLst/>
              <a:rect l="l" t="t" r="r" b="b"/>
              <a:pathLst>
                <a:path w="1429417" h="417956">
                  <a:moveTo>
                    <a:pt x="0" y="0"/>
                  </a:moveTo>
                  <a:lnTo>
                    <a:pt x="1429417" y="0"/>
                  </a:lnTo>
                  <a:lnTo>
                    <a:pt x="1429417" y="417956"/>
                  </a:lnTo>
                  <a:lnTo>
                    <a:pt x="0" y="41795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1429417" cy="456056"/>
            </a:xfrm>
            <a:prstGeom prst="rect">
              <a:avLst/>
            </a:prstGeom>
          </p:spPr>
          <p:txBody>
            <a:bodyPr lIns="56444" tIns="56444" rIns="56444" bIns="56444" rtlCol="0" anchor="ctr"/>
            <a:lstStyle/>
            <a:p>
              <a:pPr algn="ctr">
                <a:lnSpc>
                  <a:spcPts val="2908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 rot="9654948">
            <a:off x="3106510" y="2941007"/>
            <a:ext cx="2188320" cy="1578943"/>
            <a:chOff x="0" y="0"/>
            <a:chExt cx="812800" cy="586461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586461"/>
            </a:xfrm>
            <a:custGeom>
              <a:avLst/>
              <a:gdLst/>
              <a:ahLst/>
              <a:cxnLst/>
              <a:rect l="l" t="t" r="r" b="b"/>
              <a:pathLst>
                <a:path w="812800" h="586461">
                  <a:moveTo>
                    <a:pt x="203200" y="0"/>
                  </a:moveTo>
                  <a:lnTo>
                    <a:pt x="812800" y="0"/>
                  </a:lnTo>
                  <a:lnTo>
                    <a:pt x="609600" y="586461"/>
                  </a:lnTo>
                  <a:lnTo>
                    <a:pt x="0" y="58646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5BCE92">
                <a:alpha val="74902"/>
              </a:srgbClr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101600" y="-38100"/>
              <a:ext cx="609600" cy="624561"/>
            </a:xfrm>
            <a:prstGeom prst="rect">
              <a:avLst/>
            </a:prstGeom>
          </p:spPr>
          <p:txBody>
            <a:bodyPr lIns="56444" tIns="56444" rIns="56444" bIns="56444" rtlCol="0" anchor="ctr"/>
            <a:lstStyle/>
            <a:p>
              <a:pPr algn="ctr">
                <a:lnSpc>
                  <a:spcPts val="2488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4974030" y="4732647"/>
            <a:ext cx="5706374" cy="1668523"/>
            <a:chOff x="0" y="0"/>
            <a:chExt cx="1429417" cy="417956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429417" cy="417956"/>
            </a:xfrm>
            <a:custGeom>
              <a:avLst/>
              <a:gdLst/>
              <a:ahLst/>
              <a:cxnLst/>
              <a:rect l="l" t="t" r="r" b="b"/>
              <a:pathLst>
                <a:path w="1429417" h="417956">
                  <a:moveTo>
                    <a:pt x="0" y="0"/>
                  </a:moveTo>
                  <a:lnTo>
                    <a:pt x="1429417" y="0"/>
                  </a:lnTo>
                  <a:lnTo>
                    <a:pt x="1429417" y="417956"/>
                  </a:lnTo>
                  <a:lnTo>
                    <a:pt x="0" y="41795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38100"/>
              <a:ext cx="1429417" cy="456056"/>
            </a:xfrm>
            <a:prstGeom prst="rect">
              <a:avLst/>
            </a:prstGeom>
          </p:spPr>
          <p:txBody>
            <a:bodyPr lIns="56444" tIns="56444" rIns="56444" bIns="56444" rtlCol="0" anchor="ctr"/>
            <a:lstStyle/>
            <a:p>
              <a:pPr algn="ctr">
                <a:lnSpc>
                  <a:spcPts val="2908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 rot="9654948">
            <a:off x="3106510" y="5047001"/>
            <a:ext cx="2188320" cy="1578943"/>
            <a:chOff x="0" y="0"/>
            <a:chExt cx="812800" cy="586461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586461"/>
            </a:xfrm>
            <a:custGeom>
              <a:avLst/>
              <a:gdLst/>
              <a:ahLst/>
              <a:cxnLst/>
              <a:rect l="l" t="t" r="r" b="b"/>
              <a:pathLst>
                <a:path w="812800" h="586461">
                  <a:moveTo>
                    <a:pt x="203200" y="0"/>
                  </a:moveTo>
                  <a:lnTo>
                    <a:pt x="812800" y="0"/>
                  </a:lnTo>
                  <a:lnTo>
                    <a:pt x="609600" y="586461"/>
                  </a:lnTo>
                  <a:lnTo>
                    <a:pt x="0" y="58646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6AB22">
                <a:alpha val="74902"/>
              </a:srgbClr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101600" y="-38100"/>
              <a:ext cx="609600" cy="624561"/>
            </a:xfrm>
            <a:prstGeom prst="rect">
              <a:avLst/>
            </a:prstGeom>
          </p:spPr>
          <p:txBody>
            <a:bodyPr lIns="56444" tIns="56444" rIns="56444" bIns="56444" rtlCol="0" anchor="ctr"/>
            <a:lstStyle/>
            <a:p>
              <a:pPr algn="ctr">
                <a:lnSpc>
                  <a:spcPts val="2488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4974030" y="6838642"/>
            <a:ext cx="5706374" cy="1668523"/>
            <a:chOff x="0" y="0"/>
            <a:chExt cx="1429417" cy="417956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1429417" cy="417956"/>
            </a:xfrm>
            <a:custGeom>
              <a:avLst/>
              <a:gdLst/>
              <a:ahLst/>
              <a:cxnLst/>
              <a:rect l="l" t="t" r="r" b="b"/>
              <a:pathLst>
                <a:path w="1429417" h="417956">
                  <a:moveTo>
                    <a:pt x="0" y="0"/>
                  </a:moveTo>
                  <a:lnTo>
                    <a:pt x="1429417" y="0"/>
                  </a:lnTo>
                  <a:lnTo>
                    <a:pt x="1429417" y="417956"/>
                  </a:lnTo>
                  <a:lnTo>
                    <a:pt x="0" y="41795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-38100"/>
              <a:ext cx="1429417" cy="456056"/>
            </a:xfrm>
            <a:prstGeom prst="rect">
              <a:avLst/>
            </a:prstGeom>
          </p:spPr>
          <p:txBody>
            <a:bodyPr lIns="56444" tIns="56444" rIns="56444" bIns="56444" rtlCol="0" anchor="ctr"/>
            <a:lstStyle/>
            <a:p>
              <a:pPr algn="ctr">
                <a:lnSpc>
                  <a:spcPts val="2908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 rot="9654948">
            <a:off x="3106510" y="7152995"/>
            <a:ext cx="2188320" cy="1578943"/>
            <a:chOff x="0" y="0"/>
            <a:chExt cx="812800" cy="586461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586461"/>
            </a:xfrm>
            <a:custGeom>
              <a:avLst/>
              <a:gdLst/>
              <a:ahLst/>
              <a:cxnLst/>
              <a:rect l="l" t="t" r="r" b="b"/>
              <a:pathLst>
                <a:path w="812800" h="586461">
                  <a:moveTo>
                    <a:pt x="203200" y="0"/>
                  </a:moveTo>
                  <a:lnTo>
                    <a:pt x="812800" y="0"/>
                  </a:lnTo>
                  <a:lnTo>
                    <a:pt x="609600" y="586461"/>
                  </a:lnTo>
                  <a:lnTo>
                    <a:pt x="0" y="58646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81B8">
                <a:alpha val="74902"/>
              </a:srgbClr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101600" y="-38100"/>
              <a:ext cx="609600" cy="624561"/>
            </a:xfrm>
            <a:prstGeom prst="rect">
              <a:avLst/>
            </a:prstGeom>
          </p:spPr>
          <p:txBody>
            <a:bodyPr lIns="56444" tIns="56444" rIns="56444" bIns="56444" rtlCol="0" anchor="ctr"/>
            <a:lstStyle/>
            <a:p>
              <a:pPr algn="ctr">
                <a:lnSpc>
                  <a:spcPts val="2488"/>
                </a:lnSpc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>
            <a:off x="2198628" y="2058077"/>
            <a:ext cx="720477" cy="720477"/>
          </a:xfrm>
          <a:custGeom>
            <a:avLst/>
            <a:gdLst/>
            <a:ahLst/>
            <a:cxnLst/>
            <a:rect l="l" t="t" r="r" b="b"/>
            <a:pathLst>
              <a:path w="720477" h="720477">
                <a:moveTo>
                  <a:pt x="0" y="0"/>
                </a:moveTo>
                <a:lnTo>
                  <a:pt x="720478" y="0"/>
                </a:lnTo>
                <a:lnTo>
                  <a:pt x="720478" y="720477"/>
                </a:lnTo>
                <a:lnTo>
                  <a:pt x="0" y="72047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40" name="Freeform 40"/>
          <p:cNvSpPr/>
          <p:nvPr/>
        </p:nvSpPr>
        <p:spPr>
          <a:xfrm>
            <a:off x="2198628" y="4174654"/>
            <a:ext cx="720477" cy="720477"/>
          </a:xfrm>
          <a:custGeom>
            <a:avLst/>
            <a:gdLst/>
            <a:ahLst/>
            <a:cxnLst/>
            <a:rect l="l" t="t" r="r" b="b"/>
            <a:pathLst>
              <a:path w="720477" h="720477">
                <a:moveTo>
                  <a:pt x="0" y="0"/>
                </a:moveTo>
                <a:lnTo>
                  <a:pt x="720478" y="0"/>
                </a:lnTo>
                <a:lnTo>
                  <a:pt x="720478" y="720477"/>
                </a:lnTo>
                <a:lnTo>
                  <a:pt x="0" y="72047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41" name="Freeform 41"/>
          <p:cNvSpPr/>
          <p:nvPr/>
        </p:nvSpPr>
        <p:spPr>
          <a:xfrm>
            <a:off x="2198628" y="6292131"/>
            <a:ext cx="720477" cy="720477"/>
          </a:xfrm>
          <a:custGeom>
            <a:avLst/>
            <a:gdLst/>
            <a:ahLst/>
            <a:cxnLst/>
            <a:rect l="l" t="t" r="r" b="b"/>
            <a:pathLst>
              <a:path w="720477" h="720477">
                <a:moveTo>
                  <a:pt x="0" y="0"/>
                </a:moveTo>
                <a:lnTo>
                  <a:pt x="720478" y="0"/>
                </a:lnTo>
                <a:lnTo>
                  <a:pt x="720478" y="720478"/>
                </a:lnTo>
                <a:lnTo>
                  <a:pt x="0" y="72047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42" name="Freeform 42"/>
          <p:cNvSpPr/>
          <p:nvPr/>
        </p:nvSpPr>
        <p:spPr>
          <a:xfrm>
            <a:off x="2198628" y="8408180"/>
            <a:ext cx="720477" cy="720477"/>
          </a:xfrm>
          <a:custGeom>
            <a:avLst/>
            <a:gdLst/>
            <a:ahLst/>
            <a:cxnLst/>
            <a:rect l="l" t="t" r="r" b="b"/>
            <a:pathLst>
              <a:path w="720477" h="720477">
                <a:moveTo>
                  <a:pt x="0" y="0"/>
                </a:moveTo>
                <a:lnTo>
                  <a:pt x="720478" y="0"/>
                </a:lnTo>
                <a:lnTo>
                  <a:pt x="720478" y="720478"/>
                </a:lnTo>
                <a:lnTo>
                  <a:pt x="0" y="72047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43" name="TextBox 43"/>
          <p:cNvSpPr txBox="1"/>
          <p:nvPr/>
        </p:nvSpPr>
        <p:spPr>
          <a:xfrm>
            <a:off x="5363149" y="756735"/>
            <a:ext cx="4623444" cy="314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2299" b="1">
                <a:solidFill>
                  <a:srgbClr val="000000"/>
                </a:solidFill>
                <a:latin typeface="Gordita Bold"/>
                <a:ea typeface="Gordita Bold"/>
                <a:cs typeface="Gordita Bold"/>
                <a:sym typeface="Gordita Bold"/>
              </a:rPr>
              <a:t>Participación en el mercado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5363149" y="1248373"/>
            <a:ext cx="10266985" cy="1071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08"/>
              </a:lnSpc>
            </a:pPr>
            <a:r>
              <a:rPr lang="en-US" sz="2077">
                <a:solidFill>
                  <a:srgbClr val="545454"/>
                </a:solidFill>
                <a:latin typeface="Gordita"/>
                <a:ea typeface="Gordita"/>
                <a:cs typeface="Gordita"/>
                <a:sym typeface="Gordita"/>
              </a:rPr>
              <a:t>Indica el porcentaje de ventas que una empresa posee dentro de un mercado específico, en comparación con sus competidores, y refleja su nivel de competitividad.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5515495" y="2988180"/>
            <a:ext cx="8146095" cy="314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2299" b="1">
                <a:solidFill>
                  <a:srgbClr val="000000"/>
                </a:solidFill>
                <a:latin typeface="Gordita Bold"/>
                <a:ea typeface="Gordita Bold"/>
                <a:cs typeface="Gordita Bold"/>
                <a:sym typeface="Gordita Bold"/>
              </a:rPr>
              <a:t>Rentabilidad comparativa frente a la competencia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5515495" y="3355410"/>
            <a:ext cx="9811351" cy="1071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08"/>
              </a:lnSpc>
            </a:pPr>
            <a:r>
              <a:rPr lang="en-US" sz="2077">
                <a:solidFill>
                  <a:srgbClr val="545454"/>
                </a:solidFill>
                <a:latin typeface="Gordita"/>
                <a:ea typeface="Gordita"/>
                <a:cs typeface="Gordita"/>
                <a:sym typeface="Gordita"/>
              </a:rPr>
              <a:t>Mide la capacidad de la empresa para generar utilidades en relación con otras organizaciones del mismo sector, evidenciando eficiencia financiera y estratégica.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5515495" y="5094174"/>
            <a:ext cx="9507611" cy="314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2299" b="1">
                <a:solidFill>
                  <a:srgbClr val="000000"/>
                </a:solidFill>
                <a:latin typeface="Gordita Bold"/>
                <a:ea typeface="Gordita Bold"/>
                <a:cs typeface="Gordita Bold"/>
                <a:sym typeface="Gordita Bold"/>
              </a:rPr>
              <a:t>Nivel de preferencia y fidelización del consumidor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5515495" y="5461404"/>
            <a:ext cx="9811351" cy="1071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08"/>
              </a:lnSpc>
            </a:pPr>
            <a:r>
              <a:rPr lang="en-US" sz="2077">
                <a:solidFill>
                  <a:srgbClr val="545454"/>
                </a:solidFill>
                <a:latin typeface="Gordita"/>
                <a:ea typeface="Gordita"/>
                <a:cs typeface="Gordita"/>
                <a:sym typeface="Gordita"/>
              </a:rPr>
              <a:t>Evalúa el grado en que los clientes eligen repetidamente la marca y mantienen una relación a largo plazo con la empresa, influenciado por la calidad, el servicio y la experiencia ofrecida.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5515495" y="7200168"/>
            <a:ext cx="4623444" cy="314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2299" b="1">
                <a:solidFill>
                  <a:srgbClr val="000000"/>
                </a:solidFill>
                <a:latin typeface="Gordita Bold"/>
                <a:ea typeface="Gordita Bold"/>
                <a:cs typeface="Gordita Bold"/>
                <a:sym typeface="Gordita Bold"/>
              </a:rPr>
              <a:t>Posicionamiento de la marca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5515495" y="7567399"/>
            <a:ext cx="9507611" cy="1071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08"/>
              </a:lnSpc>
            </a:pPr>
            <a:r>
              <a:rPr lang="en-US" sz="2077">
                <a:solidFill>
                  <a:srgbClr val="545454"/>
                </a:solidFill>
                <a:latin typeface="Gordita"/>
                <a:ea typeface="Gordita"/>
                <a:cs typeface="Gordita"/>
                <a:sym typeface="Gordita"/>
              </a:rPr>
              <a:t>Representa el lugar que ocupa la marca en la mente del consumidor frente a la competencia, basado en atributos como valor, calidad, confianza y diferenciación.</a:t>
            </a:r>
          </a:p>
        </p:txBody>
      </p:sp>
      <p:sp>
        <p:nvSpPr>
          <p:cNvPr id="51" name="Freeform 10">
            <a:extLst>
              <a:ext uri="{FF2B5EF4-FFF2-40B4-BE49-F238E27FC236}">
                <a16:creationId xmlns:a16="http://schemas.microsoft.com/office/drawing/2014/main" id="{D6437E5B-B585-E99C-BE97-3CC9A7929354}"/>
              </a:ext>
            </a:extLst>
          </p:cNvPr>
          <p:cNvSpPr/>
          <p:nvPr/>
        </p:nvSpPr>
        <p:spPr>
          <a:xfrm>
            <a:off x="16175175" y="9330260"/>
            <a:ext cx="2168250" cy="956740"/>
          </a:xfrm>
          <a:custGeom>
            <a:avLst/>
            <a:gdLst/>
            <a:ahLst/>
            <a:cxnLst/>
            <a:rect l="l" t="t" r="r" b="b"/>
            <a:pathLst>
              <a:path w="2168250" h="956740">
                <a:moveTo>
                  <a:pt x="0" y="0"/>
                </a:moveTo>
                <a:lnTo>
                  <a:pt x="2168250" y="0"/>
                </a:lnTo>
                <a:lnTo>
                  <a:pt x="2168250" y="956740"/>
                </a:lnTo>
                <a:lnTo>
                  <a:pt x="0" y="95674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-3342992" y="3342992"/>
            <a:ext cx="10111129" cy="3425145"/>
          </a:xfrm>
          <a:custGeom>
            <a:avLst/>
            <a:gdLst/>
            <a:ahLst/>
            <a:cxnLst/>
            <a:rect l="l" t="t" r="r" b="b"/>
            <a:pathLst>
              <a:path w="10111129" h="3425145">
                <a:moveTo>
                  <a:pt x="0" y="0"/>
                </a:moveTo>
                <a:lnTo>
                  <a:pt x="10111129" y="0"/>
                </a:lnTo>
                <a:lnTo>
                  <a:pt x="10111129" y="3425145"/>
                </a:lnTo>
                <a:lnTo>
                  <a:pt x="0" y="342514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15964078" y="728160"/>
            <a:ext cx="480224" cy="1521406"/>
            <a:chOff x="0" y="0"/>
            <a:chExt cx="224487" cy="7112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4487" cy="711200"/>
            </a:xfrm>
            <a:custGeom>
              <a:avLst/>
              <a:gdLst/>
              <a:ahLst/>
              <a:cxnLst/>
              <a:rect l="l" t="t" r="r" b="b"/>
              <a:pathLst>
                <a:path w="224487" h="711200">
                  <a:moveTo>
                    <a:pt x="0" y="50800"/>
                  </a:moveTo>
                  <a:lnTo>
                    <a:pt x="112243" y="0"/>
                  </a:lnTo>
                  <a:lnTo>
                    <a:pt x="224487" y="50800"/>
                  </a:lnTo>
                  <a:lnTo>
                    <a:pt x="224487" y="660400"/>
                  </a:lnTo>
                  <a:lnTo>
                    <a:pt x="112243" y="711200"/>
                  </a:lnTo>
                  <a:lnTo>
                    <a:pt x="0" y="6604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A8ADFF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2700"/>
              <a:ext cx="224487" cy="698500"/>
            </a:xfrm>
            <a:prstGeom prst="rect">
              <a:avLst/>
            </a:prstGeom>
          </p:spPr>
          <p:txBody>
            <a:bodyPr lIns="56444" tIns="56444" rIns="56444" bIns="56444" rtlCol="0" anchor="ctr"/>
            <a:lstStyle/>
            <a:p>
              <a:pPr algn="ctr">
                <a:lnSpc>
                  <a:spcPts val="2488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5964078" y="3075944"/>
            <a:ext cx="480224" cy="1521406"/>
            <a:chOff x="0" y="0"/>
            <a:chExt cx="224487" cy="7112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4487" cy="711200"/>
            </a:xfrm>
            <a:custGeom>
              <a:avLst/>
              <a:gdLst/>
              <a:ahLst/>
              <a:cxnLst/>
              <a:rect l="l" t="t" r="r" b="b"/>
              <a:pathLst>
                <a:path w="224487" h="711200">
                  <a:moveTo>
                    <a:pt x="0" y="50800"/>
                  </a:moveTo>
                  <a:lnTo>
                    <a:pt x="112243" y="0"/>
                  </a:lnTo>
                  <a:lnTo>
                    <a:pt x="224487" y="50800"/>
                  </a:lnTo>
                  <a:lnTo>
                    <a:pt x="224487" y="660400"/>
                  </a:lnTo>
                  <a:lnTo>
                    <a:pt x="112243" y="711200"/>
                  </a:lnTo>
                  <a:lnTo>
                    <a:pt x="0" y="6604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52B983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2700"/>
              <a:ext cx="224487" cy="698500"/>
            </a:xfrm>
            <a:prstGeom prst="rect">
              <a:avLst/>
            </a:prstGeom>
          </p:spPr>
          <p:txBody>
            <a:bodyPr lIns="56444" tIns="56444" rIns="56444" bIns="56444" rtlCol="0" anchor="ctr"/>
            <a:lstStyle/>
            <a:p>
              <a:pPr algn="ctr">
                <a:lnSpc>
                  <a:spcPts val="2488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5964078" y="5423728"/>
            <a:ext cx="480224" cy="1521406"/>
            <a:chOff x="0" y="0"/>
            <a:chExt cx="224487" cy="7112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24487" cy="711200"/>
            </a:xfrm>
            <a:custGeom>
              <a:avLst/>
              <a:gdLst/>
              <a:ahLst/>
              <a:cxnLst/>
              <a:rect l="l" t="t" r="r" b="b"/>
              <a:pathLst>
                <a:path w="224487" h="711200">
                  <a:moveTo>
                    <a:pt x="0" y="50800"/>
                  </a:moveTo>
                  <a:lnTo>
                    <a:pt x="112243" y="0"/>
                  </a:lnTo>
                  <a:lnTo>
                    <a:pt x="224487" y="50800"/>
                  </a:lnTo>
                  <a:lnTo>
                    <a:pt x="224487" y="660400"/>
                  </a:lnTo>
                  <a:lnTo>
                    <a:pt x="112243" y="711200"/>
                  </a:lnTo>
                  <a:lnTo>
                    <a:pt x="0" y="6604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7AC21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2700"/>
              <a:ext cx="224487" cy="698500"/>
            </a:xfrm>
            <a:prstGeom prst="rect">
              <a:avLst/>
            </a:prstGeom>
          </p:spPr>
          <p:txBody>
            <a:bodyPr lIns="56444" tIns="56444" rIns="56444" bIns="56444" rtlCol="0" anchor="ctr"/>
            <a:lstStyle/>
            <a:p>
              <a:pPr algn="ctr">
                <a:lnSpc>
                  <a:spcPts val="2488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5964078" y="7771513"/>
            <a:ext cx="480224" cy="1521406"/>
            <a:chOff x="0" y="0"/>
            <a:chExt cx="224487" cy="7112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24487" cy="711200"/>
            </a:xfrm>
            <a:custGeom>
              <a:avLst/>
              <a:gdLst/>
              <a:ahLst/>
              <a:cxnLst/>
              <a:rect l="l" t="t" r="r" b="b"/>
              <a:pathLst>
                <a:path w="224487" h="711200">
                  <a:moveTo>
                    <a:pt x="0" y="50800"/>
                  </a:moveTo>
                  <a:lnTo>
                    <a:pt x="112243" y="0"/>
                  </a:lnTo>
                  <a:lnTo>
                    <a:pt x="224487" y="50800"/>
                  </a:lnTo>
                  <a:lnTo>
                    <a:pt x="224487" y="660400"/>
                  </a:lnTo>
                  <a:lnTo>
                    <a:pt x="112243" y="711200"/>
                  </a:lnTo>
                  <a:lnTo>
                    <a:pt x="0" y="6604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C80B7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12700"/>
              <a:ext cx="224487" cy="698500"/>
            </a:xfrm>
            <a:prstGeom prst="rect">
              <a:avLst/>
            </a:prstGeom>
          </p:spPr>
          <p:txBody>
            <a:bodyPr lIns="56444" tIns="56444" rIns="56444" bIns="56444" rtlCol="0" anchor="ctr"/>
            <a:lstStyle/>
            <a:p>
              <a:pPr algn="ctr">
                <a:lnSpc>
                  <a:spcPts val="2488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4974030" y="520659"/>
            <a:ext cx="5706374" cy="1668523"/>
            <a:chOff x="0" y="0"/>
            <a:chExt cx="1429417" cy="41795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429417" cy="417956"/>
            </a:xfrm>
            <a:custGeom>
              <a:avLst/>
              <a:gdLst/>
              <a:ahLst/>
              <a:cxnLst/>
              <a:rect l="l" t="t" r="r" b="b"/>
              <a:pathLst>
                <a:path w="1429417" h="417956">
                  <a:moveTo>
                    <a:pt x="0" y="0"/>
                  </a:moveTo>
                  <a:lnTo>
                    <a:pt x="1429417" y="0"/>
                  </a:lnTo>
                  <a:lnTo>
                    <a:pt x="1429417" y="417956"/>
                  </a:lnTo>
                  <a:lnTo>
                    <a:pt x="0" y="41795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1429417" cy="456056"/>
            </a:xfrm>
            <a:prstGeom prst="rect">
              <a:avLst/>
            </a:prstGeom>
          </p:spPr>
          <p:txBody>
            <a:bodyPr lIns="56444" tIns="56444" rIns="56444" bIns="56444" rtlCol="0" anchor="ctr"/>
            <a:lstStyle/>
            <a:p>
              <a:pPr algn="ctr">
                <a:lnSpc>
                  <a:spcPts val="2908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 rot="9654948">
            <a:off x="3106510" y="835013"/>
            <a:ext cx="2188320" cy="1578943"/>
            <a:chOff x="0" y="0"/>
            <a:chExt cx="812800" cy="586461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586461"/>
            </a:xfrm>
            <a:custGeom>
              <a:avLst/>
              <a:gdLst/>
              <a:ahLst/>
              <a:cxnLst/>
              <a:rect l="l" t="t" r="r" b="b"/>
              <a:pathLst>
                <a:path w="812800" h="586461">
                  <a:moveTo>
                    <a:pt x="203200" y="0"/>
                  </a:moveTo>
                  <a:lnTo>
                    <a:pt x="812800" y="0"/>
                  </a:lnTo>
                  <a:lnTo>
                    <a:pt x="609600" y="586461"/>
                  </a:lnTo>
                  <a:lnTo>
                    <a:pt x="0" y="58646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A8AEFF">
                <a:alpha val="74902"/>
              </a:srgbClr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01600" y="-38100"/>
              <a:ext cx="609600" cy="624561"/>
            </a:xfrm>
            <a:prstGeom prst="rect">
              <a:avLst/>
            </a:prstGeom>
          </p:spPr>
          <p:txBody>
            <a:bodyPr lIns="56444" tIns="56444" rIns="56444" bIns="56444" rtlCol="0" anchor="ctr"/>
            <a:lstStyle/>
            <a:p>
              <a:pPr algn="ctr">
                <a:lnSpc>
                  <a:spcPts val="2488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4974030" y="2626653"/>
            <a:ext cx="5706374" cy="1668523"/>
            <a:chOff x="0" y="0"/>
            <a:chExt cx="1429417" cy="417956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429417" cy="417956"/>
            </a:xfrm>
            <a:custGeom>
              <a:avLst/>
              <a:gdLst/>
              <a:ahLst/>
              <a:cxnLst/>
              <a:rect l="l" t="t" r="r" b="b"/>
              <a:pathLst>
                <a:path w="1429417" h="417956">
                  <a:moveTo>
                    <a:pt x="0" y="0"/>
                  </a:moveTo>
                  <a:lnTo>
                    <a:pt x="1429417" y="0"/>
                  </a:lnTo>
                  <a:lnTo>
                    <a:pt x="1429417" y="417956"/>
                  </a:lnTo>
                  <a:lnTo>
                    <a:pt x="0" y="41795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1429417" cy="456056"/>
            </a:xfrm>
            <a:prstGeom prst="rect">
              <a:avLst/>
            </a:prstGeom>
          </p:spPr>
          <p:txBody>
            <a:bodyPr lIns="56444" tIns="56444" rIns="56444" bIns="56444" rtlCol="0" anchor="ctr"/>
            <a:lstStyle/>
            <a:p>
              <a:pPr algn="ctr">
                <a:lnSpc>
                  <a:spcPts val="2908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 rot="9654948">
            <a:off x="3106510" y="2941007"/>
            <a:ext cx="2188320" cy="1578943"/>
            <a:chOff x="0" y="0"/>
            <a:chExt cx="812800" cy="586461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586461"/>
            </a:xfrm>
            <a:custGeom>
              <a:avLst/>
              <a:gdLst/>
              <a:ahLst/>
              <a:cxnLst/>
              <a:rect l="l" t="t" r="r" b="b"/>
              <a:pathLst>
                <a:path w="812800" h="586461">
                  <a:moveTo>
                    <a:pt x="203200" y="0"/>
                  </a:moveTo>
                  <a:lnTo>
                    <a:pt x="812800" y="0"/>
                  </a:lnTo>
                  <a:lnTo>
                    <a:pt x="609600" y="586461"/>
                  </a:lnTo>
                  <a:lnTo>
                    <a:pt x="0" y="58646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5BCE92">
                <a:alpha val="74902"/>
              </a:srgbClr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101600" y="-38100"/>
              <a:ext cx="609600" cy="624561"/>
            </a:xfrm>
            <a:prstGeom prst="rect">
              <a:avLst/>
            </a:prstGeom>
          </p:spPr>
          <p:txBody>
            <a:bodyPr lIns="56444" tIns="56444" rIns="56444" bIns="56444" rtlCol="0" anchor="ctr"/>
            <a:lstStyle/>
            <a:p>
              <a:pPr algn="ctr">
                <a:lnSpc>
                  <a:spcPts val="2488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4974030" y="4732647"/>
            <a:ext cx="5706374" cy="1668523"/>
            <a:chOff x="0" y="0"/>
            <a:chExt cx="1429417" cy="417956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429417" cy="417956"/>
            </a:xfrm>
            <a:custGeom>
              <a:avLst/>
              <a:gdLst/>
              <a:ahLst/>
              <a:cxnLst/>
              <a:rect l="l" t="t" r="r" b="b"/>
              <a:pathLst>
                <a:path w="1429417" h="417956">
                  <a:moveTo>
                    <a:pt x="0" y="0"/>
                  </a:moveTo>
                  <a:lnTo>
                    <a:pt x="1429417" y="0"/>
                  </a:lnTo>
                  <a:lnTo>
                    <a:pt x="1429417" y="417956"/>
                  </a:lnTo>
                  <a:lnTo>
                    <a:pt x="0" y="41795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38100"/>
              <a:ext cx="1429417" cy="456056"/>
            </a:xfrm>
            <a:prstGeom prst="rect">
              <a:avLst/>
            </a:prstGeom>
          </p:spPr>
          <p:txBody>
            <a:bodyPr lIns="56444" tIns="56444" rIns="56444" bIns="56444" rtlCol="0" anchor="ctr"/>
            <a:lstStyle/>
            <a:p>
              <a:pPr algn="ctr">
                <a:lnSpc>
                  <a:spcPts val="2908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 rot="9654948">
            <a:off x="3106510" y="5047001"/>
            <a:ext cx="2188320" cy="1578943"/>
            <a:chOff x="0" y="0"/>
            <a:chExt cx="812800" cy="586461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586461"/>
            </a:xfrm>
            <a:custGeom>
              <a:avLst/>
              <a:gdLst/>
              <a:ahLst/>
              <a:cxnLst/>
              <a:rect l="l" t="t" r="r" b="b"/>
              <a:pathLst>
                <a:path w="812800" h="586461">
                  <a:moveTo>
                    <a:pt x="203200" y="0"/>
                  </a:moveTo>
                  <a:lnTo>
                    <a:pt x="812800" y="0"/>
                  </a:lnTo>
                  <a:lnTo>
                    <a:pt x="609600" y="586461"/>
                  </a:lnTo>
                  <a:lnTo>
                    <a:pt x="0" y="58646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6AB22">
                <a:alpha val="74902"/>
              </a:srgbClr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101600" y="-38100"/>
              <a:ext cx="609600" cy="624561"/>
            </a:xfrm>
            <a:prstGeom prst="rect">
              <a:avLst/>
            </a:prstGeom>
          </p:spPr>
          <p:txBody>
            <a:bodyPr lIns="56444" tIns="56444" rIns="56444" bIns="56444" rtlCol="0" anchor="ctr"/>
            <a:lstStyle/>
            <a:p>
              <a:pPr algn="ctr">
                <a:lnSpc>
                  <a:spcPts val="2488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4974030" y="6838642"/>
            <a:ext cx="5706374" cy="1668523"/>
            <a:chOff x="0" y="0"/>
            <a:chExt cx="1429417" cy="417956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1429417" cy="417956"/>
            </a:xfrm>
            <a:custGeom>
              <a:avLst/>
              <a:gdLst/>
              <a:ahLst/>
              <a:cxnLst/>
              <a:rect l="l" t="t" r="r" b="b"/>
              <a:pathLst>
                <a:path w="1429417" h="417956">
                  <a:moveTo>
                    <a:pt x="0" y="0"/>
                  </a:moveTo>
                  <a:lnTo>
                    <a:pt x="1429417" y="0"/>
                  </a:lnTo>
                  <a:lnTo>
                    <a:pt x="1429417" y="417956"/>
                  </a:lnTo>
                  <a:lnTo>
                    <a:pt x="0" y="41795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-38100"/>
              <a:ext cx="1429417" cy="456056"/>
            </a:xfrm>
            <a:prstGeom prst="rect">
              <a:avLst/>
            </a:prstGeom>
          </p:spPr>
          <p:txBody>
            <a:bodyPr lIns="56444" tIns="56444" rIns="56444" bIns="56444" rtlCol="0" anchor="ctr"/>
            <a:lstStyle/>
            <a:p>
              <a:pPr algn="ctr">
                <a:lnSpc>
                  <a:spcPts val="2908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 rot="9654948">
            <a:off x="3106510" y="7152995"/>
            <a:ext cx="2188320" cy="1578943"/>
            <a:chOff x="0" y="0"/>
            <a:chExt cx="812800" cy="586461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586461"/>
            </a:xfrm>
            <a:custGeom>
              <a:avLst/>
              <a:gdLst/>
              <a:ahLst/>
              <a:cxnLst/>
              <a:rect l="l" t="t" r="r" b="b"/>
              <a:pathLst>
                <a:path w="812800" h="586461">
                  <a:moveTo>
                    <a:pt x="203200" y="0"/>
                  </a:moveTo>
                  <a:lnTo>
                    <a:pt x="812800" y="0"/>
                  </a:lnTo>
                  <a:lnTo>
                    <a:pt x="609600" y="586461"/>
                  </a:lnTo>
                  <a:lnTo>
                    <a:pt x="0" y="58646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81B8">
                <a:alpha val="74902"/>
              </a:srgbClr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101600" y="-38100"/>
              <a:ext cx="609600" cy="624561"/>
            </a:xfrm>
            <a:prstGeom prst="rect">
              <a:avLst/>
            </a:prstGeom>
          </p:spPr>
          <p:txBody>
            <a:bodyPr lIns="56444" tIns="56444" rIns="56444" bIns="56444" rtlCol="0" anchor="ctr"/>
            <a:lstStyle/>
            <a:p>
              <a:pPr algn="ctr">
                <a:lnSpc>
                  <a:spcPts val="2488"/>
                </a:lnSpc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>
            <a:off x="2198628" y="2058077"/>
            <a:ext cx="720477" cy="720477"/>
          </a:xfrm>
          <a:custGeom>
            <a:avLst/>
            <a:gdLst/>
            <a:ahLst/>
            <a:cxnLst/>
            <a:rect l="l" t="t" r="r" b="b"/>
            <a:pathLst>
              <a:path w="720477" h="720477">
                <a:moveTo>
                  <a:pt x="0" y="0"/>
                </a:moveTo>
                <a:lnTo>
                  <a:pt x="720478" y="0"/>
                </a:lnTo>
                <a:lnTo>
                  <a:pt x="720478" y="720477"/>
                </a:lnTo>
                <a:lnTo>
                  <a:pt x="0" y="72047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40" name="Freeform 40"/>
          <p:cNvSpPr/>
          <p:nvPr/>
        </p:nvSpPr>
        <p:spPr>
          <a:xfrm>
            <a:off x="2198628" y="4174654"/>
            <a:ext cx="720477" cy="720477"/>
          </a:xfrm>
          <a:custGeom>
            <a:avLst/>
            <a:gdLst/>
            <a:ahLst/>
            <a:cxnLst/>
            <a:rect l="l" t="t" r="r" b="b"/>
            <a:pathLst>
              <a:path w="720477" h="720477">
                <a:moveTo>
                  <a:pt x="0" y="0"/>
                </a:moveTo>
                <a:lnTo>
                  <a:pt x="720478" y="0"/>
                </a:lnTo>
                <a:lnTo>
                  <a:pt x="720478" y="720477"/>
                </a:lnTo>
                <a:lnTo>
                  <a:pt x="0" y="72047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41" name="Freeform 41"/>
          <p:cNvSpPr/>
          <p:nvPr/>
        </p:nvSpPr>
        <p:spPr>
          <a:xfrm>
            <a:off x="2198628" y="6292131"/>
            <a:ext cx="720477" cy="720477"/>
          </a:xfrm>
          <a:custGeom>
            <a:avLst/>
            <a:gdLst/>
            <a:ahLst/>
            <a:cxnLst/>
            <a:rect l="l" t="t" r="r" b="b"/>
            <a:pathLst>
              <a:path w="720477" h="720477">
                <a:moveTo>
                  <a:pt x="0" y="0"/>
                </a:moveTo>
                <a:lnTo>
                  <a:pt x="720478" y="0"/>
                </a:lnTo>
                <a:lnTo>
                  <a:pt x="720478" y="720478"/>
                </a:lnTo>
                <a:lnTo>
                  <a:pt x="0" y="72047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42" name="Freeform 42"/>
          <p:cNvSpPr/>
          <p:nvPr/>
        </p:nvSpPr>
        <p:spPr>
          <a:xfrm>
            <a:off x="2198628" y="8408180"/>
            <a:ext cx="720477" cy="720477"/>
          </a:xfrm>
          <a:custGeom>
            <a:avLst/>
            <a:gdLst/>
            <a:ahLst/>
            <a:cxnLst/>
            <a:rect l="l" t="t" r="r" b="b"/>
            <a:pathLst>
              <a:path w="720477" h="720477">
                <a:moveTo>
                  <a:pt x="0" y="0"/>
                </a:moveTo>
                <a:lnTo>
                  <a:pt x="720478" y="0"/>
                </a:lnTo>
                <a:lnTo>
                  <a:pt x="720478" y="720478"/>
                </a:lnTo>
                <a:lnTo>
                  <a:pt x="0" y="72047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43" name="TextBox 43"/>
          <p:cNvSpPr txBox="1"/>
          <p:nvPr/>
        </p:nvSpPr>
        <p:spPr>
          <a:xfrm>
            <a:off x="5363149" y="756735"/>
            <a:ext cx="4623444" cy="314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2299" b="1">
                <a:solidFill>
                  <a:srgbClr val="000000"/>
                </a:solidFill>
                <a:latin typeface="Gordita Bold"/>
                <a:ea typeface="Gordita Bold"/>
                <a:cs typeface="Gordita Bold"/>
                <a:sym typeface="Gordita Bold"/>
              </a:rPr>
              <a:t>Crecimiento de las ventas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5363149" y="1248373"/>
            <a:ext cx="10266985" cy="1071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08"/>
              </a:lnSpc>
            </a:pPr>
            <a:r>
              <a:rPr lang="en-US" sz="2077">
                <a:solidFill>
                  <a:srgbClr val="545454"/>
                </a:solidFill>
                <a:latin typeface="Gordita"/>
                <a:ea typeface="Gordita"/>
                <a:cs typeface="Gordita"/>
                <a:sym typeface="Gordita"/>
              </a:rPr>
              <a:t>Mide el incremento de los ingresos por ventas en un período determinado, reflejando la aceptación del producto o servicio y la efectividad de las estrategias comerciales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5515495" y="2988180"/>
            <a:ext cx="8146095" cy="314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2299" b="1">
                <a:solidFill>
                  <a:srgbClr val="000000"/>
                </a:solidFill>
                <a:latin typeface="Gordita Bold"/>
                <a:ea typeface="Gordita Bold"/>
                <a:cs typeface="Gordita Bold"/>
                <a:sym typeface="Gordita Bold"/>
              </a:rPr>
              <a:t>Eficiencia operativa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5515495" y="3355410"/>
            <a:ext cx="9811351" cy="709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08"/>
              </a:lnSpc>
            </a:pPr>
            <a:r>
              <a:rPr lang="en-US" sz="2077">
                <a:solidFill>
                  <a:srgbClr val="545454"/>
                </a:solidFill>
                <a:latin typeface="Gordita"/>
                <a:ea typeface="Gordita"/>
                <a:cs typeface="Gordita"/>
                <a:sym typeface="Gordita"/>
              </a:rPr>
              <a:t>Evalúa el uso óptimo de los recursos para lograr los resultados esperados, minimizando costos, tiempos y desperdicios sin afectar la calidad.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5515495" y="5094174"/>
            <a:ext cx="9507611" cy="314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2299" b="1">
                <a:solidFill>
                  <a:srgbClr val="000000"/>
                </a:solidFill>
                <a:latin typeface="Gordita Bold"/>
                <a:ea typeface="Gordita Bold"/>
                <a:cs typeface="Gordita Bold"/>
                <a:sym typeface="Gordita Bold"/>
              </a:rPr>
              <a:t>Satisfacción del cliente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5515495" y="5461404"/>
            <a:ext cx="9811351" cy="1071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08"/>
              </a:lnSpc>
            </a:pPr>
            <a:r>
              <a:rPr lang="en-US" sz="2077">
                <a:solidFill>
                  <a:srgbClr val="545454"/>
                </a:solidFill>
                <a:latin typeface="Gordita"/>
                <a:ea typeface="Gordita"/>
                <a:cs typeface="Gordita"/>
                <a:sym typeface="Gordita"/>
              </a:rPr>
              <a:t>Mide el grado en que los productos o servicios cumplen o superan las expectativas del cliente, influyendo directamente en la lealtad y la reputación de la empresa.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5515495" y="7200168"/>
            <a:ext cx="10114639" cy="6293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9"/>
              </a:lnSpc>
            </a:pPr>
            <a:r>
              <a:rPr lang="en-US" sz="2299" b="1">
                <a:solidFill>
                  <a:srgbClr val="000000"/>
                </a:solidFill>
                <a:latin typeface="Gordita Bold"/>
                <a:ea typeface="Gordita Bold"/>
                <a:cs typeface="Gordita Bold"/>
                <a:sym typeface="Gordita Bold"/>
              </a:rPr>
              <a:t>Capacidad de la empresa para sostener ventajas competitivas en el tiempo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5515495" y="8096168"/>
            <a:ext cx="9507611" cy="1071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08"/>
              </a:lnSpc>
            </a:pPr>
            <a:r>
              <a:rPr lang="en-US" sz="2077">
                <a:solidFill>
                  <a:srgbClr val="545454"/>
                </a:solidFill>
                <a:latin typeface="Gordita"/>
                <a:ea typeface="Gordita"/>
                <a:cs typeface="Gordita"/>
                <a:sym typeface="Gordita"/>
              </a:rPr>
              <a:t>Se refiere a la habilidad de la organización para mantener atributos diferenciadores que le permitan competir con éxito de manera continua en mercados dinámicos.</a:t>
            </a:r>
          </a:p>
        </p:txBody>
      </p:sp>
      <p:sp>
        <p:nvSpPr>
          <p:cNvPr id="51" name="Freeform 10">
            <a:extLst>
              <a:ext uri="{FF2B5EF4-FFF2-40B4-BE49-F238E27FC236}">
                <a16:creationId xmlns:a16="http://schemas.microsoft.com/office/drawing/2014/main" id="{4CC325DE-4042-AAF6-BA25-40EA39DAE733}"/>
              </a:ext>
            </a:extLst>
          </p:cNvPr>
          <p:cNvSpPr/>
          <p:nvPr/>
        </p:nvSpPr>
        <p:spPr>
          <a:xfrm>
            <a:off x="16175175" y="9330260"/>
            <a:ext cx="2168250" cy="956740"/>
          </a:xfrm>
          <a:custGeom>
            <a:avLst/>
            <a:gdLst/>
            <a:ahLst/>
            <a:cxnLst/>
            <a:rect l="l" t="t" r="r" b="b"/>
            <a:pathLst>
              <a:path w="2168250" h="956740">
                <a:moveTo>
                  <a:pt x="0" y="0"/>
                </a:moveTo>
                <a:lnTo>
                  <a:pt x="2168250" y="0"/>
                </a:lnTo>
                <a:lnTo>
                  <a:pt x="2168250" y="956740"/>
                </a:lnTo>
                <a:lnTo>
                  <a:pt x="0" y="95674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4E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574572">
            <a:off x="-809161" y="-1677772"/>
            <a:ext cx="19906323" cy="13898233"/>
          </a:xfrm>
          <a:custGeom>
            <a:avLst/>
            <a:gdLst/>
            <a:ahLst/>
            <a:cxnLst/>
            <a:rect l="l" t="t" r="r" b="b"/>
            <a:pathLst>
              <a:path w="19906323" h="13898233">
                <a:moveTo>
                  <a:pt x="0" y="0"/>
                </a:moveTo>
                <a:lnTo>
                  <a:pt x="19906322" y="0"/>
                </a:lnTo>
                <a:lnTo>
                  <a:pt x="19906322" y="13898233"/>
                </a:lnTo>
                <a:lnTo>
                  <a:pt x="0" y="138982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3" name="Group 3"/>
          <p:cNvGrpSpPr/>
          <p:nvPr/>
        </p:nvGrpSpPr>
        <p:grpSpPr>
          <a:xfrm>
            <a:off x="-249251" y="9378051"/>
            <a:ext cx="19483483" cy="3086100"/>
            <a:chOff x="0" y="0"/>
            <a:chExt cx="5131452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131452" cy="812800"/>
            </a:xfrm>
            <a:custGeom>
              <a:avLst/>
              <a:gdLst/>
              <a:ahLst/>
              <a:cxnLst/>
              <a:rect l="l" t="t" r="r" b="b"/>
              <a:pathLst>
                <a:path w="5131452" h="812800">
                  <a:moveTo>
                    <a:pt x="0" y="0"/>
                  </a:moveTo>
                  <a:lnTo>
                    <a:pt x="5131452" y="0"/>
                  </a:lnTo>
                  <a:lnTo>
                    <a:pt x="513145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AF2F2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5131452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4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270412" y="4513810"/>
            <a:ext cx="8691081" cy="8438250"/>
          </a:xfrm>
          <a:custGeom>
            <a:avLst/>
            <a:gdLst/>
            <a:ahLst/>
            <a:cxnLst/>
            <a:rect l="l" t="t" r="r" b="b"/>
            <a:pathLst>
              <a:path w="8691081" h="8438250">
                <a:moveTo>
                  <a:pt x="0" y="0"/>
                </a:moveTo>
                <a:lnTo>
                  <a:pt x="8691081" y="0"/>
                </a:lnTo>
                <a:lnTo>
                  <a:pt x="8691081" y="8438250"/>
                </a:lnTo>
                <a:lnTo>
                  <a:pt x="0" y="84382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2471181" y="1562102"/>
            <a:ext cx="13345638" cy="2951707"/>
            <a:chOff x="0" y="0"/>
            <a:chExt cx="3514901" cy="77740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514901" cy="777404"/>
            </a:xfrm>
            <a:custGeom>
              <a:avLst/>
              <a:gdLst/>
              <a:ahLst/>
              <a:cxnLst/>
              <a:rect l="l" t="t" r="r" b="b"/>
              <a:pathLst>
                <a:path w="3514901" h="777404">
                  <a:moveTo>
                    <a:pt x="29586" y="0"/>
                  </a:moveTo>
                  <a:lnTo>
                    <a:pt x="3485315" y="0"/>
                  </a:lnTo>
                  <a:cubicBezTo>
                    <a:pt x="3501655" y="0"/>
                    <a:pt x="3514901" y="13246"/>
                    <a:pt x="3514901" y="29586"/>
                  </a:cubicBezTo>
                  <a:lnTo>
                    <a:pt x="3514901" y="747819"/>
                  </a:lnTo>
                  <a:cubicBezTo>
                    <a:pt x="3514901" y="755665"/>
                    <a:pt x="3511784" y="763191"/>
                    <a:pt x="3506235" y="768739"/>
                  </a:cubicBezTo>
                  <a:cubicBezTo>
                    <a:pt x="3500687" y="774287"/>
                    <a:pt x="3493162" y="777404"/>
                    <a:pt x="3485315" y="777404"/>
                  </a:cubicBezTo>
                  <a:lnTo>
                    <a:pt x="29586" y="777404"/>
                  </a:lnTo>
                  <a:cubicBezTo>
                    <a:pt x="21739" y="777404"/>
                    <a:pt x="14214" y="774287"/>
                    <a:pt x="8665" y="768739"/>
                  </a:cubicBezTo>
                  <a:cubicBezTo>
                    <a:pt x="3117" y="763191"/>
                    <a:pt x="0" y="755665"/>
                    <a:pt x="0" y="747819"/>
                  </a:cubicBezTo>
                  <a:lnTo>
                    <a:pt x="0" y="29586"/>
                  </a:lnTo>
                  <a:cubicBezTo>
                    <a:pt x="0" y="21739"/>
                    <a:pt x="3117" y="14214"/>
                    <a:pt x="8665" y="8665"/>
                  </a:cubicBezTo>
                  <a:cubicBezTo>
                    <a:pt x="14214" y="3117"/>
                    <a:pt x="21739" y="0"/>
                    <a:pt x="29586" y="0"/>
                  </a:cubicBezTo>
                  <a:close/>
                </a:path>
              </a:pathLst>
            </a:custGeom>
            <a:solidFill>
              <a:srgbClr val="FFBD59"/>
            </a:solidFill>
            <a:ln w="38100" cap="rnd">
              <a:solidFill>
                <a:srgbClr val="1F221F"/>
              </a:solidFill>
              <a:prstDash val="solid"/>
              <a:round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3514901" cy="8059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4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 rot="-123333">
            <a:off x="6213568" y="879894"/>
            <a:ext cx="5495849" cy="1364417"/>
            <a:chOff x="0" y="0"/>
            <a:chExt cx="2252053" cy="55910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252053" cy="559102"/>
            </a:xfrm>
            <a:custGeom>
              <a:avLst/>
              <a:gdLst/>
              <a:ahLst/>
              <a:cxnLst/>
              <a:rect l="l" t="t" r="r" b="b"/>
              <a:pathLst>
                <a:path w="2252053" h="559102">
                  <a:moveTo>
                    <a:pt x="71843" y="0"/>
                  </a:moveTo>
                  <a:lnTo>
                    <a:pt x="2180210" y="0"/>
                  </a:lnTo>
                  <a:cubicBezTo>
                    <a:pt x="2219888" y="0"/>
                    <a:pt x="2252053" y="32165"/>
                    <a:pt x="2252053" y="71843"/>
                  </a:cubicBezTo>
                  <a:lnTo>
                    <a:pt x="2252053" y="487259"/>
                  </a:lnTo>
                  <a:cubicBezTo>
                    <a:pt x="2252053" y="506313"/>
                    <a:pt x="2244484" y="524586"/>
                    <a:pt x="2231011" y="538059"/>
                  </a:cubicBezTo>
                  <a:cubicBezTo>
                    <a:pt x="2217537" y="551532"/>
                    <a:pt x="2199264" y="559102"/>
                    <a:pt x="2180210" y="559102"/>
                  </a:cubicBezTo>
                  <a:lnTo>
                    <a:pt x="71843" y="559102"/>
                  </a:lnTo>
                  <a:cubicBezTo>
                    <a:pt x="32165" y="559102"/>
                    <a:pt x="0" y="526936"/>
                    <a:pt x="0" y="487259"/>
                  </a:cubicBezTo>
                  <a:lnTo>
                    <a:pt x="0" y="71843"/>
                  </a:lnTo>
                  <a:cubicBezTo>
                    <a:pt x="0" y="32165"/>
                    <a:pt x="32165" y="0"/>
                    <a:pt x="71843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1F221F"/>
              </a:solidFill>
              <a:prstDash val="solid"/>
              <a:round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28575"/>
              <a:ext cx="2252053" cy="5876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4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9492490" y="3179559"/>
            <a:ext cx="9027501" cy="10497094"/>
          </a:xfrm>
          <a:custGeom>
            <a:avLst/>
            <a:gdLst/>
            <a:ahLst/>
            <a:cxnLst/>
            <a:rect l="l" t="t" r="r" b="b"/>
            <a:pathLst>
              <a:path w="9027501" h="10497094">
                <a:moveTo>
                  <a:pt x="0" y="0"/>
                </a:moveTo>
                <a:lnTo>
                  <a:pt x="9027501" y="0"/>
                </a:lnTo>
                <a:lnTo>
                  <a:pt x="9027501" y="10497094"/>
                </a:lnTo>
                <a:lnTo>
                  <a:pt x="0" y="1049709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 rot="-123333">
            <a:off x="6304759" y="1232276"/>
            <a:ext cx="5314795" cy="696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79"/>
              </a:lnSpc>
            </a:pPr>
            <a:r>
              <a:rPr lang="en-US" sz="5279" b="1">
                <a:solidFill>
                  <a:srgbClr val="202020"/>
                </a:solidFill>
                <a:latin typeface="Open Sauce Heavy"/>
                <a:ea typeface="Open Sauce Heavy"/>
                <a:cs typeface="Open Sauce Heavy"/>
                <a:sym typeface="Open Sauce Heavy"/>
              </a:rPr>
              <a:t>Introduction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814461" y="2453510"/>
            <a:ext cx="12659079" cy="1423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14"/>
              </a:lnSpc>
            </a:pPr>
            <a:r>
              <a:rPr lang="en-US" sz="2957" b="1" dirty="0">
                <a:solidFill>
                  <a:srgbClr val="24201D"/>
                </a:solidFill>
                <a:latin typeface="Open Sauce Medium"/>
                <a:ea typeface="Open Sauce Medium"/>
                <a:cs typeface="Open Sauce Medium"/>
                <a:sym typeface="Open Sauce Medium"/>
              </a:rPr>
              <a:t>Self management is the ability to manage time, energy, and emotions effectively. With good self management, we can increase productivity, reduce stress, and achieve a better life balance.</a:t>
            </a:r>
          </a:p>
        </p:txBody>
      </p:sp>
      <p:sp>
        <p:nvSpPr>
          <p:cNvPr id="16" name="Freeform 16"/>
          <p:cNvSpPr/>
          <p:nvPr/>
        </p:nvSpPr>
        <p:spPr>
          <a:xfrm rot="264793">
            <a:off x="16741268" y="1555289"/>
            <a:ext cx="731361" cy="731361"/>
          </a:xfrm>
          <a:custGeom>
            <a:avLst/>
            <a:gdLst/>
            <a:ahLst/>
            <a:cxnLst/>
            <a:rect l="l" t="t" r="r" b="b"/>
            <a:pathLst>
              <a:path w="731361" h="731361">
                <a:moveTo>
                  <a:pt x="0" y="0"/>
                </a:moveTo>
                <a:lnTo>
                  <a:pt x="731362" y="0"/>
                </a:lnTo>
                <a:lnTo>
                  <a:pt x="731362" y="731362"/>
                </a:lnTo>
                <a:lnTo>
                  <a:pt x="0" y="73136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-313752">
            <a:off x="663019" y="3211366"/>
            <a:ext cx="731361" cy="731361"/>
          </a:xfrm>
          <a:custGeom>
            <a:avLst/>
            <a:gdLst/>
            <a:ahLst/>
            <a:cxnLst/>
            <a:rect l="l" t="t" r="r" b="b"/>
            <a:pathLst>
              <a:path w="731361" h="731361">
                <a:moveTo>
                  <a:pt x="0" y="0"/>
                </a:moveTo>
                <a:lnTo>
                  <a:pt x="731362" y="0"/>
                </a:lnTo>
                <a:lnTo>
                  <a:pt x="731362" y="731361"/>
                </a:lnTo>
                <a:lnTo>
                  <a:pt x="0" y="73136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96070" y="2468887"/>
            <a:ext cx="4068054" cy="465977"/>
          </a:xfrm>
          <a:custGeom>
            <a:avLst/>
            <a:gdLst/>
            <a:ahLst/>
            <a:cxnLst/>
            <a:rect l="l" t="t" r="r" b="b"/>
            <a:pathLst>
              <a:path w="4068054" h="465977">
                <a:moveTo>
                  <a:pt x="0" y="0"/>
                </a:moveTo>
                <a:lnTo>
                  <a:pt x="4068053" y="0"/>
                </a:lnTo>
                <a:lnTo>
                  <a:pt x="4068053" y="465977"/>
                </a:lnTo>
                <a:lnTo>
                  <a:pt x="0" y="4659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6000"/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3" name="Freeform 3"/>
          <p:cNvSpPr/>
          <p:nvPr/>
        </p:nvSpPr>
        <p:spPr>
          <a:xfrm>
            <a:off x="6696070" y="4299962"/>
            <a:ext cx="4068054" cy="465977"/>
          </a:xfrm>
          <a:custGeom>
            <a:avLst/>
            <a:gdLst/>
            <a:ahLst/>
            <a:cxnLst/>
            <a:rect l="l" t="t" r="r" b="b"/>
            <a:pathLst>
              <a:path w="4068054" h="465977">
                <a:moveTo>
                  <a:pt x="0" y="0"/>
                </a:moveTo>
                <a:lnTo>
                  <a:pt x="4068053" y="0"/>
                </a:lnTo>
                <a:lnTo>
                  <a:pt x="4068053" y="465977"/>
                </a:lnTo>
                <a:lnTo>
                  <a:pt x="0" y="4659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6000"/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4" name="Group 4"/>
          <p:cNvGrpSpPr/>
          <p:nvPr/>
        </p:nvGrpSpPr>
        <p:grpSpPr>
          <a:xfrm>
            <a:off x="6533803" y="1288080"/>
            <a:ext cx="4708441" cy="1466595"/>
            <a:chOff x="0" y="0"/>
            <a:chExt cx="1240083" cy="3862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40083" cy="386264"/>
            </a:xfrm>
            <a:custGeom>
              <a:avLst/>
              <a:gdLst/>
              <a:ahLst/>
              <a:cxnLst/>
              <a:rect l="l" t="t" r="r" b="b"/>
              <a:pathLst>
                <a:path w="1240083" h="386264">
                  <a:moveTo>
                    <a:pt x="34530" y="0"/>
                  </a:moveTo>
                  <a:lnTo>
                    <a:pt x="1205554" y="0"/>
                  </a:lnTo>
                  <a:cubicBezTo>
                    <a:pt x="1224624" y="0"/>
                    <a:pt x="1240083" y="15459"/>
                    <a:pt x="1240083" y="34530"/>
                  </a:cubicBezTo>
                  <a:lnTo>
                    <a:pt x="1240083" y="351734"/>
                  </a:lnTo>
                  <a:cubicBezTo>
                    <a:pt x="1240083" y="370804"/>
                    <a:pt x="1224624" y="386264"/>
                    <a:pt x="1205554" y="386264"/>
                  </a:cubicBezTo>
                  <a:lnTo>
                    <a:pt x="34530" y="386264"/>
                  </a:lnTo>
                  <a:cubicBezTo>
                    <a:pt x="15459" y="386264"/>
                    <a:pt x="0" y="370804"/>
                    <a:pt x="0" y="351734"/>
                  </a:cubicBezTo>
                  <a:lnTo>
                    <a:pt x="0" y="34530"/>
                  </a:lnTo>
                  <a:cubicBezTo>
                    <a:pt x="0" y="15459"/>
                    <a:pt x="15459" y="0"/>
                    <a:pt x="3453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57150"/>
              <a:ext cx="1240083" cy="4434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533803" y="3088525"/>
            <a:ext cx="9765499" cy="1466595"/>
            <a:chOff x="0" y="0"/>
            <a:chExt cx="2571983" cy="38626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571983" cy="386264"/>
            </a:xfrm>
            <a:custGeom>
              <a:avLst/>
              <a:gdLst/>
              <a:ahLst/>
              <a:cxnLst/>
              <a:rect l="l" t="t" r="r" b="b"/>
              <a:pathLst>
                <a:path w="2571983" h="386264">
                  <a:moveTo>
                    <a:pt x="16648" y="0"/>
                  </a:moveTo>
                  <a:lnTo>
                    <a:pt x="2555335" y="0"/>
                  </a:lnTo>
                  <a:cubicBezTo>
                    <a:pt x="2564529" y="0"/>
                    <a:pt x="2571983" y="7454"/>
                    <a:pt x="2571983" y="16648"/>
                  </a:cubicBezTo>
                  <a:lnTo>
                    <a:pt x="2571983" y="369615"/>
                  </a:lnTo>
                  <a:cubicBezTo>
                    <a:pt x="2571983" y="378810"/>
                    <a:pt x="2564529" y="386264"/>
                    <a:pt x="2555335" y="386264"/>
                  </a:cubicBezTo>
                  <a:lnTo>
                    <a:pt x="16648" y="386264"/>
                  </a:lnTo>
                  <a:cubicBezTo>
                    <a:pt x="12233" y="386264"/>
                    <a:pt x="7998" y="384510"/>
                    <a:pt x="4876" y="381387"/>
                  </a:cubicBezTo>
                  <a:cubicBezTo>
                    <a:pt x="1754" y="378265"/>
                    <a:pt x="0" y="374031"/>
                    <a:pt x="0" y="369615"/>
                  </a:cubicBezTo>
                  <a:lnTo>
                    <a:pt x="0" y="16648"/>
                  </a:lnTo>
                  <a:cubicBezTo>
                    <a:pt x="0" y="7454"/>
                    <a:pt x="7454" y="0"/>
                    <a:pt x="16648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2571983" cy="4434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6696070" y="6131036"/>
            <a:ext cx="4068054" cy="465977"/>
          </a:xfrm>
          <a:custGeom>
            <a:avLst/>
            <a:gdLst/>
            <a:ahLst/>
            <a:cxnLst/>
            <a:rect l="l" t="t" r="r" b="b"/>
            <a:pathLst>
              <a:path w="4068054" h="465977">
                <a:moveTo>
                  <a:pt x="0" y="0"/>
                </a:moveTo>
                <a:lnTo>
                  <a:pt x="4068053" y="0"/>
                </a:lnTo>
                <a:lnTo>
                  <a:pt x="4068053" y="465977"/>
                </a:lnTo>
                <a:lnTo>
                  <a:pt x="0" y="4659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6000"/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1" name="Freeform 11"/>
          <p:cNvSpPr/>
          <p:nvPr/>
        </p:nvSpPr>
        <p:spPr>
          <a:xfrm>
            <a:off x="6696070" y="7962111"/>
            <a:ext cx="4068054" cy="465977"/>
          </a:xfrm>
          <a:custGeom>
            <a:avLst/>
            <a:gdLst/>
            <a:ahLst/>
            <a:cxnLst/>
            <a:rect l="l" t="t" r="r" b="b"/>
            <a:pathLst>
              <a:path w="4068054" h="465977">
                <a:moveTo>
                  <a:pt x="0" y="0"/>
                </a:moveTo>
                <a:lnTo>
                  <a:pt x="4068053" y="0"/>
                </a:lnTo>
                <a:lnTo>
                  <a:pt x="4068053" y="465977"/>
                </a:lnTo>
                <a:lnTo>
                  <a:pt x="0" y="4659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6000"/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12" name="Group 12"/>
          <p:cNvGrpSpPr/>
          <p:nvPr/>
        </p:nvGrpSpPr>
        <p:grpSpPr>
          <a:xfrm>
            <a:off x="6533803" y="4888971"/>
            <a:ext cx="4708441" cy="1466595"/>
            <a:chOff x="0" y="0"/>
            <a:chExt cx="1240083" cy="38626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240083" cy="386264"/>
            </a:xfrm>
            <a:custGeom>
              <a:avLst/>
              <a:gdLst/>
              <a:ahLst/>
              <a:cxnLst/>
              <a:rect l="l" t="t" r="r" b="b"/>
              <a:pathLst>
                <a:path w="1240083" h="386264">
                  <a:moveTo>
                    <a:pt x="34530" y="0"/>
                  </a:moveTo>
                  <a:lnTo>
                    <a:pt x="1205554" y="0"/>
                  </a:lnTo>
                  <a:cubicBezTo>
                    <a:pt x="1224624" y="0"/>
                    <a:pt x="1240083" y="15459"/>
                    <a:pt x="1240083" y="34530"/>
                  </a:cubicBezTo>
                  <a:lnTo>
                    <a:pt x="1240083" y="351734"/>
                  </a:lnTo>
                  <a:cubicBezTo>
                    <a:pt x="1240083" y="370804"/>
                    <a:pt x="1224624" y="386264"/>
                    <a:pt x="1205554" y="386264"/>
                  </a:cubicBezTo>
                  <a:lnTo>
                    <a:pt x="34530" y="386264"/>
                  </a:lnTo>
                  <a:cubicBezTo>
                    <a:pt x="15459" y="386264"/>
                    <a:pt x="0" y="370804"/>
                    <a:pt x="0" y="351734"/>
                  </a:cubicBezTo>
                  <a:lnTo>
                    <a:pt x="0" y="34530"/>
                  </a:lnTo>
                  <a:cubicBezTo>
                    <a:pt x="0" y="15459"/>
                    <a:pt x="15459" y="0"/>
                    <a:pt x="3453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57150"/>
              <a:ext cx="1240083" cy="4434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6533803" y="6689417"/>
            <a:ext cx="4708441" cy="1466595"/>
            <a:chOff x="0" y="0"/>
            <a:chExt cx="1240083" cy="38626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240083" cy="386264"/>
            </a:xfrm>
            <a:custGeom>
              <a:avLst/>
              <a:gdLst/>
              <a:ahLst/>
              <a:cxnLst/>
              <a:rect l="l" t="t" r="r" b="b"/>
              <a:pathLst>
                <a:path w="1240083" h="386264">
                  <a:moveTo>
                    <a:pt x="34530" y="0"/>
                  </a:moveTo>
                  <a:lnTo>
                    <a:pt x="1205554" y="0"/>
                  </a:lnTo>
                  <a:cubicBezTo>
                    <a:pt x="1224624" y="0"/>
                    <a:pt x="1240083" y="15459"/>
                    <a:pt x="1240083" y="34530"/>
                  </a:cubicBezTo>
                  <a:lnTo>
                    <a:pt x="1240083" y="351734"/>
                  </a:lnTo>
                  <a:cubicBezTo>
                    <a:pt x="1240083" y="370804"/>
                    <a:pt x="1224624" y="386264"/>
                    <a:pt x="1205554" y="386264"/>
                  </a:cubicBezTo>
                  <a:lnTo>
                    <a:pt x="34530" y="386264"/>
                  </a:lnTo>
                  <a:cubicBezTo>
                    <a:pt x="15459" y="386264"/>
                    <a:pt x="0" y="370804"/>
                    <a:pt x="0" y="351734"/>
                  </a:cubicBezTo>
                  <a:lnTo>
                    <a:pt x="0" y="34530"/>
                  </a:lnTo>
                  <a:cubicBezTo>
                    <a:pt x="0" y="15459"/>
                    <a:pt x="15459" y="0"/>
                    <a:pt x="3453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57150"/>
              <a:ext cx="1240083" cy="4434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 rot="-5400000">
            <a:off x="12959828" y="4242586"/>
            <a:ext cx="8598944" cy="1432484"/>
          </a:xfrm>
          <a:custGeom>
            <a:avLst/>
            <a:gdLst/>
            <a:ahLst/>
            <a:cxnLst/>
            <a:rect l="l" t="t" r="r" b="b"/>
            <a:pathLst>
              <a:path w="8598944" h="1432484">
                <a:moveTo>
                  <a:pt x="0" y="0"/>
                </a:moveTo>
                <a:lnTo>
                  <a:pt x="8598944" y="0"/>
                </a:lnTo>
                <a:lnTo>
                  <a:pt x="8598944" y="1432484"/>
                </a:lnTo>
                <a:lnTo>
                  <a:pt x="0" y="1432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b="-103345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19" name="Group 19"/>
          <p:cNvGrpSpPr/>
          <p:nvPr/>
        </p:nvGrpSpPr>
        <p:grpSpPr>
          <a:xfrm>
            <a:off x="6401235" y="1888809"/>
            <a:ext cx="265136" cy="265136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C83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6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6401235" y="3689255"/>
            <a:ext cx="265136" cy="265136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6F5E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6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6401235" y="5489700"/>
            <a:ext cx="265136" cy="265136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8A38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6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6401235" y="7290146"/>
            <a:ext cx="265136" cy="265136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A600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6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1477234" y="2818957"/>
            <a:ext cx="3998299" cy="3778057"/>
            <a:chOff x="0" y="0"/>
            <a:chExt cx="1053050" cy="995044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1053050" cy="995044"/>
            </a:xfrm>
            <a:custGeom>
              <a:avLst/>
              <a:gdLst/>
              <a:ahLst/>
              <a:cxnLst/>
              <a:rect l="l" t="t" r="r" b="b"/>
              <a:pathLst>
                <a:path w="1053050" h="995044">
                  <a:moveTo>
                    <a:pt x="73580" y="0"/>
                  </a:moveTo>
                  <a:lnTo>
                    <a:pt x="979470" y="0"/>
                  </a:lnTo>
                  <a:cubicBezTo>
                    <a:pt x="998985" y="0"/>
                    <a:pt x="1017700" y="7752"/>
                    <a:pt x="1031499" y="21551"/>
                  </a:cubicBezTo>
                  <a:cubicBezTo>
                    <a:pt x="1045298" y="35350"/>
                    <a:pt x="1053050" y="54065"/>
                    <a:pt x="1053050" y="73580"/>
                  </a:cubicBezTo>
                  <a:lnTo>
                    <a:pt x="1053050" y="921464"/>
                  </a:lnTo>
                  <a:cubicBezTo>
                    <a:pt x="1053050" y="940979"/>
                    <a:pt x="1045298" y="959694"/>
                    <a:pt x="1031499" y="973493"/>
                  </a:cubicBezTo>
                  <a:cubicBezTo>
                    <a:pt x="1017700" y="987292"/>
                    <a:pt x="998985" y="995044"/>
                    <a:pt x="979470" y="995044"/>
                  </a:cubicBezTo>
                  <a:lnTo>
                    <a:pt x="73580" y="995044"/>
                  </a:lnTo>
                  <a:cubicBezTo>
                    <a:pt x="54065" y="995044"/>
                    <a:pt x="35350" y="987292"/>
                    <a:pt x="21551" y="973493"/>
                  </a:cubicBezTo>
                  <a:cubicBezTo>
                    <a:pt x="7752" y="959694"/>
                    <a:pt x="0" y="940979"/>
                    <a:pt x="0" y="921464"/>
                  </a:cubicBezTo>
                  <a:lnTo>
                    <a:pt x="0" y="73580"/>
                  </a:lnTo>
                  <a:cubicBezTo>
                    <a:pt x="0" y="54065"/>
                    <a:pt x="7752" y="35350"/>
                    <a:pt x="21551" y="21551"/>
                  </a:cubicBezTo>
                  <a:cubicBezTo>
                    <a:pt x="35350" y="7752"/>
                    <a:pt x="54065" y="0"/>
                    <a:pt x="7358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-47625"/>
              <a:ext cx="1053050" cy="10426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38" name="Freeform 38"/>
          <p:cNvSpPr/>
          <p:nvPr/>
        </p:nvSpPr>
        <p:spPr>
          <a:xfrm>
            <a:off x="17038928" y="2383001"/>
            <a:ext cx="457208" cy="609611"/>
          </a:xfrm>
          <a:custGeom>
            <a:avLst/>
            <a:gdLst/>
            <a:ahLst/>
            <a:cxnLst/>
            <a:rect l="l" t="t" r="r" b="b"/>
            <a:pathLst>
              <a:path w="457208" h="609611">
                <a:moveTo>
                  <a:pt x="0" y="0"/>
                </a:moveTo>
                <a:lnTo>
                  <a:pt x="457208" y="0"/>
                </a:lnTo>
                <a:lnTo>
                  <a:pt x="457208" y="609611"/>
                </a:lnTo>
                <a:lnTo>
                  <a:pt x="0" y="60961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39" name="Freeform 39"/>
          <p:cNvSpPr/>
          <p:nvPr/>
        </p:nvSpPr>
        <p:spPr>
          <a:xfrm>
            <a:off x="16922142" y="5917205"/>
            <a:ext cx="674316" cy="674316"/>
          </a:xfrm>
          <a:custGeom>
            <a:avLst/>
            <a:gdLst/>
            <a:ahLst/>
            <a:cxnLst/>
            <a:rect l="l" t="t" r="r" b="b"/>
            <a:pathLst>
              <a:path w="674316" h="674316">
                <a:moveTo>
                  <a:pt x="0" y="0"/>
                </a:moveTo>
                <a:lnTo>
                  <a:pt x="674316" y="0"/>
                </a:lnTo>
                <a:lnTo>
                  <a:pt x="674316" y="674315"/>
                </a:lnTo>
                <a:lnTo>
                  <a:pt x="0" y="67431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40" name="Freeform 40"/>
          <p:cNvSpPr/>
          <p:nvPr/>
        </p:nvSpPr>
        <p:spPr>
          <a:xfrm>
            <a:off x="16962842" y="7782586"/>
            <a:ext cx="592915" cy="592915"/>
          </a:xfrm>
          <a:custGeom>
            <a:avLst/>
            <a:gdLst/>
            <a:ahLst/>
            <a:cxnLst/>
            <a:rect l="l" t="t" r="r" b="b"/>
            <a:pathLst>
              <a:path w="592915" h="592915">
                <a:moveTo>
                  <a:pt x="0" y="0"/>
                </a:moveTo>
                <a:lnTo>
                  <a:pt x="592916" y="0"/>
                </a:lnTo>
                <a:lnTo>
                  <a:pt x="592916" y="592916"/>
                </a:lnTo>
                <a:lnTo>
                  <a:pt x="0" y="59291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41" name="Freeform 41"/>
          <p:cNvSpPr/>
          <p:nvPr/>
        </p:nvSpPr>
        <p:spPr>
          <a:xfrm>
            <a:off x="17019905" y="4239372"/>
            <a:ext cx="535853" cy="535853"/>
          </a:xfrm>
          <a:custGeom>
            <a:avLst/>
            <a:gdLst/>
            <a:ahLst/>
            <a:cxnLst/>
            <a:rect l="l" t="t" r="r" b="b"/>
            <a:pathLst>
              <a:path w="535853" h="535853">
                <a:moveTo>
                  <a:pt x="0" y="0"/>
                </a:moveTo>
                <a:lnTo>
                  <a:pt x="535853" y="0"/>
                </a:lnTo>
                <a:lnTo>
                  <a:pt x="535853" y="535853"/>
                </a:lnTo>
                <a:lnTo>
                  <a:pt x="0" y="5358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42" name="TextBox 42"/>
          <p:cNvSpPr txBox="1"/>
          <p:nvPr/>
        </p:nvSpPr>
        <p:spPr>
          <a:xfrm>
            <a:off x="1964779" y="3850611"/>
            <a:ext cx="3598256" cy="2457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65"/>
              </a:lnSpc>
            </a:pPr>
            <a:r>
              <a:rPr lang="en-US" sz="4306" b="1" spc="-86" dirty="0">
                <a:solidFill>
                  <a:srgbClr val="000000"/>
                </a:solidFill>
                <a:latin typeface="HK Grotesk Pro Bold"/>
                <a:ea typeface="HK Grotesk Pro Bold"/>
                <a:cs typeface="HK Grotesk Pro Bold"/>
                <a:sym typeface="HK Grotesk Pro Bold"/>
              </a:rPr>
              <a:t>Los </a:t>
            </a:r>
            <a:r>
              <a:rPr lang="en-US" sz="4306" b="1" spc="-86" dirty="0" err="1">
                <a:solidFill>
                  <a:srgbClr val="000000"/>
                </a:solidFill>
                <a:latin typeface="HK Grotesk Pro Bold"/>
                <a:ea typeface="HK Grotesk Pro Bold"/>
                <a:cs typeface="HK Grotesk Pro Bold"/>
                <a:sym typeface="HK Grotesk Pro Bold"/>
              </a:rPr>
              <a:t>factores</a:t>
            </a:r>
            <a:r>
              <a:rPr lang="en-US" sz="4306" b="1" spc="-86" dirty="0">
                <a:solidFill>
                  <a:srgbClr val="000000"/>
                </a:solidFill>
                <a:latin typeface="HK Grotesk Pro Bold"/>
                <a:ea typeface="HK Grotesk Pro Bold"/>
                <a:cs typeface="HK Grotesk Pro Bold"/>
                <a:sym typeface="HK Grotesk Pro Bold"/>
              </a:rPr>
              <a:t> de </a:t>
            </a:r>
            <a:r>
              <a:rPr lang="en-US" sz="4306" b="1" spc="-86" dirty="0" err="1">
                <a:solidFill>
                  <a:srgbClr val="000000"/>
                </a:solidFill>
                <a:latin typeface="HK Grotesk Pro Bold"/>
                <a:ea typeface="HK Grotesk Pro Bold"/>
                <a:cs typeface="HK Grotesk Pro Bold"/>
                <a:sym typeface="HK Grotesk Pro Bold"/>
              </a:rPr>
              <a:t>supervivencia</a:t>
            </a:r>
            <a:r>
              <a:rPr lang="en-US" sz="4306" b="1" spc="-86" dirty="0">
                <a:solidFill>
                  <a:srgbClr val="000000"/>
                </a:solidFill>
                <a:latin typeface="HK Grotesk Pro Bold"/>
                <a:ea typeface="HK Grotesk Pro Bold"/>
                <a:cs typeface="HK Grotesk Pro Bold"/>
                <a:sym typeface="HK Grotesk Pro Bold"/>
              </a:rPr>
              <a:t> de </a:t>
            </a:r>
            <a:r>
              <a:rPr lang="en-US" sz="4306" b="1" spc="-86" dirty="0" err="1">
                <a:solidFill>
                  <a:srgbClr val="000000"/>
                </a:solidFill>
                <a:latin typeface="HK Grotesk Pro Bold"/>
                <a:ea typeface="HK Grotesk Pro Bold"/>
                <a:cs typeface="HK Grotesk Pro Bold"/>
                <a:sym typeface="HK Grotesk Pro Bold"/>
              </a:rPr>
              <a:t>una</a:t>
            </a:r>
            <a:r>
              <a:rPr lang="en-US" sz="4306" b="1" spc="-86" dirty="0">
                <a:solidFill>
                  <a:srgbClr val="000000"/>
                </a:solidFill>
                <a:latin typeface="HK Grotesk Pro Bold"/>
                <a:ea typeface="HK Grotesk Pro Bold"/>
                <a:cs typeface="HK Grotesk Pro Bold"/>
                <a:sym typeface="HK Grotesk Pro Bold"/>
              </a:rPr>
              <a:t> </a:t>
            </a:r>
            <a:r>
              <a:rPr lang="en-US" sz="4306" b="1" spc="-86" dirty="0" err="1">
                <a:solidFill>
                  <a:srgbClr val="000000"/>
                </a:solidFill>
                <a:latin typeface="HK Grotesk Pro Bold"/>
                <a:ea typeface="HK Grotesk Pro Bold"/>
                <a:cs typeface="HK Grotesk Pro Bold"/>
                <a:sym typeface="HK Grotesk Pro Bold"/>
              </a:rPr>
              <a:t>empresa</a:t>
            </a:r>
            <a:r>
              <a:rPr lang="en-US" sz="4306" b="1" spc="-86" dirty="0">
                <a:solidFill>
                  <a:srgbClr val="000000"/>
                </a:solidFill>
                <a:latin typeface="HK Grotesk Pro Bold"/>
                <a:ea typeface="HK Grotesk Pro Bold"/>
                <a:cs typeface="HK Grotesk Pro Bold"/>
                <a:sym typeface="HK Grotesk Pro Bold"/>
              </a:rPr>
              <a:t> 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6605046" y="2225797"/>
            <a:ext cx="9274397" cy="13629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59150" lvl="1" indent="-279575" algn="l">
              <a:lnSpc>
                <a:spcPts val="3625"/>
              </a:lnSpc>
              <a:buFont typeface="Arial"/>
              <a:buChar char="•"/>
            </a:pPr>
            <a:r>
              <a:rPr lang="en-US" sz="2589">
                <a:solidFill>
                  <a:srgbClr val="000000"/>
                </a:solidFill>
                <a:latin typeface="HK Grotesk Pro"/>
                <a:ea typeface="HK Grotesk Pro"/>
                <a:cs typeface="HK Grotesk Pro"/>
                <a:sym typeface="HK Grotesk Pro"/>
              </a:rPr>
              <a:t>Definición de misión, visión y objetivos.</a:t>
            </a:r>
          </a:p>
          <a:p>
            <a:pPr marL="559150" lvl="1" indent="-279575" algn="l">
              <a:lnSpc>
                <a:spcPts val="3625"/>
              </a:lnSpc>
              <a:buFont typeface="Arial"/>
              <a:buChar char="•"/>
            </a:pPr>
            <a:r>
              <a:rPr lang="en-US" sz="2589">
                <a:solidFill>
                  <a:srgbClr val="000000"/>
                </a:solidFill>
                <a:latin typeface="HK Grotesk Pro"/>
                <a:ea typeface="HK Grotesk Pro"/>
                <a:cs typeface="HK Grotesk Pro"/>
                <a:sym typeface="HK Grotesk Pro"/>
              </a:rPr>
              <a:t>Direcciona las decisiones y acciones de la organización.</a:t>
            </a:r>
          </a:p>
          <a:p>
            <a:pPr algn="l">
              <a:lnSpc>
                <a:spcPts val="3625"/>
              </a:lnSpc>
            </a:pPr>
            <a:endParaRPr lang="en-US" sz="2589">
              <a:solidFill>
                <a:srgbClr val="000000"/>
              </a:solidFill>
              <a:latin typeface="HK Grotesk Pro"/>
              <a:ea typeface="HK Grotesk Pro"/>
              <a:cs typeface="HK Grotesk Pro"/>
              <a:sym typeface="HK Grotesk Pro"/>
            </a:endParaRPr>
          </a:p>
        </p:txBody>
      </p:sp>
      <p:sp>
        <p:nvSpPr>
          <p:cNvPr id="44" name="TextBox 44"/>
          <p:cNvSpPr txBox="1"/>
          <p:nvPr/>
        </p:nvSpPr>
        <p:spPr>
          <a:xfrm>
            <a:off x="6723521" y="3956719"/>
            <a:ext cx="9819537" cy="18201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59150" lvl="1" indent="-279575" algn="l">
              <a:lnSpc>
                <a:spcPts val="3625"/>
              </a:lnSpc>
              <a:buFont typeface="Arial"/>
              <a:buChar char="•"/>
            </a:pPr>
            <a:r>
              <a:rPr lang="en-US" sz="2589">
                <a:solidFill>
                  <a:srgbClr val="000000"/>
                </a:solidFill>
                <a:latin typeface="HK Grotesk Pro"/>
                <a:ea typeface="HK Grotesk Pro"/>
                <a:cs typeface="HK Grotesk Pro"/>
                <a:sym typeface="HK Grotesk Pro"/>
              </a:rPr>
              <a:t>Respuesta oportuna a cambios del mercado, la tecnología y la regulación.</a:t>
            </a:r>
          </a:p>
          <a:p>
            <a:pPr marL="559150" lvl="1" indent="-279575" algn="l">
              <a:lnSpc>
                <a:spcPts val="3625"/>
              </a:lnSpc>
              <a:buFont typeface="Arial"/>
              <a:buChar char="•"/>
            </a:pPr>
            <a:r>
              <a:rPr lang="en-US" sz="2589">
                <a:solidFill>
                  <a:srgbClr val="000000"/>
                </a:solidFill>
                <a:latin typeface="HK Grotesk Pro"/>
                <a:ea typeface="HK Grotesk Pro"/>
                <a:cs typeface="HK Grotesk Pro"/>
                <a:sym typeface="HK Grotesk Pro"/>
              </a:rPr>
              <a:t>Anticipación de riesgos y aprovechamiento de oportunidades.</a:t>
            </a:r>
          </a:p>
          <a:p>
            <a:pPr algn="l">
              <a:lnSpc>
                <a:spcPts val="3625"/>
              </a:lnSpc>
            </a:pPr>
            <a:endParaRPr lang="en-US" sz="2589">
              <a:solidFill>
                <a:srgbClr val="000000"/>
              </a:solidFill>
              <a:latin typeface="HK Grotesk Pro"/>
              <a:ea typeface="HK Grotesk Pro"/>
              <a:cs typeface="HK Grotesk Pro"/>
              <a:sym typeface="HK Grotesk Pro"/>
            </a:endParaRPr>
          </a:p>
        </p:txBody>
      </p:sp>
      <p:sp>
        <p:nvSpPr>
          <p:cNvPr id="45" name="TextBox 45"/>
          <p:cNvSpPr txBox="1"/>
          <p:nvPr/>
        </p:nvSpPr>
        <p:spPr>
          <a:xfrm>
            <a:off x="6895012" y="1788938"/>
            <a:ext cx="3631363" cy="4485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25"/>
              </a:lnSpc>
            </a:pPr>
            <a:r>
              <a:rPr lang="en-US" sz="2589" b="1">
                <a:solidFill>
                  <a:srgbClr val="000000"/>
                </a:solidFill>
                <a:latin typeface="HK Grotesk Pro Bold"/>
                <a:ea typeface="HK Grotesk Pro Bold"/>
                <a:cs typeface="HK Grotesk Pro Bold"/>
                <a:sym typeface="HK Grotesk Pro Bold"/>
              </a:rPr>
              <a:t>Estrategia clara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6895012" y="3519861"/>
            <a:ext cx="6808232" cy="4485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25"/>
              </a:lnSpc>
            </a:pPr>
            <a:r>
              <a:rPr lang="en-US" sz="2589" b="1">
                <a:solidFill>
                  <a:srgbClr val="000000"/>
                </a:solidFill>
                <a:latin typeface="HK Grotesk Pro Bold"/>
                <a:ea typeface="HK Grotesk Pro Bold"/>
                <a:cs typeface="HK Grotesk Pro Bold"/>
                <a:sym typeface="HK Grotesk Pro Bold"/>
              </a:rPr>
              <a:t>Capacidad de adaptación al entorno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7008727" y="5936562"/>
            <a:ext cx="8815652" cy="13629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59150" lvl="1" indent="-279575" algn="l">
              <a:lnSpc>
                <a:spcPts val="3625"/>
              </a:lnSpc>
              <a:buFont typeface="Arial"/>
              <a:buChar char="•"/>
            </a:pPr>
            <a:r>
              <a:rPr lang="en-US" sz="2589">
                <a:solidFill>
                  <a:srgbClr val="000000"/>
                </a:solidFill>
                <a:latin typeface="HK Grotesk Pro"/>
                <a:ea typeface="HK Grotesk Pro"/>
                <a:cs typeface="HK Grotesk Pro"/>
                <a:sym typeface="HK Grotesk Pro"/>
              </a:rPr>
              <a:t>Toma de decisiones oportunas y coherentes.</a:t>
            </a:r>
          </a:p>
          <a:p>
            <a:pPr marL="559150" lvl="1" indent="-279575" algn="l">
              <a:lnSpc>
                <a:spcPts val="3625"/>
              </a:lnSpc>
              <a:buFont typeface="Arial"/>
              <a:buChar char="•"/>
            </a:pPr>
            <a:r>
              <a:rPr lang="en-US" sz="2589">
                <a:solidFill>
                  <a:srgbClr val="000000"/>
                </a:solidFill>
                <a:latin typeface="HK Grotesk Pro"/>
                <a:ea typeface="HK Grotesk Pro"/>
                <a:cs typeface="HK Grotesk Pro"/>
                <a:sym typeface="HK Grotesk Pro"/>
              </a:rPr>
              <a:t>Capacidad para coordinar recursos y personas.</a:t>
            </a:r>
          </a:p>
          <a:p>
            <a:pPr algn="l">
              <a:lnSpc>
                <a:spcPts val="3625"/>
              </a:lnSpc>
            </a:pPr>
            <a:endParaRPr lang="en-US" sz="2589">
              <a:solidFill>
                <a:srgbClr val="000000"/>
              </a:solidFill>
              <a:latin typeface="HK Grotesk Pro"/>
              <a:ea typeface="HK Grotesk Pro"/>
              <a:cs typeface="HK Grotesk Pro"/>
              <a:sym typeface="HK Grotesk Pro"/>
            </a:endParaRPr>
          </a:p>
        </p:txBody>
      </p:sp>
      <p:sp>
        <p:nvSpPr>
          <p:cNvPr id="48" name="TextBox 48"/>
          <p:cNvSpPr txBox="1"/>
          <p:nvPr/>
        </p:nvSpPr>
        <p:spPr>
          <a:xfrm>
            <a:off x="7008727" y="5461264"/>
            <a:ext cx="7543018" cy="4485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25"/>
              </a:lnSpc>
            </a:pPr>
            <a:r>
              <a:rPr lang="en-US" sz="2589" b="1">
                <a:solidFill>
                  <a:srgbClr val="000000"/>
                </a:solidFill>
                <a:latin typeface="HK Grotesk Pro Bold"/>
                <a:ea typeface="HK Grotesk Pro Bold"/>
                <a:cs typeface="HK Grotesk Pro Bold"/>
                <a:sym typeface="HK Grotesk Pro Bold"/>
              </a:rPr>
              <a:t>Liderazgo y gerencia efectiva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6895012" y="7800106"/>
            <a:ext cx="9231780" cy="13629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59150" lvl="1" indent="-279575" algn="l">
              <a:lnSpc>
                <a:spcPts val="3625"/>
              </a:lnSpc>
              <a:buFont typeface="Arial"/>
              <a:buChar char="•"/>
            </a:pPr>
            <a:r>
              <a:rPr lang="en-US" sz="2589">
                <a:solidFill>
                  <a:srgbClr val="000000"/>
                </a:solidFill>
                <a:latin typeface="HK Grotesk Pro"/>
                <a:ea typeface="HK Grotesk Pro"/>
                <a:cs typeface="HK Grotesk Pro"/>
                <a:sym typeface="HK Grotesk Pro"/>
              </a:rPr>
              <a:t>Uso óptimo de recursos financieros, humanos y materiales.</a:t>
            </a:r>
          </a:p>
          <a:p>
            <a:pPr marL="559150" lvl="1" indent="-279575" algn="l">
              <a:lnSpc>
                <a:spcPts val="3625"/>
              </a:lnSpc>
              <a:buFont typeface="Arial"/>
              <a:buChar char="•"/>
            </a:pPr>
            <a:r>
              <a:rPr lang="en-US" sz="2589">
                <a:solidFill>
                  <a:srgbClr val="000000"/>
                </a:solidFill>
                <a:latin typeface="HK Grotesk Pro"/>
                <a:ea typeface="HK Grotesk Pro"/>
                <a:cs typeface="HK Grotesk Pro"/>
                <a:sym typeface="HK Grotesk Pro"/>
              </a:rPr>
              <a:t>Control de costos y mejora de la productividad.</a:t>
            </a:r>
          </a:p>
          <a:p>
            <a:pPr algn="l">
              <a:lnSpc>
                <a:spcPts val="3625"/>
              </a:lnSpc>
            </a:pPr>
            <a:endParaRPr lang="en-US" sz="2589">
              <a:solidFill>
                <a:srgbClr val="000000"/>
              </a:solidFill>
              <a:latin typeface="HK Grotesk Pro"/>
              <a:ea typeface="HK Grotesk Pro"/>
              <a:cs typeface="HK Grotesk Pro"/>
              <a:sym typeface="HK Grotesk Pro"/>
            </a:endParaRPr>
          </a:p>
        </p:txBody>
      </p:sp>
      <p:sp>
        <p:nvSpPr>
          <p:cNvPr id="50" name="TextBox 50"/>
          <p:cNvSpPr txBox="1"/>
          <p:nvPr/>
        </p:nvSpPr>
        <p:spPr>
          <a:xfrm>
            <a:off x="6895012" y="7268726"/>
            <a:ext cx="8040079" cy="4485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25"/>
              </a:lnSpc>
            </a:pPr>
            <a:r>
              <a:rPr lang="en-US" sz="2589" b="1">
                <a:solidFill>
                  <a:srgbClr val="000000"/>
                </a:solidFill>
                <a:latin typeface="HK Grotesk Pro Bold"/>
                <a:ea typeface="HK Grotesk Pro Bold"/>
                <a:cs typeface="HK Grotesk Pro Bold"/>
                <a:sym typeface="HK Grotesk Pro Bold"/>
              </a:rPr>
              <a:t>Gestión eficiente de los recursos</a:t>
            </a:r>
          </a:p>
        </p:txBody>
      </p:sp>
      <p:sp>
        <p:nvSpPr>
          <p:cNvPr id="51" name="Freeform 51"/>
          <p:cNvSpPr/>
          <p:nvPr/>
        </p:nvSpPr>
        <p:spPr>
          <a:xfrm rot="-5400000">
            <a:off x="-4866667" y="4248988"/>
            <a:ext cx="10632077" cy="1789024"/>
          </a:xfrm>
          <a:custGeom>
            <a:avLst/>
            <a:gdLst/>
            <a:ahLst/>
            <a:cxnLst/>
            <a:rect l="l" t="t" r="r" b="b"/>
            <a:pathLst>
              <a:path w="10632077" h="1789024">
                <a:moveTo>
                  <a:pt x="0" y="0"/>
                </a:moveTo>
                <a:lnTo>
                  <a:pt x="10632077" y="0"/>
                </a:lnTo>
                <a:lnTo>
                  <a:pt x="10632077" y="1789024"/>
                </a:lnTo>
                <a:lnTo>
                  <a:pt x="0" y="178902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t="-101317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2" name="Freeform 52"/>
          <p:cNvSpPr/>
          <p:nvPr/>
        </p:nvSpPr>
        <p:spPr>
          <a:xfrm>
            <a:off x="449372" y="4124063"/>
            <a:ext cx="536780" cy="660653"/>
          </a:xfrm>
          <a:custGeom>
            <a:avLst/>
            <a:gdLst/>
            <a:ahLst/>
            <a:cxnLst/>
            <a:rect l="l" t="t" r="r" b="b"/>
            <a:pathLst>
              <a:path w="536780" h="660653">
                <a:moveTo>
                  <a:pt x="0" y="0"/>
                </a:moveTo>
                <a:lnTo>
                  <a:pt x="536780" y="0"/>
                </a:lnTo>
                <a:lnTo>
                  <a:pt x="536780" y="660653"/>
                </a:lnTo>
                <a:lnTo>
                  <a:pt x="0" y="6606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3" name="Freeform 53"/>
          <p:cNvSpPr/>
          <p:nvPr/>
        </p:nvSpPr>
        <p:spPr>
          <a:xfrm>
            <a:off x="390990" y="6237773"/>
            <a:ext cx="653543" cy="653543"/>
          </a:xfrm>
          <a:custGeom>
            <a:avLst/>
            <a:gdLst/>
            <a:ahLst/>
            <a:cxnLst/>
            <a:rect l="l" t="t" r="r" b="b"/>
            <a:pathLst>
              <a:path w="653543" h="653543">
                <a:moveTo>
                  <a:pt x="0" y="0"/>
                </a:moveTo>
                <a:lnTo>
                  <a:pt x="653543" y="0"/>
                </a:lnTo>
                <a:lnTo>
                  <a:pt x="653543" y="653543"/>
                </a:lnTo>
                <a:lnTo>
                  <a:pt x="0" y="65354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4" name="Freeform 54"/>
          <p:cNvSpPr/>
          <p:nvPr/>
        </p:nvSpPr>
        <p:spPr>
          <a:xfrm>
            <a:off x="449372" y="8428088"/>
            <a:ext cx="608306" cy="648860"/>
          </a:xfrm>
          <a:custGeom>
            <a:avLst/>
            <a:gdLst/>
            <a:ahLst/>
            <a:cxnLst/>
            <a:rect l="l" t="t" r="r" b="b"/>
            <a:pathLst>
              <a:path w="608306" h="648860">
                <a:moveTo>
                  <a:pt x="0" y="0"/>
                </a:moveTo>
                <a:lnTo>
                  <a:pt x="608306" y="0"/>
                </a:lnTo>
                <a:lnTo>
                  <a:pt x="608306" y="648860"/>
                </a:lnTo>
                <a:lnTo>
                  <a:pt x="0" y="64886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5" name="Freeform 55"/>
          <p:cNvSpPr/>
          <p:nvPr/>
        </p:nvSpPr>
        <p:spPr>
          <a:xfrm>
            <a:off x="434682" y="1816392"/>
            <a:ext cx="594018" cy="495263"/>
          </a:xfrm>
          <a:custGeom>
            <a:avLst/>
            <a:gdLst/>
            <a:ahLst/>
            <a:cxnLst/>
            <a:rect l="l" t="t" r="r" b="b"/>
            <a:pathLst>
              <a:path w="594018" h="495263">
                <a:moveTo>
                  <a:pt x="0" y="0"/>
                </a:moveTo>
                <a:lnTo>
                  <a:pt x="594018" y="0"/>
                </a:lnTo>
                <a:lnTo>
                  <a:pt x="594018" y="495263"/>
                </a:lnTo>
                <a:lnTo>
                  <a:pt x="0" y="49526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6" name="Abrir llave 55">
            <a:extLst>
              <a:ext uri="{FF2B5EF4-FFF2-40B4-BE49-F238E27FC236}">
                <a16:creationId xmlns:a16="http://schemas.microsoft.com/office/drawing/2014/main" id="{C680C424-E571-1B09-EAAC-B1CEF95AAF89}"/>
              </a:ext>
            </a:extLst>
          </p:cNvPr>
          <p:cNvSpPr/>
          <p:nvPr/>
        </p:nvSpPr>
        <p:spPr>
          <a:xfrm>
            <a:off x="5572022" y="2068222"/>
            <a:ext cx="757492" cy="5395434"/>
          </a:xfrm>
          <a:prstGeom prst="leftBrace">
            <a:avLst>
              <a:gd name="adj1" fmla="val 0"/>
              <a:gd name="adj2" fmla="val 50057"/>
            </a:avLst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7" name="Freeform 10">
            <a:extLst>
              <a:ext uri="{FF2B5EF4-FFF2-40B4-BE49-F238E27FC236}">
                <a16:creationId xmlns:a16="http://schemas.microsoft.com/office/drawing/2014/main" id="{31F03B08-F937-60EE-9E88-15F7F4C2D2F0}"/>
              </a:ext>
            </a:extLst>
          </p:cNvPr>
          <p:cNvSpPr/>
          <p:nvPr/>
        </p:nvSpPr>
        <p:spPr>
          <a:xfrm>
            <a:off x="16175175" y="9330260"/>
            <a:ext cx="2168250" cy="956740"/>
          </a:xfrm>
          <a:custGeom>
            <a:avLst/>
            <a:gdLst/>
            <a:ahLst/>
            <a:cxnLst/>
            <a:rect l="l" t="t" r="r" b="b"/>
            <a:pathLst>
              <a:path w="2168250" h="956740">
                <a:moveTo>
                  <a:pt x="0" y="0"/>
                </a:moveTo>
                <a:lnTo>
                  <a:pt x="2168250" y="0"/>
                </a:lnTo>
                <a:lnTo>
                  <a:pt x="2168250" y="956740"/>
                </a:lnTo>
                <a:lnTo>
                  <a:pt x="0" y="95674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496045" y="2468887"/>
            <a:ext cx="4068054" cy="465977"/>
          </a:xfrm>
          <a:custGeom>
            <a:avLst/>
            <a:gdLst/>
            <a:ahLst/>
            <a:cxnLst/>
            <a:rect l="l" t="t" r="r" b="b"/>
            <a:pathLst>
              <a:path w="4068054" h="465977">
                <a:moveTo>
                  <a:pt x="0" y="0"/>
                </a:moveTo>
                <a:lnTo>
                  <a:pt x="4068053" y="0"/>
                </a:lnTo>
                <a:lnTo>
                  <a:pt x="4068053" y="465977"/>
                </a:lnTo>
                <a:lnTo>
                  <a:pt x="0" y="4659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6000"/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3" name="Freeform 3"/>
          <p:cNvSpPr/>
          <p:nvPr/>
        </p:nvSpPr>
        <p:spPr>
          <a:xfrm>
            <a:off x="6496045" y="4299962"/>
            <a:ext cx="4068054" cy="465977"/>
          </a:xfrm>
          <a:custGeom>
            <a:avLst/>
            <a:gdLst/>
            <a:ahLst/>
            <a:cxnLst/>
            <a:rect l="l" t="t" r="r" b="b"/>
            <a:pathLst>
              <a:path w="4068054" h="465977">
                <a:moveTo>
                  <a:pt x="0" y="0"/>
                </a:moveTo>
                <a:lnTo>
                  <a:pt x="4068053" y="0"/>
                </a:lnTo>
                <a:lnTo>
                  <a:pt x="4068053" y="465977"/>
                </a:lnTo>
                <a:lnTo>
                  <a:pt x="0" y="4659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6000"/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4" name="Group 4"/>
          <p:cNvGrpSpPr/>
          <p:nvPr/>
        </p:nvGrpSpPr>
        <p:grpSpPr>
          <a:xfrm>
            <a:off x="6333778" y="1288080"/>
            <a:ext cx="4708441" cy="1466595"/>
            <a:chOff x="0" y="0"/>
            <a:chExt cx="1240083" cy="3862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40083" cy="386264"/>
            </a:xfrm>
            <a:custGeom>
              <a:avLst/>
              <a:gdLst/>
              <a:ahLst/>
              <a:cxnLst/>
              <a:rect l="l" t="t" r="r" b="b"/>
              <a:pathLst>
                <a:path w="1240083" h="386264">
                  <a:moveTo>
                    <a:pt x="34530" y="0"/>
                  </a:moveTo>
                  <a:lnTo>
                    <a:pt x="1205554" y="0"/>
                  </a:lnTo>
                  <a:cubicBezTo>
                    <a:pt x="1224624" y="0"/>
                    <a:pt x="1240083" y="15459"/>
                    <a:pt x="1240083" y="34530"/>
                  </a:cubicBezTo>
                  <a:lnTo>
                    <a:pt x="1240083" y="351734"/>
                  </a:lnTo>
                  <a:cubicBezTo>
                    <a:pt x="1240083" y="370804"/>
                    <a:pt x="1224624" y="386264"/>
                    <a:pt x="1205554" y="386264"/>
                  </a:cubicBezTo>
                  <a:lnTo>
                    <a:pt x="34530" y="386264"/>
                  </a:lnTo>
                  <a:cubicBezTo>
                    <a:pt x="15459" y="386264"/>
                    <a:pt x="0" y="370804"/>
                    <a:pt x="0" y="351734"/>
                  </a:cubicBezTo>
                  <a:lnTo>
                    <a:pt x="0" y="34530"/>
                  </a:lnTo>
                  <a:cubicBezTo>
                    <a:pt x="0" y="15459"/>
                    <a:pt x="15459" y="0"/>
                    <a:pt x="3453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57150"/>
              <a:ext cx="1240083" cy="4434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1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333778" y="3088525"/>
            <a:ext cx="9765499" cy="1466595"/>
            <a:chOff x="0" y="0"/>
            <a:chExt cx="2571983" cy="38626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571983" cy="386264"/>
            </a:xfrm>
            <a:custGeom>
              <a:avLst/>
              <a:gdLst/>
              <a:ahLst/>
              <a:cxnLst/>
              <a:rect l="l" t="t" r="r" b="b"/>
              <a:pathLst>
                <a:path w="2571983" h="386264">
                  <a:moveTo>
                    <a:pt x="16648" y="0"/>
                  </a:moveTo>
                  <a:lnTo>
                    <a:pt x="2555335" y="0"/>
                  </a:lnTo>
                  <a:cubicBezTo>
                    <a:pt x="2564529" y="0"/>
                    <a:pt x="2571983" y="7454"/>
                    <a:pt x="2571983" y="16648"/>
                  </a:cubicBezTo>
                  <a:lnTo>
                    <a:pt x="2571983" y="369615"/>
                  </a:lnTo>
                  <a:cubicBezTo>
                    <a:pt x="2571983" y="378810"/>
                    <a:pt x="2564529" y="386264"/>
                    <a:pt x="2555335" y="386264"/>
                  </a:cubicBezTo>
                  <a:lnTo>
                    <a:pt x="16648" y="386264"/>
                  </a:lnTo>
                  <a:cubicBezTo>
                    <a:pt x="12233" y="386264"/>
                    <a:pt x="7998" y="384510"/>
                    <a:pt x="4876" y="381387"/>
                  </a:cubicBezTo>
                  <a:cubicBezTo>
                    <a:pt x="1754" y="378265"/>
                    <a:pt x="0" y="374031"/>
                    <a:pt x="0" y="369615"/>
                  </a:cubicBezTo>
                  <a:lnTo>
                    <a:pt x="0" y="16648"/>
                  </a:lnTo>
                  <a:cubicBezTo>
                    <a:pt x="0" y="7454"/>
                    <a:pt x="7454" y="0"/>
                    <a:pt x="16648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2571983" cy="4434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1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6496045" y="6131036"/>
            <a:ext cx="4068054" cy="465977"/>
          </a:xfrm>
          <a:custGeom>
            <a:avLst/>
            <a:gdLst/>
            <a:ahLst/>
            <a:cxnLst/>
            <a:rect l="l" t="t" r="r" b="b"/>
            <a:pathLst>
              <a:path w="4068054" h="465977">
                <a:moveTo>
                  <a:pt x="0" y="0"/>
                </a:moveTo>
                <a:lnTo>
                  <a:pt x="4068053" y="0"/>
                </a:lnTo>
                <a:lnTo>
                  <a:pt x="4068053" y="465977"/>
                </a:lnTo>
                <a:lnTo>
                  <a:pt x="0" y="4659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6000"/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1" name="Freeform 11"/>
          <p:cNvSpPr/>
          <p:nvPr/>
        </p:nvSpPr>
        <p:spPr>
          <a:xfrm>
            <a:off x="6496045" y="7962111"/>
            <a:ext cx="4068054" cy="465977"/>
          </a:xfrm>
          <a:custGeom>
            <a:avLst/>
            <a:gdLst/>
            <a:ahLst/>
            <a:cxnLst/>
            <a:rect l="l" t="t" r="r" b="b"/>
            <a:pathLst>
              <a:path w="4068054" h="465977">
                <a:moveTo>
                  <a:pt x="0" y="0"/>
                </a:moveTo>
                <a:lnTo>
                  <a:pt x="4068053" y="0"/>
                </a:lnTo>
                <a:lnTo>
                  <a:pt x="4068053" y="465977"/>
                </a:lnTo>
                <a:lnTo>
                  <a:pt x="0" y="4659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6000"/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12" name="Group 12"/>
          <p:cNvGrpSpPr/>
          <p:nvPr/>
        </p:nvGrpSpPr>
        <p:grpSpPr>
          <a:xfrm>
            <a:off x="6333778" y="4888971"/>
            <a:ext cx="4708441" cy="1466595"/>
            <a:chOff x="0" y="0"/>
            <a:chExt cx="1240083" cy="38626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240083" cy="386264"/>
            </a:xfrm>
            <a:custGeom>
              <a:avLst/>
              <a:gdLst/>
              <a:ahLst/>
              <a:cxnLst/>
              <a:rect l="l" t="t" r="r" b="b"/>
              <a:pathLst>
                <a:path w="1240083" h="386264">
                  <a:moveTo>
                    <a:pt x="34530" y="0"/>
                  </a:moveTo>
                  <a:lnTo>
                    <a:pt x="1205554" y="0"/>
                  </a:lnTo>
                  <a:cubicBezTo>
                    <a:pt x="1224624" y="0"/>
                    <a:pt x="1240083" y="15459"/>
                    <a:pt x="1240083" y="34530"/>
                  </a:cubicBezTo>
                  <a:lnTo>
                    <a:pt x="1240083" y="351734"/>
                  </a:lnTo>
                  <a:cubicBezTo>
                    <a:pt x="1240083" y="370804"/>
                    <a:pt x="1224624" y="386264"/>
                    <a:pt x="1205554" y="386264"/>
                  </a:cubicBezTo>
                  <a:lnTo>
                    <a:pt x="34530" y="386264"/>
                  </a:lnTo>
                  <a:cubicBezTo>
                    <a:pt x="15459" y="386264"/>
                    <a:pt x="0" y="370804"/>
                    <a:pt x="0" y="351734"/>
                  </a:cubicBezTo>
                  <a:lnTo>
                    <a:pt x="0" y="34530"/>
                  </a:lnTo>
                  <a:cubicBezTo>
                    <a:pt x="0" y="15459"/>
                    <a:pt x="15459" y="0"/>
                    <a:pt x="3453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57150"/>
              <a:ext cx="1240083" cy="4434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1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6333778" y="6689417"/>
            <a:ext cx="4708441" cy="1466595"/>
            <a:chOff x="0" y="0"/>
            <a:chExt cx="1240083" cy="38626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240083" cy="386264"/>
            </a:xfrm>
            <a:custGeom>
              <a:avLst/>
              <a:gdLst/>
              <a:ahLst/>
              <a:cxnLst/>
              <a:rect l="l" t="t" r="r" b="b"/>
              <a:pathLst>
                <a:path w="1240083" h="386264">
                  <a:moveTo>
                    <a:pt x="34530" y="0"/>
                  </a:moveTo>
                  <a:lnTo>
                    <a:pt x="1205554" y="0"/>
                  </a:lnTo>
                  <a:cubicBezTo>
                    <a:pt x="1224624" y="0"/>
                    <a:pt x="1240083" y="15459"/>
                    <a:pt x="1240083" y="34530"/>
                  </a:cubicBezTo>
                  <a:lnTo>
                    <a:pt x="1240083" y="351734"/>
                  </a:lnTo>
                  <a:cubicBezTo>
                    <a:pt x="1240083" y="370804"/>
                    <a:pt x="1224624" y="386264"/>
                    <a:pt x="1205554" y="386264"/>
                  </a:cubicBezTo>
                  <a:lnTo>
                    <a:pt x="34530" y="386264"/>
                  </a:lnTo>
                  <a:cubicBezTo>
                    <a:pt x="15459" y="386264"/>
                    <a:pt x="0" y="370804"/>
                    <a:pt x="0" y="351734"/>
                  </a:cubicBezTo>
                  <a:lnTo>
                    <a:pt x="0" y="34530"/>
                  </a:lnTo>
                  <a:cubicBezTo>
                    <a:pt x="0" y="15459"/>
                    <a:pt x="15459" y="0"/>
                    <a:pt x="3453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57150"/>
              <a:ext cx="1240083" cy="4434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19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 rot="-5400000">
            <a:off x="12959828" y="4242586"/>
            <a:ext cx="8598944" cy="1432484"/>
          </a:xfrm>
          <a:custGeom>
            <a:avLst/>
            <a:gdLst/>
            <a:ahLst/>
            <a:cxnLst/>
            <a:rect l="l" t="t" r="r" b="b"/>
            <a:pathLst>
              <a:path w="8598944" h="1432484">
                <a:moveTo>
                  <a:pt x="0" y="0"/>
                </a:moveTo>
                <a:lnTo>
                  <a:pt x="8598944" y="0"/>
                </a:lnTo>
                <a:lnTo>
                  <a:pt x="8598944" y="1432484"/>
                </a:lnTo>
                <a:lnTo>
                  <a:pt x="0" y="14324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b="-103345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19" name="Group 19"/>
          <p:cNvGrpSpPr/>
          <p:nvPr/>
        </p:nvGrpSpPr>
        <p:grpSpPr>
          <a:xfrm>
            <a:off x="6201210" y="1888809"/>
            <a:ext cx="265136" cy="265136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C83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21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6201210" y="7290146"/>
            <a:ext cx="265136" cy="265136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A600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21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1277209" y="2818957"/>
            <a:ext cx="3998299" cy="3778057"/>
            <a:chOff x="0" y="0"/>
            <a:chExt cx="1053050" cy="995044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1053050" cy="995044"/>
            </a:xfrm>
            <a:custGeom>
              <a:avLst/>
              <a:gdLst/>
              <a:ahLst/>
              <a:cxnLst/>
              <a:rect l="l" t="t" r="r" b="b"/>
              <a:pathLst>
                <a:path w="1053050" h="995044">
                  <a:moveTo>
                    <a:pt x="73580" y="0"/>
                  </a:moveTo>
                  <a:lnTo>
                    <a:pt x="979470" y="0"/>
                  </a:lnTo>
                  <a:cubicBezTo>
                    <a:pt x="998985" y="0"/>
                    <a:pt x="1017700" y="7752"/>
                    <a:pt x="1031499" y="21551"/>
                  </a:cubicBezTo>
                  <a:cubicBezTo>
                    <a:pt x="1045298" y="35350"/>
                    <a:pt x="1053050" y="54065"/>
                    <a:pt x="1053050" y="73580"/>
                  </a:cubicBezTo>
                  <a:lnTo>
                    <a:pt x="1053050" y="921464"/>
                  </a:lnTo>
                  <a:cubicBezTo>
                    <a:pt x="1053050" y="940979"/>
                    <a:pt x="1045298" y="959694"/>
                    <a:pt x="1031499" y="973493"/>
                  </a:cubicBezTo>
                  <a:cubicBezTo>
                    <a:pt x="1017700" y="987292"/>
                    <a:pt x="998985" y="995044"/>
                    <a:pt x="979470" y="995044"/>
                  </a:cubicBezTo>
                  <a:lnTo>
                    <a:pt x="73580" y="995044"/>
                  </a:lnTo>
                  <a:cubicBezTo>
                    <a:pt x="54065" y="995044"/>
                    <a:pt x="35350" y="987292"/>
                    <a:pt x="21551" y="973493"/>
                  </a:cubicBezTo>
                  <a:cubicBezTo>
                    <a:pt x="7752" y="959694"/>
                    <a:pt x="0" y="940979"/>
                    <a:pt x="0" y="921464"/>
                  </a:cubicBezTo>
                  <a:lnTo>
                    <a:pt x="0" y="73580"/>
                  </a:lnTo>
                  <a:cubicBezTo>
                    <a:pt x="0" y="54065"/>
                    <a:pt x="7752" y="35350"/>
                    <a:pt x="21551" y="21551"/>
                  </a:cubicBezTo>
                  <a:cubicBezTo>
                    <a:pt x="35350" y="7752"/>
                    <a:pt x="54065" y="0"/>
                    <a:pt x="7358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-38100"/>
              <a:ext cx="1053050" cy="10331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8" name="Freeform 38"/>
          <p:cNvSpPr/>
          <p:nvPr/>
        </p:nvSpPr>
        <p:spPr>
          <a:xfrm>
            <a:off x="17038928" y="2383001"/>
            <a:ext cx="457208" cy="609611"/>
          </a:xfrm>
          <a:custGeom>
            <a:avLst/>
            <a:gdLst/>
            <a:ahLst/>
            <a:cxnLst/>
            <a:rect l="l" t="t" r="r" b="b"/>
            <a:pathLst>
              <a:path w="457208" h="609611">
                <a:moveTo>
                  <a:pt x="0" y="0"/>
                </a:moveTo>
                <a:lnTo>
                  <a:pt x="457208" y="0"/>
                </a:lnTo>
                <a:lnTo>
                  <a:pt x="457208" y="609611"/>
                </a:lnTo>
                <a:lnTo>
                  <a:pt x="0" y="60961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39" name="Freeform 39"/>
          <p:cNvSpPr/>
          <p:nvPr/>
        </p:nvSpPr>
        <p:spPr>
          <a:xfrm>
            <a:off x="16922142" y="5917205"/>
            <a:ext cx="674316" cy="674316"/>
          </a:xfrm>
          <a:custGeom>
            <a:avLst/>
            <a:gdLst/>
            <a:ahLst/>
            <a:cxnLst/>
            <a:rect l="l" t="t" r="r" b="b"/>
            <a:pathLst>
              <a:path w="674316" h="674316">
                <a:moveTo>
                  <a:pt x="0" y="0"/>
                </a:moveTo>
                <a:lnTo>
                  <a:pt x="674316" y="0"/>
                </a:lnTo>
                <a:lnTo>
                  <a:pt x="674316" y="674315"/>
                </a:lnTo>
                <a:lnTo>
                  <a:pt x="0" y="67431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40" name="Freeform 40"/>
          <p:cNvSpPr/>
          <p:nvPr/>
        </p:nvSpPr>
        <p:spPr>
          <a:xfrm>
            <a:off x="16962842" y="7782586"/>
            <a:ext cx="592915" cy="592915"/>
          </a:xfrm>
          <a:custGeom>
            <a:avLst/>
            <a:gdLst/>
            <a:ahLst/>
            <a:cxnLst/>
            <a:rect l="l" t="t" r="r" b="b"/>
            <a:pathLst>
              <a:path w="592915" h="592915">
                <a:moveTo>
                  <a:pt x="0" y="0"/>
                </a:moveTo>
                <a:lnTo>
                  <a:pt x="592916" y="0"/>
                </a:lnTo>
                <a:lnTo>
                  <a:pt x="592916" y="592916"/>
                </a:lnTo>
                <a:lnTo>
                  <a:pt x="0" y="59291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41" name="Freeform 41"/>
          <p:cNvSpPr/>
          <p:nvPr/>
        </p:nvSpPr>
        <p:spPr>
          <a:xfrm>
            <a:off x="17019905" y="4239372"/>
            <a:ext cx="535853" cy="535853"/>
          </a:xfrm>
          <a:custGeom>
            <a:avLst/>
            <a:gdLst/>
            <a:ahLst/>
            <a:cxnLst/>
            <a:rect l="l" t="t" r="r" b="b"/>
            <a:pathLst>
              <a:path w="535853" h="535853">
                <a:moveTo>
                  <a:pt x="0" y="0"/>
                </a:moveTo>
                <a:lnTo>
                  <a:pt x="535853" y="0"/>
                </a:lnTo>
                <a:lnTo>
                  <a:pt x="535853" y="535853"/>
                </a:lnTo>
                <a:lnTo>
                  <a:pt x="0" y="5358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42" name="TextBox 42"/>
          <p:cNvSpPr txBox="1"/>
          <p:nvPr/>
        </p:nvSpPr>
        <p:spPr>
          <a:xfrm>
            <a:off x="1543902" y="3860136"/>
            <a:ext cx="3598256" cy="17242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26"/>
              </a:lnSpc>
            </a:pPr>
            <a:r>
              <a:rPr lang="en-US" sz="4006" b="1" spc="-80">
                <a:solidFill>
                  <a:srgbClr val="000000"/>
                </a:solidFill>
                <a:latin typeface="HK Grotesk Pro Bold"/>
                <a:ea typeface="HK Grotesk Pro Bold"/>
                <a:cs typeface="HK Grotesk Pro Bold"/>
                <a:sym typeface="HK Grotesk Pro Bold"/>
              </a:rPr>
              <a:t>Los factores de supervivencia de una empresa 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6405021" y="2225797"/>
            <a:ext cx="9694256" cy="1198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96569" lvl="1" indent="-248284" algn="l">
              <a:lnSpc>
                <a:spcPts val="3219"/>
              </a:lnSpc>
              <a:buFont typeface="Arial"/>
              <a:buChar char="•"/>
            </a:pPr>
            <a:r>
              <a:rPr lang="en-US" sz="2299">
                <a:solidFill>
                  <a:srgbClr val="000000"/>
                </a:solidFill>
                <a:latin typeface="HK Grotesk Pro"/>
                <a:ea typeface="HK Grotesk Pro"/>
                <a:cs typeface="HK Grotesk Pro"/>
                <a:sym typeface="HK Grotesk Pro"/>
              </a:rPr>
              <a:t>Colaboradores motivados, capacitados y alineados con los objetivos.</a:t>
            </a:r>
          </a:p>
          <a:p>
            <a:pPr marL="496569" lvl="1" indent="-248284" algn="l">
              <a:lnSpc>
                <a:spcPts val="3219"/>
              </a:lnSpc>
              <a:buFont typeface="Arial"/>
              <a:buChar char="•"/>
            </a:pPr>
            <a:r>
              <a:rPr lang="en-US" sz="2299">
                <a:solidFill>
                  <a:srgbClr val="000000"/>
                </a:solidFill>
                <a:latin typeface="HK Grotesk Pro"/>
                <a:ea typeface="HK Grotesk Pro"/>
                <a:cs typeface="HK Grotesk Pro"/>
                <a:sym typeface="HK Grotesk Pro"/>
              </a:rPr>
              <a:t>Buen clima organizacional y comunicación efectiva.</a:t>
            </a:r>
          </a:p>
          <a:p>
            <a:pPr algn="l">
              <a:lnSpc>
                <a:spcPts val="3219"/>
              </a:lnSpc>
            </a:pPr>
            <a:endParaRPr lang="en-US" sz="2299">
              <a:solidFill>
                <a:srgbClr val="000000"/>
              </a:solidFill>
              <a:latin typeface="HK Grotesk Pro"/>
              <a:ea typeface="HK Grotesk Pro"/>
              <a:cs typeface="HK Grotesk Pro"/>
              <a:sym typeface="HK Grotesk Pro"/>
            </a:endParaRPr>
          </a:p>
        </p:txBody>
      </p:sp>
      <p:sp>
        <p:nvSpPr>
          <p:cNvPr id="44" name="TextBox 44"/>
          <p:cNvSpPr txBox="1"/>
          <p:nvPr/>
        </p:nvSpPr>
        <p:spPr>
          <a:xfrm>
            <a:off x="6523496" y="3956719"/>
            <a:ext cx="9819537" cy="1198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96569" lvl="1" indent="-248284" algn="l">
              <a:lnSpc>
                <a:spcPts val="3219"/>
              </a:lnSpc>
              <a:buFont typeface="Arial"/>
              <a:buChar char="•"/>
            </a:pPr>
            <a:r>
              <a:rPr lang="en-US" sz="2299">
                <a:solidFill>
                  <a:srgbClr val="000000"/>
                </a:solidFill>
                <a:latin typeface="HK Grotesk Pro"/>
                <a:ea typeface="HK Grotesk Pro"/>
                <a:cs typeface="HK Grotesk Pro"/>
                <a:sym typeface="HK Grotesk Pro"/>
              </a:rPr>
              <a:t>Desarrollo de nuevos productos, servicios o procesos.</a:t>
            </a:r>
          </a:p>
          <a:p>
            <a:pPr marL="496569" lvl="1" indent="-248284" algn="l">
              <a:lnSpc>
                <a:spcPts val="3219"/>
              </a:lnSpc>
              <a:buFont typeface="Arial"/>
              <a:buChar char="•"/>
            </a:pPr>
            <a:r>
              <a:rPr lang="en-US" sz="2299">
                <a:solidFill>
                  <a:srgbClr val="000000"/>
                </a:solidFill>
                <a:latin typeface="HK Grotesk Pro"/>
                <a:ea typeface="HK Grotesk Pro"/>
                <a:cs typeface="HK Grotesk Pro"/>
                <a:sym typeface="HK Grotesk Pro"/>
              </a:rPr>
              <a:t>Capacidad de diferenciarse de la competencia.</a:t>
            </a:r>
          </a:p>
          <a:p>
            <a:pPr algn="l">
              <a:lnSpc>
                <a:spcPts val="3219"/>
              </a:lnSpc>
            </a:pPr>
            <a:endParaRPr lang="en-US" sz="2299">
              <a:solidFill>
                <a:srgbClr val="000000"/>
              </a:solidFill>
              <a:latin typeface="HK Grotesk Pro"/>
              <a:ea typeface="HK Grotesk Pro"/>
              <a:cs typeface="HK Grotesk Pro"/>
              <a:sym typeface="HK Grotesk Pro"/>
            </a:endParaRPr>
          </a:p>
        </p:txBody>
      </p:sp>
      <p:sp>
        <p:nvSpPr>
          <p:cNvPr id="45" name="TextBox 45"/>
          <p:cNvSpPr txBox="1"/>
          <p:nvPr/>
        </p:nvSpPr>
        <p:spPr>
          <a:xfrm>
            <a:off x="6694987" y="1788938"/>
            <a:ext cx="5446717" cy="3987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19"/>
              </a:lnSpc>
            </a:pPr>
            <a:r>
              <a:rPr lang="en-US" sz="2299" b="1">
                <a:solidFill>
                  <a:srgbClr val="000000"/>
                </a:solidFill>
                <a:latin typeface="HK Grotesk Pro Bold"/>
                <a:ea typeface="HK Grotesk Pro Bold"/>
                <a:cs typeface="HK Grotesk Pro Bold"/>
                <a:sym typeface="HK Grotesk Pro Bold"/>
              </a:rPr>
              <a:t>Talento humano comprometido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6694987" y="3519861"/>
            <a:ext cx="6808232" cy="3987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19"/>
              </a:lnSpc>
            </a:pPr>
            <a:r>
              <a:rPr lang="en-US" sz="2299" b="1">
                <a:solidFill>
                  <a:srgbClr val="000000"/>
                </a:solidFill>
                <a:latin typeface="HK Grotesk Pro Bold"/>
                <a:ea typeface="HK Grotesk Pro Bold"/>
                <a:cs typeface="HK Grotesk Pro Bold"/>
                <a:sym typeface="HK Grotesk Pro Bold"/>
              </a:rPr>
              <a:t>Innovación y mejora continua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6808702" y="5936562"/>
            <a:ext cx="8815652" cy="1198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96569" lvl="1" indent="-248284" algn="l">
              <a:lnSpc>
                <a:spcPts val="3219"/>
              </a:lnSpc>
              <a:buFont typeface="Arial"/>
              <a:buChar char="•"/>
            </a:pPr>
            <a:r>
              <a:rPr lang="en-US" sz="2299">
                <a:solidFill>
                  <a:srgbClr val="000000"/>
                </a:solidFill>
                <a:latin typeface="HK Grotesk Pro"/>
                <a:ea typeface="HK Grotesk Pro"/>
                <a:cs typeface="HK Grotesk Pro"/>
                <a:sym typeface="HK Grotesk Pro"/>
              </a:rPr>
              <a:t>Apoyo a la toma de decisiones y a la eficiencia operativa.</a:t>
            </a:r>
          </a:p>
          <a:p>
            <a:pPr marL="496569" lvl="1" indent="-248284" algn="l">
              <a:lnSpc>
                <a:spcPts val="3219"/>
              </a:lnSpc>
              <a:buFont typeface="Arial"/>
              <a:buChar char="•"/>
            </a:pPr>
            <a:r>
              <a:rPr lang="en-US" sz="2299">
                <a:solidFill>
                  <a:srgbClr val="000000"/>
                </a:solidFill>
                <a:latin typeface="HK Grotesk Pro"/>
                <a:ea typeface="HK Grotesk Pro"/>
                <a:cs typeface="HK Grotesk Pro"/>
                <a:sym typeface="HK Grotesk Pro"/>
              </a:rPr>
              <a:t>Integración de las TIC en los procesos empresariales.</a:t>
            </a:r>
          </a:p>
          <a:p>
            <a:pPr algn="l">
              <a:lnSpc>
                <a:spcPts val="3219"/>
              </a:lnSpc>
            </a:pPr>
            <a:endParaRPr lang="en-US" sz="2299">
              <a:solidFill>
                <a:srgbClr val="000000"/>
              </a:solidFill>
              <a:latin typeface="HK Grotesk Pro"/>
              <a:ea typeface="HK Grotesk Pro"/>
              <a:cs typeface="HK Grotesk Pro"/>
              <a:sym typeface="HK Grotesk Pro"/>
            </a:endParaRPr>
          </a:p>
        </p:txBody>
      </p:sp>
      <p:sp>
        <p:nvSpPr>
          <p:cNvPr id="48" name="TextBox 48"/>
          <p:cNvSpPr txBox="1"/>
          <p:nvPr/>
        </p:nvSpPr>
        <p:spPr>
          <a:xfrm>
            <a:off x="6808702" y="5461264"/>
            <a:ext cx="7543018" cy="3987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19"/>
              </a:lnSpc>
            </a:pPr>
            <a:r>
              <a:rPr lang="en-US" sz="2299" b="1">
                <a:solidFill>
                  <a:srgbClr val="000000"/>
                </a:solidFill>
                <a:latin typeface="HK Grotesk Pro Bold"/>
                <a:ea typeface="HK Grotesk Pro Bold"/>
                <a:cs typeface="HK Grotesk Pro Bold"/>
                <a:sym typeface="HK Grotesk Pro Bold"/>
              </a:rPr>
              <a:t>Uso estratégico de la tecnología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6694987" y="7800106"/>
            <a:ext cx="9231780" cy="1198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96569" lvl="1" indent="-248284" algn="l">
              <a:lnSpc>
                <a:spcPts val="3219"/>
              </a:lnSpc>
              <a:buFont typeface="Arial"/>
              <a:buChar char="•"/>
            </a:pPr>
            <a:r>
              <a:rPr lang="en-US" sz="2299">
                <a:solidFill>
                  <a:srgbClr val="000000"/>
                </a:solidFill>
                <a:latin typeface="HK Grotesk Pro"/>
                <a:ea typeface="HK Grotesk Pro"/>
                <a:cs typeface="HK Grotesk Pro"/>
                <a:sym typeface="HK Grotesk Pro"/>
              </a:rPr>
              <a:t>Satisfacción, fidelización y generación de valor.</a:t>
            </a:r>
          </a:p>
          <a:p>
            <a:pPr marL="496569" lvl="1" indent="-248284" algn="l">
              <a:lnSpc>
                <a:spcPts val="3219"/>
              </a:lnSpc>
              <a:buFont typeface="Arial"/>
              <a:buChar char="•"/>
            </a:pPr>
            <a:r>
              <a:rPr lang="en-US" sz="2299">
                <a:solidFill>
                  <a:srgbClr val="000000"/>
                </a:solidFill>
                <a:latin typeface="HK Grotesk Pro"/>
                <a:ea typeface="HK Grotesk Pro"/>
                <a:cs typeface="HK Grotesk Pro"/>
                <a:sym typeface="HK Grotesk Pro"/>
              </a:rPr>
              <a:t>Conocimiento de las necesidades del mercado.</a:t>
            </a:r>
          </a:p>
          <a:p>
            <a:pPr algn="l">
              <a:lnSpc>
                <a:spcPts val="3219"/>
              </a:lnSpc>
            </a:pPr>
            <a:endParaRPr lang="en-US" sz="2299">
              <a:solidFill>
                <a:srgbClr val="000000"/>
              </a:solidFill>
              <a:latin typeface="HK Grotesk Pro"/>
              <a:ea typeface="HK Grotesk Pro"/>
              <a:cs typeface="HK Grotesk Pro"/>
              <a:sym typeface="HK Grotesk Pro"/>
            </a:endParaRPr>
          </a:p>
        </p:txBody>
      </p:sp>
      <p:sp>
        <p:nvSpPr>
          <p:cNvPr id="50" name="TextBox 50"/>
          <p:cNvSpPr txBox="1"/>
          <p:nvPr/>
        </p:nvSpPr>
        <p:spPr>
          <a:xfrm>
            <a:off x="6694987" y="7268726"/>
            <a:ext cx="8040079" cy="3987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19"/>
              </a:lnSpc>
            </a:pPr>
            <a:r>
              <a:rPr lang="en-US" sz="2299" b="1">
                <a:solidFill>
                  <a:srgbClr val="000000"/>
                </a:solidFill>
                <a:latin typeface="HK Grotesk Pro Bold"/>
                <a:ea typeface="HK Grotesk Pro Bold"/>
                <a:cs typeface="HK Grotesk Pro Bold"/>
                <a:sym typeface="HK Grotesk Pro Bold"/>
              </a:rPr>
              <a:t>Orientación al cliente</a:t>
            </a:r>
          </a:p>
        </p:txBody>
      </p:sp>
      <p:sp>
        <p:nvSpPr>
          <p:cNvPr id="51" name="Freeform 51"/>
          <p:cNvSpPr/>
          <p:nvPr/>
        </p:nvSpPr>
        <p:spPr>
          <a:xfrm rot="-5400000">
            <a:off x="-4926198" y="4261022"/>
            <a:ext cx="10632077" cy="1789024"/>
          </a:xfrm>
          <a:custGeom>
            <a:avLst/>
            <a:gdLst/>
            <a:ahLst/>
            <a:cxnLst/>
            <a:rect l="l" t="t" r="r" b="b"/>
            <a:pathLst>
              <a:path w="10632077" h="1789024">
                <a:moveTo>
                  <a:pt x="0" y="0"/>
                </a:moveTo>
                <a:lnTo>
                  <a:pt x="10632077" y="0"/>
                </a:lnTo>
                <a:lnTo>
                  <a:pt x="10632077" y="1789024"/>
                </a:lnTo>
                <a:lnTo>
                  <a:pt x="0" y="178902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t="-101317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2" name="Freeform 52"/>
          <p:cNvSpPr/>
          <p:nvPr/>
        </p:nvSpPr>
        <p:spPr>
          <a:xfrm>
            <a:off x="382697" y="3924049"/>
            <a:ext cx="536780" cy="660653"/>
          </a:xfrm>
          <a:custGeom>
            <a:avLst/>
            <a:gdLst/>
            <a:ahLst/>
            <a:cxnLst/>
            <a:rect l="l" t="t" r="r" b="b"/>
            <a:pathLst>
              <a:path w="536780" h="660653">
                <a:moveTo>
                  <a:pt x="0" y="0"/>
                </a:moveTo>
                <a:lnTo>
                  <a:pt x="536780" y="0"/>
                </a:lnTo>
                <a:lnTo>
                  <a:pt x="536780" y="660653"/>
                </a:lnTo>
                <a:lnTo>
                  <a:pt x="0" y="6606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3" name="Freeform 53"/>
          <p:cNvSpPr/>
          <p:nvPr/>
        </p:nvSpPr>
        <p:spPr>
          <a:xfrm>
            <a:off x="265934" y="6237773"/>
            <a:ext cx="653543" cy="653543"/>
          </a:xfrm>
          <a:custGeom>
            <a:avLst/>
            <a:gdLst/>
            <a:ahLst/>
            <a:cxnLst/>
            <a:rect l="l" t="t" r="r" b="b"/>
            <a:pathLst>
              <a:path w="653543" h="653543">
                <a:moveTo>
                  <a:pt x="0" y="0"/>
                </a:moveTo>
                <a:lnTo>
                  <a:pt x="653543" y="0"/>
                </a:lnTo>
                <a:lnTo>
                  <a:pt x="653543" y="653543"/>
                </a:lnTo>
                <a:lnTo>
                  <a:pt x="0" y="65354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4" name="Freeform 54"/>
          <p:cNvSpPr/>
          <p:nvPr/>
        </p:nvSpPr>
        <p:spPr>
          <a:xfrm>
            <a:off x="346934" y="8548666"/>
            <a:ext cx="608306" cy="648860"/>
          </a:xfrm>
          <a:custGeom>
            <a:avLst/>
            <a:gdLst/>
            <a:ahLst/>
            <a:cxnLst/>
            <a:rect l="l" t="t" r="r" b="b"/>
            <a:pathLst>
              <a:path w="608306" h="648860">
                <a:moveTo>
                  <a:pt x="0" y="0"/>
                </a:moveTo>
                <a:lnTo>
                  <a:pt x="608306" y="0"/>
                </a:lnTo>
                <a:lnTo>
                  <a:pt x="608306" y="648859"/>
                </a:lnTo>
                <a:lnTo>
                  <a:pt x="0" y="648859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5" name="Freeform 55"/>
          <p:cNvSpPr/>
          <p:nvPr/>
        </p:nvSpPr>
        <p:spPr>
          <a:xfrm>
            <a:off x="396985" y="1888809"/>
            <a:ext cx="594018" cy="495263"/>
          </a:xfrm>
          <a:custGeom>
            <a:avLst/>
            <a:gdLst/>
            <a:ahLst/>
            <a:cxnLst/>
            <a:rect l="l" t="t" r="r" b="b"/>
            <a:pathLst>
              <a:path w="594018" h="495263">
                <a:moveTo>
                  <a:pt x="0" y="0"/>
                </a:moveTo>
                <a:lnTo>
                  <a:pt x="594018" y="0"/>
                </a:lnTo>
                <a:lnTo>
                  <a:pt x="594018" y="495263"/>
                </a:lnTo>
                <a:lnTo>
                  <a:pt x="0" y="49526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56" name="Group 10">
            <a:extLst>
              <a:ext uri="{FF2B5EF4-FFF2-40B4-BE49-F238E27FC236}">
                <a16:creationId xmlns:a16="http://schemas.microsoft.com/office/drawing/2014/main" id="{A9AB820E-CF6C-8C4D-4E9D-00AC4FFC3F4E}"/>
              </a:ext>
            </a:extLst>
          </p:cNvPr>
          <p:cNvGrpSpPr/>
          <p:nvPr/>
        </p:nvGrpSpPr>
        <p:grpSpPr>
          <a:xfrm>
            <a:off x="6376676" y="3587448"/>
            <a:ext cx="265136" cy="265136"/>
            <a:chOff x="0" y="0"/>
            <a:chExt cx="812800" cy="812800"/>
          </a:xfrm>
        </p:grpSpPr>
        <p:sp>
          <p:nvSpPr>
            <p:cNvPr id="57" name="Freeform 11">
              <a:extLst>
                <a:ext uri="{FF2B5EF4-FFF2-40B4-BE49-F238E27FC236}">
                  <a16:creationId xmlns:a16="http://schemas.microsoft.com/office/drawing/2014/main" id="{E3A4427E-3150-AE72-E02D-303F6D35625B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6F5E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58" name="TextBox 12">
              <a:extLst>
                <a:ext uri="{FF2B5EF4-FFF2-40B4-BE49-F238E27FC236}">
                  <a16:creationId xmlns:a16="http://schemas.microsoft.com/office/drawing/2014/main" id="{613FD9A1-9749-8D1B-EAB5-A30619263D59}"/>
                </a:ext>
              </a:extLst>
            </p:cNvPr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77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9" name="Group 13">
            <a:extLst>
              <a:ext uri="{FF2B5EF4-FFF2-40B4-BE49-F238E27FC236}">
                <a16:creationId xmlns:a16="http://schemas.microsoft.com/office/drawing/2014/main" id="{C6BF9CF3-FFC7-868D-4646-DDC995DC8107}"/>
              </a:ext>
            </a:extLst>
          </p:cNvPr>
          <p:cNvGrpSpPr/>
          <p:nvPr/>
        </p:nvGrpSpPr>
        <p:grpSpPr>
          <a:xfrm>
            <a:off x="6376676" y="5566671"/>
            <a:ext cx="265136" cy="265136"/>
            <a:chOff x="0" y="0"/>
            <a:chExt cx="812800" cy="812800"/>
          </a:xfrm>
        </p:grpSpPr>
        <p:sp>
          <p:nvSpPr>
            <p:cNvPr id="60" name="Freeform 14">
              <a:extLst>
                <a:ext uri="{FF2B5EF4-FFF2-40B4-BE49-F238E27FC236}">
                  <a16:creationId xmlns:a16="http://schemas.microsoft.com/office/drawing/2014/main" id="{970EAFB8-918F-9170-84D9-46BF4864E7B2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8A38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61" name="TextBox 15">
              <a:extLst>
                <a:ext uri="{FF2B5EF4-FFF2-40B4-BE49-F238E27FC236}">
                  <a16:creationId xmlns:a16="http://schemas.microsoft.com/office/drawing/2014/main" id="{A79029CE-DD7D-B611-1988-4F97882397AD}"/>
                </a:ext>
              </a:extLst>
            </p:cNvPr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77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2" name="Abrir llave 61">
            <a:extLst>
              <a:ext uri="{FF2B5EF4-FFF2-40B4-BE49-F238E27FC236}">
                <a16:creationId xmlns:a16="http://schemas.microsoft.com/office/drawing/2014/main" id="{F79D0A05-EDAA-390F-1921-C3224225E3F1}"/>
              </a:ext>
            </a:extLst>
          </p:cNvPr>
          <p:cNvSpPr/>
          <p:nvPr/>
        </p:nvSpPr>
        <p:spPr>
          <a:xfrm>
            <a:off x="4568685" y="2019300"/>
            <a:ext cx="1657382" cy="5395434"/>
          </a:xfrm>
          <a:prstGeom prst="leftBrace">
            <a:avLst>
              <a:gd name="adj1" fmla="val 0"/>
              <a:gd name="adj2" fmla="val 50763"/>
            </a:avLst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0" name="Freeform 10">
            <a:extLst>
              <a:ext uri="{FF2B5EF4-FFF2-40B4-BE49-F238E27FC236}">
                <a16:creationId xmlns:a16="http://schemas.microsoft.com/office/drawing/2014/main" id="{7BC977DD-FF42-F325-7926-1C4ECAF41933}"/>
              </a:ext>
            </a:extLst>
          </p:cNvPr>
          <p:cNvSpPr/>
          <p:nvPr/>
        </p:nvSpPr>
        <p:spPr>
          <a:xfrm>
            <a:off x="16195950" y="9330260"/>
            <a:ext cx="2168250" cy="956740"/>
          </a:xfrm>
          <a:custGeom>
            <a:avLst/>
            <a:gdLst/>
            <a:ahLst/>
            <a:cxnLst/>
            <a:rect l="l" t="t" r="r" b="b"/>
            <a:pathLst>
              <a:path w="2168250" h="956740">
                <a:moveTo>
                  <a:pt x="0" y="0"/>
                </a:moveTo>
                <a:lnTo>
                  <a:pt x="2168250" y="0"/>
                </a:lnTo>
                <a:lnTo>
                  <a:pt x="2168250" y="956740"/>
                </a:lnTo>
                <a:lnTo>
                  <a:pt x="0" y="95674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247536" y="3322353"/>
            <a:ext cx="4068054" cy="465977"/>
          </a:xfrm>
          <a:custGeom>
            <a:avLst/>
            <a:gdLst/>
            <a:ahLst/>
            <a:cxnLst/>
            <a:rect l="l" t="t" r="r" b="b"/>
            <a:pathLst>
              <a:path w="4068054" h="465977">
                <a:moveTo>
                  <a:pt x="0" y="0"/>
                </a:moveTo>
                <a:lnTo>
                  <a:pt x="4068054" y="0"/>
                </a:lnTo>
                <a:lnTo>
                  <a:pt x="4068054" y="465977"/>
                </a:lnTo>
                <a:lnTo>
                  <a:pt x="0" y="4659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6000"/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6085270" y="2110916"/>
            <a:ext cx="9765499" cy="1466595"/>
            <a:chOff x="0" y="0"/>
            <a:chExt cx="2571983" cy="38626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571983" cy="386264"/>
            </a:xfrm>
            <a:custGeom>
              <a:avLst/>
              <a:gdLst/>
              <a:ahLst/>
              <a:cxnLst/>
              <a:rect l="l" t="t" r="r" b="b"/>
              <a:pathLst>
                <a:path w="2571983" h="386264">
                  <a:moveTo>
                    <a:pt x="16648" y="0"/>
                  </a:moveTo>
                  <a:lnTo>
                    <a:pt x="2555335" y="0"/>
                  </a:lnTo>
                  <a:cubicBezTo>
                    <a:pt x="2564529" y="0"/>
                    <a:pt x="2571983" y="7454"/>
                    <a:pt x="2571983" y="16648"/>
                  </a:cubicBezTo>
                  <a:lnTo>
                    <a:pt x="2571983" y="369615"/>
                  </a:lnTo>
                  <a:cubicBezTo>
                    <a:pt x="2571983" y="378810"/>
                    <a:pt x="2564529" y="386264"/>
                    <a:pt x="2555335" y="386264"/>
                  </a:cubicBezTo>
                  <a:lnTo>
                    <a:pt x="16648" y="386264"/>
                  </a:lnTo>
                  <a:cubicBezTo>
                    <a:pt x="12233" y="386264"/>
                    <a:pt x="7998" y="384510"/>
                    <a:pt x="4876" y="381387"/>
                  </a:cubicBezTo>
                  <a:cubicBezTo>
                    <a:pt x="1754" y="378265"/>
                    <a:pt x="0" y="374031"/>
                    <a:pt x="0" y="369615"/>
                  </a:cubicBezTo>
                  <a:lnTo>
                    <a:pt x="0" y="16648"/>
                  </a:lnTo>
                  <a:cubicBezTo>
                    <a:pt x="0" y="7454"/>
                    <a:pt x="7454" y="0"/>
                    <a:pt x="16648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2571983" cy="4338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6247536" y="5153427"/>
            <a:ext cx="4068054" cy="465977"/>
          </a:xfrm>
          <a:custGeom>
            <a:avLst/>
            <a:gdLst/>
            <a:ahLst/>
            <a:cxnLst/>
            <a:rect l="l" t="t" r="r" b="b"/>
            <a:pathLst>
              <a:path w="4068054" h="465977">
                <a:moveTo>
                  <a:pt x="0" y="0"/>
                </a:moveTo>
                <a:lnTo>
                  <a:pt x="4068054" y="0"/>
                </a:lnTo>
                <a:lnTo>
                  <a:pt x="4068054" y="465977"/>
                </a:lnTo>
                <a:lnTo>
                  <a:pt x="0" y="4659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6000"/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7" name="Group 7"/>
          <p:cNvGrpSpPr/>
          <p:nvPr/>
        </p:nvGrpSpPr>
        <p:grpSpPr>
          <a:xfrm>
            <a:off x="6085270" y="3911362"/>
            <a:ext cx="4708441" cy="1466595"/>
            <a:chOff x="0" y="0"/>
            <a:chExt cx="1240083" cy="38626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240083" cy="386264"/>
            </a:xfrm>
            <a:custGeom>
              <a:avLst/>
              <a:gdLst/>
              <a:ahLst/>
              <a:cxnLst/>
              <a:rect l="l" t="t" r="r" b="b"/>
              <a:pathLst>
                <a:path w="1240083" h="386264">
                  <a:moveTo>
                    <a:pt x="34530" y="0"/>
                  </a:moveTo>
                  <a:lnTo>
                    <a:pt x="1205554" y="0"/>
                  </a:lnTo>
                  <a:cubicBezTo>
                    <a:pt x="1224624" y="0"/>
                    <a:pt x="1240083" y="15459"/>
                    <a:pt x="1240083" y="34530"/>
                  </a:cubicBezTo>
                  <a:lnTo>
                    <a:pt x="1240083" y="351734"/>
                  </a:lnTo>
                  <a:cubicBezTo>
                    <a:pt x="1240083" y="370804"/>
                    <a:pt x="1224624" y="386264"/>
                    <a:pt x="1205554" y="386264"/>
                  </a:cubicBezTo>
                  <a:lnTo>
                    <a:pt x="34530" y="386264"/>
                  </a:lnTo>
                  <a:cubicBezTo>
                    <a:pt x="15459" y="386264"/>
                    <a:pt x="0" y="370804"/>
                    <a:pt x="0" y="351734"/>
                  </a:cubicBezTo>
                  <a:lnTo>
                    <a:pt x="0" y="34530"/>
                  </a:lnTo>
                  <a:cubicBezTo>
                    <a:pt x="0" y="15459"/>
                    <a:pt x="15459" y="0"/>
                    <a:pt x="3453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1240083" cy="4338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059464" y="2696026"/>
            <a:ext cx="265136" cy="265136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6F5E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77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6059464" y="4675249"/>
            <a:ext cx="265136" cy="265136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8A38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77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030901" y="1841347"/>
            <a:ext cx="3998299" cy="3778057"/>
            <a:chOff x="0" y="0"/>
            <a:chExt cx="1053050" cy="99504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053050" cy="995044"/>
            </a:xfrm>
            <a:custGeom>
              <a:avLst/>
              <a:gdLst/>
              <a:ahLst/>
              <a:cxnLst/>
              <a:rect l="l" t="t" r="r" b="b"/>
              <a:pathLst>
                <a:path w="1053050" h="995044">
                  <a:moveTo>
                    <a:pt x="73580" y="0"/>
                  </a:moveTo>
                  <a:lnTo>
                    <a:pt x="979470" y="0"/>
                  </a:lnTo>
                  <a:cubicBezTo>
                    <a:pt x="998985" y="0"/>
                    <a:pt x="1017700" y="7752"/>
                    <a:pt x="1031499" y="21551"/>
                  </a:cubicBezTo>
                  <a:cubicBezTo>
                    <a:pt x="1045298" y="35350"/>
                    <a:pt x="1053050" y="54065"/>
                    <a:pt x="1053050" y="73580"/>
                  </a:cubicBezTo>
                  <a:lnTo>
                    <a:pt x="1053050" y="921464"/>
                  </a:lnTo>
                  <a:cubicBezTo>
                    <a:pt x="1053050" y="940979"/>
                    <a:pt x="1045298" y="959694"/>
                    <a:pt x="1031499" y="973493"/>
                  </a:cubicBezTo>
                  <a:cubicBezTo>
                    <a:pt x="1017700" y="987292"/>
                    <a:pt x="998985" y="995044"/>
                    <a:pt x="979470" y="995044"/>
                  </a:cubicBezTo>
                  <a:lnTo>
                    <a:pt x="73580" y="995044"/>
                  </a:lnTo>
                  <a:cubicBezTo>
                    <a:pt x="54065" y="995044"/>
                    <a:pt x="35350" y="987292"/>
                    <a:pt x="21551" y="973493"/>
                  </a:cubicBezTo>
                  <a:cubicBezTo>
                    <a:pt x="7752" y="959694"/>
                    <a:pt x="0" y="940979"/>
                    <a:pt x="0" y="921464"/>
                  </a:cubicBezTo>
                  <a:lnTo>
                    <a:pt x="0" y="73580"/>
                  </a:lnTo>
                  <a:cubicBezTo>
                    <a:pt x="0" y="54065"/>
                    <a:pt x="7752" y="35350"/>
                    <a:pt x="21551" y="21551"/>
                  </a:cubicBezTo>
                  <a:cubicBezTo>
                    <a:pt x="35350" y="7752"/>
                    <a:pt x="54065" y="0"/>
                    <a:pt x="7358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1053050" cy="10331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1295393" y="3152096"/>
            <a:ext cx="3598256" cy="17242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26"/>
              </a:lnSpc>
            </a:pPr>
            <a:r>
              <a:rPr lang="en-US" sz="4006" b="1" spc="-80">
                <a:solidFill>
                  <a:srgbClr val="000000"/>
                </a:solidFill>
                <a:latin typeface="HK Grotesk Pro Bold"/>
                <a:ea typeface="HK Grotesk Pro Bold"/>
                <a:cs typeface="HK Grotesk Pro Bold"/>
                <a:sym typeface="HK Grotesk Pro Bold"/>
              </a:rPr>
              <a:t>Los factores de supervivencia de una empresa 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274988" y="2988635"/>
            <a:ext cx="9819537" cy="14078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2927" lvl="1" indent="-291463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HK Grotesk Pro"/>
                <a:ea typeface="HK Grotesk Pro"/>
                <a:cs typeface="HK Grotesk Pro"/>
                <a:sym typeface="HK Grotesk Pro"/>
              </a:rPr>
              <a:t>Atributos diferenciadores difíciles de imitar.</a:t>
            </a:r>
          </a:p>
          <a:p>
            <a:pPr marL="582927" lvl="1" indent="-291463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HK Grotesk Pro"/>
                <a:ea typeface="HK Grotesk Pro"/>
                <a:cs typeface="HK Grotesk Pro"/>
                <a:sym typeface="HK Grotesk Pro"/>
              </a:rPr>
              <a:t>Posicionamiento sólido en el mercado.</a:t>
            </a:r>
          </a:p>
          <a:p>
            <a:pPr algn="l">
              <a:lnSpc>
                <a:spcPts val="3779"/>
              </a:lnSpc>
            </a:pPr>
            <a:endParaRPr lang="en-US" sz="2699">
              <a:solidFill>
                <a:srgbClr val="000000"/>
              </a:solidFill>
              <a:latin typeface="HK Grotesk Pro"/>
              <a:ea typeface="HK Grotesk Pro"/>
              <a:cs typeface="HK Grotesk Pro"/>
              <a:sym typeface="HK Grotesk Pro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6446479" y="2551777"/>
            <a:ext cx="6808232" cy="4553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</a:pPr>
            <a:r>
              <a:rPr lang="en-US" sz="2699" b="1">
                <a:solidFill>
                  <a:srgbClr val="000000"/>
                </a:solidFill>
                <a:latin typeface="HK Grotesk Pro Bold"/>
                <a:ea typeface="HK Grotesk Pro Bold"/>
                <a:cs typeface="HK Grotesk Pro Bold"/>
                <a:sym typeface="HK Grotesk Pro Bold"/>
              </a:rPr>
              <a:t>Ventaja competitiva sostenible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6560193" y="4968478"/>
            <a:ext cx="9788163" cy="1884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2927" lvl="1" indent="-291463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HK Grotesk Pro"/>
                <a:ea typeface="HK Grotesk Pro"/>
                <a:cs typeface="HK Grotesk Pro"/>
                <a:sym typeface="HK Grotesk Pro"/>
              </a:rPr>
              <a:t>Identificación y control de riesgos financieros, operativos y estratégicos.</a:t>
            </a:r>
          </a:p>
          <a:p>
            <a:pPr marL="582927" lvl="1" indent="-291463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000000"/>
                </a:solidFill>
                <a:latin typeface="HK Grotesk Pro"/>
                <a:ea typeface="HK Grotesk Pro"/>
                <a:cs typeface="HK Grotesk Pro"/>
                <a:sym typeface="HK Grotesk Pro"/>
              </a:rPr>
              <a:t>Planeación ante escenarios de incertidumbre.</a:t>
            </a:r>
          </a:p>
          <a:p>
            <a:pPr algn="l">
              <a:lnSpc>
                <a:spcPts val="3779"/>
              </a:lnSpc>
            </a:pPr>
            <a:endParaRPr lang="en-US" sz="2699">
              <a:solidFill>
                <a:srgbClr val="000000"/>
              </a:solidFill>
              <a:latin typeface="HK Grotesk Pro"/>
              <a:ea typeface="HK Grotesk Pro"/>
              <a:cs typeface="HK Grotesk Pro"/>
              <a:sym typeface="HK Grotesk Pro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6560193" y="4493180"/>
            <a:ext cx="7543018" cy="4553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</a:pPr>
            <a:r>
              <a:rPr lang="en-US" sz="2699" b="1">
                <a:solidFill>
                  <a:srgbClr val="000000"/>
                </a:solidFill>
                <a:latin typeface="HK Grotesk Pro Bold"/>
                <a:ea typeface="HK Grotesk Pro Bold"/>
                <a:cs typeface="HK Grotesk Pro Bold"/>
                <a:sym typeface="HK Grotesk Pro Bold"/>
              </a:rPr>
              <a:t>Gestión del riesgo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981200" y="6924582"/>
            <a:ext cx="14573841" cy="2187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392"/>
              </a:lnSpc>
              <a:spcBef>
                <a:spcPct val="0"/>
              </a:spcBef>
            </a:pPr>
            <a:r>
              <a:rPr lang="en-US" sz="3137" b="1">
                <a:solidFill>
                  <a:srgbClr val="000000"/>
                </a:solidFill>
                <a:latin typeface="HK Grotesk Pro Bold"/>
                <a:ea typeface="HK Grotesk Pro Bold"/>
                <a:cs typeface="HK Grotesk Pro Bold"/>
                <a:sym typeface="HK Grotesk Pro Bold"/>
              </a:rPr>
              <a:t>L</a:t>
            </a:r>
            <a:r>
              <a:rPr lang="en-US" sz="3137">
                <a:solidFill>
                  <a:srgbClr val="000000"/>
                </a:solidFill>
                <a:latin typeface="HK Grotesk Pro"/>
                <a:ea typeface="HK Grotesk Pro"/>
                <a:cs typeface="HK Grotesk Pro"/>
                <a:sym typeface="HK Grotesk Pro"/>
              </a:rPr>
              <a:t>a supervivencia empresarial no depende de un solo factor, sino de la integración estratégica de liderazgo, innovación, talento humano y adaptación al entorno. Una empresa con gerencia sólida tiene mayores probabilidades de mantenerse y crecer en el tiempo.</a:t>
            </a:r>
          </a:p>
        </p:txBody>
      </p:sp>
      <p:sp>
        <p:nvSpPr>
          <p:cNvPr id="27" name="Freeform 27"/>
          <p:cNvSpPr/>
          <p:nvPr/>
        </p:nvSpPr>
        <p:spPr>
          <a:xfrm rot="-5400000">
            <a:off x="-4940881" y="4421526"/>
            <a:ext cx="10632077" cy="1789024"/>
          </a:xfrm>
          <a:custGeom>
            <a:avLst/>
            <a:gdLst/>
            <a:ahLst/>
            <a:cxnLst/>
            <a:rect l="l" t="t" r="r" b="b"/>
            <a:pathLst>
              <a:path w="10632077" h="1789024">
                <a:moveTo>
                  <a:pt x="0" y="0"/>
                </a:moveTo>
                <a:lnTo>
                  <a:pt x="10632076" y="0"/>
                </a:lnTo>
                <a:lnTo>
                  <a:pt x="10632076" y="1789024"/>
                </a:lnTo>
                <a:lnTo>
                  <a:pt x="0" y="178902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01317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28" name="Freeform 28"/>
          <p:cNvSpPr/>
          <p:nvPr/>
        </p:nvSpPr>
        <p:spPr>
          <a:xfrm>
            <a:off x="358570" y="4287836"/>
            <a:ext cx="536780" cy="660653"/>
          </a:xfrm>
          <a:custGeom>
            <a:avLst/>
            <a:gdLst/>
            <a:ahLst/>
            <a:cxnLst/>
            <a:rect l="l" t="t" r="r" b="b"/>
            <a:pathLst>
              <a:path w="536780" h="660653">
                <a:moveTo>
                  <a:pt x="0" y="0"/>
                </a:moveTo>
                <a:lnTo>
                  <a:pt x="536780" y="0"/>
                </a:lnTo>
                <a:lnTo>
                  <a:pt x="536780" y="660653"/>
                </a:lnTo>
                <a:lnTo>
                  <a:pt x="0" y="6606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29" name="Freeform 29"/>
          <p:cNvSpPr/>
          <p:nvPr/>
        </p:nvSpPr>
        <p:spPr>
          <a:xfrm>
            <a:off x="375157" y="6520114"/>
            <a:ext cx="653543" cy="653543"/>
          </a:xfrm>
          <a:custGeom>
            <a:avLst/>
            <a:gdLst/>
            <a:ahLst/>
            <a:cxnLst/>
            <a:rect l="l" t="t" r="r" b="b"/>
            <a:pathLst>
              <a:path w="653543" h="653543">
                <a:moveTo>
                  <a:pt x="0" y="0"/>
                </a:moveTo>
                <a:lnTo>
                  <a:pt x="653543" y="0"/>
                </a:lnTo>
                <a:lnTo>
                  <a:pt x="653543" y="653543"/>
                </a:lnTo>
                <a:lnTo>
                  <a:pt x="0" y="65354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30" name="Freeform 30"/>
          <p:cNvSpPr/>
          <p:nvPr/>
        </p:nvSpPr>
        <p:spPr>
          <a:xfrm>
            <a:off x="358570" y="8933870"/>
            <a:ext cx="608306" cy="648860"/>
          </a:xfrm>
          <a:custGeom>
            <a:avLst/>
            <a:gdLst/>
            <a:ahLst/>
            <a:cxnLst/>
            <a:rect l="l" t="t" r="r" b="b"/>
            <a:pathLst>
              <a:path w="608306" h="648860">
                <a:moveTo>
                  <a:pt x="0" y="0"/>
                </a:moveTo>
                <a:lnTo>
                  <a:pt x="608306" y="0"/>
                </a:lnTo>
                <a:lnTo>
                  <a:pt x="608306" y="648860"/>
                </a:lnTo>
                <a:lnTo>
                  <a:pt x="0" y="64886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31" name="Freeform 31"/>
          <p:cNvSpPr/>
          <p:nvPr/>
        </p:nvSpPr>
        <p:spPr>
          <a:xfrm>
            <a:off x="255357" y="2216383"/>
            <a:ext cx="594018" cy="495263"/>
          </a:xfrm>
          <a:custGeom>
            <a:avLst/>
            <a:gdLst/>
            <a:ahLst/>
            <a:cxnLst/>
            <a:rect l="l" t="t" r="r" b="b"/>
            <a:pathLst>
              <a:path w="594018" h="495263">
                <a:moveTo>
                  <a:pt x="0" y="0"/>
                </a:moveTo>
                <a:lnTo>
                  <a:pt x="594018" y="0"/>
                </a:lnTo>
                <a:lnTo>
                  <a:pt x="594018" y="495263"/>
                </a:lnTo>
                <a:lnTo>
                  <a:pt x="0" y="49526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32" name="Freeform 32"/>
          <p:cNvSpPr/>
          <p:nvPr/>
        </p:nvSpPr>
        <p:spPr>
          <a:xfrm rot="-5400000">
            <a:off x="13196664" y="4427258"/>
            <a:ext cx="8598944" cy="1432484"/>
          </a:xfrm>
          <a:custGeom>
            <a:avLst/>
            <a:gdLst/>
            <a:ahLst/>
            <a:cxnLst/>
            <a:rect l="l" t="t" r="r" b="b"/>
            <a:pathLst>
              <a:path w="8598944" h="1432484">
                <a:moveTo>
                  <a:pt x="0" y="0"/>
                </a:moveTo>
                <a:lnTo>
                  <a:pt x="8598944" y="0"/>
                </a:lnTo>
                <a:lnTo>
                  <a:pt x="8598944" y="1432484"/>
                </a:lnTo>
                <a:lnTo>
                  <a:pt x="0" y="143248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b="-103345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33" name="Freeform 33"/>
          <p:cNvSpPr/>
          <p:nvPr/>
        </p:nvSpPr>
        <p:spPr>
          <a:xfrm>
            <a:off x="17038928" y="2383001"/>
            <a:ext cx="457208" cy="609611"/>
          </a:xfrm>
          <a:custGeom>
            <a:avLst/>
            <a:gdLst/>
            <a:ahLst/>
            <a:cxnLst/>
            <a:rect l="l" t="t" r="r" b="b"/>
            <a:pathLst>
              <a:path w="457208" h="609611">
                <a:moveTo>
                  <a:pt x="0" y="0"/>
                </a:moveTo>
                <a:lnTo>
                  <a:pt x="457208" y="0"/>
                </a:lnTo>
                <a:lnTo>
                  <a:pt x="457208" y="609611"/>
                </a:lnTo>
                <a:lnTo>
                  <a:pt x="0" y="609611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34" name="Freeform 34"/>
          <p:cNvSpPr/>
          <p:nvPr/>
        </p:nvSpPr>
        <p:spPr>
          <a:xfrm>
            <a:off x="16922142" y="5917205"/>
            <a:ext cx="674316" cy="674316"/>
          </a:xfrm>
          <a:custGeom>
            <a:avLst/>
            <a:gdLst/>
            <a:ahLst/>
            <a:cxnLst/>
            <a:rect l="l" t="t" r="r" b="b"/>
            <a:pathLst>
              <a:path w="674316" h="674316">
                <a:moveTo>
                  <a:pt x="0" y="0"/>
                </a:moveTo>
                <a:lnTo>
                  <a:pt x="674316" y="0"/>
                </a:lnTo>
                <a:lnTo>
                  <a:pt x="674316" y="674315"/>
                </a:lnTo>
                <a:lnTo>
                  <a:pt x="0" y="674315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35" name="Freeform 35"/>
          <p:cNvSpPr/>
          <p:nvPr/>
        </p:nvSpPr>
        <p:spPr>
          <a:xfrm>
            <a:off x="16962842" y="7782586"/>
            <a:ext cx="592915" cy="592915"/>
          </a:xfrm>
          <a:custGeom>
            <a:avLst/>
            <a:gdLst/>
            <a:ahLst/>
            <a:cxnLst/>
            <a:rect l="l" t="t" r="r" b="b"/>
            <a:pathLst>
              <a:path w="592915" h="592915">
                <a:moveTo>
                  <a:pt x="0" y="0"/>
                </a:moveTo>
                <a:lnTo>
                  <a:pt x="592916" y="0"/>
                </a:lnTo>
                <a:lnTo>
                  <a:pt x="592916" y="592916"/>
                </a:lnTo>
                <a:lnTo>
                  <a:pt x="0" y="592916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36" name="Freeform 36"/>
          <p:cNvSpPr/>
          <p:nvPr/>
        </p:nvSpPr>
        <p:spPr>
          <a:xfrm>
            <a:off x="17019905" y="4239372"/>
            <a:ext cx="535853" cy="535853"/>
          </a:xfrm>
          <a:custGeom>
            <a:avLst/>
            <a:gdLst/>
            <a:ahLst/>
            <a:cxnLst/>
            <a:rect l="l" t="t" r="r" b="b"/>
            <a:pathLst>
              <a:path w="535853" h="535853">
                <a:moveTo>
                  <a:pt x="0" y="0"/>
                </a:moveTo>
                <a:lnTo>
                  <a:pt x="535853" y="0"/>
                </a:lnTo>
                <a:lnTo>
                  <a:pt x="535853" y="535853"/>
                </a:lnTo>
                <a:lnTo>
                  <a:pt x="0" y="53585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71415D82-04F4-DCFB-5DAA-9973C6A2882A}"/>
              </a:ext>
            </a:extLst>
          </p:cNvPr>
          <p:cNvSpPr txBox="1"/>
          <p:nvPr/>
        </p:nvSpPr>
        <p:spPr>
          <a:xfrm>
            <a:off x="4183380" y="5130284"/>
            <a:ext cx="94030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CO" dirty="0"/>
          </a:p>
        </p:txBody>
      </p:sp>
      <p:sp>
        <p:nvSpPr>
          <p:cNvPr id="39" name="Abrir llave 38">
            <a:extLst>
              <a:ext uri="{FF2B5EF4-FFF2-40B4-BE49-F238E27FC236}">
                <a16:creationId xmlns:a16="http://schemas.microsoft.com/office/drawing/2014/main" id="{AB75AA81-28C4-2BE5-6CA3-ACBE821C3DD6}"/>
              </a:ext>
            </a:extLst>
          </p:cNvPr>
          <p:cNvSpPr/>
          <p:nvPr/>
        </p:nvSpPr>
        <p:spPr>
          <a:xfrm>
            <a:off x="5003299" y="2802291"/>
            <a:ext cx="1057218" cy="1996564"/>
          </a:xfrm>
          <a:prstGeom prst="leftBrace">
            <a:avLst>
              <a:gd name="adj1" fmla="val 8333"/>
              <a:gd name="adj2" fmla="val 50763"/>
            </a:avLst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0" name="Freeform 10">
            <a:extLst>
              <a:ext uri="{FF2B5EF4-FFF2-40B4-BE49-F238E27FC236}">
                <a16:creationId xmlns:a16="http://schemas.microsoft.com/office/drawing/2014/main" id="{71D36162-A01E-1A6C-E5BE-63AB0BAF40ED}"/>
              </a:ext>
            </a:extLst>
          </p:cNvPr>
          <p:cNvSpPr/>
          <p:nvPr/>
        </p:nvSpPr>
        <p:spPr>
          <a:xfrm>
            <a:off x="16175175" y="9330260"/>
            <a:ext cx="2168250" cy="956740"/>
          </a:xfrm>
          <a:custGeom>
            <a:avLst/>
            <a:gdLst/>
            <a:ahLst/>
            <a:cxnLst/>
            <a:rect l="l" t="t" r="r" b="b"/>
            <a:pathLst>
              <a:path w="2168250" h="956740">
                <a:moveTo>
                  <a:pt x="0" y="0"/>
                </a:moveTo>
                <a:lnTo>
                  <a:pt x="2168250" y="0"/>
                </a:lnTo>
                <a:lnTo>
                  <a:pt x="2168250" y="956740"/>
                </a:lnTo>
                <a:lnTo>
                  <a:pt x="0" y="95674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451828" y="3686704"/>
            <a:ext cx="13899738" cy="2955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71"/>
              </a:lnSpc>
              <a:spcBef>
                <a:spcPct val="0"/>
              </a:spcBef>
            </a:pPr>
            <a:r>
              <a:rPr lang="en-US" sz="3142" b="1" dirty="0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L</a:t>
            </a:r>
            <a:r>
              <a:rPr lang="en-US" sz="3142" dirty="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os </a:t>
            </a:r>
            <a:r>
              <a:rPr lang="en-US" sz="3142" dirty="0" err="1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factores</a:t>
            </a:r>
            <a:r>
              <a:rPr lang="en-US" sz="3142" dirty="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de </a:t>
            </a:r>
            <a:r>
              <a:rPr lang="en-US" sz="3142" dirty="0" err="1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supervivencia</a:t>
            </a:r>
            <a:r>
              <a:rPr lang="en-US" sz="3142" dirty="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de una </a:t>
            </a:r>
            <a:r>
              <a:rPr lang="en-US" sz="3142" dirty="0" err="1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empresa</a:t>
            </a:r>
            <a:r>
              <a:rPr lang="en-US" sz="3142" dirty="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y/0 </a:t>
            </a:r>
            <a:r>
              <a:rPr lang="en-US" sz="3142" dirty="0" err="1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negociación</a:t>
            </a:r>
            <a:r>
              <a:rPr lang="en-US" sz="3142" dirty="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son </a:t>
            </a:r>
            <a:r>
              <a:rPr lang="en-US" sz="3142" dirty="0" err="1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aquellos</a:t>
            </a:r>
            <a:r>
              <a:rPr lang="en-US" sz="3142" dirty="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3142" dirty="0" err="1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elementos</a:t>
            </a:r>
            <a:r>
              <a:rPr lang="en-US" sz="3142" dirty="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clave que le </a:t>
            </a:r>
            <a:r>
              <a:rPr lang="en-US" sz="3142" dirty="0" err="1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permiten</a:t>
            </a:r>
            <a:r>
              <a:rPr lang="en-US" sz="3142" b="1" dirty="0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 </a:t>
            </a:r>
            <a:r>
              <a:rPr lang="en-US" sz="3142" b="1" i="1" u="sng" dirty="0" err="1">
                <a:solidFill>
                  <a:srgbClr val="000000"/>
                </a:solidFill>
                <a:latin typeface="Helvetica World Bold Italics"/>
                <a:ea typeface="Helvetica World Bold Italics"/>
                <a:cs typeface="Helvetica World Bold Italics"/>
                <a:sym typeface="Helvetica World Bold Italics"/>
              </a:rPr>
              <a:t>permanecer</a:t>
            </a:r>
            <a:r>
              <a:rPr lang="en-US" sz="3142" b="1" i="1" u="sng" dirty="0">
                <a:solidFill>
                  <a:srgbClr val="000000"/>
                </a:solidFill>
                <a:latin typeface="Helvetica World Bold Italics"/>
                <a:ea typeface="Helvetica World Bold Italics"/>
                <a:cs typeface="Helvetica World Bold Italics"/>
                <a:sym typeface="Helvetica World Bold Italics"/>
              </a:rPr>
              <a:t>, </a:t>
            </a:r>
            <a:r>
              <a:rPr lang="en-US" sz="3142" b="1" i="1" u="sng" dirty="0" err="1">
                <a:solidFill>
                  <a:srgbClr val="000000"/>
                </a:solidFill>
                <a:latin typeface="Helvetica World Bold Italics"/>
                <a:ea typeface="Helvetica World Bold Italics"/>
                <a:cs typeface="Helvetica World Bold Italics"/>
                <a:sym typeface="Helvetica World Bold Italics"/>
              </a:rPr>
              <a:t>adaptarse</a:t>
            </a:r>
            <a:r>
              <a:rPr lang="en-US" sz="3142" b="1" i="1" u="sng" dirty="0">
                <a:solidFill>
                  <a:srgbClr val="000000"/>
                </a:solidFill>
                <a:latin typeface="Helvetica World Bold Italics"/>
                <a:ea typeface="Helvetica World Bold Italics"/>
                <a:cs typeface="Helvetica World Bold Italics"/>
                <a:sym typeface="Helvetica World Bold Italics"/>
              </a:rPr>
              <a:t> y </a:t>
            </a:r>
            <a:r>
              <a:rPr lang="en-US" sz="3142" b="1" i="1" u="sng" dirty="0" err="1">
                <a:solidFill>
                  <a:srgbClr val="000000"/>
                </a:solidFill>
                <a:latin typeface="Helvetica World Bold Italics"/>
                <a:ea typeface="Helvetica World Bold Italics"/>
                <a:cs typeface="Helvetica World Bold Italics"/>
                <a:sym typeface="Helvetica World Bold Italics"/>
              </a:rPr>
              <a:t>crecer</a:t>
            </a:r>
            <a:r>
              <a:rPr lang="en-US" sz="3142" b="1" i="1" u="sng" dirty="0">
                <a:solidFill>
                  <a:srgbClr val="000000"/>
                </a:solidFill>
                <a:latin typeface="Helvetica World Bold Italics"/>
                <a:ea typeface="Helvetica World Bold Italics"/>
                <a:cs typeface="Helvetica World Bold Italics"/>
                <a:sym typeface="Helvetica World Bold Italics"/>
              </a:rPr>
              <a:t> </a:t>
            </a:r>
            <a:r>
              <a:rPr lang="en-US" sz="3142" b="1" i="1" u="sng" dirty="0" err="1">
                <a:solidFill>
                  <a:srgbClr val="000000"/>
                </a:solidFill>
                <a:latin typeface="Helvetica World Bold Italics"/>
                <a:ea typeface="Helvetica World Bold Italics"/>
                <a:cs typeface="Helvetica World Bold Italics"/>
                <a:sym typeface="Helvetica World Bold Italics"/>
              </a:rPr>
              <a:t>en</a:t>
            </a:r>
            <a:r>
              <a:rPr lang="en-US" sz="3142" b="1" i="1" u="sng" dirty="0">
                <a:solidFill>
                  <a:srgbClr val="000000"/>
                </a:solidFill>
                <a:latin typeface="Helvetica World Bold Italics"/>
                <a:ea typeface="Helvetica World Bold Italics"/>
                <a:cs typeface="Helvetica World Bold Italics"/>
                <a:sym typeface="Helvetica World Bold Italics"/>
              </a:rPr>
              <a:t> </a:t>
            </a:r>
            <a:r>
              <a:rPr lang="en-US" sz="3142" b="1" i="1" u="sng" dirty="0" err="1">
                <a:solidFill>
                  <a:srgbClr val="000000"/>
                </a:solidFill>
                <a:latin typeface="Helvetica World Bold Italics"/>
                <a:ea typeface="Helvetica World Bold Italics"/>
                <a:cs typeface="Helvetica World Bold Italics"/>
                <a:sym typeface="Helvetica World Bold Italics"/>
              </a:rPr>
              <a:t>el</a:t>
            </a:r>
            <a:r>
              <a:rPr lang="en-US" sz="3142" b="1" i="1" u="sng" dirty="0">
                <a:solidFill>
                  <a:srgbClr val="000000"/>
                </a:solidFill>
                <a:latin typeface="Helvetica World Bold Italics"/>
                <a:ea typeface="Helvetica World Bold Italics"/>
                <a:cs typeface="Helvetica World Bold Italics"/>
                <a:sym typeface="Helvetica World Bold Italics"/>
              </a:rPr>
              <a:t> </a:t>
            </a:r>
            <a:r>
              <a:rPr lang="en-US" sz="3142" b="1" i="1" u="sng" dirty="0" err="1">
                <a:solidFill>
                  <a:srgbClr val="000000"/>
                </a:solidFill>
                <a:latin typeface="Helvetica World Bold Italics"/>
                <a:ea typeface="Helvetica World Bold Italics"/>
                <a:cs typeface="Helvetica World Bold Italics"/>
                <a:sym typeface="Helvetica World Bold Italics"/>
              </a:rPr>
              <a:t>tiempo</a:t>
            </a:r>
            <a:r>
              <a:rPr lang="en-US" sz="3142" b="1" dirty="0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, </a:t>
            </a:r>
            <a:r>
              <a:rPr lang="en-US" sz="3142" dirty="0" err="1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especialmente</a:t>
            </a:r>
            <a:r>
              <a:rPr lang="en-US" sz="3142" dirty="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3142" dirty="0" err="1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en</a:t>
            </a:r>
            <a:r>
              <a:rPr lang="en-US" sz="3142" dirty="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3142" dirty="0" err="1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entornos</a:t>
            </a:r>
            <a:r>
              <a:rPr lang="en-US" sz="3142" dirty="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3142" dirty="0" err="1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competitivos</a:t>
            </a:r>
            <a:r>
              <a:rPr lang="en-US" sz="3142" dirty="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y </a:t>
            </a:r>
            <a:r>
              <a:rPr lang="en-US" sz="3142" dirty="0" err="1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cambiantes</a:t>
            </a:r>
            <a:r>
              <a:rPr lang="en-US" sz="3142" dirty="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. </a:t>
            </a:r>
          </a:p>
          <a:p>
            <a:pPr algn="just">
              <a:lnSpc>
                <a:spcPts val="3771"/>
              </a:lnSpc>
              <a:spcBef>
                <a:spcPct val="0"/>
              </a:spcBef>
            </a:pPr>
            <a:endParaRPr lang="en-US" sz="3142" dirty="0">
              <a:solidFill>
                <a:srgbClr val="000000"/>
              </a:solidFill>
              <a:latin typeface="Helvetica World"/>
              <a:ea typeface="Helvetica World"/>
              <a:cs typeface="Helvetica World"/>
              <a:sym typeface="Helvetica World"/>
            </a:endParaRPr>
          </a:p>
          <a:p>
            <a:pPr algn="just">
              <a:lnSpc>
                <a:spcPts val="3771"/>
              </a:lnSpc>
              <a:spcBef>
                <a:spcPct val="0"/>
              </a:spcBef>
            </a:pPr>
            <a:endParaRPr lang="en-US" sz="3142" dirty="0">
              <a:solidFill>
                <a:srgbClr val="000000"/>
              </a:solidFill>
              <a:latin typeface="Helvetica World"/>
              <a:ea typeface="Helvetica World"/>
              <a:cs typeface="Helvetica World"/>
              <a:sym typeface="Helvetica World"/>
            </a:endParaRPr>
          </a:p>
          <a:p>
            <a:pPr algn="just">
              <a:lnSpc>
                <a:spcPts val="3771"/>
              </a:lnSpc>
              <a:spcBef>
                <a:spcPct val="0"/>
              </a:spcBef>
            </a:pPr>
            <a:r>
              <a:rPr lang="en-US" sz="3142" dirty="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 </a:t>
            </a:r>
            <a:r>
              <a:rPr lang="en-US" sz="3142" dirty="0" err="1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continuación</a:t>
            </a:r>
            <a:r>
              <a:rPr lang="en-US" sz="3142" dirty="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se </a:t>
            </a:r>
            <a:r>
              <a:rPr lang="en-US" sz="3142" dirty="0" err="1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presentan</a:t>
            </a:r>
            <a:r>
              <a:rPr lang="en-US" sz="3142" dirty="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3142" dirty="0" err="1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algunos</a:t>
            </a:r>
            <a:r>
              <a:rPr lang="en-US" sz="3142" dirty="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3142" dirty="0" err="1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factores</a:t>
            </a:r>
            <a:r>
              <a:rPr lang="en-US" sz="3142" dirty="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con </a:t>
            </a:r>
            <a:r>
              <a:rPr lang="en-US" sz="3142" dirty="0" err="1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enfoque</a:t>
            </a:r>
            <a:r>
              <a:rPr lang="en-US" sz="3142" dirty="0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3142" dirty="0" err="1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gerencial</a:t>
            </a:r>
            <a:r>
              <a:rPr lang="en-US" sz="3142" b="1" dirty="0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: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481780" y="7433613"/>
            <a:ext cx="2310796" cy="1220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488"/>
              </a:lnSpc>
              <a:spcBef>
                <a:spcPct val="0"/>
              </a:spcBef>
            </a:pPr>
            <a:r>
              <a:rPr lang="en-US" sz="1777">
                <a:solidFill>
                  <a:srgbClr val="FFFFFF"/>
                </a:solidFill>
                <a:latin typeface="Gordita"/>
                <a:ea typeface="Gordita"/>
                <a:cs typeface="Gordita"/>
                <a:sym typeface="Gordita"/>
              </a:rPr>
              <a:t>Share objectives, benefits, and progress with all stakeholders.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563900" y="7433613"/>
            <a:ext cx="2310796" cy="1220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488"/>
              </a:lnSpc>
              <a:spcBef>
                <a:spcPct val="0"/>
              </a:spcBef>
            </a:pPr>
            <a:r>
              <a:rPr lang="en-US" sz="1777">
                <a:solidFill>
                  <a:srgbClr val="FFFFFF"/>
                </a:solidFill>
                <a:latin typeface="Gordita"/>
                <a:ea typeface="Gordita"/>
                <a:cs typeface="Gordita"/>
                <a:sym typeface="Gordita"/>
              </a:rPr>
              <a:t>Execute changes while maintaining alignment and accountability.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481780" y="6923497"/>
            <a:ext cx="2310796" cy="336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FFFFFF"/>
                </a:solidFill>
                <a:latin typeface="Gordita Bold"/>
                <a:ea typeface="Gordita Bold"/>
                <a:cs typeface="Gordita Bold"/>
                <a:sym typeface="Gordita Bold"/>
              </a:rPr>
              <a:t>Communicate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563900" y="6923497"/>
            <a:ext cx="2310796" cy="336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FFFFFF"/>
                </a:solidFill>
                <a:latin typeface="Gordita Bold"/>
                <a:ea typeface="Gordita Bold"/>
                <a:cs typeface="Gordita Bold"/>
                <a:sym typeface="Gordita Bold"/>
              </a:rPr>
              <a:t>Implement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5646020" y="7433613"/>
            <a:ext cx="2310796" cy="1220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488"/>
              </a:lnSpc>
              <a:spcBef>
                <a:spcPct val="0"/>
              </a:spcBef>
            </a:pPr>
            <a:r>
              <a:rPr lang="en-US" sz="1777">
                <a:solidFill>
                  <a:srgbClr val="FFFFFF"/>
                </a:solidFill>
                <a:latin typeface="Gordita"/>
                <a:ea typeface="Gordita"/>
                <a:cs typeface="Gordita"/>
                <a:sym typeface="Gordita"/>
              </a:rPr>
              <a:t>Track outcomes, gather feedback, and refine the process.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5646020" y="6923497"/>
            <a:ext cx="2310796" cy="336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FFFFFF"/>
                </a:solidFill>
                <a:latin typeface="Gordita Bold"/>
                <a:ea typeface="Gordita Bold"/>
                <a:cs typeface="Gordita Bold"/>
                <a:sym typeface="Gordita Bold"/>
              </a:rPr>
              <a:t>Refine</a:t>
            </a:r>
          </a:p>
        </p:txBody>
      </p:sp>
      <p:sp>
        <p:nvSpPr>
          <p:cNvPr id="12" name="Freeform 12"/>
          <p:cNvSpPr/>
          <p:nvPr/>
        </p:nvSpPr>
        <p:spPr>
          <a:xfrm rot="-1028922">
            <a:off x="-1005554" y="7150276"/>
            <a:ext cx="4068508" cy="4114800"/>
          </a:xfrm>
          <a:custGeom>
            <a:avLst/>
            <a:gdLst/>
            <a:ahLst/>
            <a:cxnLst/>
            <a:rect l="l" t="t" r="r" b="b"/>
            <a:pathLst>
              <a:path w="4068508" h="4114800">
                <a:moveTo>
                  <a:pt x="0" y="0"/>
                </a:moveTo>
                <a:lnTo>
                  <a:pt x="4068508" y="0"/>
                </a:lnTo>
                <a:lnTo>
                  <a:pt x="40685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3" name="Freeform 13"/>
          <p:cNvSpPr/>
          <p:nvPr/>
        </p:nvSpPr>
        <p:spPr>
          <a:xfrm>
            <a:off x="-510201" y="8179106"/>
            <a:ext cx="3776506" cy="2568024"/>
          </a:xfrm>
          <a:custGeom>
            <a:avLst/>
            <a:gdLst/>
            <a:ahLst/>
            <a:cxnLst/>
            <a:rect l="l" t="t" r="r" b="b"/>
            <a:pathLst>
              <a:path w="3776506" h="2568024">
                <a:moveTo>
                  <a:pt x="0" y="0"/>
                </a:moveTo>
                <a:lnTo>
                  <a:pt x="3776506" y="0"/>
                </a:lnTo>
                <a:lnTo>
                  <a:pt x="3776506" y="2568024"/>
                </a:lnTo>
                <a:lnTo>
                  <a:pt x="0" y="25680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4" name="Freeform 14"/>
          <p:cNvSpPr/>
          <p:nvPr/>
        </p:nvSpPr>
        <p:spPr>
          <a:xfrm>
            <a:off x="13519051" y="-2744030"/>
            <a:ext cx="7513805" cy="8599490"/>
          </a:xfrm>
          <a:custGeom>
            <a:avLst/>
            <a:gdLst/>
            <a:ahLst/>
            <a:cxnLst/>
            <a:rect l="l" t="t" r="r" b="b"/>
            <a:pathLst>
              <a:path w="7513805" h="8599490">
                <a:moveTo>
                  <a:pt x="0" y="0"/>
                </a:moveTo>
                <a:lnTo>
                  <a:pt x="7513805" y="0"/>
                </a:lnTo>
                <a:lnTo>
                  <a:pt x="7513805" y="8599490"/>
                </a:lnTo>
                <a:lnTo>
                  <a:pt x="0" y="859949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5" name="Freeform 15"/>
          <p:cNvSpPr/>
          <p:nvPr/>
        </p:nvSpPr>
        <p:spPr>
          <a:xfrm>
            <a:off x="16351567" y="368747"/>
            <a:ext cx="2059877" cy="1742217"/>
          </a:xfrm>
          <a:custGeom>
            <a:avLst/>
            <a:gdLst/>
            <a:ahLst/>
            <a:cxnLst/>
            <a:rect l="l" t="t" r="r" b="b"/>
            <a:pathLst>
              <a:path w="2059877" h="1742217">
                <a:moveTo>
                  <a:pt x="0" y="0"/>
                </a:moveTo>
                <a:lnTo>
                  <a:pt x="2059877" y="0"/>
                </a:lnTo>
                <a:lnTo>
                  <a:pt x="2059877" y="1742217"/>
                </a:lnTo>
                <a:lnTo>
                  <a:pt x="0" y="174221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6" name="Freeform 16"/>
          <p:cNvSpPr/>
          <p:nvPr/>
        </p:nvSpPr>
        <p:spPr>
          <a:xfrm>
            <a:off x="13232651" y="-323465"/>
            <a:ext cx="1967557" cy="1879180"/>
          </a:xfrm>
          <a:custGeom>
            <a:avLst/>
            <a:gdLst/>
            <a:ahLst/>
            <a:cxnLst/>
            <a:rect l="l" t="t" r="r" b="b"/>
            <a:pathLst>
              <a:path w="1967557" h="1879180">
                <a:moveTo>
                  <a:pt x="0" y="0"/>
                </a:moveTo>
                <a:lnTo>
                  <a:pt x="1967558" y="0"/>
                </a:lnTo>
                <a:lnTo>
                  <a:pt x="1967558" y="1879180"/>
                </a:lnTo>
                <a:lnTo>
                  <a:pt x="0" y="187918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7" name="Freeform 10">
            <a:extLst>
              <a:ext uri="{FF2B5EF4-FFF2-40B4-BE49-F238E27FC236}">
                <a16:creationId xmlns:a16="http://schemas.microsoft.com/office/drawing/2014/main" id="{3DB1E647-9ABE-22C6-E073-628F83574765}"/>
              </a:ext>
            </a:extLst>
          </p:cNvPr>
          <p:cNvSpPr/>
          <p:nvPr/>
        </p:nvSpPr>
        <p:spPr>
          <a:xfrm>
            <a:off x="16175175" y="9330260"/>
            <a:ext cx="2168250" cy="956740"/>
          </a:xfrm>
          <a:custGeom>
            <a:avLst/>
            <a:gdLst/>
            <a:ahLst/>
            <a:cxnLst/>
            <a:rect l="l" t="t" r="r" b="b"/>
            <a:pathLst>
              <a:path w="2168250" h="956740">
                <a:moveTo>
                  <a:pt x="0" y="0"/>
                </a:moveTo>
                <a:lnTo>
                  <a:pt x="2168250" y="0"/>
                </a:lnTo>
                <a:lnTo>
                  <a:pt x="2168250" y="956740"/>
                </a:lnTo>
                <a:lnTo>
                  <a:pt x="0" y="95674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s-CO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510477" y="2466609"/>
            <a:ext cx="9863031" cy="7355996"/>
          </a:xfrm>
          <a:custGeom>
            <a:avLst/>
            <a:gdLst/>
            <a:ahLst/>
            <a:cxnLst/>
            <a:rect l="l" t="t" r="r" b="b"/>
            <a:pathLst>
              <a:path w="9863031" h="7355996">
                <a:moveTo>
                  <a:pt x="0" y="0"/>
                </a:moveTo>
                <a:lnTo>
                  <a:pt x="9863031" y="0"/>
                </a:lnTo>
                <a:lnTo>
                  <a:pt x="9863031" y="7355996"/>
                </a:lnTo>
                <a:lnTo>
                  <a:pt x="0" y="73559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44" r="-3744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3" name="Freeform 3"/>
          <p:cNvSpPr/>
          <p:nvPr/>
        </p:nvSpPr>
        <p:spPr>
          <a:xfrm rot="2477520">
            <a:off x="7383035" y="2999000"/>
            <a:ext cx="1156059" cy="697970"/>
          </a:xfrm>
          <a:custGeom>
            <a:avLst/>
            <a:gdLst/>
            <a:ahLst/>
            <a:cxnLst/>
            <a:rect l="l" t="t" r="r" b="b"/>
            <a:pathLst>
              <a:path w="1156059" h="697970">
                <a:moveTo>
                  <a:pt x="0" y="0"/>
                </a:moveTo>
                <a:lnTo>
                  <a:pt x="1156059" y="0"/>
                </a:lnTo>
                <a:lnTo>
                  <a:pt x="1156059" y="697971"/>
                </a:lnTo>
                <a:lnTo>
                  <a:pt x="0" y="6979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4" name="Freeform 4"/>
          <p:cNvSpPr/>
          <p:nvPr/>
        </p:nvSpPr>
        <p:spPr>
          <a:xfrm rot="1623281">
            <a:off x="12724702" y="5828825"/>
            <a:ext cx="459663" cy="1186227"/>
          </a:xfrm>
          <a:custGeom>
            <a:avLst/>
            <a:gdLst/>
            <a:ahLst/>
            <a:cxnLst/>
            <a:rect l="l" t="t" r="r" b="b"/>
            <a:pathLst>
              <a:path w="459663" h="1186227">
                <a:moveTo>
                  <a:pt x="0" y="0"/>
                </a:moveTo>
                <a:lnTo>
                  <a:pt x="459663" y="0"/>
                </a:lnTo>
                <a:lnTo>
                  <a:pt x="459663" y="1186227"/>
                </a:lnTo>
                <a:lnTo>
                  <a:pt x="0" y="118622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/>
          <p:cNvSpPr txBox="1"/>
          <p:nvPr/>
        </p:nvSpPr>
        <p:spPr>
          <a:xfrm>
            <a:off x="12748794" y="3533640"/>
            <a:ext cx="5153889" cy="2255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768"/>
              </a:lnSpc>
              <a:spcBef>
                <a:spcPct val="0"/>
              </a:spcBef>
            </a:pPr>
            <a:r>
              <a:rPr lang="en-US" sz="2306" b="1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Definido el rumbo estratégico, la organización desarrolla una cultura orientada a procesos y calidad, basada en la alineación de valores, comportamientos, innovación y tecnología.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31180" y="5757039"/>
            <a:ext cx="5207352" cy="2402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665"/>
              </a:lnSpc>
              <a:spcBef>
                <a:spcPct val="0"/>
              </a:spcBef>
            </a:pPr>
            <a:r>
              <a:rPr lang="en-US" sz="2221" b="1" dirty="0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Las TIC </a:t>
            </a:r>
            <a:r>
              <a:rPr lang="en-US" sz="2221" b="1" dirty="0" err="1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fortalecen</a:t>
            </a:r>
            <a:r>
              <a:rPr lang="en-US" sz="2221" b="1" dirty="0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 la </a:t>
            </a:r>
            <a:r>
              <a:rPr lang="en-US" sz="2221" b="1" dirty="0" err="1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comunicación</a:t>
            </a:r>
            <a:r>
              <a:rPr lang="en-US" sz="2221" b="1" dirty="0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 </a:t>
            </a:r>
            <a:r>
              <a:rPr lang="en-US" sz="2221" b="1" dirty="0" err="1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organizacional</a:t>
            </a:r>
            <a:r>
              <a:rPr lang="en-US" sz="2221" b="1" dirty="0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 y, junto con las </a:t>
            </a:r>
            <a:r>
              <a:rPr lang="en-US" sz="2221" b="1" dirty="0" err="1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áreas</a:t>
            </a:r>
            <a:r>
              <a:rPr lang="en-US" sz="2221" b="1" dirty="0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 </a:t>
            </a:r>
            <a:r>
              <a:rPr lang="en-US" sz="2221" b="1" dirty="0" err="1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estratégicas</a:t>
            </a:r>
            <a:r>
              <a:rPr lang="en-US" sz="2221" b="1" dirty="0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 </a:t>
            </a:r>
            <a:r>
              <a:rPr lang="en-US" sz="2221" b="1" dirty="0" err="1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como</a:t>
            </a:r>
            <a:r>
              <a:rPr lang="en-US" sz="2221" b="1" dirty="0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 </a:t>
            </a:r>
            <a:r>
              <a:rPr lang="en-US" sz="2221" b="1" dirty="0" err="1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macroprocesos</a:t>
            </a:r>
            <a:r>
              <a:rPr lang="en-US" sz="2221" b="1" dirty="0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, </a:t>
            </a:r>
            <a:r>
              <a:rPr lang="en-US" sz="2221" b="1" dirty="0" err="1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promueven</a:t>
            </a:r>
            <a:r>
              <a:rPr lang="en-US" sz="2221" b="1" dirty="0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 una </a:t>
            </a:r>
            <a:r>
              <a:rPr lang="en-US" sz="2221" b="1" dirty="0" err="1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gestión</a:t>
            </a:r>
            <a:r>
              <a:rPr lang="en-US" sz="2221" b="1" dirty="0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 integral </a:t>
            </a:r>
            <a:r>
              <a:rPr lang="en-US" sz="2221" b="1" dirty="0" err="1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orientada</a:t>
            </a:r>
            <a:r>
              <a:rPr lang="en-US" sz="2221" b="1" dirty="0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 a la </a:t>
            </a:r>
            <a:r>
              <a:rPr lang="en-US" sz="2221" b="1" dirty="0" err="1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innovación</a:t>
            </a:r>
            <a:r>
              <a:rPr lang="en-US" sz="2221" b="1" dirty="0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 continua.</a:t>
            </a:r>
          </a:p>
          <a:p>
            <a:pPr algn="just">
              <a:lnSpc>
                <a:spcPts val="2665"/>
              </a:lnSpc>
              <a:spcBef>
                <a:spcPct val="0"/>
              </a:spcBef>
            </a:pPr>
            <a:endParaRPr lang="en-US" sz="2221" b="1" dirty="0">
              <a:solidFill>
                <a:srgbClr val="000000"/>
              </a:solidFill>
              <a:latin typeface="Helvetica World Bold"/>
              <a:ea typeface="Helvetica World Bold"/>
              <a:cs typeface="Helvetica World Bold"/>
              <a:sym typeface="Helvetica World Bold"/>
            </a:endParaRPr>
          </a:p>
          <a:p>
            <a:pPr algn="just">
              <a:lnSpc>
                <a:spcPts val="2665"/>
              </a:lnSpc>
              <a:spcBef>
                <a:spcPct val="0"/>
              </a:spcBef>
            </a:pPr>
            <a:r>
              <a:rPr lang="en-US" sz="2221" b="1" dirty="0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        SLACK </a:t>
            </a:r>
          </a:p>
        </p:txBody>
      </p:sp>
      <p:sp>
        <p:nvSpPr>
          <p:cNvPr id="7" name="Freeform 7"/>
          <p:cNvSpPr/>
          <p:nvPr/>
        </p:nvSpPr>
        <p:spPr>
          <a:xfrm>
            <a:off x="15018013" y="-2272782"/>
            <a:ext cx="5769340" cy="6602964"/>
          </a:xfrm>
          <a:custGeom>
            <a:avLst/>
            <a:gdLst/>
            <a:ahLst/>
            <a:cxnLst/>
            <a:rect l="l" t="t" r="r" b="b"/>
            <a:pathLst>
              <a:path w="5769340" h="6602964">
                <a:moveTo>
                  <a:pt x="0" y="0"/>
                </a:moveTo>
                <a:lnTo>
                  <a:pt x="5769340" y="0"/>
                </a:lnTo>
                <a:lnTo>
                  <a:pt x="5769340" y="6602964"/>
                </a:lnTo>
                <a:lnTo>
                  <a:pt x="0" y="660296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8" name="Freeform 8"/>
          <p:cNvSpPr/>
          <p:nvPr/>
        </p:nvSpPr>
        <p:spPr>
          <a:xfrm>
            <a:off x="16978296" y="-158268"/>
            <a:ext cx="2059877" cy="1742217"/>
          </a:xfrm>
          <a:custGeom>
            <a:avLst/>
            <a:gdLst/>
            <a:ahLst/>
            <a:cxnLst/>
            <a:rect l="l" t="t" r="r" b="b"/>
            <a:pathLst>
              <a:path w="2059877" h="1742217">
                <a:moveTo>
                  <a:pt x="0" y="0"/>
                </a:moveTo>
                <a:lnTo>
                  <a:pt x="2059877" y="0"/>
                </a:lnTo>
                <a:lnTo>
                  <a:pt x="2059877" y="1742217"/>
                </a:lnTo>
                <a:lnTo>
                  <a:pt x="0" y="174221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9" name="Freeform 9"/>
          <p:cNvSpPr/>
          <p:nvPr/>
        </p:nvSpPr>
        <p:spPr>
          <a:xfrm rot="-1028922">
            <a:off x="-2366025" y="8100145"/>
            <a:ext cx="4068508" cy="4114800"/>
          </a:xfrm>
          <a:custGeom>
            <a:avLst/>
            <a:gdLst/>
            <a:ahLst/>
            <a:cxnLst/>
            <a:rect l="l" t="t" r="r" b="b"/>
            <a:pathLst>
              <a:path w="4068508" h="4114800">
                <a:moveTo>
                  <a:pt x="0" y="0"/>
                </a:moveTo>
                <a:lnTo>
                  <a:pt x="4068509" y="0"/>
                </a:lnTo>
                <a:lnTo>
                  <a:pt x="406850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0" name="Freeform 10"/>
          <p:cNvSpPr/>
          <p:nvPr/>
        </p:nvSpPr>
        <p:spPr>
          <a:xfrm>
            <a:off x="-729457" y="8776152"/>
            <a:ext cx="3077802" cy="2092906"/>
          </a:xfrm>
          <a:custGeom>
            <a:avLst/>
            <a:gdLst/>
            <a:ahLst/>
            <a:cxnLst/>
            <a:rect l="l" t="t" r="r" b="b"/>
            <a:pathLst>
              <a:path w="3077802" h="2092906">
                <a:moveTo>
                  <a:pt x="0" y="0"/>
                </a:moveTo>
                <a:lnTo>
                  <a:pt x="3077802" y="0"/>
                </a:lnTo>
                <a:lnTo>
                  <a:pt x="3077802" y="2092905"/>
                </a:lnTo>
                <a:lnTo>
                  <a:pt x="0" y="209290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1" name="Freeform 11"/>
          <p:cNvSpPr/>
          <p:nvPr/>
        </p:nvSpPr>
        <p:spPr>
          <a:xfrm rot="-3096983">
            <a:off x="3939883" y="7591806"/>
            <a:ext cx="570594" cy="1472501"/>
          </a:xfrm>
          <a:custGeom>
            <a:avLst/>
            <a:gdLst/>
            <a:ahLst/>
            <a:cxnLst/>
            <a:rect l="l" t="t" r="r" b="b"/>
            <a:pathLst>
              <a:path w="570594" h="1472501">
                <a:moveTo>
                  <a:pt x="0" y="0"/>
                </a:moveTo>
                <a:lnTo>
                  <a:pt x="570594" y="0"/>
                </a:lnTo>
                <a:lnTo>
                  <a:pt x="570594" y="1472501"/>
                </a:lnTo>
                <a:lnTo>
                  <a:pt x="0" y="147250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2" name="TextBox 12"/>
          <p:cNvSpPr txBox="1"/>
          <p:nvPr/>
        </p:nvSpPr>
        <p:spPr>
          <a:xfrm>
            <a:off x="4264507" y="1028700"/>
            <a:ext cx="9758985" cy="59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50"/>
              </a:lnSpc>
              <a:spcBef>
                <a:spcPct val="0"/>
              </a:spcBef>
            </a:pPr>
            <a:r>
              <a:rPr lang="en-US" sz="3625" b="1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Las tres dimensiones de la gerencia integral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48152" y="2021593"/>
            <a:ext cx="5741473" cy="18158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674"/>
              </a:lnSpc>
            </a:pPr>
            <a:r>
              <a:rPr lang="en-US" sz="2228" b="1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Ante la incertidumbre, la organización debe definir una estrategia que le permita diagnosticar su situación, proyectar su futuro y alcanzar sus objetivos (Aldana de Vega, Álvarez &amp; Bernal, 2011).</a:t>
            </a:r>
          </a:p>
        </p:txBody>
      </p:sp>
      <p:sp>
        <p:nvSpPr>
          <p:cNvPr id="14" name="Freeform 14"/>
          <p:cNvSpPr/>
          <p:nvPr/>
        </p:nvSpPr>
        <p:spPr>
          <a:xfrm rot="1671077">
            <a:off x="-2220702" y="-2031993"/>
            <a:ext cx="4068508" cy="4114800"/>
          </a:xfrm>
          <a:custGeom>
            <a:avLst/>
            <a:gdLst/>
            <a:ahLst/>
            <a:cxnLst/>
            <a:rect l="l" t="t" r="r" b="b"/>
            <a:pathLst>
              <a:path w="4068508" h="4114800">
                <a:moveTo>
                  <a:pt x="0" y="0"/>
                </a:moveTo>
                <a:lnTo>
                  <a:pt x="4068508" y="0"/>
                </a:lnTo>
                <a:lnTo>
                  <a:pt x="40685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5" name="Freeform 15"/>
          <p:cNvSpPr/>
          <p:nvPr/>
        </p:nvSpPr>
        <p:spPr>
          <a:xfrm rot="2700000">
            <a:off x="-1333913" y="1150415"/>
            <a:ext cx="3077802" cy="2092906"/>
          </a:xfrm>
          <a:custGeom>
            <a:avLst/>
            <a:gdLst/>
            <a:ahLst/>
            <a:cxnLst/>
            <a:rect l="l" t="t" r="r" b="b"/>
            <a:pathLst>
              <a:path w="3077802" h="2092906">
                <a:moveTo>
                  <a:pt x="0" y="0"/>
                </a:moveTo>
                <a:lnTo>
                  <a:pt x="3077802" y="0"/>
                </a:lnTo>
                <a:lnTo>
                  <a:pt x="3077802" y="2092906"/>
                </a:lnTo>
                <a:lnTo>
                  <a:pt x="0" y="2092906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6" name="Freeform 10">
            <a:extLst>
              <a:ext uri="{FF2B5EF4-FFF2-40B4-BE49-F238E27FC236}">
                <a16:creationId xmlns:a16="http://schemas.microsoft.com/office/drawing/2014/main" id="{87780882-9F62-345C-55EE-D1031A4B7D43}"/>
              </a:ext>
            </a:extLst>
          </p:cNvPr>
          <p:cNvSpPr/>
          <p:nvPr/>
        </p:nvSpPr>
        <p:spPr>
          <a:xfrm>
            <a:off x="16175175" y="9330260"/>
            <a:ext cx="2168250" cy="956740"/>
          </a:xfrm>
          <a:custGeom>
            <a:avLst/>
            <a:gdLst/>
            <a:ahLst/>
            <a:cxnLst/>
            <a:rect l="l" t="t" r="r" b="b"/>
            <a:pathLst>
              <a:path w="2168250" h="956740">
                <a:moveTo>
                  <a:pt x="0" y="0"/>
                </a:moveTo>
                <a:lnTo>
                  <a:pt x="2168250" y="0"/>
                </a:lnTo>
                <a:lnTo>
                  <a:pt x="2168250" y="956740"/>
                </a:lnTo>
                <a:lnTo>
                  <a:pt x="0" y="95674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89829" y="3733882"/>
            <a:ext cx="17112854" cy="4936316"/>
          </a:xfrm>
          <a:custGeom>
            <a:avLst/>
            <a:gdLst/>
            <a:ahLst/>
            <a:cxnLst/>
            <a:rect l="l" t="t" r="r" b="b"/>
            <a:pathLst>
              <a:path w="17112854" h="4936316">
                <a:moveTo>
                  <a:pt x="0" y="0"/>
                </a:moveTo>
                <a:lnTo>
                  <a:pt x="17112854" y="0"/>
                </a:lnTo>
                <a:lnTo>
                  <a:pt x="17112854" y="4936316"/>
                </a:lnTo>
                <a:lnTo>
                  <a:pt x="0" y="493631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5003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3" name="TextBox 3"/>
          <p:cNvSpPr txBox="1"/>
          <p:nvPr/>
        </p:nvSpPr>
        <p:spPr>
          <a:xfrm>
            <a:off x="6082983" y="2058591"/>
            <a:ext cx="5425384" cy="736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92"/>
              </a:lnSpc>
            </a:pPr>
            <a:r>
              <a:rPr lang="en-US" sz="4423">
                <a:solidFill>
                  <a:srgbClr val="000000"/>
                </a:solidFill>
                <a:latin typeface="Trocchi"/>
                <a:ea typeface="Trocchi"/>
                <a:cs typeface="Trocchi"/>
                <a:sym typeface="Trocchi"/>
              </a:rPr>
              <a:t>En otras palabras...</a:t>
            </a:r>
          </a:p>
        </p:txBody>
      </p:sp>
      <p:sp>
        <p:nvSpPr>
          <p:cNvPr id="4" name="Freeform 4"/>
          <p:cNvSpPr/>
          <p:nvPr/>
        </p:nvSpPr>
        <p:spPr>
          <a:xfrm>
            <a:off x="14093626" y="-1717533"/>
            <a:ext cx="5769340" cy="6602964"/>
          </a:xfrm>
          <a:custGeom>
            <a:avLst/>
            <a:gdLst/>
            <a:ahLst/>
            <a:cxnLst/>
            <a:rect l="l" t="t" r="r" b="b"/>
            <a:pathLst>
              <a:path w="5769340" h="6602964">
                <a:moveTo>
                  <a:pt x="0" y="0"/>
                </a:moveTo>
                <a:lnTo>
                  <a:pt x="5769340" y="0"/>
                </a:lnTo>
                <a:lnTo>
                  <a:pt x="5769340" y="6602964"/>
                </a:lnTo>
                <a:lnTo>
                  <a:pt x="0" y="660296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Freeform 5"/>
          <p:cNvSpPr/>
          <p:nvPr/>
        </p:nvSpPr>
        <p:spPr>
          <a:xfrm>
            <a:off x="15948358" y="368747"/>
            <a:ext cx="2059877" cy="1742217"/>
          </a:xfrm>
          <a:custGeom>
            <a:avLst/>
            <a:gdLst/>
            <a:ahLst/>
            <a:cxnLst/>
            <a:rect l="l" t="t" r="r" b="b"/>
            <a:pathLst>
              <a:path w="2059877" h="1742217">
                <a:moveTo>
                  <a:pt x="0" y="0"/>
                </a:moveTo>
                <a:lnTo>
                  <a:pt x="2059877" y="0"/>
                </a:lnTo>
                <a:lnTo>
                  <a:pt x="2059877" y="1742217"/>
                </a:lnTo>
                <a:lnTo>
                  <a:pt x="0" y="174221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6" name="Freeform 6"/>
          <p:cNvSpPr/>
          <p:nvPr/>
        </p:nvSpPr>
        <p:spPr>
          <a:xfrm rot="-1028922">
            <a:off x="-2461153" y="6856236"/>
            <a:ext cx="4068508" cy="4114800"/>
          </a:xfrm>
          <a:custGeom>
            <a:avLst/>
            <a:gdLst/>
            <a:ahLst/>
            <a:cxnLst/>
            <a:rect l="l" t="t" r="r" b="b"/>
            <a:pathLst>
              <a:path w="4068508" h="4114800">
                <a:moveTo>
                  <a:pt x="0" y="0"/>
                </a:moveTo>
                <a:lnTo>
                  <a:pt x="4068509" y="0"/>
                </a:lnTo>
                <a:lnTo>
                  <a:pt x="406850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7" name="Freeform 7"/>
          <p:cNvSpPr/>
          <p:nvPr/>
        </p:nvSpPr>
        <p:spPr>
          <a:xfrm>
            <a:off x="-426898" y="8913636"/>
            <a:ext cx="3077802" cy="2092906"/>
          </a:xfrm>
          <a:custGeom>
            <a:avLst/>
            <a:gdLst/>
            <a:ahLst/>
            <a:cxnLst/>
            <a:rect l="l" t="t" r="r" b="b"/>
            <a:pathLst>
              <a:path w="3077802" h="2092906">
                <a:moveTo>
                  <a:pt x="0" y="0"/>
                </a:moveTo>
                <a:lnTo>
                  <a:pt x="3077802" y="0"/>
                </a:lnTo>
                <a:lnTo>
                  <a:pt x="3077802" y="2092906"/>
                </a:lnTo>
                <a:lnTo>
                  <a:pt x="0" y="20929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8" name="Freeform 8"/>
          <p:cNvSpPr/>
          <p:nvPr/>
        </p:nvSpPr>
        <p:spPr>
          <a:xfrm rot="1671077">
            <a:off x="-2220702" y="-2031993"/>
            <a:ext cx="4068508" cy="4114800"/>
          </a:xfrm>
          <a:custGeom>
            <a:avLst/>
            <a:gdLst/>
            <a:ahLst/>
            <a:cxnLst/>
            <a:rect l="l" t="t" r="r" b="b"/>
            <a:pathLst>
              <a:path w="4068508" h="4114800">
                <a:moveTo>
                  <a:pt x="0" y="0"/>
                </a:moveTo>
                <a:lnTo>
                  <a:pt x="4068508" y="0"/>
                </a:lnTo>
                <a:lnTo>
                  <a:pt x="40685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9" name="Freeform 9"/>
          <p:cNvSpPr/>
          <p:nvPr/>
        </p:nvSpPr>
        <p:spPr>
          <a:xfrm rot="2700000">
            <a:off x="-1333913" y="1150415"/>
            <a:ext cx="3077802" cy="2092906"/>
          </a:xfrm>
          <a:custGeom>
            <a:avLst/>
            <a:gdLst/>
            <a:ahLst/>
            <a:cxnLst/>
            <a:rect l="l" t="t" r="r" b="b"/>
            <a:pathLst>
              <a:path w="3077802" h="2092906">
                <a:moveTo>
                  <a:pt x="0" y="0"/>
                </a:moveTo>
                <a:lnTo>
                  <a:pt x="3077802" y="0"/>
                </a:lnTo>
                <a:lnTo>
                  <a:pt x="3077802" y="2092906"/>
                </a:lnTo>
                <a:lnTo>
                  <a:pt x="0" y="20929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7B6EBF43-4489-D7A5-743A-C16212097E95}"/>
              </a:ext>
            </a:extLst>
          </p:cNvPr>
          <p:cNvSpPr/>
          <p:nvPr/>
        </p:nvSpPr>
        <p:spPr>
          <a:xfrm>
            <a:off x="16175175" y="9330260"/>
            <a:ext cx="2168250" cy="956740"/>
          </a:xfrm>
          <a:custGeom>
            <a:avLst/>
            <a:gdLst/>
            <a:ahLst/>
            <a:cxnLst/>
            <a:rect l="l" t="t" r="r" b="b"/>
            <a:pathLst>
              <a:path w="2168250" h="956740">
                <a:moveTo>
                  <a:pt x="0" y="0"/>
                </a:moveTo>
                <a:lnTo>
                  <a:pt x="2168250" y="0"/>
                </a:lnTo>
                <a:lnTo>
                  <a:pt x="2168250" y="956740"/>
                </a:lnTo>
                <a:lnTo>
                  <a:pt x="0" y="95674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679459" y="-158268"/>
            <a:ext cx="3358714" cy="2840757"/>
          </a:xfrm>
          <a:custGeom>
            <a:avLst/>
            <a:gdLst/>
            <a:ahLst/>
            <a:cxnLst/>
            <a:rect l="l" t="t" r="r" b="b"/>
            <a:pathLst>
              <a:path w="3358714" h="2840757">
                <a:moveTo>
                  <a:pt x="0" y="0"/>
                </a:moveTo>
                <a:lnTo>
                  <a:pt x="3358714" y="0"/>
                </a:lnTo>
                <a:lnTo>
                  <a:pt x="3358714" y="2840756"/>
                </a:lnTo>
                <a:lnTo>
                  <a:pt x="0" y="28407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3" name="Freeform 3"/>
          <p:cNvSpPr/>
          <p:nvPr/>
        </p:nvSpPr>
        <p:spPr>
          <a:xfrm>
            <a:off x="13022923" y="-850480"/>
            <a:ext cx="2804015" cy="2678066"/>
          </a:xfrm>
          <a:custGeom>
            <a:avLst/>
            <a:gdLst/>
            <a:ahLst/>
            <a:cxnLst/>
            <a:rect l="l" t="t" r="r" b="b"/>
            <a:pathLst>
              <a:path w="2804015" h="2678066">
                <a:moveTo>
                  <a:pt x="0" y="0"/>
                </a:moveTo>
                <a:lnTo>
                  <a:pt x="2804015" y="0"/>
                </a:lnTo>
                <a:lnTo>
                  <a:pt x="2804015" y="2678066"/>
                </a:lnTo>
                <a:lnTo>
                  <a:pt x="0" y="26780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4" name="Freeform 4"/>
          <p:cNvSpPr/>
          <p:nvPr/>
        </p:nvSpPr>
        <p:spPr>
          <a:xfrm rot="-1028922">
            <a:off x="-2501807" y="7200900"/>
            <a:ext cx="4068508" cy="4114800"/>
          </a:xfrm>
          <a:custGeom>
            <a:avLst/>
            <a:gdLst/>
            <a:ahLst/>
            <a:cxnLst/>
            <a:rect l="l" t="t" r="r" b="b"/>
            <a:pathLst>
              <a:path w="4068508" h="4114800">
                <a:moveTo>
                  <a:pt x="0" y="0"/>
                </a:moveTo>
                <a:lnTo>
                  <a:pt x="4068508" y="0"/>
                </a:lnTo>
                <a:lnTo>
                  <a:pt x="40685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Freeform 5"/>
          <p:cNvSpPr/>
          <p:nvPr/>
        </p:nvSpPr>
        <p:spPr>
          <a:xfrm>
            <a:off x="-467553" y="9039231"/>
            <a:ext cx="3399963" cy="2311975"/>
          </a:xfrm>
          <a:custGeom>
            <a:avLst/>
            <a:gdLst/>
            <a:ahLst/>
            <a:cxnLst/>
            <a:rect l="l" t="t" r="r" b="b"/>
            <a:pathLst>
              <a:path w="3399963" h="2311975">
                <a:moveTo>
                  <a:pt x="0" y="0"/>
                </a:moveTo>
                <a:lnTo>
                  <a:pt x="3399963" y="0"/>
                </a:lnTo>
                <a:lnTo>
                  <a:pt x="3399963" y="2311975"/>
                </a:lnTo>
                <a:lnTo>
                  <a:pt x="0" y="231197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6" name="Freeform 6"/>
          <p:cNvSpPr/>
          <p:nvPr/>
        </p:nvSpPr>
        <p:spPr>
          <a:xfrm>
            <a:off x="2082894" y="492812"/>
            <a:ext cx="10433000" cy="7537842"/>
          </a:xfrm>
          <a:custGeom>
            <a:avLst/>
            <a:gdLst/>
            <a:ahLst/>
            <a:cxnLst/>
            <a:rect l="l" t="t" r="r" b="b"/>
            <a:pathLst>
              <a:path w="10433000" h="7537842">
                <a:moveTo>
                  <a:pt x="0" y="0"/>
                </a:moveTo>
                <a:lnTo>
                  <a:pt x="10433000" y="0"/>
                </a:lnTo>
                <a:lnTo>
                  <a:pt x="10433000" y="7537842"/>
                </a:lnTo>
                <a:lnTo>
                  <a:pt x="0" y="753784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7" name="TextBox 7"/>
          <p:cNvSpPr txBox="1"/>
          <p:nvPr/>
        </p:nvSpPr>
        <p:spPr>
          <a:xfrm>
            <a:off x="2608419" y="6539774"/>
            <a:ext cx="1242040" cy="6724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58"/>
              </a:lnSpc>
            </a:pPr>
            <a:r>
              <a:rPr lang="en-US" sz="4382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01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411522" y="4252208"/>
            <a:ext cx="1242040" cy="6724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58"/>
              </a:lnSpc>
            </a:pPr>
            <a:r>
              <a:rPr lang="en-US" sz="4382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02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225301" y="2659657"/>
            <a:ext cx="1242040" cy="6724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58"/>
              </a:lnSpc>
            </a:pPr>
            <a:r>
              <a:rPr lang="en-US" sz="4382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03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466838" y="7983029"/>
            <a:ext cx="3767145" cy="393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7"/>
              </a:lnSpc>
              <a:spcBef>
                <a:spcPct val="0"/>
              </a:spcBef>
            </a:pPr>
            <a:r>
              <a:rPr lang="en-US" sz="231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Según Peter Drucker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103383" y="8570106"/>
            <a:ext cx="12238797" cy="700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87"/>
              </a:lnSpc>
            </a:pPr>
            <a:r>
              <a:rPr lang="en-US" sz="2062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es la función responsable de lograr resultados, coordinar los recursos y dirigir a las personas para alcanzar los objetivos de la organización de manera eficaz y sostenible (Drucker, 2007).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521428" y="5497977"/>
            <a:ext cx="4402474" cy="393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7"/>
              </a:lnSpc>
              <a:spcBef>
                <a:spcPct val="0"/>
              </a:spcBef>
            </a:pPr>
            <a:r>
              <a:rPr lang="en-US" sz="231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Según Henri Fayol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521428" y="6028320"/>
            <a:ext cx="9354929" cy="700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887"/>
              </a:lnSpc>
            </a:pPr>
            <a:r>
              <a:rPr lang="en-US" sz="2062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consiste en planear, organizar, dirigir y controlar las actividades de la empresa para alcanzar sus objetivos de forma eficiente (Fayol, 1916/2011).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198893" y="3111423"/>
            <a:ext cx="3658023" cy="393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7"/>
              </a:lnSpc>
              <a:spcBef>
                <a:spcPct val="0"/>
              </a:spcBef>
            </a:pPr>
            <a:r>
              <a:rPr lang="en-US" sz="231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Según Henry Mintzberg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214099" y="3602353"/>
            <a:ext cx="7273197" cy="14241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87"/>
              </a:lnSpc>
            </a:pPr>
            <a:r>
              <a:rPr lang="en-US" sz="2062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conjunto de roles interpersonales, informativos y decisorios que el gerente desempeña diariamente para coordinar el trabajo organizacional y responder a las exigencias del entorno (Mintzberg, 1973).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10027" y="1519699"/>
            <a:ext cx="8752656" cy="6157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94"/>
              </a:lnSpc>
              <a:spcBef>
                <a:spcPct val="0"/>
              </a:spcBef>
            </a:pPr>
            <a:r>
              <a:rPr lang="en-US" sz="3745" b="1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¿Qué es gerencia según los autores?</a:t>
            </a:r>
          </a:p>
        </p:txBody>
      </p:sp>
      <p:sp>
        <p:nvSpPr>
          <p:cNvPr id="17" name="Freeform 10">
            <a:extLst>
              <a:ext uri="{FF2B5EF4-FFF2-40B4-BE49-F238E27FC236}">
                <a16:creationId xmlns:a16="http://schemas.microsoft.com/office/drawing/2014/main" id="{7286EEF8-8622-17CA-A443-F1C35E9B0E69}"/>
              </a:ext>
            </a:extLst>
          </p:cNvPr>
          <p:cNvSpPr/>
          <p:nvPr/>
        </p:nvSpPr>
        <p:spPr>
          <a:xfrm>
            <a:off x="16175175" y="9330260"/>
            <a:ext cx="2168250" cy="956740"/>
          </a:xfrm>
          <a:custGeom>
            <a:avLst/>
            <a:gdLst/>
            <a:ahLst/>
            <a:cxnLst/>
            <a:rect l="l" t="t" r="r" b="b"/>
            <a:pathLst>
              <a:path w="2168250" h="956740">
                <a:moveTo>
                  <a:pt x="0" y="0"/>
                </a:moveTo>
                <a:lnTo>
                  <a:pt x="2168250" y="0"/>
                </a:lnTo>
                <a:lnTo>
                  <a:pt x="2168250" y="956740"/>
                </a:lnTo>
                <a:lnTo>
                  <a:pt x="0" y="95674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4E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574572">
            <a:off x="-809161" y="-1677772"/>
            <a:ext cx="19906323" cy="13898233"/>
          </a:xfrm>
          <a:custGeom>
            <a:avLst/>
            <a:gdLst/>
            <a:ahLst/>
            <a:cxnLst/>
            <a:rect l="l" t="t" r="r" b="b"/>
            <a:pathLst>
              <a:path w="19906323" h="13898233">
                <a:moveTo>
                  <a:pt x="0" y="0"/>
                </a:moveTo>
                <a:lnTo>
                  <a:pt x="19906322" y="0"/>
                </a:lnTo>
                <a:lnTo>
                  <a:pt x="19906322" y="13898233"/>
                </a:lnTo>
                <a:lnTo>
                  <a:pt x="0" y="138982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" name="TextBox 3"/>
          <p:cNvSpPr txBox="1"/>
          <p:nvPr/>
        </p:nvSpPr>
        <p:spPr>
          <a:xfrm>
            <a:off x="4007046" y="4367366"/>
            <a:ext cx="9689200" cy="1832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415"/>
              </a:lnSpc>
            </a:pPr>
            <a:r>
              <a:rPr lang="en-US" sz="12114" b="1">
                <a:solidFill>
                  <a:srgbClr val="FFFFFF"/>
                </a:solidFill>
                <a:latin typeface="Open Sauce Heavy"/>
                <a:ea typeface="Open Sauce Heavy"/>
                <a:cs typeface="Open Sauce Heavy"/>
                <a:sym typeface="Open Sauce Heavy"/>
              </a:rPr>
              <a:t>Thank You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-249251" y="9378051"/>
            <a:ext cx="19483483" cy="3086100"/>
            <a:chOff x="0" y="0"/>
            <a:chExt cx="5131452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131452" cy="812800"/>
            </a:xfrm>
            <a:custGeom>
              <a:avLst/>
              <a:gdLst/>
              <a:ahLst/>
              <a:cxnLst/>
              <a:rect l="l" t="t" r="r" b="b"/>
              <a:pathLst>
                <a:path w="5131452" h="812800">
                  <a:moveTo>
                    <a:pt x="0" y="0"/>
                  </a:moveTo>
                  <a:lnTo>
                    <a:pt x="5131452" y="0"/>
                  </a:lnTo>
                  <a:lnTo>
                    <a:pt x="513145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AF2F2F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5131452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4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2630813" y="1010836"/>
            <a:ext cx="6603419" cy="12514827"/>
          </a:xfrm>
          <a:custGeom>
            <a:avLst/>
            <a:gdLst/>
            <a:ahLst/>
            <a:cxnLst/>
            <a:rect l="l" t="t" r="r" b="b"/>
            <a:pathLst>
              <a:path w="6603419" h="12514827">
                <a:moveTo>
                  <a:pt x="0" y="0"/>
                </a:moveTo>
                <a:lnTo>
                  <a:pt x="6603419" y="0"/>
                </a:lnTo>
                <a:lnTo>
                  <a:pt x="6603419" y="12514827"/>
                </a:lnTo>
                <a:lnTo>
                  <a:pt x="0" y="125148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flipH="1">
            <a:off x="-418442" y="1243451"/>
            <a:ext cx="7536475" cy="12049597"/>
          </a:xfrm>
          <a:custGeom>
            <a:avLst/>
            <a:gdLst/>
            <a:ahLst/>
            <a:cxnLst/>
            <a:rect l="l" t="t" r="r" b="b"/>
            <a:pathLst>
              <a:path w="7536475" h="12049597">
                <a:moveTo>
                  <a:pt x="7536476" y="0"/>
                </a:moveTo>
                <a:lnTo>
                  <a:pt x="0" y="0"/>
                </a:lnTo>
                <a:lnTo>
                  <a:pt x="0" y="12049597"/>
                </a:lnTo>
                <a:lnTo>
                  <a:pt x="7536476" y="12049597"/>
                </a:lnTo>
                <a:lnTo>
                  <a:pt x="7536476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2500122" y="6199401"/>
            <a:ext cx="5636224" cy="7093646"/>
          </a:xfrm>
          <a:custGeom>
            <a:avLst/>
            <a:gdLst/>
            <a:ahLst/>
            <a:cxnLst/>
            <a:rect l="l" t="t" r="r" b="b"/>
            <a:pathLst>
              <a:path w="5636224" h="7093646">
                <a:moveTo>
                  <a:pt x="0" y="0"/>
                </a:moveTo>
                <a:lnTo>
                  <a:pt x="5636224" y="0"/>
                </a:lnTo>
                <a:lnTo>
                  <a:pt x="5636224" y="7093647"/>
                </a:lnTo>
                <a:lnTo>
                  <a:pt x="0" y="709364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flipH="1">
            <a:off x="9492490" y="6558967"/>
            <a:ext cx="4520786" cy="5638168"/>
          </a:xfrm>
          <a:custGeom>
            <a:avLst/>
            <a:gdLst/>
            <a:ahLst/>
            <a:cxnLst/>
            <a:rect l="l" t="t" r="r" b="b"/>
            <a:pathLst>
              <a:path w="4520786" h="5638168">
                <a:moveTo>
                  <a:pt x="4520786" y="0"/>
                </a:moveTo>
                <a:lnTo>
                  <a:pt x="0" y="0"/>
                </a:lnTo>
                <a:lnTo>
                  <a:pt x="0" y="5638168"/>
                </a:lnTo>
                <a:lnTo>
                  <a:pt x="4520786" y="5638168"/>
                </a:lnTo>
                <a:lnTo>
                  <a:pt x="4520786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264793">
            <a:off x="2984115" y="4997918"/>
            <a:ext cx="731361" cy="731361"/>
          </a:xfrm>
          <a:custGeom>
            <a:avLst/>
            <a:gdLst/>
            <a:ahLst/>
            <a:cxnLst/>
            <a:rect l="l" t="t" r="r" b="b"/>
            <a:pathLst>
              <a:path w="731361" h="731361">
                <a:moveTo>
                  <a:pt x="0" y="0"/>
                </a:moveTo>
                <a:lnTo>
                  <a:pt x="731362" y="0"/>
                </a:lnTo>
                <a:lnTo>
                  <a:pt x="731362" y="731362"/>
                </a:lnTo>
                <a:lnTo>
                  <a:pt x="0" y="73136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313752">
            <a:off x="17090297" y="1624590"/>
            <a:ext cx="731361" cy="731361"/>
          </a:xfrm>
          <a:custGeom>
            <a:avLst/>
            <a:gdLst/>
            <a:ahLst/>
            <a:cxnLst/>
            <a:rect l="l" t="t" r="r" b="b"/>
            <a:pathLst>
              <a:path w="731361" h="731361">
                <a:moveTo>
                  <a:pt x="0" y="0"/>
                </a:moveTo>
                <a:lnTo>
                  <a:pt x="731362" y="0"/>
                </a:lnTo>
                <a:lnTo>
                  <a:pt x="731362" y="731361"/>
                </a:lnTo>
                <a:lnTo>
                  <a:pt x="0" y="73136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8136346" y="1028700"/>
            <a:ext cx="2185244" cy="2185244"/>
          </a:xfrm>
          <a:custGeom>
            <a:avLst/>
            <a:gdLst/>
            <a:ahLst/>
            <a:cxnLst/>
            <a:rect l="l" t="t" r="r" b="b"/>
            <a:pathLst>
              <a:path w="2185244" h="2185244">
                <a:moveTo>
                  <a:pt x="0" y="0"/>
                </a:moveTo>
                <a:lnTo>
                  <a:pt x="2185245" y="0"/>
                </a:lnTo>
                <a:lnTo>
                  <a:pt x="2185245" y="2185244"/>
                </a:lnTo>
                <a:lnTo>
                  <a:pt x="0" y="218524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4E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574572">
            <a:off x="-809161" y="-1677772"/>
            <a:ext cx="19906323" cy="13898233"/>
          </a:xfrm>
          <a:custGeom>
            <a:avLst/>
            <a:gdLst/>
            <a:ahLst/>
            <a:cxnLst/>
            <a:rect l="l" t="t" r="r" b="b"/>
            <a:pathLst>
              <a:path w="19906323" h="13898233">
                <a:moveTo>
                  <a:pt x="0" y="0"/>
                </a:moveTo>
                <a:lnTo>
                  <a:pt x="19906322" y="0"/>
                </a:lnTo>
                <a:lnTo>
                  <a:pt x="19906322" y="13898233"/>
                </a:lnTo>
                <a:lnTo>
                  <a:pt x="0" y="138982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4" name="Group 4"/>
          <p:cNvGrpSpPr/>
          <p:nvPr/>
        </p:nvGrpSpPr>
        <p:grpSpPr>
          <a:xfrm>
            <a:off x="-249251" y="9378051"/>
            <a:ext cx="19483483" cy="3086100"/>
            <a:chOff x="0" y="0"/>
            <a:chExt cx="5131452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131452" cy="812800"/>
            </a:xfrm>
            <a:custGeom>
              <a:avLst/>
              <a:gdLst/>
              <a:ahLst/>
              <a:cxnLst/>
              <a:rect l="l" t="t" r="r" b="b"/>
              <a:pathLst>
                <a:path w="5131452" h="812800">
                  <a:moveTo>
                    <a:pt x="0" y="0"/>
                  </a:moveTo>
                  <a:lnTo>
                    <a:pt x="5131452" y="0"/>
                  </a:lnTo>
                  <a:lnTo>
                    <a:pt x="513145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AF2F2F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5131452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4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flipH="1">
            <a:off x="925644" y="6361424"/>
            <a:ext cx="7017198" cy="8390128"/>
          </a:xfrm>
          <a:custGeom>
            <a:avLst/>
            <a:gdLst/>
            <a:ahLst/>
            <a:cxnLst/>
            <a:rect l="l" t="t" r="r" b="b"/>
            <a:pathLst>
              <a:path w="7017198" h="8390128">
                <a:moveTo>
                  <a:pt x="7017198" y="0"/>
                </a:moveTo>
                <a:lnTo>
                  <a:pt x="0" y="0"/>
                </a:lnTo>
                <a:lnTo>
                  <a:pt x="0" y="8390129"/>
                </a:lnTo>
                <a:lnTo>
                  <a:pt x="7017198" y="8390129"/>
                </a:lnTo>
                <a:lnTo>
                  <a:pt x="7017198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264793">
            <a:off x="16500884" y="1120834"/>
            <a:ext cx="731361" cy="731361"/>
          </a:xfrm>
          <a:custGeom>
            <a:avLst/>
            <a:gdLst/>
            <a:ahLst/>
            <a:cxnLst/>
            <a:rect l="l" t="t" r="r" b="b"/>
            <a:pathLst>
              <a:path w="731361" h="731361">
                <a:moveTo>
                  <a:pt x="0" y="0"/>
                </a:moveTo>
                <a:lnTo>
                  <a:pt x="731361" y="0"/>
                </a:lnTo>
                <a:lnTo>
                  <a:pt x="731361" y="731361"/>
                </a:lnTo>
                <a:lnTo>
                  <a:pt x="0" y="73136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531639" y="389406"/>
            <a:ext cx="11609829" cy="330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01"/>
              </a:lnSpc>
            </a:pPr>
            <a:r>
              <a:rPr lang="en-US" sz="2501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Área: Gerencia de Negocios Internacionales </a:t>
            </a:r>
          </a:p>
        </p:txBody>
      </p:sp>
      <p:sp>
        <p:nvSpPr>
          <p:cNvPr id="11" name="Freeform 11"/>
          <p:cNvSpPr/>
          <p:nvPr/>
        </p:nvSpPr>
        <p:spPr>
          <a:xfrm rot="-313752">
            <a:off x="5137206" y="4905663"/>
            <a:ext cx="731361" cy="731361"/>
          </a:xfrm>
          <a:custGeom>
            <a:avLst/>
            <a:gdLst/>
            <a:ahLst/>
            <a:cxnLst/>
            <a:rect l="l" t="t" r="r" b="b"/>
            <a:pathLst>
              <a:path w="731361" h="731361">
                <a:moveTo>
                  <a:pt x="0" y="0"/>
                </a:moveTo>
                <a:lnTo>
                  <a:pt x="731361" y="0"/>
                </a:lnTo>
                <a:lnTo>
                  <a:pt x="731361" y="731362"/>
                </a:lnTo>
                <a:lnTo>
                  <a:pt x="0" y="7313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Explosión: 14 puntos 11">
            <a:extLst>
              <a:ext uri="{FF2B5EF4-FFF2-40B4-BE49-F238E27FC236}">
                <a16:creationId xmlns:a16="http://schemas.microsoft.com/office/drawing/2014/main" id="{AAB010C1-051D-4C3D-855C-5C58E84574C0}"/>
              </a:ext>
            </a:extLst>
          </p:cNvPr>
          <p:cNvSpPr/>
          <p:nvPr/>
        </p:nvSpPr>
        <p:spPr>
          <a:xfrm>
            <a:off x="6336553" y="1355364"/>
            <a:ext cx="11163300" cy="662940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4000" dirty="0"/>
              <a:t>QUE ES LA ADMINISTRACIÓN?</a:t>
            </a:r>
          </a:p>
        </p:txBody>
      </p:sp>
    </p:spTree>
    <p:extLst>
      <p:ext uri="{BB962C8B-B14F-4D97-AF65-F5344CB8AC3E}">
        <p14:creationId xmlns:p14="http://schemas.microsoft.com/office/powerpoint/2010/main" val="3614796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4E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574572">
            <a:off x="-809161" y="-1677772"/>
            <a:ext cx="19906323" cy="13898233"/>
          </a:xfrm>
          <a:custGeom>
            <a:avLst/>
            <a:gdLst/>
            <a:ahLst/>
            <a:cxnLst/>
            <a:rect l="l" t="t" r="r" b="b"/>
            <a:pathLst>
              <a:path w="19906323" h="13898233">
                <a:moveTo>
                  <a:pt x="0" y="0"/>
                </a:moveTo>
                <a:lnTo>
                  <a:pt x="19906322" y="0"/>
                </a:lnTo>
                <a:lnTo>
                  <a:pt x="19906322" y="13898233"/>
                </a:lnTo>
                <a:lnTo>
                  <a:pt x="0" y="138982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3" name="Group 3"/>
          <p:cNvGrpSpPr/>
          <p:nvPr/>
        </p:nvGrpSpPr>
        <p:grpSpPr>
          <a:xfrm>
            <a:off x="-249251" y="9378051"/>
            <a:ext cx="19483483" cy="3086100"/>
            <a:chOff x="0" y="0"/>
            <a:chExt cx="5131452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131452" cy="812800"/>
            </a:xfrm>
            <a:custGeom>
              <a:avLst/>
              <a:gdLst/>
              <a:ahLst/>
              <a:cxnLst/>
              <a:rect l="l" t="t" r="r" b="b"/>
              <a:pathLst>
                <a:path w="5131452" h="812800">
                  <a:moveTo>
                    <a:pt x="0" y="0"/>
                  </a:moveTo>
                  <a:lnTo>
                    <a:pt x="5131452" y="0"/>
                  </a:lnTo>
                  <a:lnTo>
                    <a:pt x="513145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AF2F2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5131452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4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1765755"/>
            <a:ext cx="8283120" cy="4198915"/>
            <a:chOff x="0" y="0"/>
            <a:chExt cx="2012260" cy="102006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012260" cy="1020063"/>
            </a:xfrm>
            <a:custGeom>
              <a:avLst/>
              <a:gdLst/>
              <a:ahLst/>
              <a:cxnLst/>
              <a:rect l="l" t="t" r="r" b="b"/>
              <a:pathLst>
                <a:path w="2012260" h="1020063">
                  <a:moveTo>
                    <a:pt x="18693" y="0"/>
                  </a:moveTo>
                  <a:lnTo>
                    <a:pt x="1993566" y="0"/>
                  </a:lnTo>
                  <a:cubicBezTo>
                    <a:pt x="2003890" y="0"/>
                    <a:pt x="2012260" y="8369"/>
                    <a:pt x="2012260" y="18693"/>
                  </a:cubicBezTo>
                  <a:lnTo>
                    <a:pt x="2012260" y="1001370"/>
                  </a:lnTo>
                  <a:cubicBezTo>
                    <a:pt x="2012260" y="1006328"/>
                    <a:pt x="2010290" y="1011083"/>
                    <a:pt x="2006785" y="1014588"/>
                  </a:cubicBezTo>
                  <a:cubicBezTo>
                    <a:pt x="2003279" y="1018094"/>
                    <a:pt x="1998524" y="1020063"/>
                    <a:pt x="1993566" y="1020063"/>
                  </a:cubicBezTo>
                  <a:lnTo>
                    <a:pt x="18693" y="1020063"/>
                  </a:lnTo>
                  <a:cubicBezTo>
                    <a:pt x="13735" y="1020063"/>
                    <a:pt x="8981" y="1018094"/>
                    <a:pt x="5475" y="1014588"/>
                  </a:cubicBezTo>
                  <a:cubicBezTo>
                    <a:pt x="1969" y="1011083"/>
                    <a:pt x="0" y="1006328"/>
                    <a:pt x="0" y="1001370"/>
                  </a:cubicBezTo>
                  <a:lnTo>
                    <a:pt x="0" y="18693"/>
                  </a:lnTo>
                  <a:cubicBezTo>
                    <a:pt x="0" y="13735"/>
                    <a:pt x="1969" y="8981"/>
                    <a:pt x="5475" y="5475"/>
                  </a:cubicBezTo>
                  <a:cubicBezTo>
                    <a:pt x="8981" y="1969"/>
                    <a:pt x="13735" y="0"/>
                    <a:pt x="18693" y="0"/>
                  </a:cubicBezTo>
                  <a:close/>
                </a:path>
              </a:pathLst>
            </a:custGeom>
            <a:solidFill>
              <a:srgbClr val="FFBD59"/>
            </a:solidFill>
            <a:ln w="38100" cap="sq">
              <a:solidFill>
                <a:srgbClr val="1F221F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2012260" cy="10486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4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0148964" y="1018534"/>
            <a:ext cx="7854945" cy="14886726"/>
          </a:xfrm>
          <a:custGeom>
            <a:avLst/>
            <a:gdLst/>
            <a:ahLst/>
            <a:cxnLst/>
            <a:rect l="l" t="t" r="r" b="b"/>
            <a:pathLst>
              <a:path w="7854945" h="14886726">
                <a:moveTo>
                  <a:pt x="0" y="0"/>
                </a:moveTo>
                <a:lnTo>
                  <a:pt x="7854945" y="0"/>
                </a:lnTo>
                <a:lnTo>
                  <a:pt x="7854945" y="14886726"/>
                </a:lnTo>
                <a:lnTo>
                  <a:pt x="0" y="1488672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flipH="1">
            <a:off x="6205010" y="6364720"/>
            <a:ext cx="5636224" cy="7093646"/>
          </a:xfrm>
          <a:custGeom>
            <a:avLst/>
            <a:gdLst/>
            <a:ahLst/>
            <a:cxnLst/>
            <a:rect l="l" t="t" r="r" b="b"/>
            <a:pathLst>
              <a:path w="5636224" h="7093646">
                <a:moveTo>
                  <a:pt x="5636225" y="0"/>
                </a:moveTo>
                <a:lnTo>
                  <a:pt x="0" y="0"/>
                </a:lnTo>
                <a:lnTo>
                  <a:pt x="0" y="7093646"/>
                </a:lnTo>
                <a:lnTo>
                  <a:pt x="5636225" y="7093646"/>
                </a:lnTo>
                <a:lnTo>
                  <a:pt x="5636225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296414" y="2330280"/>
            <a:ext cx="7747692" cy="3031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00"/>
              </a:lnSpc>
            </a:pPr>
            <a:r>
              <a:rPr lang="en-US" sz="3101" b="1">
                <a:solidFill>
                  <a:srgbClr val="24201D"/>
                </a:solidFill>
                <a:latin typeface="Open Sauce Medium"/>
                <a:ea typeface="Open Sauce Medium"/>
                <a:cs typeface="Open Sauce Medium"/>
                <a:sym typeface="Open Sauce Medium"/>
              </a:rPr>
              <a:t>Constituye un proceso esencial dentro de la gerencia, ya que permite coordinar los recursos humanos, financieros y materiales con el fin de alcanzar los objetivos organizacionales de manera eficiente y eficaz. </a:t>
            </a:r>
          </a:p>
        </p:txBody>
      </p:sp>
      <p:grpSp>
        <p:nvGrpSpPr>
          <p:cNvPr id="12" name="Group 12"/>
          <p:cNvGrpSpPr/>
          <p:nvPr/>
        </p:nvGrpSpPr>
        <p:grpSpPr>
          <a:xfrm rot="-123333">
            <a:off x="1645224" y="1170759"/>
            <a:ext cx="5826858" cy="1043802"/>
            <a:chOff x="0" y="0"/>
            <a:chExt cx="3121094" cy="55910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121094" cy="559102"/>
            </a:xfrm>
            <a:custGeom>
              <a:avLst/>
              <a:gdLst/>
              <a:ahLst/>
              <a:cxnLst/>
              <a:rect l="l" t="t" r="r" b="b"/>
              <a:pathLst>
                <a:path w="3121094" h="559102">
                  <a:moveTo>
                    <a:pt x="67762" y="0"/>
                  </a:moveTo>
                  <a:lnTo>
                    <a:pt x="3053333" y="0"/>
                  </a:lnTo>
                  <a:cubicBezTo>
                    <a:pt x="3090756" y="0"/>
                    <a:pt x="3121094" y="30338"/>
                    <a:pt x="3121094" y="67762"/>
                  </a:cubicBezTo>
                  <a:lnTo>
                    <a:pt x="3121094" y="491340"/>
                  </a:lnTo>
                  <a:cubicBezTo>
                    <a:pt x="3121094" y="528764"/>
                    <a:pt x="3090756" y="559102"/>
                    <a:pt x="3053333" y="559102"/>
                  </a:cubicBezTo>
                  <a:lnTo>
                    <a:pt x="67762" y="559102"/>
                  </a:lnTo>
                  <a:cubicBezTo>
                    <a:pt x="30338" y="559102"/>
                    <a:pt x="0" y="528764"/>
                    <a:pt x="0" y="491340"/>
                  </a:cubicBezTo>
                  <a:lnTo>
                    <a:pt x="0" y="67762"/>
                  </a:lnTo>
                  <a:cubicBezTo>
                    <a:pt x="0" y="30338"/>
                    <a:pt x="30338" y="0"/>
                    <a:pt x="67762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1F221F"/>
              </a:solidFill>
              <a:prstDash val="solid"/>
              <a:round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3121094" cy="5876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4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 rot="-123333">
            <a:off x="1780513" y="1462293"/>
            <a:ext cx="5559014" cy="536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38"/>
              </a:lnSpc>
            </a:pPr>
            <a:r>
              <a:rPr lang="en-US" sz="4038" b="1">
                <a:solidFill>
                  <a:srgbClr val="202020"/>
                </a:solidFill>
                <a:latin typeface="Open Sauce Heavy"/>
                <a:ea typeface="Open Sauce Heavy"/>
                <a:cs typeface="Open Sauce Heavy"/>
                <a:sym typeface="Open Sauce Heavy"/>
              </a:rPr>
              <a:t>La administración</a:t>
            </a:r>
          </a:p>
        </p:txBody>
      </p:sp>
      <p:sp>
        <p:nvSpPr>
          <p:cNvPr id="16" name="Freeform 16"/>
          <p:cNvSpPr/>
          <p:nvPr/>
        </p:nvSpPr>
        <p:spPr>
          <a:xfrm flipH="1">
            <a:off x="896937" y="6449881"/>
            <a:ext cx="4806351" cy="4736440"/>
          </a:xfrm>
          <a:custGeom>
            <a:avLst/>
            <a:gdLst/>
            <a:ahLst/>
            <a:cxnLst/>
            <a:rect l="l" t="t" r="r" b="b"/>
            <a:pathLst>
              <a:path w="4806351" h="4736440">
                <a:moveTo>
                  <a:pt x="4806351" y="0"/>
                </a:moveTo>
                <a:lnTo>
                  <a:pt x="0" y="0"/>
                </a:lnTo>
                <a:lnTo>
                  <a:pt x="0" y="4736440"/>
                </a:lnTo>
                <a:lnTo>
                  <a:pt x="4806351" y="4736440"/>
                </a:lnTo>
                <a:lnTo>
                  <a:pt x="4806351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64793">
            <a:off x="16893619" y="3849108"/>
            <a:ext cx="731361" cy="731361"/>
          </a:xfrm>
          <a:custGeom>
            <a:avLst/>
            <a:gdLst/>
            <a:ahLst/>
            <a:cxnLst/>
            <a:rect l="l" t="t" r="r" b="b"/>
            <a:pathLst>
              <a:path w="731361" h="731361">
                <a:moveTo>
                  <a:pt x="0" y="0"/>
                </a:moveTo>
                <a:lnTo>
                  <a:pt x="731362" y="0"/>
                </a:lnTo>
                <a:lnTo>
                  <a:pt x="731362" y="731361"/>
                </a:lnTo>
                <a:lnTo>
                  <a:pt x="0" y="73136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-313752">
            <a:off x="10180770" y="1797562"/>
            <a:ext cx="731361" cy="731361"/>
          </a:xfrm>
          <a:custGeom>
            <a:avLst/>
            <a:gdLst/>
            <a:ahLst/>
            <a:cxnLst/>
            <a:rect l="l" t="t" r="r" b="b"/>
            <a:pathLst>
              <a:path w="731361" h="731361">
                <a:moveTo>
                  <a:pt x="0" y="0"/>
                </a:moveTo>
                <a:lnTo>
                  <a:pt x="731362" y="0"/>
                </a:lnTo>
                <a:lnTo>
                  <a:pt x="731362" y="731361"/>
                </a:lnTo>
                <a:lnTo>
                  <a:pt x="0" y="73136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4E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574572">
            <a:off x="-809161" y="-1677772"/>
            <a:ext cx="19906323" cy="13898233"/>
          </a:xfrm>
          <a:custGeom>
            <a:avLst/>
            <a:gdLst/>
            <a:ahLst/>
            <a:cxnLst/>
            <a:rect l="l" t="t" r="r" b="b"/>
            <a:pathLst>
              <a:path w="19906323" h="13898233">
                <a:moveTo>
                  <a:pt x="0" y="0"/>
                </a:moveTo>
                <a:lnTo>
                  <a:pt x="19906322" y="0"/>
                </a:lnTo>
                <a:lnTo>
                  <a:pt x="19906322" y="13898233"/>
                </a:lnTo>
                <a:lnTo>
                  <a:pt x="0" y="138982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3" name="Group 3"/>
          <p:cNvGrpSpPr/>
          <p:nvPr/>
        </p:nvGrpSpPr>
        <p:grpSpPr>
          <a:xfrm>
            <a:off x="-249251" y="9378051"/>
            <a:ext cx="19483483" cy="3086100"/>
            <a:chOff x="0" y="0"/>
            <a:chExt cx="5131452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131452" cy="812800"/>
            </a:xfrm>
            <a:custGeom>
              <a:avLst/>
              <a:gdLst/>
              <a:ahLst/>
              <a:cxnLst/>
              <a:rect l="l" t="t" r="r" b="b"/>
              <a:pathLst>
                <a:path w="5131452" h="812800">
                  <a:moveTo>
                    <a:pt x="0" y="0"/>
                  </a:moveTo>
                  <a:lnTo>
                    <a:pt x="5131452" y="0"/>
                  </a:lnTo>
                  <a:lnTo>
                    <a:pt x="513145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AF2F2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5131452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4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492490" y="2546824"/>
            <a:ext cx="7971714" cy="4721932"/>
            <a:chOff x="0" y="0"/>
            <a:chExt cx="2012260" cy="119193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012260" cy="1191934"/>
            </a:xfrm>
            <a:custGeom>
              <a:avLst/>
              <a:gdLst/>
              <a:ahLst/>
              <a:cxnLst/>
              <a:rect l="l" t="t" r="r" b="b"/>
              <a:pathLst>
                <a:path w="2012260" h="1191934">
                  <a:moveTo>
                    <a:pt x="19423" y="0"/>
                  </a:moveTo>
                  <a:lnTo>
                    <a:pt x="1992836" y="0"/>
                  </a:lnTo>
                  <a:cubicBezTo>
                    <a:pt x="1997988" y="0"/>
                    <a:pt x="2002928" y="2046"/>
                    <a:pt x="2006571" y="5689"/>
                  </a:cubicBezTo>
                  <a:cubicBezTo>
                    <a:pt x="2010213" y="9332"/>
                    <a:pt x="2012260" y="14272"/>
                    <a:pt x="2012260" y="19423"/>
                  </a:cubicBezTo>
                  <a:lnTo>
                    <a:pt x="2012260" y="1172510"/>
                  </a:lnTo>
                  <a:cubicBezTo>
                    <a:pt x="2012260" y="1177661"/>
                    <a:pt x="2010213" y="1182602"/>
                    <a:pt x="2006571" y="1186245"/>
                  </a:cubicBezTo>
                  <a:cubicBezTo>
                    <a:pt x="2002928" y="1189887"/>
                    <a:pt x="1997988" y="1191934"/>
                    <a:pt x="1992836" y="1191934"/>
                  </a:cubicBezTo>
                  <a:lnTo>
                    <a:pt x="19423" y="1191934"/>
                  </a:lnTo>
                  <a:cubicBezTo>
                    <a:pt x="14272" y="1191934"/>
                    <a:pt x="9332" y="1189887"/>
                    <a:pt x="5689" y="1186245"/>
                  </a:cubicBezTo>
                  <a:cubicBezTo>
                    <a:pt x="2046" y="1182602"/>
                    <a:pt x="0" y="1177661"/>
                    <a:pt x="0" y="1172510"/>
                  </a:cubicBezTo>
                  <a:lnTo>
                    <a:pt x="0" y="19423"/>
                  </a:lnTo>
                  <a:cubicBezTo>
                    <a:pt x="0" y="14272"/>
                    <a:pt x="2046" y="9332"/>
                    <a:pt x="5689" y="5689"/>
                  </a:cubicBezTo>
                  <a:cubicBezTo>
                    <a:pt x="9332" y="2046"/>
                    <a:pt x="14272" y="0"/>
                    <a:pt x="19423" y="0"/>
                  </a:cubicBezTo>
                  <a:close/>
                </a:path>
              </a:pathLst>
            </a:custGeom>
            <a:solidFill>
              <a:srgbClr val="FFBD59"/>
            </a:solidFill>
            <a:ln w="38100" cap="sq">
              <a:solidFill>
                <a:srgbClr val="1F221F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2012260" cy="12205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4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4077925" y="1466454"/>
            <a:ext cx="6333537" cy="8215673"/>
          </a:xfrm>
          <a:custGeom>
            <a:avLst/>
            <a:gdLst/>
            <a:ahLst/>
            <a:cxnLst/>
            <a:rect l="l" t="t" r="r" b="b"/>
            <a:pathLst>
              <a:path w="6333537" h="8215673">
                <a:moveTo>
                  <a:pt x="0" y="0"/>
                </a:moveTo>
                <a:lnTo>
                  <a:pt x="6333538" y="0"/>
                </a:lnTo>
                <a:lnTo>
                  <a:pt x="6333538" y="8215674"/>
                </a:lnTo>
                <a:lnTo>
                  <a:pt x="0" y="82156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 rot="-123333">
            <a:off x="10085703" y="1966818"/>
            <a:ext cx="6019261" cy="1004560"/>
            <a:chOff x="0" y="0"/>
            <a:chExt cx="3350101" cy="55910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350101" cy="559102"/>
            </a:xfrm>
            <a:custGeom>
              <a:avLst/>
              <a:gdLst/>
              <a:ahLst/>
              <a:cxnLst/>
              <a:rect l="l" t="t" r="r" b="b"/>
              <a:pathLst>
                <a:path w="3350101" h="559102">
                  <a:moveTo>
                    <a:pt x="65596" y="0"/>
                  </a:moveTo>
                  <a:lnTo>
                    <a:pt x="3284505" y="0"/>
                  </a:lnTo>
                  <a:cubicBezTo>
                    <a:pt x="3301902" y="0"/>
                    <a:pt x="3318587" y="6911"/>
                    <a:pt x="3330889" y="19213"/>
                  </a:cubicBezTo>
                  <a:cubicBezTo>
                    <a:pt x="3343190" y="31514"/>
                    <a:pt x="3350101" y="48199"/>
                    <a:pt x="3350101" y="65596"/>
                  </a:cubicBezTo>
                  <a:lnTo>
                    <a:pt x="3350101" y="493506"/>
                  </a:lnTo>
                  <a:cubicBezTo>
                    <a:pt x="3350101" y="510903"/>
                    <a:pt x="3343190" y="527588"/>
                    <a:pt x="3330889" y="539889"/>
                  </a:cubicBezTo>
                  <a:cubicBezTo>
                    <a:pt x="3318587" y="552191"/>
                    <a:pt x="3301902" y="559102"/>
                    <a:pt x="3284505" y="559102"/>
                  </a:cubicBezTo>
                  <a:lnTo>
                    <a:pt x="65596" y="559102"/>
                  </a:lnTo>
                  <a:cubicBezTo>
                    <a:pt x="29368" y="559102"/>
                    <a:pt x="0" y="529733"/>
                    <a:pt x="0" y="493506"/>
                  </a:cubicBezTo>
                  <a:lnTo>
                    <a:pt x="0" y="65596"/>
                  </a:lnTo>
                  <a:cubicBezTo>
                    <a:pt x="0" y="29368"/>
                    <a:pt x="29368" y="0"/>
                    <a:pt x="65596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1F221F"/>
              </a:solidFill>
              <a:prstDash val="solid"/>
              <a:round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28575"/>
              <a:ext cx="3350101" cy="5876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4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12829974" y="6035013"/>
            <a:ext cx="5636224" cy="7093646"/>
          </a:xfrm>
          <a:custGeom>
            <a:avLst/>
            <a:gdLst/>
            <a:ahLst/>
            <a:cxnLst/>
            <a:rect l="l" t="t" r="r" b="b"/>
            <a:pathLst>
              <a:path w="5636224" h="7093646">
                <a:moveTo>
                  <a:pt x="0" y="0"/>
                </a:moveTo>
                <a:lnTo>
                  <a:pt x="5636225" y="0"/>
                </a:lnTo>
                <a:lnTo>
                  <a:pt x="5636225" y="7093647"/>
                </a:lnTo>
                <a:lnTo>
                  <a:pt x="0" y="709364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flipH="1">
            <a:off x="-503093" y="3779169"/>
            <a:ext cx="5596030" cy="6979176"/>
          </a:xfrm>
          <a:custGeom>
            <a:avLst/>
            <a:gdLst/>
            <a:ahLst/>
            <a:cxnLst/>
            <a:rect l="l" t="t" r="r" b="b"/>
            <a:pathLst>
              <a:path w="5596030" h="6979176">
                <a:moveTo>
                  <a:pt x="5596030" y="0"/>
                </a:moveTo>
                <a:lnTo>
                  <a:pt x="0" y="0"/>
                </a:lnTo>
                <a:lnTo>
                  <a:pt x="0" y="6979176"/>
                </a:lnTo>
                <a:lnTo>
                  <a:pt x="5596030" y="6979176"/>
                </a:lnTo>
                <a:lnTo>
                  <a:pt x="559603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950033" y="3611322"/>
            <a:ext cx="7056629" cy="2564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76"/>
              </a:lnSpc>
            </a:pPr>
            <a:r>
              <a:rPr lang="en-US" sz="3160" b="1">
                <a:solidFill>
                  <a:srgbClr val="24201D"/>
                </a:solidFill>
                <a:latin typeface="Open Sauce Medium"/>
                <a:ea typeface="Open Sauce Medium"/>
                <a:cs typeface="Open Sauce Medium"/>
                <a:sym typeface="Open Sauce Medium"/>
              </a:rPr>
              <a:t>En este sentido, la gerencia utiliza la administración como una herramienta clave para la planificación, ejecución y control de las actividades empresariales.</a:t>
            </a:r>
          </a:p>
        </p:txBody>
      </p:sp>
      <p:sp>
        <p:nvSpPr>
          <p:cNvPr id="16" name="Freeform 16"/>
          <p:cNvSpPr/>
          <p:nvPr/>
        </p:nvSpPr>
        <p:spPr>
          <a:xfrm rot="264793">
            <a:off x="1225543" y="1493509"/>
            <a:ext cx="731361" cy="731361"/>
          </a:xfrm>
          <a:custGeom>
            <a:avLst/>
            <a:gdLst/>
            <a:ahLst/>
            <a:cxnLst/>
            <a:rect l="l" t="t" r="r" b="b"/>
            <a:pathLst>
              <a:path w="731361" h="731361">
                <a:moveTo>
                  <a:pt x="0" y="0"/>
                </a:moveTo>
                <a:lnTo>
                  <a:pt x="731362" y="0"/>
                </a:lnTo>
                <a:lnTo>
                  <a:pt x="731362" y="731361"/>
                </a:lnTo>
                <a:lnTo>
                  <a:pt x="0" y="73136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-313752">
            <a:off x="17098524" y="1250257"/>
            <a:ext cx="731361" cy="731361"/>
          </a:xfrm>
          <a:custGeom>
            <a:avLst/>
            <a:gdLst/>
            <a:ahLst/>
            <a:cxnLst/>
            <a:rect l="l" t="t" r="r" b="b"/>
            <a:pathLst>
              <a:path w="731361" h="731361">
                <a:moveTo>
                  <a:pt x="0" y="0"/>
                </a:moveTo>
                <a:lnTo>
                  <a:pt x="731361" y="0"/>
                </a:lnTo>
                <a:lnTo>
                  <a:pt x="731361" y="731361"/>
                </a:lnTo>
                <a:lnTo>
                  <a:pt x="0" y="73136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4E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574572">
            <a:off x="-809161" y="-1677772"/>
            <a:ext cx="19906323" cy="13898233"/>
          </a:xfrm>
          <a:custGeom>
            <a:avLst/>
            <a:gdLst/>
            <a:ahLst/>
            <a:cxnLst/>
            <a:rect l="l" t="t" r="r" b="b"/>
            <a:pathLst>
              <a:path w="19906323" h="13898233">
                <a:moveTo>
                  <a:pt x="0" y="0"/>
                </a:moveTo>
                <a:lnTo>
                  <a:pt x="19906322" y="0"/>
                </a:lnTo>
                <a:lnTo>
                  <a:pt x="19906322" y="13898233"/>
                </a:lnTo>
                <a:lnTo>
                  <a:pt x="0" y="138982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3" name="Group 3"/>
          <p:cNvGrpSpPr/>
          <p:nvPr/>
        </p:nvGrpSpPr>
        <p:grpSpPr>
          <a:xfrm>
            <a:off x="1868435" y="488432"/>
            <a:ext cx="14551130" cy="3767785"/>
            <a:chOff x="0" y="0"/>
            <a:chExt cx="3394772" cy="87902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94772" cy="879023"/>
            </a:xfrm>
            <a:custGeom>
              <a:avLst/>
              <a:gdLst/>
              <a:ahLst/>
              <a:cxnLst/>
              <a:rect l="l" t="t" r="r" b="b"/>
              <a:pathLst>
                <a:path w="3394772" h="879023">
                  <a:moveTo>
                    <a:pt x="10641" y="0"/>
                  </a:moveTo>
                  <a:lnTo>
                    <a:pt x="3384131" y="0"/>
                  </a:lnTo>
                  <a:cubicBezTo>
                    <a:pt x="3386953" y="0"/>
                    <a:pt x="3389660" y="1121"/>
                    <a:pt x="3391655" y="3117"/>
                  </a:cubicBezTo>
                  <a:cubicBezTo>
                    <a:pt x="3393651" y="5112"/>
                    <a:pt x="3394772" y="7819"/>
                    <a:pt x="3394772" y="10641"/>
                  </a:cubicBezTo>
                  <a:lnTo>
                    <a:pt x="3394772" y="868381"/>
                  </a:lnTo>
                  <a:cubicBezTo>
                    <a:pt x="3394772" y="871204"/>
                    <a:pt x="3393651" y="873910"/>
                    <a:pt x="3391655" y="875906"/>
                  </a:cubicBezTo>
                  <a:cubicBezTo>
                    <a:pt x="3389660" y="877901"/>
                    <a:pt x="3386953" y="879023"/>
                    <a:pt x="3384131" y="879023"/>
                  </a:cubicBezTo>
                  <a:lnTo>
                    <a:pt x="10641" y="879023"/>
                  </a:lnTo>
                  <a:cubicBezTo>
                    <a:pt x="7819" y="879023"/>
                    <a:pt x="5112" y="877901"/>
                    <a:pt x="3117" y="875906"/>
                  </a:cubicBezTo>
                  <a:cubicBezTo>
                    <a:pt x="1121" y="873910"/>
                    <a:pt x="0" y="871204"/>
                    <a:pt x="0" y="868381"/>
                  </a:cubicBezTo>
                  <a:lnTo>
                    <a:pt x="0" y="10641"/>
                  </a:lnTo>
                  <a:cubicBezTo>
                    <a:pt x="0" y="7819"/>
                    <a:pt x="1121" y="5112"/>
                    <a:pt x="3117" y="3117"/>
                  </a:cubicBezTo>
                  <a:cubicBezTo>
                    <a:pt x="5112" y="1121"/>
                    <a:pt x="7819" y="0"/>
                    <a:pt x="10641" y="0"/>
                  </a:cubicBezTo>
                  <a:close/>
                </a:path>
              </a:pathLst>
            </a:custGeom>
            <a:solidFill>
              <a:srgbClr val="FFBD59"/>
            </a:solidFill>
            <a:ln w="38100" cap="sq">
              <a:solidFill>
                <a:srgbClr val="1F221F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3394772" cy="9075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4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214217" y="1019175"/>
            <a:ext cx="13571218" cy="3045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89"/>
              </a:lnSpc>
            </a:pPr>
            <a:r>
              <a:rPr lang="en-US" sz="2704" b="1">
                <a:solidFill>
                  <a:srgbClr val="24201D"/>
                </a:solidFill>
                <a:latin typeface="Open Sauce Medium"/>
                <a:ea typeface="Open Sauce Medium"/>
                <a:cs typeface="Open Sauce Medium"/>
                <a:sym typeface="Open Sauce Medium"/>
              </a:rPr>
              <a:t>Asimismo, Peter Drucker señala que la administración en la gerencia debe centrarse en la </a:t>
            </a:r>
            <a:r>
              <a:rPr lang="en-US" sz="2704" b="1" u="sng">
                <a:solidFill>
                  <a:srgbClr val="24201D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obtención de resultados, la innovación y la adaptación al entorno</a:t>
            </a:r>
            <a:r>
              <a:rPr lang="en-US" sz="2704" b="1">
                <a:solidFill>
                  <a:srgbClr val="24201D"/>
                </a:solidFill>
                <a:latin typeface="Open Sauce Medium"/>
                <a:ea typeface="Open Sauce Medium"/>
                <a:cs typeface="Open Sauce Medium"/>
                <a:sym typeface="Open Sauce Medium"/>
              </a:rPr>
              <a:t>, especialmente en contextos empresariales dinámicos y competitivos (Drucker, 2007). </a:t>
            </a:r>
          </a:p>
          <a:p>
            <a:pPr algn="just">
              <a:lnSpc>
                <a:spcPts val="3489"/>
              </a:lnSpc>
            </a:pPr>
            <a:endParaRPr lang="en-US" sz="2704" b="1">
              <a:solidFill>
                <a:srgbClr val="24201D"/>
              </a:solidFill>
              <a:latin typeface="Open Sauce Medium"/>
              <a:ea typeface="Open Sauce Medium"/>
              <a:cs typeface="Open Sauce Medium"/>
              <a:sym typeface="Open Sauce Medium"/>
            </a:endParaRPr>
          </a:p>
          <a:p>
            <a:pPr algn="just">
              <a:lnSpc>
                <a:spcPts val="3489"/>
              </a:lnSpc>
            </a:pPr>
            <a:r>
              <a:rPr lang="en-US" sz="2704" b="1">
                <a:solidFill>
                  <a:srgbClr val="24201D"/>
                </a:solidFill>
                <a:latin typeface="Open Sauce Medium"/>
                <a:ea typeface="Open Sauce Medium"/>
                <a:cs typeface="Open Sauce Medium"/>
                <a:sym typeface="Open Sauce Medium"/>
              </a:rPr>
              <a:t>Desde esta perspectiva, el gerente </a:t>
            </a:r>
            <a:r>
              <a:rPr lang="en-US" sz="2704" u="sng">
                <a:solidFill>
                  <a:srgbClr val="24201D"/>
                </a:solidFill>
                <a:latin typeface="Open Sauce"/>
                <a:ea typeface="Open Sauce"/>
                <a:cs typeface="Open Sauce"/>
                <a:sym typeface="Open Sauce"/>
              </a:rPr>
              <a:t>no solo administra recursos, sino que también lidera procesos estratégicos.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-249251" y="9378051"/>
            <a:ext cx="19483483" cy="3086100"/>
            <a:chOff x="0" y="0"/>
            <a:chExt cx="5131452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131452" cy="812800"/>
            </a:xfrm>
            <a:custGeom>
              <a:avLst/>
              <a:gdLst/>
              <a:ahLst/>
              <a:cxnLst/>
              <a:rect l="l" t="t" r="r" b="b"/>
              <a:pathLst>
                <a:path w="5131452" h="812800">
                  <a:moveTo>
                    <a:pt x="0" y="0"/>
                  </a:moveTo>
                  <a:lnTo>
                    <a:pt x="5131452" y="0"/>
                  </a:lnTo>
                  <a:lnTo>
                    <a:pt x="513145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AF2F2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5131452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4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 flipH="1">
            <a:off x="10783959" y="3659958"/>
            <a:ext cx="8450273" cy="8955010"/>
          </a:xfrm>
          <a:custGeom>
            <a:avLst/>
            <a:gdLst/>
            <a:ahLst/>
            <a:cxnLst/>
            <a:rect l="l" t="t" r="r" b="b"/>
            <a:pathLst>
              <a:path w="8450273" h="8955010">
                <a:moveTo>
                  <a:pt x="8450273" y="0"/>
                </a:moveTo>
                <a:lnTo>
                  <a:pt x="0" y="0"/>
                </a:lnTo>
                <a:lnTo>
                  <a:pt x="0" y="8955010"/>
                </a:lnTo>
                <a:lnTo>
                  <a:pt x="8450273" y="8955010"/>
                </a:lnTo>
                <a:lnTo>
                  <a:pt x="8450273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flipH="1">
            <a:off x="-163277" y="4491539"/>
            <a:ext cx="7017198" cy="8390128"/>
          </a:xfrm>
          <a:custGeom>
            <a:avLst/>
            <a:gdLst/>
            <a:ahLst/>
            <a:cxnLst/>
            <a:rect l="l" t="t" r="r" b="b"/>
            <a:pathLst>
              <a:path w="7017198" h="8390128">
                <a:moveTo>
                  <a:pt x="7017198" y="0"/>
                </a:moveTo>
                <a:lnTo>
                  <a:pt x="0" y="0"/>
                </a:lnTo>
                <a:lnTo>
                  <a:pt x="0" y="8390129"/>
                </a:lnTo>
                <a:lnTo>
                  <a:pt x="7017198" y="8390129"/>
                </a:lnTo>
                <a:lnTo>
                  <a:pt x="7017198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6689244" y="4987254"/>
            <a:ext cx="4909512" cy="9304528"/>
          </a:xfrm>
          <a:custGeom>
            <a:avLst/>
            <a:gdLst/>
            <a:ahLst/>
            <a:cxnLst/>
            <a:rect l="l" t="t" r="r" b="b"/>
            <a:pathLst>
              <a:path w="4909512" h="9304528">
                <a:moveTo>
                  <a:pt x="0" y="0"/>
                </a:moveTo>
                <a:lnTo>
                  <a:pt x="4909512" y="0"/>
                </a:lnTo>
                <a:lnTo>
                  <a:pt x="4909512" y="9304528"/>
                </a:lnTo>
                <a:lnTo>
                  <a:pt x="0" y="930452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264793">
            <a:off x="16893619" y="2006643"/>
            <a:ext cx="731361" cy="731361"/>
          </a:xfrm>
          <a:custGeom>
            <a:avLst/>
            <a:gdLst/>
            <a:ahLst/>
            <a:cxnLst/>
            <a:rect l="l" t="t" r="r" b="b"/>
            <a:pathLst>
              <a:path w="731361" h="731361">
                <a:moveTo>
                  <a:pt x="0" y="0"/>
                </a:moveTo>
                <a:lnTo>
                  <a:pt x="731362" y="0"/>
                </a:lnTo>
                <a:lnTo>
                  <a:pt x="731362" y="731362"/>
                </a:lnTo>
                <a:lnTo>
                  <a:pt x="0" y="73136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-313752">
            <a:off x="663019" y="3079626"/>
            <a:ext cx="731361" cy="731361"/>
          </a:xfrm>
          <a:custGeom>
            <a:avLst/>
            <a:gdLst/>
            <a:ahLst/>
            <a:cxnLst/>
            <a:rect l="l" t="t" r="r" b="b"/>
            <a:pathLst>
              <a:path w="731361" h="731361">
                <a:moveTo>
                  <a:pt x="0" y="0"/>
                </a:moveTo>
                <a:lnTo>
                  <a:pt x="731362" y="0"/>
                </a:lnTo>
                <a:lnTo>
                  <a:pt x="731362" y="731361"/>
                </a:lnTo>
                <a:lnTo>
                  <a:pt x="0" y="73136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4E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574572">
            <a:off x="-809161" y="-1677772"/>
            <a:ext cx="19906323" cy="13898233"/>
          </a:xfrm>
          <a:custGeom>
            <a:avLst/>
            <a:gdLst/>
            <a:ahLst/>
            <a:cxnLst/>
            <a:rect l="l" t="t" r="r" b="b"/>
            <a:pathLst>
              <a:path w="19906323" h="13898233">
                <a:moveTo>
                  <a:pt x="0" y="0"/>
                </a:moveTo>
                <a:lnTo>
                  <a:pt x="19906322" y="0"/>
                </a:lnTo>
                <a:lnTo>
                  <a:pt x="19906322" y="13898233"/>
                </a:lnTo>
                <a:lnTo>
                  <a:pt x="0" y="138982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3" name="Group 3"/>
          <p:cNvGrpSpPr/>
          <p:nvPr/>
        </p:nvGrpSpPr>
        <p:grpSpPr>
          <a:xfrm>
            <a:off x="-249251" y="9378051"/>
            <a:ext cx="19483483" cy="3086100"/>
            <a:chOff x="0" y="0"/>
            <a:chExt cx="5131452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131452" cy="812800"/>
            </a:xfrm>
            <a:custGeom>
              <a:avLst/>
              <a:gdLst/>
              <a:ahLst/>
              <a:cxnLst/>
              <a:rect l="l" t="t" r="r" b="b"/>
              <a:pathLst>
                <a:path w="5131452" h="812800">
                  <a:moveTo>
                    <a:pt x="0" y="0"/>
                  </a:moveTo>
                  <a:lnTo>
                    <a:pt x="5131452" y="0"/>
                  </a:lnTo>
                  <a:lnTo>
                    <a:pt x="513145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AF2F2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5131452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4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762012" y="0"/>
            <a:ext cx="9497288" cy="3622229"/>
            <a:chOff x="0" y="0"/>
            <a:chExt cx="2307224" cy="87996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307224" cy="879966"/>
            </a:xfrm>
            <a:custGeom>
              <a:avLst/>
              <a:gdLst/>
              <a:ahLst/>
              <a:cxnLst/>
              <a:rect l="l" t="t" r="r" b="b"/>
              <a:pathLst>
                <a:path w="2307224" h="879966">
                  <a:moveTo>
                    <a:pt x="16303" y="0"/>
                  </a:moveTo>
                  <a:lnTo>
                    <a:pt x="2290920" y="0"/>
                  </a:lnTo>
                  <a:cubicBezTo>
                    <a:pt x="2299924" y="0"/>
                    <a:pt x="2307224" y="7299"/>
                    <a:pt x="2307224" y="16303"/>
                  </a:cubicBezTo>
                  <a:lnTo>
                    <a:pt x="2307224" y="863663"/>
                  </a:lnTo>
                  <a:cubicBezTo>
                    <a:pt x="2307224" y="872667"/>
                    <a:pt x="2299924" y="879966"/>
                    <a:pt x="2290920" y="879966"/>
                  </a:cubicBezTo>
                  <a:lnTo>
                    <a:pt x="16303" y="879966"/>
                  </a:lnTo>
                  <a:cubicBezTo>
                    <a:pt x="7299" y="879966"/>
                    <a:pt x="0" y="872667"/>
                    <a:pt x="0" y="863663"/>
                  </a:cubicBezTo>
                  <a:lnTo>
                    <a:pt x="0" y="16303"/>
                  </a:lnTo>
                  <a:cubicBezTo>
                    <a:pt x="0" y="7299"/>
                    <a:pt x="7299" y="0"/>
                    <a:pt x="16303" y="0"/>
                  </a:cubicBezTo>
                  <a:close/>
                </a:path>
              </a:pathLst>
            </a:custGeom>
            <a:solidFill>
              <a:srgbClr val="FFBD59"/>
            </a:solidFill>
            <a:ln w="38100" cap="sq">
              <a:solidFill>
                <a:srgbClr val="1F221F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2307224" cy="9085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4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5069876" y="3343352"/>
            <a:ext cx="8398941" cy="10474870"/>
          </a:xfrm>
          <a:custGeom>
            <a:avLst/>
            <a:gdLst/>
            <a:ahLst/>
            <a:cxnLst/>
            <a:rect l="l" t="t" r="r" b="b"/>
            <a:pathLst>
              <a:path w="8398941" h="10474870">
                <a:moveTo>
                  <a:pt x="0" y="0"/>
                </a:moveTo>
                <a:lnTo>
                  <a:pt x="8398942" y="0"/>
                </a:lnTo>
                <a:lnTo>
                  <a:pt x="8398942" y="10474870"/>
                </a:lnTo>
                <a:lnTo>
                  <a:pt x="0" y="104748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3670945" y="4372852"/>
            <a:ext cx="4440614" cy="8415871"/>
          </a:xfrm>
          <a:custGeom>
            <a:avLst/>
            <a:gdLst/>
            <a:ahLst/>
            <a:cxnLst/>
            <a:rect l="l" t="t" r="r" b="b"/>
            <a:pathLst>
              <a:path w="4440614" h="8415871">
                <a:moveTo>
                  <a:pt x="0" y="0"/>
                </a:moveTo>
                <a:lnTo>
                  <a:pt x="4440614" y="0"/>
                </a:lnTo>
                <a:lnTo>
                  <a:pt x="4440614" y="8415871"/>
                </a:lnTo>
                <a:lnTo>
                  <a:pt x="0" y="841587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flipH="1">
            <a:off x="288928" y="4223279"/>
            <a:ext cx="4780949" cy="8140934"/>
          </a:xfrm>
          <a:custGeom>
            <a:avLst/>
            <a:gdLst/>
            <a:ahLst/>
            <a:cxnLst/>
            <a:rect l="l" t="t" r="r" b="b"/>
            <a:pathLst>
              <a:path w="4780949" h="8140934">
                <a:moveTo>
                  <a:pt x="4780948" y="0"/>
                </a:moveTo>
                <a:lnTo>
                  <a:pt x="0" y="0"/>
                </a:lnTo>
                <a:lnTo>
                  <a:pt x="0" y="8140934"/>
                </a:lnTo>
                <a:lnTo>
                  <a:pt x="4780948" y="8140934"/>
                </a:lnTo>
                <a:lnTo>
                  <a:pt x="4780948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7955323" y="198926"/>
            <a:ext cx="9110666" cy="33382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800"/>
              </a:lnSpc>
            </a:pPr>
            <a:r>
              <a:rPr lang="en-US" sz="2945" b="1">
                <a:solidFill>
                  <a:srgbClr val="24201D"/>
                </a:solidFill>
                <a:latin typeface="Open Sauce Medium"/>
                <a:ea typeface="Open Sauce Medium"/>
                <a:cs typeface="Open Sauce Medium"/>
                <a:sym typeface="Open Sauce Medium"/>
              </a:rPr>
              <a:t> La administración adquiere una mayor complejidad debido a factores como la </a:t>
            </a:r>
            <a:r>
              <a:rPr lang="en-US" sz="2945" b="1" i="1" u="sng">
                <a:solidFill>
                  <a:srgbClr val="24201D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globalización, la diversidad cultural y los cambios constantes en el entorno económico y normativo</a:t>
            </a:r>
            <a:r>
              <a:rPr lang="en-US" sz="2945" b="1" i="1">
                <a:solidFill>
                  <a:srgbClr val="24201D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, </a:t>
            </a:r>
            <a:r>
              <a:rPr lang="en-US" sz="2945" b="1">
                <a:solidFill>
                  <a:srgbClr val="24201D"/>
                </a:solidFill>
                <a:latin typeface="Open Sauce Medium"/>
                <a:ea typeface="Open Sauce Medium"/>
                <a:cs typeface="Open Sauce Medium"/>
                <a:sym typeface="Open Sauce Medium"/>
              </a:rPr>
              <a:t>lo que exige una gerencia flexible y orientada al análisis estratégico (Robbins &amp; Coulter, 2021).</a:t>
            </a:r>
          </a:p>
        </p:txBody>
      </p:sp>
      <p:grpSp>
        <p:nvGrpSpPr>
          <p:cNvPr id="13" name="Group 13"/>
          <p:cNvGrpSpPr/>
          <p:nvPr/>
        </p:nvGrpSpPr>
        <p:grpSpPr>
          <a:xfrm rot="-918672">
            <a:off x="283467" y="1164006"/>
            <a:ext cx="7120676" cy="1275572"/>
            <a:chOff x="0" y="0"/>
            <a:chExt cx="3121094" cy="55910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121094" cy="559102"/>
            </a:xfrm>
            <a:custGeom>
              <a:avLst/>
              <a:gdLst/>
              <a:ahLst/>
              <a:cxnLst/>
              <a:rect l="l" t="t" r="r" b="b"/>
              <a:pathLst>
                <a:path w="3121094" h="559102">
                  <a:moveTo>
                    <a:pt x="55449" y="0"/>
                  </a:moveTo>
                  <a:lnTo>
                    <a:pt x="3065645" y="0"/>
                  </a:lnTo>
                  <a:cubicBezTo>
                    <a:pt x="3080351" y="0"/>
                    <a:pt x="3094455" y="5842"/>
                    <a:pt x="3104854" y="16241"/>
                  </a:cubicBezTo>
                  <a:cubicBezTo>
                    <a:pt x="3115252" y="26640"/>
                    <a:pt x="3121094" y="40743"/>
                    <a:pt x="3121094" y="55449"/>
                  </a:cubicBezTo>
                  <a:lnTo>
                    <a:pt x="3121094" y="503652"/>
                  </a:lnTo>
                  <a:cubicBezTo>
                    <a:pt x="3121094" y="518358"/>
                    <a:pt x="3115252" y="532462"/>
                    <a:pt x="3104854" y="542861"/>
                  </a:cubicBezTo>
                  <a:cubicBezTo>
                    <a:pt x="3094455" y="553260"/>
                    <a:pt x="3080351" y="559102"/>
                    <a:pt x="3065645" y="559102"/>
                  </a:cubicBezTo>
                  <a:lnTo>
                    <a:pt x="55449" y="559102"/>
                  </a:lnTo>
                  <a:cubicBezTo>
                    <a:pt x="40743" y="559102"/>
                    <a:pt x="26640" y="553260"/>
                    <a:pt x="16241" y="542861"/>
                  </a:cubicBezTo>
                  <a:cubicBezTo>
                    <a:pt x="5842" y="532462"/>
                    <a:pt x="0" y="518358"/>
                    <a:pt x="0" y="503652"/>
                  </a:cubicBezTo>
                  <a:lnTo>
                    <a:pt x="0" y="55449"/>
                  </a:lnTo>
                  <a:cubicBezTo>
                    <a:pt x="0" y="40743"/>
                    <a:pt x="5842" y="26640"/>
                    <a:pt x="16241" y="16241"/>
                  </a:cubicBezTo>
                  <a:cubicBezTo>
                    <a:pt x="26640" y="5842"/>
                    <a:pt x="40743" y="0"/>
                    <a:pt x="55449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1F221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28575"/>
              <a:ext cx="3121094" cy="5876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4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 rot="-968622">
            <a:off x="455070" y="1481687"/>
            <a:ext cx="6793359" cy="8657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35"/>
              </a:lnSpc>
            </a:pPr>
            <a:r>
              <a:rPr lang="en-US" sz="3335" b="1">
                <a:solidFill>
                  <a:srgbClr val="202020"/>
                </a:solidFill>
                <a:latin typeface="Open Sauce Heavy"/>
                <a:ea typeface="Open Sauce Heavy"/>
                <a:cs typeface="Open Sauce Heavy"/>
                <a:sym typeface="Open Sauce Heavy"/>
              </a:rPr>
              <a:t>En el ámbito de los negocios internacionales</a:t>
            </a:r>
          </a:p>
        </p:txBody>
      </p:sp>
      <p:sp>
        <p:nvSpPr>
          <p:cNvPr id="17" name="Freeform 17"/>
          <p:cNvSpPr/>
          <p:nvPr/>
        </p:nvSpPr>
        <p:spPr>
          <a:xfrm rot="264793">
            <a:off x="16893619" y="4385084"/>
            <a:ext cx="731361" cy="731361"/>
          </a:xfrm>
          <a:custGeom>
            <a:avLst/>
            <a:gdLst/>
            <a:ahLst/>
            <a:cxnLst/>
            <a:rect l="l" t="t" r="r" b="b"/>
            <a:pathLst>
              <a:path w="731361" h="731361">
                <a:moveTo>
                  <a:pt x="0" y="0"/>
                </a:moveTo>
                <a:lnTo>
                  <a:pt x="731362" y="0"/>
                </a:lnTo>
                <a:lnTo>
                  <a:pt x="731362" y="731361"/>
                </a:lnTo>
                <a:lnTo>
                  <a:pt x="0" y="73136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-313752">
            <a:off x="459688" y="3375158"/>
            <a:ext cx="731361" cy="731361"/>
          </a:xfrm>
          <a:custGeom>
            <a:avLst/>
            <a:gdLst/>
            <a:ahLst/>
            <a:cxnLst/>
            <a:rect l="l" t="t" r="r" b="b"/>
            <a:pathLst>
              <a:path w="731361" h="731361">
                <a:moveTo>
                  <a:pt x="0" y="0"/>
                </a:moveTo>
                <a:lnTo>
                  <a:pt x="731361" y="0"/>
                </a:lnTo>
                <a:lnTo>
                  <a:pt x="731361" y="731362"/>
                </a:lnTo>
                <a:lnTo>
                  <a:pt x="0" y="73136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4E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574572">
            <a:off x="-809161" y="-1677772"/>
            <a:ext cx="19906323" cy="13898233"/>
          </a:xfrm>
          <a:custGeom>
            <a:avLst/>
            <a:gdLst/>
            <a:ahLst/>
            <a:cxnLst/>
            <a:rect l="l" t="t" r="r" b="b"/>
            <a:pathLst>
              <a:path w="19906323" h="13898233">
                <a:moveTo>
                  <a:pt x="0" y="0"/>
                </a:moveTo>
                <a:lnTo>
                  <a:pt x="19906322" y="0"/>
                </a:lnTo>
                <a:lnTo>
                  <a:pt x="19906322" y="13898233"/>
                </a:lnTo>
                <a:lnTo>
                  <a:pt x="0" y="138982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3" name="Group 3"/>
          <p:cNvGrpSpPr/>
          <p:nvPr/>
        </p:nvGrpSpPr>
        <p:grpSpPr>
          <a:xfrm>
            <a:off x="-249251" y="9378051"/>
            <a:ext cx="19483483" cy="3086100"/>
            <a:chOff x="0" y="0"/>
            <a:chExt cx="5131452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131452" cy="812800"/>
            </a:xfrm>
            <a:custGeom>
              <a:avLst/>
              <a:gdLst/>
              <a:ahLst/>
              <a:cxnLst/>
              <a:rect l="l" t="t" r="r" b="b"/>
              <a:pathLst>
                <a:path w="5131452" h="812800">
                  <a:moveTo>
                    <a:pt x="0" y="0"/>
                  </a:moveTo>
                  <a:lnTo>
                    <a:pt x="5131452" y="0"/>
                  </a:lnTo>
                  <a:lnTo>
                    <a:pt x="513145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AF2F2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5131452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4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 flipH="1">
            <a:off x="288928" y="4223279"/>
            <a:ext cx="4780949" cy="8140934"/>
          </a:xfrm>
          <a:custGeom>
            <a:avLst/>
            <a:gdLst/>
            <a:ahLst/>
            <a:cxnLst/>
            <a:rect l="l" t="t" r="r" b="b"/>
            <a:pathLst>
              <a:path w="4780949" h="8140934">
                <a:moveTo>
                  <a:pt x="4780948" y="0"/>
                </a:moveTo>
                <a:lnTo>
                  <a:pt x="0" y="0"/>
                </a:lnTo>
                <a:lnTo>
                  <a:pt x="0" y="8140934"/>
                </a:lnTo>
                <a:lnTo>
                  <a:pt x="4780948" y="8140934"/>
                </a:lnTo>
                <a:lnTo>
                  <a:pt x="4780948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3" name="Group 13"/>
          <p:cNvGrpSpPr/>
          <p:nvPr/>
        </p:nvGrpSpPr>
        <p:grpSpPr>
          <a:xfrm rot="-918672">
            <a:off x="283467" y="1164006"/>
            <a:ext cx="7120676" cy="1275572"/>
            <a:chOff x="0" y="0"/>
            <a:chExt cx="3121094" cy="55910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121094" cy="559102"/>
            </a:xfrm>
            <a:custGeom>
              <a:avLst/>
              <a:gdLst/>
              <a:ahLst/>
              <a:cxnLst/>
              <a:rect l="l" t="t" r="r" b="b"/>
              <a:pathLst>
                <a:path w="3121094" h="559102">
                  <a:moveTo>
                    <a:pt x="55449" y="0"/>
                  </a:moveTo>
                  <a:lnTo>
                    <a:pt x="3065645" y="0"/>
                  </a:lnTo>
                  <a:cubicBezTo>
                    <a:pt x="3080351" y="0"/>
                    <a:pt x="3094455" y="5842"/>
                    <a:pt x="3104854" y="16241"/>
                  </a:cubicBezTo>
                  <a:cubicBezTo>
                    <a:pt x="3115252" y="26640"/>
                    <a:pt x="3121094" y="40743"/>
                    <a:pt x="3121094" y="55449"/>
                  </a:cubicBezTo>
                  <a:lnTo>
                    <a:pt x="3121094" y="503652"/>
                  </a:lnTo>
                  <a:cubicBezTo>
                    <a:pt x="3121094" y="518358"/>
                    <a:pt x="3115252" y="532462"/>
                    <a:pt x="3104854" y="542861"/>
                  </a:cubicBezTo>
                  <a:cubicBezTo>
                    <a:pt x="3094455" y="553260"/>
                    <a:pt x="3080351" y="559102"/>
                    <a:pt x="3065645" y="559102"/>
                  </a:cubicBezTo>
                  <a:lnTo>
                    <a:pt x="55449" y="559102"/>
                  </a:lnTo>
                  <a:cubicBezTo>
                    <a:pt x="40743" y="559102"/>
                    <a:pt x="26640" y="553260"/>
                    <a:pt x="16241" y="542861"/>
                  </a:cubicBezTo>
                  <a:cubicBezTo>
                    <a:pt x="5842" y="532462"/>
                    <a:pt x="0" y="518358"/>
                    <a:pt x="0" y="503652"/>
                  </a:cubicBezTo>
                  <a:lnTo>
                    <a:pt x="0" y="55449"/>
                  </a:lnTo>
                  <a:cubicBezTo>
                    <a:pt x="0" y="40743"/>
                    <a:pt x="5842" y="26640"/>
                    <a:pt x="16241" y="16241"/>
                  </a:cubicBezTo>
                  <a:cubicBezTo>
                    <a:pt x="26640" y="5842"/>
                    <a:pt x="40743" y="0"/>
                    <a:pt x="55449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1F221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28575"/>
              <a:ext cx="3121094" cy="5876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4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 rot="-968622">
            <a:off x="455070" y="1481687"/>
            <a:ext cx="6793359" cy="8657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35"/>
              </a:lnSpc>
            </a:pPr>
            <a:r>
              <a:rPr lang="en-US" sz="3335" b="1">
                <a:solidFill>
                  <a:srgbClr val="202020"/>
                </a:solidFill>
                <a:latin typeface="Open Sauce Heavy"/>
                <a:ea typeface="Open Sauce Heavy"/>
                <a:cs typeface="Open Sauce Heavy"/>
                <a:sym typeface="Open Sauce Heavy"/>
              </a:rPr>
              <a:t>En el ámbito de los negocios internacionales</a:t>
            </a:r>
          </a:p>
        </p:txBody>
      </p:sp>
      <p:sp>
        <p:nvSpPr>
          <p:cNvPr id="17" name="Freeform 17"/>
          <p:cNvSpPr/>
          <p:nvPr/>
        </p:nvSpPr>
        <p:spPr>
          <a:xfrm rot="264793">
            <a:off x="14809855" y="259029"/>
            <a:ext cx="731361" cy="731361"/>
          </a:xfrm>
          <a:custGeom>
            <a:avLst/>
            <a:gdLst/>
            <a:ahLst/>
            <a:cxnLst/>
            <a:rect l="l" t="t" r="r" b="b"/>
            <a:pathLst>
              <a:path w="731361" h="731361">
                <a:moveTo>
                  <a:pt x="0" y="0"/>
                </a:moveTo>
                <a:lnTo>
                  <a:pt x="731362" y="0"/>
                </a:lnTo>
                <a:lnTo>
                  <a:pt x="731362" y="731361"/>
                </a:lnTo>
                <a:lnTo>
                  <a:pt x="0" y="73136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-313752">
            <a:off x="459688" y="3375158"/>
            <a:ext cx="731361" cy="731361"/>
          </a:xfrm>
          <a:custGeom>
            <a:avLst/>
            <a:gdLst/>
            <a:ahLst/>
            <a:cxnLst/>
            <a:rect l="l" t="t" r="r" b="b"/>
            <a:pathLst>
              <a:path w="731361" h="731361">
                <a:moveTo>
                  <a:pt x="0" y="0"/>
                </a:moveTo>
                <a:lnTo>
                  <a:pt x="731361" y="0"/>
                </a:lnTo>
                <a:lnTo>
                  <a:pt x="731361" y="731362"/>
                </a:lnTo>
                <a:lnTo>
                  <a:pt x="0" y="7313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80A58435-7653-42B4-86E2-6F7D895185E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08056" y="2299867"/>
            <a:ext cx="12438521" cy="7078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8488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4E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574572">
            <a:off x="-460671" y="-1805616"/>
            <a:ext cx="19906323" cy="13898233"/>
          </a:xfrm>
          <a:custGeom>
            <a:avLst/>
            <a:gdLst/>
            <a:ahLst/>
            <a:cxnLst/>
            <a:rect l="l" t="t" r="r" b="b"/>
            <a:pathLst>
              <a:path w="19906323" h="13898233">
                <a:moveTo>
                  <a:pt x="0" y="0"/>
                </a:moveTo>
                <a:lnTo>
                  <a:pt x="19906323" y="0"/>
                </a:lnTo>
                <a:lnTo>
                  <a:pt x="19906323" y="13898232"/>
                </a:lnTo>
                <a:lnTo>
                  <a:pt x="0" y="138982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3" name="Group 3"/>
          <p:cNvGrpSpPr/>
          <p:nvPr/>
        </p:nvGrpSpPr>
        <p:grpSpPr>
          <a:xfrm>
            <a:off x="-249251" y="9378051"/>
            <a:ext cx="19483483" cy="3086100"/>
            <a:chOff x="0" y="0"/>
            <a:chExt cx="5131452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131452" cy="812800"/>
            </a:xfrm>
            <a:custGeom>
              <a:avLst/>
              <a:gdLst/>
              <a:ahLst/>
              <a:cxnLst/>
              <a:rect l="l" t="t" r="r" b="b"/>
              <a:pathLst>
                <a:path w="5131452" h="812800">
                  <a:moveTo>
                    <a:pt x="0" y="0"/>
                  </a:moveTo>
                  <a:lnTo>
                    <a:pt x="5131452" y="0"/>
                  </a:lnTo>
                  <a:lnTo>
                    <a:pt x="513145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AF2F2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5131452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4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flipH="1">
            <a:off x="-161538" y="2378254"/>
            <a:ext cx="8445702" cy="8322856"/>
          </a:xfrm>
          <a:custGeom>
            <a:avLst/>
            <a:gdLst/>
            <a:ahLst/>
            <a:cxnLst/>
            <a:rect l="l" t="t" r="r" b="b"/>
            <a:pathLst>
              <a:path w="8445702" h="8322856">
                <a:moveTo>
                  <a:pt x="8445702" y="0"/>
                </a:moveTo>
                <a:lnTo>
                  <a:pt x="0" y="0"/>
                </a:lnTo>
                <a:lnTo>
                  <a:pt x="0" y="8322856"/>
                </a:lnTo>
                <a:lnTo>
                  <a:pt x="8445702" y="8322856"/>
                </a:lnTo>
                <a:lnTo>
                  <a:pt x="8445702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76034" y="705646"/>
            <a:ext cx="9034174" cy="1188160"/>
            <a:chOff x="0" y="0"/>
            <a:chExt cx="2113371" cy="27794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13371" cy="277947"/>
            </a:xfrm>
            <a:custGeom>
              <a:avLst/>
              <a:gdLst/>
              <a:ahLst/>
              <a:cxnLst/>
              <a:rect l="l" t="t" r="r" b="b"/>
              <a:pathLst>
                <a:path w="2113371" h="277947">
                  <a:moveTo>
                    <a:pt x="17139" y="0"/>
                  </a:moveTo>
                  <a:lnTo>
                    <a:pt x="2096232" y="0"/>
                  </a:lnTo>
                  <a:cubicBezTo>
                    <a:pt x="2105697" y="0"/>
                    <a:pt x="2113371" y="7673"/>
                    <a:pt x="2113371" y="17139"/>
                  </a:cubicBezTo>
                  <a:lnTo>
                    <a:pt x="2113371" y="260808"/>
                  </a:lnTo>
                  <a:cubicBezTo>
                    <a:pt x="2113371" y="270274"/>
                    <a:pt x="2105697" y="277947"/>
                    <a:pt x="2096232" y="277947"/>
                  </a:cubicBezTo>
                  <a:lnTo>
                    <a:pt x="17139" y="277947"/>
                  </a:lnTo>
                  <a:cubicBezTo>
                    <a:pt x="7673" y="277947"/>
                    <a:pt x="0" y="270274"/>
                    <a:pt x="0" y="260808"/>
                  </a:cubicBezTo>
                  <a:lnTo>
                    <a:pt x="0" y="17139"/>
                  </a:lnTo>
                  <a:cubicBezTo>
                    <a:pt x="0" y="7673"/>
                    <a:pt x="7673" y="0"/>
                    <a:pt x="17139" y="0"/>
                  </a:cubicBezTo>
                  <a:close/>
                </a:path>
              </a:pathLst>
            </a:custGeom>
            <a:solidFill>
              <a:srgbClr val="FFBD59"/>
            </a:solidFill>
            <a:ln w="38100" cap="sq">
              <a:solidFill>
                <a:srgbClr val="1F221F"/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2113371" cy="3065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869"/>
                </a:lnSpc>
              </a:pPr>
              <a:r>
                <a:rPr lang="en-US" sz="2999" b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La administración en la gerencia al día de hoy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 rot="-123333">
            <a:off x="9260462" y="2136699"/>
            <a:ext cx="8558404" cy="7178451"/>
            <a:chOff x="0" y="0"/>
            <a:chExt cx="4414306" cy="370254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414307" cy="3702546"/>
            </a:xfrm>
            <a:custGeom>
              <a:avLst/>
              <a:gdLst/>
              <a:ahLst/>
              <a:cxnLst/>
              <a:rect l="l" t="t" r="r" b="b"/>
              <a:pathLst>
                <a:path w="4414307" h="3702546">
                  <a:moveTo>
                    <a:pt x="46135" y="0"/>
                  </a:moveTo>
                  <a:lnTo>
                    <a:pt x="4368172" y="0"/>
                  </a:lnTo>
                  <a:cubicBezTo>
                    <a:pt x="4380408" y="0"/>
                    <a:pt x="4392142" y="4861"/>
                    <a:pt x="4400794" y="13512"/>
                  </a:cubicBezTo>
                  <a:cubicBezTo>
                    <a:pt x="4409446" y="22164"/>
                    <a:pt x="4414307" y="33899"/>
                    <a:pt x="4414307" y="46135"/>
                  </a:cubicBezTo>
                  <a:lnTo>
                    <a:pt x="4414307" y="3656411"/>
                  </a:lnTo>
                  <a:cubicBezTo>
                    <a:pt x="4414307" y="3681891"/>
                    <a:pt x="4393652" y="3702546"/>
                    <a:pt x="4368172" y="3702546"/>
                  </a:cubicBezTo>
                  <a:lnTo>
                    <a:pt x="46135" y="3702546"/>
                  </a:lnTo>
                  <a:cubicBezTo>
                    <a:pt x="33899" y="3702546"/>
                    <a:pt x="22164" y="3697685"/>
                    <a:pt x="13512" y="3689033"/>
                  </a:cubicBezTo>
                  <a:cubicBezTo>
                    <a:pt x="4861" y="3680381"/>
                    <a:pt x="0" y="3668647"/>
                    <a:pt x="0" y="3656411"/>
                  </a:cubicBezTo>
                  <a:lnTo>
                    <a:pt x="0" y="46135"/>
                  </a:lnTo>
                  <a:cubicBezTo>
                    <a:pt x="0" y="20655"/>
                    <a:pt x="20655" y="0"/>
                    <a:pt x="46135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1F221F"/>
              </a:solidFill>
              <a:prstDash val="solid"/>
              <a:round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28575"/>
              <a:ext cx="4414306" cy="37311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98"/>
                </a:lnSpc>
              </a:pPr>
              <a:endParaRPr/>
            </a:p>
            <a:p>
              <a:pPr algn="just">
                <a:lnSpc>
                  <a:spcPts val="3998"/>
                </a:lnSpc>
              </a:pPr>
              <a:r>
                <a:rPr lang="en-US" sz="3099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En la actualidad, la administración en la gerencia ha evolucionado significativamente como respuesta a un entorno empresarial caracterizado por la </a:t>
              </a:r>
              <a:r>
                <a:rPr lang="en-US" sz="3099" b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globalización, la transformación digital, la incertidumbre económica y la alta competitividad</a:t>
              </a:r>
              <a:r>
                <a:rPr lang="en-US" sz="3099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. </a:t>
              </a:r>
            </a:p>
            <a:p>
              <a:pPr algn="just">
                <a:lnSpc>
                  <a:spcPts val="3998"/>
                </a:lnSpc>
              </a:pPr>
              <a:endParaRPr lang="en-US" sz="3099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endParaRPr>
            </a:p>
            <a:p>
              <a:pPr algn="just">
                <a:lnSpc>
                  <a:spcPts val="3998"/>
                </a:lnSpc>
              </a:pPr>
              <a:r>
                <a:rPr lang="en-US" sz="3099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Ya no se limita únicamente a la aplicación de funciones clásicas, sino que se </a:t>
              </a:r>
              <a:r>
                <a:rPr lang="en-US" sz="3099" b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integra con el liderazgo, la innovación y la toma de decisiones estratégicas.</a:t>
              </a:r>
            </a:p>
            <a:p>
              <a:pPr algn="ctr">
                <a:lnSpc>
                  <a:spcPts val="3224"/>
                </a:lnSpc>
              </a:pPr>
              <a:endParaRPr lang="en-US" sz="3099" b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</p:txBody>
        </p:sp>
      </p:grpSp>
      <p:sp>
        <p:nvSpPr>
          <p:cNvPr id="13" name="Freeform 13"/>
          <p:cNvSpPr/>
          <p:nvPr/>
        </p:nvSpPr>
        <p:spPr>
          <a:xfrm rot="264793">
            <a:off x="663019" y="1619838"/>
            <a:ext cx="731361" cy="731361"/>
          </a:xfrm>
          <a:custGeom>
            <a:avLst/>
            <a:gdLst/>
            <a:ahLst/>
            <a:cxnLst/>
            <a:rect l="l" t="t" r="r" b="b"/>
            <a:pathLst>
              <a:path w="731361" h="731361">
                <a:moveTo>
                  <a:pt x="0" y="0"/>
                </a:moveTo>
                <a:lnTo>
                  <a:pt x="731362" y="0"/>
                </a:lnTo>
                <a:lnTo>
                  <a:pt x="731362" y="731362"/>
                </a:lnTo>
                <a:lnTo>
                  <a:pt x="0" y="7313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-313752">
            <a:off x="16893619" y="1130638"/>
            <a:ext cx="731361" cy="731361"/>
          </a:xfrm>
          <a:custGeom>
            <a:avLst/>
            <a:gdLst/>
            <a:ahLst/>
            <a:cxnLst/>
            <a:rect l="l" t="t" r="r" b="b"/>
            <a:pathLst>
              <a:path w="731361" h="731361">
                <a:moveTo>
                  <a:pt x="0" y="0"/>
                </a:moveTo>
                <a:lnTo>
                  <a:pt x="731362" y="0"/>
                </a:lnTo>
                <a:lnTo>
                  <a:pt x="731362" y="731361"/>
                </a:lnTo>
                <a:lnTo>
                  <a:pt x="0" y="73136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1534</Words>
  <Application>Microsoft Office PowerPoint</Application>
  <PresentationFormat>Personalizado</PresentationFormat>
  <Paragraphs>129</Paragraphs>
  <Slides>27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50" baseType="lpstr">
      <vt:lpstr>Canva Sans Bold</vt:lpstr>
      <vt:lpstr>HK Grotesk Pro</vt:lpstr>
      <vt:lpstr>Open Sauce Bold Italics</vt:lpstr>
      <vt:lpstr>TT Hoves Bold</vt:lpstr>
      <vt:lpstr>Open Sauce Bold</vt:lpstr>
      <vt:lpstr>Gordita Bold</vt:lpstr>
      <vt:lpstr>Open Sans</vt:lpstr>
      <vt:lpstr>Canva Sans</vt:lpstr>
      <vt:lpstr>Open Sans Bold</vt:lpstr>
      <vt:lpstr>Calibri</vt:lpstr>
      <vt:lpstr>Open Sauce</vt:lpstr>
      <vt:lpstr>Arial</vt:lpstr>
      <vt:lpstr>Trocchi</vt:lpstr>
      <vt:lpstr>Open Sauce Heavy</vt:lpstr>
      <vt:lpstr>Helvetica World Bold</vt:lpstr>
      <vt:lpstr>Open Sauce Medium</vt:lpstr>
      <vt:lpstr>Gordita</vt:lpstr>
      <vt:lpstr>Helvetica World Bold Italics</vt:lpstr>
      <vt:lpstr>Chewy</vt:lpstr>
      <vt:lpstr>HK Grotesk Pro Bold</vt:lpstr>
      <vt:lpstr>Helvetica World</vt:lpstr>
      <vt:lpstr>Lato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Back to School Orientation Presentation in Brown and Yellow Organic Style</dc:title>
  <dc:creator>ThIaNiTa CaNdElO</dc:creator>
  <cp:lastModifiedBy>Tiana Vanessa Candelo Aguilar</cp:lastModifiedBy>
  <cp:revision>9</cp:revision>
  <dcterms:created xsi:type="dcterms:W3CDTF">2006-08-16T00:00:00Z</dcterms:created>
  <dcterms:modified xsi:type="dcterms:W3CDTF">2026-03-04T11:13:57Z</dcterms:modified>
  <dc:identifier>DAHBO3qsGXA</dc:identifier>
</cp:coreProperties>
</file>