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61" r:id="rId4"/>
    <p:sldId id="360" r:id="rId5"/>
    <p:sldId id="266" r:id="rId6"/>
    <p:sldId id="262" r:id="rId7"/>
    <p:sldId id="259" r:id="rId8"/>
    <p:sldId id="261" r:id="rId9"/>
    <p:sldId id="267" r:id="rId10"/>
    <p:sldId id="268" r:id="rId11"/>
    <p:sldId id="357" r:id="rId12"/>
    <p:sldId id="279" r:id="rId13"/>
    <p:sldId id="263" r:id="rId14"/>
  </p:sldIdLst>
  <p:sldSz cx="18288000" cy="10287000"/>
  <p:notesSz cx="6858000" cy="9144000"/>
  <p:embeddedFontLst>
    <p:embeddedFont>
      <p:font typeface="Jua" panose="020B0604020202020204" charset="-127"/>
      <p:regular r:id="rId16"/>
    </p:embeddedFont>
    <p:embeddedFont>
      <p:font typeface="Le Petit Cochon" panose="020B0604020202020204" charset="0"/>
      <p:regular r:id="rId17"/>
    </p:embeddedFont>
    <p:embeddedFont>
      <p:font typeface="Oswald" panose="000005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81FE-4C4D-4877-99F8-6DDBECC5BDD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57938B4-0300-4497-A294-B7716D06612C}">
      <dgm:prSet phldrT="[Texto]"/>
      <dgm:spPr/>
      <dgm:t>
        <a:bodyPr/>
        <a:lstStyle/>
        <a:p>
          <a:r>
            <a:rPr lang="es-MX" dirty="0"/>
            <a:t>Enunciación</a:t>
          </a:r>
          <a:endParaRPr lang="es-CO" dirty="0"/>
        </a:p>
      </dgm:t>
    </dgm:pt>
    <dgm:pt modelId="{4030D3B9-5C6C-4990-A620-8FA71C24B054}" type="parTrans" cxnId="{22977A0D-D555-4DD1-B4FE-01B51D087745}">
      <dgm:prSet/>
      <dgm:spPr/>
      <dgm:t>
        <a:bodyPr/>
        <a:lstStyle/>
        <a:p>
          <a:endParaRPr lang="es-CO"/>
        </a:p>
      </dgm:t>
    </dgm:pt>
    <dgm:pt modelId="{ACE91B2D-0192-4484-8ABD-AC53CD4CA714}" type="sibTrans" cxnId="{22977A0D-D555-4DD1-B4FE-01B51D087745}">
      <dgm:prSet/>
      <dgm:spPr/>
      <dgm:t>
        <a:bodyPr/>
        <a:lstStyle/>
        <a:p>
          <a:endParaRPr lang="es-CO"/>
        </a:p>
      </dgm:t>
    </dgm:pt>
    <dgm:pt modelId="{693255D6-5531-4890-AE0C-FF593A3EF1D8}">
      <dgm:prSet phldrT="[Texto]"/>
      <dgm:spPr/>
      <dgm:t>
        <a:bodyPr/>
        <a:lstStyle/>
        <a:p>
          <a:r>
            <a:rPr lang="es-MX" dirty="0"/>
            <a:t>Beneficio funcional</a:t>
          </a:r>
          <a:endParaRPr lang="es-CO" dirty="0"/>
        </a:p>
      </dgm:t>
    </dgm:pt>
    <dgm:pt modelId="{19558364-867E-4FA0-9CBF-C276FCB70A10}" type="parTrans" cxnId="{BA96A544-BA02-4334-BD69-92BD4D3F14A5}">
      <dgm:prSet/>
      <dgm:spPr/>
      <dgm:t>
        <a:bodyPr/>
        <a:lstStyle/>
        <a:p>
          <a:endParaRPr lang="es-CO"/>
        </a:p>
      </dgm:t>
    </dgm:pt>
    <dgm:pt modelId="{D4838B45-8876-4652-AE3A-BE456219B59E}" type="sibTrans" cxnId="{BA96A544-BA02-4334-BD69-92BD4D3F14A5}">
      <dgm:prSet/>
      <dgm:spPr/>
      <dgm:t>
        <a:bodyPr/>
        <a:lstStyle/>
        <a:p>
          <a:endParaRPr lang="es-CO"/>
        </a:p>
      </dgm:t>
    </dgm:pt>
    <dgm:pt modelId="{02B0E484-B408-4DCC-ACBC-184F8CC6D594}">
      <dgm:prSet phldrT="[Texto]"/>
      <dgm:spPr/>
      <dgm:t>
        <a:bodyPr/>
        <a:lstStyle/>
        <a:p>
          <a:r>
            <a:rPr lang="es-MX" dirty="0"/>
            <a:t>Soporte activo</a:t>
          </a:r>
          <a:endParaRPr lang="es-CO" dirty="0"/>
        </a:p>
      </dgm:t>
    </dgm:pt>
    <dgm:pt modelId="{805B8519-31D1-4F90-A8B0-4A52F397CEFD}" type="parTrans" cxnId="{B408431F-0E03-45BC-982D-EB8DF464EEEE}">
      <dgm:prSet/>
      <dgm:spPr/>
      <dgm:t>
        <a:bodyPr/>
        <a:lstStyle/>
        <a:p>
          <a:endParaRPr lang="es-CO"/>
        </a:p>
      </dgm:t>
    </dgm:pt>
    <dgm:pt modelId="{A92D41D9-4C50-4185-B113-2D3E5534F011}" type="sibTrans" cxnId="{B408431F-0E03-45BC-982D-EB8DF464EEEE}">
      <dgm:prSet/>
      <dgm:spPr/>
      <dgm:t>
        <a:bodyPr/>
        <a:lstStyle/>
        <a:p>
          <a:endParaRPr lang="es-CO"/>
        </a:p>
      </dgm:t>
    </dgm:pt>
    <dgm:pt modelId="{C2568889-5DB3-4967-8DDC-28A15A6F1DA5}">
      <dgm:prSet/>
      <dgm:spPr/>
      <dgm:t>
        <a:bodyPr/>
        <a:lstStyle/>
        <a:p>
          <a:r>
            <a:rPr lang="es-MX" dirty="0"/>
            <a:t>Beneficio final</a:t>
          </a:r>
          <a:endParaRPr lang="es-CO" dirty="0"/>
        </a:p>
      </dgm:t>
    </dgm:pt>
    <dgm:pt modelId="{0621845D-3B1E-490C-9C12-6B69493277AE}" type="parTrans" cxnId="{3E0E4F17-81C5-485F-8855-C957D2D541CB}">
      <dgm:prSet/>
      <dgm:spPr/>
      <dgm:t>
        <a:bodyPr/>
        <a:lstStyle/>
        <a:p>
          <a:endParaRPr lang="es-CO"/>
        </a:p>
      </dgm:t>
    </dgm:pt>
    <dgm:pt modelId="{60C03985-65C3-4FBA-A534-434F95D15A33}" type="sibTrans" cxnId="{3E0E4F17-81C5-485F-8855-C957D2D541CB}">
      <dgm:prSet/>
      <dgm:spPr/>
      <dgm:t>
        <a:bodyPr/>
        <a:lstStyle/>
        <a:p>
          <a:endParaRPr lang="es-CO"/>
        </a:p>
      </dgm:t>
    </dgm:pt>
    <dgm:pt modelId="{7C37B129-5EFB-4E29-A87F-9D1AA4BC51B3}" type="pres">
      <dgm:prSet presAssocID="{E8D681FE-4C4D-4877-99F8-6DDBECC5BDD0}" presName="linear" presStyleCnt="0">
        <dgm:presLayoutVars>
          <dgm:dir/>
          <dgm:animLvl val="lvl"/>
          <dgm:resizeHandles val="exact"/>
        </dgm:presLayoutVars>
      </dgm:prSet>
      <dgm:spPr/>
    </dgm:pt>
    <dgm:pt modelId="{A3C9B962-DB8B-43D8-88D7-297E0169B171}" type="pres">
      <dgm:prSet presAssocID="{757938B4-0300-4497-A294-B7716D06612C}" presName="parentLin" presStyleCnt="0"/>
      <dgm:spPr/>
    </dgm:pt>
    <dgm:pt modelId="{06E669A3-2304-4F37-B0D5-D308C98AA4AB}" type="pres">
      <dgm:prSet presAssocID="{757938B4-0300-4497-A294-B7716D06612C}" presName="parentLeftMargin" presStyleLbl="node1" presStyleIdx="0" presStyleCnt="4"/>
      <dgm:spPr/>
    </dgm:pt>
    <dgm:pt modelId="{20A768CC-8D8F-49FD-A830-D8824ACE34B6}" type="pres">
      <dgm:prSet presAssocID="{757938B4-0300-4497-A294-B7716D0661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362E56-A726-4732-8069-644AD529F104}" type="pres">
      <dgm:prSet presAssocID="{757938B4-0300-4497-A294-B7716D06612C}" presName="negativeSpace" presStyleCnt="0"/>
      <dgm:spPr/>
    </dgm:pt>
    <dgm:pt modelId="{C7BF5AB8-599B-46C7-87C1-F783268DC37A}" type="pres">
      <dgm:prSet presAssocID="{757938B4-0300-4497-A294-B7716D06612C}" presName="childText" presStyleLbl="conFgAcc1" presStyleIdx="0" presStyleCnt="4">
        <dgm:presLayoutVars>
          <dgm:bulletEnabled val="1"/>
        </dgm:presLayoutVars>
      </dgm:prSet>
      <dgm:spPr/>
    </dgm:pt>
    <dgm:pt modelId="{9A349CED-C518-48F2-8924-C1E4B3AB7F0D}" type="pres">
      <dgm:prSet presAssocID="{ACE91B2D-0192-4484-8ABD-AC53CD4CA714}" presName="spaceBetweenRectangles" presStyleCnt="0"/>
      <dgm:spPr/>
    </dgm:pt>
    <dgm:pt modelId="{0061B470-5F81-4208-986F-193500DAF6C1}" type="pres">
      <dgm:prSet presAssocID="{693255D6-5531-4890-AE0C-FF593A3EF1D8}" presName="parentLin" presStyleCnt="0"/>
      <dgm:spPr/>
    </dgm:pt>
    <dgm:pt modelId="{B66DF83D-4310-404B-A15A-C2C5EC6BEC28}" type="pres">
      <dgm:prSet presAssocID="{693255D6-5531-4890-AE0C-FF593A3EF1D8}" presName="parentLeftMargin" presStyleLbl="node1" presStyleIdx="0" presStyleCnt="4"/>
      <dgm:spPr/>
    </dgm:pt>
    <dgm:pt modelId="{D8D0D5C6-B680-4B5B-A57D-9A225F1C018D}" type="pres">
      <dgm:prSet presAssocID="{693255D6-5531-4890-AE0C-FF593A3EF1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9EEE85-A041-4ED5-8DB0-5AB08D4A7808}" type="pres">
      <dgm:prSet presAssocID="{693255D6-5531-4890-AE0C-FF593A3EF1D8}" presName="negativeSpace" presStyleCnt="0"/>
      <dgm:spPr/>
    </dgm:pt>
    <dgm:pt modelId="{830A1A26-C936-4564-A9D1-C4549085A6DE}" type="pres">
      <dgm:prSet presAssocID="{693255D6-5531-4890-AE0C-FF593A3EF1D8}" presName="childText" presStyleLbl="conFgAcc1" presStyleIdx="1" presStyleCnt="4">
        <dgm:presLayoutVars>
          <dgm:bulletEnabled val="1"/>
        </dgm:presLayoutVars>
      </dgm:prSet>
      <dgm:spPr/>
    </dgm:pt>
    <dgm:pt modelId="{9A33E131-7CE9-4B5E-9A2E-07C90D03C945}" type="pres">
      <dgm:prSet presAssocID="{D4838B45-8876-4652-AE3A-BE456219B59E}" presName="spaceBetweenRectangles" presStyleCnt="0"/>
      <dgm:spPr/>
    </dgm:pt>
    <dgm:pt modelId="{7B63169B-E83E-49B7-B894-BBEAF7F53CF2}" type="pres">
      <dgm:prSet presAssocID="{02B0E484-B408-4DCC-ACBC-184F8CC6D594}" presName="parentLin" presStyleCnt="0"/>
      <dgm:spPr/>
    </dgm:pt>
    <dgm:pt modelId="{79C82545-68DE-483B-8B35-B1AE1098F35C}" type="pres">
      <dgm:prSet presAssocID="{02B0E484-B408-4DCC-ACBC-184F8CC6D594}" presName="parentLeftMargin" presStyleLbl="node1" presStyleIdx="1" presStyleCnt="4"/>
      <dgm:spPr/>
    </dgm:pt>
    <dgm:pt modelId="{E3890C29-B0CA-4AF1-B801-94D690EBE45F}" type="pres">
      <dgm:prSet presAssocID="{02B0E484-B408-4DCC-ACBC-184F8CC6D5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D45A06-5A2C-43CA-BC19-79AB4800172F}" type="pres">
      <dgm:prSet presAssocID="{02B0E484-B408-4DCC-ACBC-184F8CC6D594}" presName="negativeSpace" presStyleCnt="0"/>
      <dgm:spPr/>
    </dgm:pt>
    <dgm:pt modelId="{9700F919-6BE4-400A-AC20-5C82D8727EE7}" type="pres">
      <dgm:prSet presAssocID="{02B0E484-B408-4DCC-ACBC-184F8CC6D594}" presName="childText" presStyleLbl="conFgAcc1" presStyleIdx="2" presStyleCnt="4">
        <dgm:presLayoutVars>
          <dgm:bulletEnabled val="1"/>
        </dgm:presLayoutVars>
      </dgm:prSet>
      <dgm:spPr/>
    </dgm:pt>
    <dgm:pt modelId="{7BBC7642-2AE5-4BC9-A564-EAE64639E432}" type="pres">
      <dgm:prSet presAssocID="{A92D41D9-4C50-4185-B113-2D3E5534F011}" presName="spaceBetweenRectangles" presStyleCnt="0"/>
      <dgm:spPr/>
    </dgm:pt>
    <dgm:pt modelId="{205DBBB7-86FA-4E88-BA32-5C31BBBB6B6C}" type="pres">
      <dgm:prSet presAssocID="{C2568889-5DB3-4967-8DDC-28A15A6F1DA5}" presName="parentLin" presStyleCnt="0"/>
      <dgm:spPr/>
    </dgm:pt>
    <dgm:pt modelId="{9271E264-99A9-4668-8CB3-7E021ABB767D}" type="pres">
      <dgm:prSet presAssocID="{C2568889-5DB3-4967-8DDC-28A15A6F1DA5}" presName="parentLeftMargin" presStyleLbl="node1" presStyleIdx="2" presStyleCnt="4"/>
      <dgm:spPr/>
    </dgm:pt>
    <dgm:pt modelId="{167BF3DD-CE96-49D3-A345-4875BB8AF948}" type="pres">
      <dgm:prSet presAssocID="{C2568889-5DB3-4967-8DDC-28A15A6F1DA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8BCD23-68C6-478A-B609-6260A0E78759}" type="pres">
      <dgm:prSet presAssocID="{C2568889-5DB3-4967-8DDC-28A15A6F1DA5}" presName="negativeSpace" presStyleCnt="0"/>
      <dgm:spPr/>
    </dgm:pt>
    <dgm:pt modelId="{8EF93D27-1C25-447C-8E2C-787B6EE5B341}" type="pres">
      <dgm:prSet presAssocID="{C2568889-5DB3-4967-8DDC-28A15A6F1D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977A0D-D555-4DD1-B4FE-01B51D087745}" srcId="{E8D681FE-4C4D-4877-99F8-6DDBECC5BDD0}" destId="{757938B4-0300-4497-A294-B7716D06612C}" srcOrd="0" destOrd="0" parTransId="{4030D3B9-5C6C-4990-A620-8FA71C24B054}" sibTransId="{ACE91B2D-0192-4484-8ABD-AC53CD4CA714}"/>
    <dgm:cxn modelId="{3E0E4F17-81C5-485F-8855-C957D2D541CB}" srcId="{E8D681FE-4C4D-4877-99F8-6DDBECC5BDD0}" destId="{C2568889-5DB3-4967-8DDC-28A15A6F1DA5}" srcOrd="3" destOrd="0" parTransId="{0621845D-3B1E-490C-9C12-6B69493277AE}" sibTransId="{60C03985-65C3-4FBA-A534-434F95D15A33}"/>
    <dgm:cxn modelId="{B408431F-0E03-45BC-982D-EB8DF464EEEE}" srcId="{E8D681FE-4C4D-4877-99F8-6DDBECC5BDD0}" destId="{02B0E484-B408-4DCC-ACBC-184F8CC6D594}" srcOrd="2" destOrd="0" parTransId="{805B8519-31D1-4F90-A8B0-4A52F397CEFD}" sibTransId="{A92D41D9-4C50-4185-B113-2D3E5534F011}"/>
    <dgm:cxn modelId="{8158ED21-7303-49A3-A480-344753F1662D}" type="presOf" srcId="{02B0E484-B408-4DCC-ACBC-184F8CC6D594}" destId="{79C82545-68DE-483B-8B35-B1AE1098F35C}" srcOrd="0" destOrd="0" presId="urn:microsoft.com/office/officeart/2005/8/layout/list1"/>
    <dgm:cxn modelId="{11C28532-C03E-4BB1-852D-F96D173127B2}" type="presOf" srcId="{757938B4-0300-4497-A294-B7716D06612C}" destId="{06E669A3-2304-4F37-B0D5-D308C98AA4AB}" srcOrd="0" destOrd="0" presId="urn:microsoft.com/office/officeart/2005/8/layout/list1"/>
    <dgm:cxn modelId="{B6C9B836-D5A7-409B-9BC0-07B6DA9F1B0E}" type="presOf" srcId="{E8D681FE-4C4D-4877-99F8-6DDBECC5BDD0}" destId="{7C37B129-5EFB-4E29-A87F-9D1AA4BC51B3}" srcOrd="0" destOrd="0" presId="urn:microsoft.com/office/officeart/2005/8/layout/list1"/>
    <dgm:cxn modelId="{00E20D5C-3DFA-4E09-B4A7-E996E4C84EF0}" type="presOf" srcId="{693255D6-5531-4890-AE0C-FF593A3EF1D8}" destId="{D8D0D5C6-B680-4B5B-A57D-9A225F1C018D}" srcOrd="1" destOrd="0" presId="urn:microsoft.com/office/officeart/2005/8/layout/list1"/>
    <dgm:cxn modelId="{50F98B60-F7D2-45D2-8A1E-123F426E75D8}" type="presOf" srcId="{C2568889-5DB3-4967-8DDC-28A15A6F1DA5}" destId="{9271E264-99A9-4668-8CB3-7E021ABB767D}" srcOrd="0" destOrd="0" presId="urn:microsoft.com/office/officeart/2005/8/layout/list1"/>
    <dgm:cxn modelId="{BA96A544-BA02-4334-BD69-92BD4D3F14A5}" srcId="{E8D681FE-4C4D-4877-99F8-6DDBECC5BDD0}" destId="{693255D6-5531-4890-AE0C-FF593A3EF1D8}" srcOrd="1" destOrd="0" parTransId="{19558364-867E-4FA0-9CBF-C276FCB70A10}" sibTransId="{D4838B45-8876-4652-AE3A-BE456219B59E}"/>
    <dgm:cxn modelId="{CC4F9E46-5C40-4B4C-91FD-435EF1C3F760}" type="presOf" srcId="{C2568889-5DB3-4967-8DDC-28A15A6F1DA5}" destId="{167BF3DD-CE96-49D3-A345-4875BB8AF948}" srcOrd="1" destOrd="0" presId="urn:microsoft.com/office/officeart/2005/8/layout/list1"/>
    <dgm:cxn modelId="{1FCA8EBE-3696-4DBC-9041-D46453D4C725}" type="presOf" srcId="{693255D6-5531-4890-AE0C-FF593A3EF1D8}" destId="{B66DF83D-4310-404B-A15A-C2C5EC6BEC28}" srcOrd="0" destOrd="0" presId="urn:microsoft.com/office/officeart/2005/8/layout/list1"/>
    <dgm:cxn modelId="{24EA7BD5-EFB6-4FD7-BF65-8699757DEEDB}" type="presOf" srcId="{02B0E484-B408-4DCC-ACBC-184F8CC6D594}" destId="{E3890C29-B0CA-4AF1-B801-94D690EBE45F}" srcOrd="1" destOrd="0" presId="urn:microsoft.com/office/officeart/2005/8/layout/list1"/>
    <dgm:cxn modelId="{0C6F2BE7-82FA-4B05-8FAA-193D48DACD24}" type="presOf" srcId="{757938B4-0300-4497-A294-B7716D06612C}" destId="{20A768CC-8D8F-49FD-A830-D8824ACE34B6}" srcOrd="1" destOrd="0" presId="urn:microsoft.com/office/officeart/2005/8/layout/list1"/>
    <dgm:cxn modelId="{B6C22098-1620-4F93-8684-29BDF2F4FCC6}" type="presParOf" srcId="{7C37B129-5EFB-4E29-A87F-9D1AA4BC51B3}" destId="{A3C9B962-DB8B-43D8-88D7-297E0169B171}" srcOrd="0" destOrd="0" presId="urn:microsoft.com/office/officeart/2005/8/layout/list1"/>
    <dgm:cxn modelId="{B06AAD5C-4E57-42DD-881D-B7D9E349738D}" type="presParOf" srcId="{A3C9B962-DB8B-43D8-88D7-297E0169B171}" destId="{06E669A3-2304-4F37-B0D5-D308C98AA4AB}" srcOrd="0" destOrd="0" presId="urn:microsoft.com/office/officeart/2005/8/layout/list1"/>
    <dgm:cxn modelId="{789AB72C-E9A3-4AB3-AECF-015DF21F8439}" type="presParOf" srcId="{A3C9B962-DB8B-43D8-88D7-297E0169B171}" destId="{20A768CC-8D8F-49FD-A830-D8824ACE34B6}" srcOrd="1" destOrd="0" presId="urn:microsoft.com/office/officeart/2005/8/layout/list1"/>
    <dgm:cxn modelId="{9D0B2CDA-A424-4022-AB34-D1930D12FC72}" type="presParOf" srcId="{7C37B129-5EFB-4E29-A87F-9D1AA4BC51B3}" destId="{1E362E56-A726-4732-8069-644AD529F104}" srcOrd="1" destOrd="0" presId="urn:microsoft.com/office/officeart/2005/8/layout/list1"/>
    <dgm:cxn modelId="{4F82907E-7928-41F1-8C25-AC2BA0300E1E}" type="presParOf" srcId="{7C37B129-5EFB-4E29-A87F-9D1AA4BC51B3}" destId="{C7BF5AB8-599B-46C7-87C1-F783268DC37A}" srcOrd="2" destOrd="0" presId="urn:microsoft.com/office/officeart/2005/8/layout/list1"/>
    <dgm:cxn modelId="{1DF99AAB-7599-4842-9F00-B0701F045E37}" type="presParOf" srcId="{7C37B129-5EFB-4E29-A87F-9D1AA4BC51B3}" destId="{9A349CED-C518-48F2-8924-C1E4B3AB7F0D}" srcOrd="3" destOrd="0" presId="urn:microsoft.com/office/officeart/2005/8/layout/list1"/>
    <dgm:cxn modelId="{D82790EC-820B-4729-847A-1526BF39DFDA}" type="presParOf" srcId="{7C37B129-5EFB-4E29-A87F-9D1AA4BC51B3}" destId="{0061B470-5F81-4208-986F-193500DAF6C1}" srcOrd="4" destOrd="0" presId="urn:microsoft.com/office/officeart/2005/8/layout/list1"/>
    <dgm:cxn modelId="{83EB97A7-A589-4751-B2BD-9481C4857894}" type="presParOf" srcId="{0061B470-5F81-4208-986F-193500DAF6C1}" destId="{B66DF83D-4310-404B-A15A-C2C5EC6BEC28}" srcOrd="0" destOrd="0" presId="urn:microsoft.com/office/officeart/2005/8/layout/list1"/>
    <dgm:cxn modelId="{EB5F64BA-4F28-400C-9768-A10A4EA54F80}" type="presParOf" srcId="{0061B470-5F81-4208-986F-193500DAF6C1}" destId="{D8D0D5C6-B680-4B5B-A57D-9A225F1C018D}" srcOrd="1" destOrd="0" presId="urn:microsoft.com/office/officeart/2005/8/layout/list1"/>
    <dgm:cxn modelId="{B996B408-0244-4E28-B90D-14A31318B7C2}" type="presParOf" srcId="{7C37B129-5EFB-4E29-A87F-9D1AA4BC51B3}" destId="{859EEE85-A041-4ED5-8DB0-5AB08D4A7808}" srcOrd="5" destOrd="0" presId="urn:microsoft.com/office/officeart/2005/8/layout/list1"/>
    <dgm:cxn modelId="{2655B7AB-DD80-4C6E-A4C4-B590158D6EB9}" type="presParOf" srcId="{7C37B129-5EFB-4E29-A87F-9D1AA4BC51B3}" destId="{830A1A26-C936-4564-A9D1-C4549085A6DE}" srcOrd="6" destOrd="0" presId="urn:microsoft.com/office/officeart/2005/8/layout/list1"/>
    <dgm:cxn modelId="{F0B93FF6-FB95-493D-A834-556E5E7FEA3D}" type="presParOf" srcId="{7C37B129-5EFB-4E29-A87F-9D1AA4BC51B3}" destId="{9A33E131-7CE9-4B5E-9A2E-07C90D03C945}" srcOrd="7" destOrd="0" presId="urn:microsoft.com/office/officeart/2005/8/layout/list1"/>
    <dgm:cxn modelId="{25F1C75C-D10B-40CD-A926-95A7B8E25C6A}" type="presParOf" srcId="{7C37B129-5EFB-4E29-A87F-9D1AA4BC51B3}" destId="{7B63169B-E83E-49B7-B894-BBEAF7F53CF2}" srcOrd="8" destOrd="0" presId="urn:microsoft.com/office/officeart/2005/8/layout/list1"/>
    <dgm:cxn modelId="{A8E65481-E1DC-46C3-BB87-943E2C627947}" type="presParOf" srcId="{7B63169B-E83E-49B7-B894-BBEAF7F53CF2}" destId="{79C82545-68DE-483B-8B35-B1AE1098F35C}" srcOrd="0" destOrd="0" presId="urn:microsoft.com/office/officeart/2005/8/layout/list1"/>
    <dgm:cxn modelId="{75E01399-6DEB-49A7-A728-B58823F48891}" type="presParOf" srcId="{7B63169B-E83E-49B7-B894-BBEAF7F53CF2}" destId="{E3890C29-B0CA-4AF1-B801-94D690EBE45F}" srcOrd="1" destOrd="0" presId="urn:microsoft.com/office/officeart/2005/8/layout/list1"/>
    <dgm:cxn modelId="{B0D1C89D-9DA3-44AD-B0FB-0F7B59C7F5F1}" type="presParOf" srcId="{7C37B129-5EFB-4E29-A87F-9D1AA4BC51B3}" destId="{6CD45A06-5A2C-43CA-BC19-79AB4800172F}" srcOrd="9" destOrd="0" presId="urn:microsoft.com/office/officeart/2005/8/layout/list1"/>
    <dgm:cxn modelId="{3FBA8339-0F0B-4F8D-819A-B0E85A756684}" type="presParOf" srcId="{7C37B129-5EFB-4E29-A87F-9D1AA4BC51B3}" destId="{9700F919-6BE4-400A-AC20-5C82D8727EE7}" srcOrd="10" destOrd="0" presId="urn:microsoft.com/office/officeart/2005/8/layout/list1"/>
    <dgm:cxn modelId="{2A9121D6-A311-41CC-BCA4-9E93269AF42E}" type="presParOf" srcId="{7C37B129-5EFB-4E29-A87F-9D1AA4BC51B3}" destId="{7BBC7642-2AE5-4BC9-A564-EAE64639E432}" srcOrd="11" destOrd="0" presId="urn:microsoft.com/office/officeart/2005/8/layout/list1"/>
    <dgm:cxn modelId="{84B1E09B-2D88-42FF-A2A8-D32EA4FE2DA0}" type="presParOf" srcId="{7C37B129-5EFB-4E29-A87F-9D1AA4BC51B3}" destId="{205DBBB7-86FA-4E88-BA32-5C31BBBB6B6C}" srcOrd="12" destOrd="0" presId="urn:microsoft.com/office/officeart/2005/8/layout/list1"/>
    <dgm:cxn modelId="{DD7C5642-68DB-4E40-A43F-66248A8A2DA0}" type="presParOf" srcId="{205DBBB7-86FA-4E88-BA32-5C31BBBB6B6C}" destId="{9271E264-99A9-4668-8CB3-7E021ABB767D}" srcOrd="0" destOrd="0" presId="urn:microsoft.com/office/officeart/2005/8/layout/list1"/>
    <dgm:cxn modelId="{51133668-F11C-4B30-8D73-03FBA706055C}" type="presParOf" srcId="{205DBBB7-86FA-4E88-BA32-5C31BBBB6B6C}" destId="{167BF3DD-CE96-49D3-A345-4875BB8AF948}" srcOrd="1" destOrd="0" presId="urn:microsoft.com/office/officeart/2005/8/layout/list1"/>
    <dgm:cxn modelId="{3E811C4A-16F2-494D-8A6B-9776932B0C3F}" type="presParOf" srcId="{7C37B129-5EFB-4E29-A87F-9D1AA4BC51B3}" destId="{578BCD23-68C6-478A-B609-6260A0E78759}" srcOrd="13" destOrd="0" presId="urn:microsoft.com/office/officeart/2005/8/layout/list1"/>
    <dgm:cxn modelId="{FB8E13F2-8F56-4EE8-8FD8-34F161436875}" type="presParOf" srcId="{7C37B129-5EFB-4E29-A87F-9D1AA4BC51B3}" destId="{8EF93D27-1C25-447C-8E2C-787B6EE5B3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F5AB8-599B-46C7-87C1-F783268DC37A}">
      <dsp:nvSpPr>
        <dsp:cNvPr id="0" name=""/>
        <dsp:cNvSpPr/>
      </dsp:nvSpPr>
      <dsp:spPr>
        <a:xfrm>
          <a:off x="0" y="525729"/>
          <a:ext cx="9220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768CC-8D8F-49FD-A830-D8824ACE34B6}">
      <dsp:nvSpPr>
        <dsp:cNvPr id="0" name=""/>
        <dsp:cNvSpPr/>
      </dsp:nvSpPr>
      <dsp:spPr>
        <a:xfrm>
          <a:off x="461010" y="82929"/>
          <a:ext cx="6454140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51" tIns="0" rIns="243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Enunciación</a:t>
          </a:r>
          <a:endParaRPr lang="es-CO" sz="3000" kern="1200" dirty="0"/>
        </a:p>
      </dsp:txBody>
      <dsp:txXfrm>
        <a:off x="504241" y="126160"/>
        <a:ext cx="6367678" cy="799138"/>
      </dsp:txXfrm>
    </dsp:sp>
    <dsp:sp modelId="{830A1A26-C936-4564-A9D1-C4549085A6DE}">
      <dsp:nvSpPr>
        <dsp:cNvPr id="0" name=""/>
        <dsp:cNvSpPr/>
      </dsp:nvSpPr>
      <dsp:spPr>
        <a:xfrm>
          <a:off x="0" y="1886529"/>
          <a:ext cx="9220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0D5C6-B680-4B5B-A57D-9A225F1C018D}">
      <dsp:nvSpPr>
        <dsp:cNvPr id="0" name=""/>
        <dsp:cNvSpPr/>
      </dsp:nvSpPr>
      <dsp:spPr>
        <a:xfrm>
          <a:off x="461010" y="1443729"/>
          <a:ext cx="6454140" cy="8856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51" tIns="0" rIns="243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Beneficio funcional</a:t>
          </a:r>
          <a:endParaRPr lang="es-CO" sz="3000" kern="1200" dirty="0"/>
        </a:p>
      </dsp:txBody>
      <dsp:txXfrm>
        <a:off x="504241" y="1486960"/>
        <a:ext cx="6367678" cy="799138"/>
      </dsp:txXfrm>
    </dsp:sp>
    <dsp:sp modelId="{9700F919-6BE4-400A-AC20-5C82D8727EE7}">
      <dsp:nvSpPr>
        <dsp:cNvPr id="0" name=""/>
        <dsp:cNvSpPr/>
      </dsp:nvSpPr>
      <dsp:spPr>
        <a:xfrm>
          <a:off x="0" y="3247329"/>
          <a:ext cx="9220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90C29-B0CA-4AF1-B801-94D690EBE45F}">
      <dsp:nvSpPr>
        <dsp:cNvPr id="0" name=""/>
        <dsp:cNvSpPr/>
      </dsp:nvSpPr>
      <dsp:spPr>
        <a:xfrm>
          <a:off x="461010" y="2804529"/>
          <a:ext cx="6454140" cy="8856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51" tIns="0" rIns="243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Soporte activo</a:t>
          </a:r>
          <a:endParaRPr lang="es-CO" sz="3000" kern="1200" dirty="0"/>
        </a:p>
      </dsp:txBody>
      <dsp:txXfrm>
        <a:off x="504241" y="2847760"/>
        <a:ext cx="6367678" cy="799138"/>
      </dsp:txXfrm>
    </dsp:sp>
    <dsp:sp modelId="{8EF93D27-1C25-447C-8E2C-787B6EE5B341}">
      <dsp:nvSpPr>
        <dsp:cNvPr id="0" name=""/>
        <dsp:cNvSpPr/>
      </dsp:nvSpPr>
      <dsp:spPr>
        <a:xfrm>
          <a:off x="0" y="4608130"/>
          <a:ext cx="9220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BF3DD-CE96-49D3-A345-4875BB8AF948}">
      <dsp:nvSpPr>
        <dsp:cNvPr id="0" name=""/>
        <dsp:cNvSpPr/>
      </dsp:nvSpPr>
      <dsp:spPr>
        <a:xfrm>
          <a:off x="461010" y="4165330"/>
          <a:ext cx="6454140" cy="885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51" tIns="0" rIns="243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Beneficio final</a:t>
          </a:r>
          <a:endParaRPr lang="es-CO" sz="3000" kern="1200" dirty="0"/>
        </a:p>
      </dsp:txBody>
      <dsp:txXfrm>
        <a:off x="504241" y="4208561"/>
        <a:ext cx="636767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63A28-8919-49A6-8D88-6896EC85936A}" type="datetimeFigureOut">
              <a:rPr lang="es-CO" smtClean="0"/>
              <a:t>12/03/2026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DF906-CE4F-47C9-8FF5-B42FB337EC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92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86c7a3612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659" name="Google Shape;659;g86c7a3612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746901" y="3210000"/>
            <a:ext cx="8794199" cy="3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133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14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87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440001" y="1080000"/>
            <a:ext cx="64578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rgbClr val="5141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668603" y="3860744"/>
            <a:ext cx="4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2"/>
          </p:nvPr>
        </p:nvSpPr>
        <p:spPr>
          <a:xfrm>
            <a:off x="1668603" y="6895876"/>
            <a:ext cx="4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3"/>
          </p:nvPr>
        </p:nvSpPr>
        <p:spPr>
          <a:xfrm>
            <a:off x="1734899" y="4515812"/>
            <a:ext cx="4503600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4"/>
          </p:nvPr>
        </p:nvSpPr>
        <p:spPr>
          <a:xfrm>
            <a:off x="1734899" y="7555726"/>
            <a:ext cx="4503600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5"/>
          </p:nvPr>
        </p:nvSpPr>
        <p:spPr>
          <a:xfrm>
            <a:off x="6844950" y="3860744"/>
            <a:ext cx="4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6"/>
          </p:nvPr>
        </p:nvSpPr>
        <p:spPr>
          <a:xfrm>
            <a:off x="6844950" y="6895876"/>
            <a:ext cx="4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2000"/>
              <a:buFont typeface="Oswald"/>
              <a:buNone/>
              <a:defRPr sz="3809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7"/>
          </p:nvPr>
        </p:nvSpPr>
        <p:spPr>
          <a:xfrm>
            <a:off x="6911248" y="4515812"/>
            <a:ext cx="4503600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8"/>
          </p:nvPr>
        </p:nvSpPr>
        <p:spPr>
          <a:xfrm>
            <a:off x="6911248" y="7555726"/>
            <a:ext cx="4503600" cy="12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04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048"/>
              </a:spcBef>
              <a:spcAft>
                <a:spcPts val="304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1080000" y="1080000"/>
            <a:ext cx="17208600" cy="812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38" tIns="174138" rIns="174138" bIns="174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29584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svg"/><Relationship Id="rId10" Type="http://schemas.openxmlformats.org/officeDocument/2006/relationships/image" Target="../media/image10.sv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svg"/><Relationship Id="rId18" Type="http://schemas.microsoft.com/office/2007/relationships/diagramDrawing" Target="../diagrams/drawing1.xml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svg"/><Relationship Id="rId1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svg"/><Relationship Id="rId7" Type="http://schemas.openxmlformats.org/officeDocument/2006/relationships/image" Target="../media/image1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57460" y="-2749670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0" y="0"/>
                </a:lnTo>
                <a:lnTo>
                  <a:pt x="7514920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246282" y="8259202"/>
            <a:ext cx="5754631" cy="1879751"/>
            <a:chOff x="0" y="-316884"/>
            <a:chExt cx="1515623" cy="495080"/>
          </a:xfrm>
        </p:grpSpPr>
        <p:sp>
          <p:nvSpPr>
            <p:cNvPr id="4" name="Freeform 4"/>
            <p:cNvSpPr/>
            <p:nvPr/>
          </p:nvSpPr>
          <p:spPr>
            <a:xfrm>
              <a:off x="127044" y="-316884"/>
              <a:ext cx="1388579" cy="336428"/>
            </a:xfrm>
            <a:custGeom>
              <a:avLst/>
              <a:gdLst/>
              <a:ahLst/>
              <a:cxnLst/>
              <a:rect l="l" t="t" r="r" b="b"/>
              <a:pathLst>
                <a:path w="812800" h="178196">
                  <a:moveTo>
                    <a:pt x="20069" y="0"/>
                  </a:moveTo>
                  <a:lnTo>
                    <a:pt x="792731" y="0"/>
                  </a:lnTo>
                  <a:cubicBezTo>
                    <a:pt x="798054" y="0"/>
                    <a:pt x="803158" y="2114"/>
                    <a:pt x="806922" y="5878"/>
                  </a:cubicBezTo>
                  <a:cubicBezTo>
                    <a:pt x="810686" y="9642"/>
                    <a:pt x="812800" y="14746"/>
                    <a:pt x="812800" y="20069"/>
                  </a:cubicBezTo>
                  <a:lnTo>
                    <a:pt x="812800" y="158126"/>
                  </a:lnTo>
                  <a:cubicBezTo>
                    <a:pt x="812800" y="169210"/>
                    <a:pt x="803815" y="178196"/>
                    <a:pt x="792731" y="178196"/>
                  </a:cubicBezTo>
                  <a:lnTo>
                    <a:pt x="20069" y="178196"/>
                  </a:lnTo>
                  <a:cubicBezTo>
                    <a:pt x="14746" y="178196"/>
                    <a:pt x="9642" y="176081"/>
                    <a:pt x="5878" y="172317"/>
                  </a:cubicBezTo>
                  <a:cubicBezTo>
                    <a:pt x="2114" y="168554"/>
                    <a:pt x="0" y="163449"/>
                    <a:pt x="0" y="158126"/>
                  </a:cubicBezTo>
                  <a:lnTo>
                    <a:pt x="0" y="20069"/>
                  </a:lnTo>
                  <a:cubicBezTo>
                    <a:pt x="0" y="14746"/>
                    <a:pt x="2114" y="9642"/>
                    <a:pt x="5878" y="5878"/>
                  </a:cubicBezTo>
                  <a:cubicBezTo>
                    <a:pt x="9642" y="2114"/>
                    <a:pt x="14746" y="0"/>
                    <a:pt x="200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/>
            <a:lstStyle/>
            <a:p>
              <a:r>
                <a:rPr lang="es-MX" dirty="0">
                  <a:solidFill>
                    <a:schemeClr val="bg1"/>
                  </a:solidFill>
                </a:rPr>
                <a:t>Erlendy Ibarbo Perlaza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Profesional en Comercio Exterior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Especialización en Gerencia de Marketing Estratégica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Magister en Creación de empresas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88579" cy="216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500969" y="-2094406"/>
            <a:ext cx="8323236" cy="8229600"/>
          </a:xfrm>
          <a:custGeom>
            <a:avLst/>
            <a:gdLst/>
            <a:ahLst/>
            <a:cxnLst/>
            <a:rect l="l" t="t" r="r" b="b"/>
            <a:pathLst>
              <a:path w="8323236" h="8229600">
                <a:moveTo>
                  <a:pt x="0" y="0"/>
                </a:moveTo>
                <a:lnTo>
                  <a:pt x="8323237" y="0"/>
                </a:lnTo>
                <a:lnTo>
                  <a:pt x="83232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0154250" y="4632066"/>
            <a:ext cx="6241783" cy="5765847"/>
          </a:xfrm>
          <a:custGeom>
            <a:avLst/>
            <a:gdLst/>
            <a:ahLst/>
            <a:cxnLst/>
            <a:rect l="l" t="t" r="r" b="b"/>
            <a:pathLst>
              <a:path w="6241783" h="5765847">
                <a:moveTo>
                  <a:pt x="0" y="0"/>
                </a:moveTo>
                <a:lnTo>
                  <a:pt x="6241783" y="0"/>
                </a:lnTo>
                <a:lnTo>
                  <a:pt x="6241783" y="5765847"/>
                </a:lnTo>
                <a:lnTo>
                  <a:pt x="0" y="5765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3071549">
            <a:off x="8928888" y="1166706"/>
            <a:ext cx="2622600" cy="2409514"/>
          </a:xfrm>
          <a:custGeom>
            <a:avLst/>
            <a:gdLst/>
            <a:ahLst/>
            <a:cxnLst/>
            <a:rect l="l" t="t" r="r" b="b"/>
            <a:pathLst>
              <a:path w="2622600" h="2409514">
                <a:moveTo>
                  <a:pt x="0" y="0"/>
                </a:moveTo>
                <a:lnTo>
                  <a:pt x="2622600" y="0"/>
                </a:lnTo>
                <a:lnTo>
                  <a:pt x="2622600" y="2409514"/>
                </a:lnTo>
                <a:lnTo>
                  <a:pt x="0" y="2409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678404">
            <a:off x="14809297" y="6265407"/>
            <a:ext cx="4360053" cy="4114800"/>
          </a:xfrm>
          <a:custGeom>
            <a:avLst/>
            <a:gdLst/>
            <a:ahLst/>
            <a:cxnLst/>
            <a:rect l="l" t="t" r="r" b="b"/>
            <a:pathLst>
              <a:path w="4360053" h="4114800">
                <a:moveTo>
                  <a:pt x="0" y="0"/>
                </a:moveTo>
                <a:lnTo>
                  <a:pt x="4360053" y="0"/>
                </a:lnTo>
                <a:lnTo>
                  <a:pt x="43600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TextBox 10"/>
          <p:cNvSpPr txBox="1"/>
          <p:nvPr/>
        </p:nvSpPr>
        <p:spPr>
          <a:xfrm>
            <a:off x="629615" y="3810384"/>
            <a:ext cx="14079205" cy="123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9"/>
              </a:lnSpc>
              <a:spcBef>
                <a:spcPct val="0"/>
              </a:spcBef>
            </a:pPr>
            <a:r>
              <a:rPr lang="en-US" sz="8800" spc="464" dirty="0">
                <a:solidFill>
                  <a:srgbClr val="68902B"/>
                </a:solidFill>
                <a:latin typeface="Le Petit Cochon"/>
              </a:rPr>
              <a:t>Sem. Creación de Empresas</a:t>
            </a:r>
          </a:p>
        </p:txBody>
      </p:sp>
      <p:sp>
        <p:nvSpPr>
          <p:cNvPr id="13" name="Freeform 13"/>
          <p:cNvSpPr/>
          <p:nvPr/>
        </p:nvSpPr>
        <p:spPr>
          <a:xfrm rot="532178" flipH="1">
            <a:off x="6932601" y="8645589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8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8" y="4114800"/>
                </a:lnTo>
                <a:lnTo>
                  <a:pt x="442279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6641821" y="830492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>
            <a:off x="2389941" y="6993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80"/>
                </a:lnTo>
                <a:lnTo>
                  <a:pt x="0" y="7922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 rot="-815782">
            <a:off x="5544599" y="919720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6" y="0"/>
                </a:lnTo>
                <a:lnTo>
                  <a:pt x="1735496" y="1777350"/>
                </a:lnTo>
                <a:lnTo>
                  <a:pt x="0" y="1777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68BE29-CB79-4DB5-8776-860A187AC7C7}"/>
              </a:ext>
            </a:extLst>
          </p:cNvPr>
          <p:cNvSpPr txBox="1"/>
          <p:nvPr/>
        </p:nvSpPr>
        <p:spPr>
          <a:xfrm>
            <a:off x="1891967" y="4778621"/>
            <a:ext cx="751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Negocios</a:t>
            </a:r>
            <a:endParaRPr lang="es-CO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4262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71473" y="5630314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1" y="0"/>
                </a:lnTo>
                <a:lnTo>
                  <a:pt x="7514921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-2543087" y="3076131"/>
            <a:ext cx="8837154" cy="8229600"/>
          </a:xfrm>
          <a:custGeom>
            <a:avLst/>
            <a:gdLst/>
            <a:ahLst/>
            <a:cxnLst/>
            <a:rect l="l" t="t" r="r" b="b"/>
            <a:pathLst>
              <a:path w="8837154" h="8229600">
                <a:moveTo>
                  <a:pt x="0" y="0"/>
                </a:moveTo>
                <a:lnTo>
                  <a:pt x="8837154" y="0"/>
                </a:lnTo>
                <a:lnTo>
                  <a:pt x="88371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3009191" y="1475100"/>
            <a:ext cx="13605447" cy="1540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Investigación de Mercado-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Evaluación</a:t>
            </a: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 de concepto de 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producto</a:t>
            </a:r>
            <a:endParaRPr lang="en-US" sz="6805" spc="285" dirty="0">
              <a:solidFill>
                <a:srgbClr val="68902B"/>
              </a:solidFill>
              <a:latin typeface="Le Petit Cochon"/>
            </a:endParaRPr>
          </a:p>
        </p:txBody>
      </p:sp>
      <p:sp>
        <p:nvSpPr>
          <p:cNvPr id="15" name="Freeform 15"/>
          <p:cNvSpPr/>
          <p:nvPr/>
        </p:nvSpPr>
        <p:spPr>
          <a:xfrm rot="-3234585">
            <a:off x="-551610" y="-1460983"/>
            <a:ext cx="3160620" cy="3845887"/>
          </a:xfrm>
          <a:custGeom>
            <a:avLst/>
            <a:gdLst/>
            <a:ahLst/>
            <a:cxnLst/>
            <a:rect l="l" t="t" r="r" b="b"/>
            <a:pathLst>
              <a:path w="3160620" h="3845887">
                <a:moveTo>
                  <a:pt x="0" y="0"/>
                </a:moveTo>
                <a:lnTo>
                  <a:pt x="3160620" y="0"/>
                </a:lnTo>
                <a:lnTo>
                  <a:pt x="3160620" y="3845888"/>
                </a:lnTo>
                <a:lnTo>
                  <a:pt x="0" y="384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7065541" y="8890151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Freeform 21"/>
          <p:cNvSpPr/>
          <p:nvPr/>
        </p:nvSpPr>
        <p:spPr>
          <a:xfrm>
            <a:off x="9443209" y="8327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 rot="-815782">
            <a:off x="5277068" y="-888675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6" y="0"/>
                </a:lnTo>
                <a:lnTo>
                  <a:pt x="1735496" y="1777350"/>
                </a:lnTo>
                <a:lnTo>
                  <a:pt x="0" y="1777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44BC3918-28AC-4396-AB54-6EE9548715D5}"/>
              </a:ext>
            </a:extLst>
          </p:cNvPr>
          <p:cNvSpPr txBox="1">
            <a:spLocks/>
          </p:cNvSpPr>
          <p:nvPr/>
        </p:nvSpPr>
        <p:spPr>
          <a:xfrm>
            <a:off x="3061919" y="2955823"/>
            <a:ext cx="14226599" cy="43296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dirty="0"/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Confianza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probabilidad máxima con la que se podrá asegurar que el parámetro a estimar se encuentra dentro del intervalo estimado</a:t>
            </a:r>
          </a:p>
          <a:p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Margen de error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Expresa la cantidad de error en un muestro aleatorio, cuanto mayor sea el margen de error menor es el nivel de confianza</a:t>
            </a:r>
          </a:p>
          <a:p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373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80B46DF-A6F5-075C-447A-5B4FEF233873}"/>
              </a:ext>
            </a:extLst>
          </p:cNvPr>
          <p:cNvSpPr txBox="1">
            <a:spLocks/>
          </p:cNvSpPr>
          <p:nvPr/>
        </p:nvSpPr>
        <p:spPr>
          <a:xfrm>
            <a:off x="2160594" y="3980599"/>
            <a:ext cx="5022409" cy="45683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3586"/>
            <a:endParaRPr lang="es-MX" sz="2977" i="1" dirty="0">
              <a:solidFill>
                <a:schemeClr val="tx1"/>
              </a:solidFill>
            </a:endParaRPr>
          </a:p>
          <a:p>
            <a:pPr marL="283586"/>
            <a:r>
              <a:rPr lang="es-MX" sz="2977" i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7000"/>
              </a:lnSpc>
              <a:spcAft>
                <a:spcPts val="1489"/>
              </a:spcAft>
            </a:pPr>
            <a:r>
              <a:rPr lang="es-MX" sz="26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60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3586"/>
            <a:endParaRPr lang="es-MX" sz="2977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8FA97D-CDE6-A375-D4FC-7E400B5C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0" t="34147" r="29791" b="9703"/>
          <a:stretch/>
        </p:blipFill>
        <p:spPr>
          <a:xfrm>
            <a:off x="4114800" y="3385529"/>
            <a:ext cx="11734800" cy="6031921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376A2E82-84D8-F9CC-B408-DA397F22F651}"/>
              </a:ext>
            </a:extLst>
          </p:cNvPr>
          <p:cNvSpPr txBox="1">
            <a:spLocks/>
          </p:cNvSpPr>
          <p:nvPr/>
        </p:nvSpPr>
        <p:spPr>
          <a:xfrm>
            <a:off x="855584" y="2790461"/>
            <a:ext cx="8288416" cy="54090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667" b="1" dirty="0"/>
              <a:t>Tamaño de muestra para poblaciones infinitas</a:t>
            </a:r>
            <a:endParaRPr lang="es-CO" sz="2667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A8A23EE-C426-4BBC-84BE-7C1916FA2347}"/>
              </a:ext>
            </a:extLst>
          </p:cNvPr>
          <p:cNvSpPr txBox="1"/>
          <p:nvPr/>
        </p:nvSpPr>
        <p:spPr>
          <a:xfrm>
            <a:off x="1828800" y="1333041"/>
            <a:ext cx="15289206" cy="81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¿Cómo determinar el tamaño de la muestra?</a:t>
            </a:r>
          </a:p>
        </p:txBody>
      </p:sp>
    </p:spTree>
    <p:extLst>
      <p:ext uri="{BB962C8B-B14F-4D97-AF65-F5344CB8AC3E}">
        <p14:creationId xmlns:p14="http://schemas.microsoft.com/office/powerpoint/2010/main" val="117697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9"/>
          <p:cNvSpPr txBox="1">
            <a:spLocks noGrp="1"/>
          </p:cNvSpPr>
          <p:nvPr>
            <p:ph type="title"/>
          </p:nvPr>
        </p:nvSpPr>
        <p:spPr>
          <a:xfrm>
            <a:off x="1726086" y="535981"/>
            <a:ext cx="6150087" cy="110232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74138" tIns="174138" rIns="174138" bIns="174138" rtlCol="0" anchor="t" anchorCtr="0">
            <a:noAutofit/>
          </a:bodyPr>
          <a:lstStyle/>
          <a:p>
            <a:r>
              <a:rPr lang="es-AR" dirty="0"/>
              <a:t>Ficha técnica</a:t>
            </a:r>
          </a:p>
        </p:txBody>
      </p:sp>
      <p:pic>
        <p:nvPicPr>
          <p:cNvPr id="662" name="Google Shape;662;p59"/>
          <p:cNvPicPr preferRelativeResize="0"/>
          <p:nvPr/>
        </p:nvPicPr>
        <p:blipFill rotWithShape="1">
          <a:blip r:embed="rId3">
            <a:alphaModFix/>
          </a:blip>
          <a:srcRect l="45568" t="8439" r="16939" b="1970"/>
          <a:stretch/>
        </p:blipFill>
        <p:spPr>
          <a:xfrm>
            <a:off x="11702203" y="358076"/>
            <a:ext cx="6150087" cy="95708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FA6AE70-9631-4D99-B298-90924FD4A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29535"/>
              </p:ext>
            </p:extLst>
          </p:nvPr>
        </p:nvGraphicFramePr>
        <p:xfrm>
          <a:off x="1549567" y="1797794"/>
          <a:ext cx="9356348" cy="7356392"/>
        </p:xfrm>
        <a:graphic>
          <a:graphicData uri="http://schemas.openxmlformats.org/drawingml/2006/table">
            <a:tbl>
              <a:tblPr firstRow="1" bandRow="1"/>
              <a:tblGrid>
                <a:gridCol w="4678173">
                  <a:extLst>
                    <a:ext uri="{9D8B030D-6E8A-4147-A177-3AD203B41FA5}">
                      <a16:colId xmlns:a16="http://schemas.microsoft.com/office/drawing/2014/main" val="3223634700"/>
                    </a:ext>
                  </a:extLst>
                </a:gridCol>
                <a:gridCol w="4678175">
                  <a:extLst>
                    <a:ext uri="{9D8B030D-6E8A-4147-A177-3AD203B41FA5}">
                      <a16:colId xmlns:a16="http://schemas.microsoft.com/office/drawing/2014/main" val="3866715657"/>
                    </a:ext>
                  </a:extLst>
                </a:gridCol>
              </a:tblGrid>
              <a:tr h="963418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Técnica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Encuesta personal virtual(Google forms)</a:t>
                      </a: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3024789618"/>
                  </a:ext>
                </a:extLst>
              </a:tr>
              <a:tr h="1363484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Instrumento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Cuestionario semiestructurado( Preguntas abiertas y cerradas)</a:t>
                      </a: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68751178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Preguntas formuladas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endParaRPr lang="es-AR" sz="2800" dirty="0">
                        <a:latin typeface="Times New Roman" panose="02020603050405020304" pitchFamily="18" charset="0"/>
                        <a:ea typeface="Inconsolata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1484321036"/>
                  </a:ext>
                </a:extLst>
              </a:tr>
              <a:tr h="2470928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Población objeto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endParaRPr lang="es-AR" sz="2800" dirty="0">
                        <a:latin typeface="Times New Roman" panose="02020603050405020304" pitchFamily="18" charset="0"/>
                        <a:ea typeface="Inconsolata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2233691114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Cubrimiento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endParaRPr lang="es-AR" sz="2800" dirty="0">
                        <a:latin typeface="Times New Roman" panose="02020603050405020304" pitchFamily="18" charset="0"/>
                        <a:ea typeface="Inconsolata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597993428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Tipo de muestreo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Aleatorio simple</a:t>
                      </a: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3299730421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r>
                        <a:rPr lang="es-AR" sz="2800" b="1" dirty="0">
                          <a:latin typeface="Times New Roman" panose="02020603050405020304" pitchFamily="18" charset="0"/>
                          <a:ea typeface="Inconsolata" panose="020B0604020202020204" charset="0"/>
                          <a:cs typeface="Times New Roman" panose="02020603050405020304" pitchFamily="18" charset="0"/>
                        </a:rPr>
                        <a:t>Fecha de trabajo de campo</a:t>
                      </a:r>
                    </a:p>
                  </a:txBody>
                  <a:tcPr marL="174166" marR="174166" marT="87082" marB="87082"/>
                </a:tc>
                <a:tc>
                  <a:txBody>
                    <a:bodyPr/>
                    <a:lstStyle/>
                    <a:p>
                      <a:endParaRPr lang="es-AR" sz="2800" dirty="0">
                        <a:latin typeface="Times New Roman" panose="02020603050405020304" pitchFamily="18" charset="0"/>
                        <a:ea typeface="Inconsolata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74166" marR="174166" marT="87082" marB="87082"/>
                </a:tc>
                <a:extLst>
                  <a:ext uri="{0D108BD9-81ED-4DB2-BD59-A6C34878D82A}">
                    <a16:rowId xmlns:a16="http://schemas.microsoft.com/office/drawing/2014/main" val="19437336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5770">
            <a:off x="-804270" y="8446413"/>
            <a:ext cx="20178560" cy="3086100"/>
            <a:chOff x="0" y="0"/>
            <a:chExt cx="531451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250050"/>
            <a:ext cx="7647859" cy="7786900"/>
            <a:chOff x="0" y="0"/>
            <a:chExt cx="2622725" cy="2670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2725" cy="2670407"/>
            </a:xfrm>
            <a:custGeom>
              <a:avLst/>
              <a:gdLst/>
              <a:ahLst/>
              <a:cxnLst/>
              <a:rect l="l" t="t" r="r" b="b"/>
              <a:pathLst>
                <a:path w="2622725" h="2670407">
                  <a:moveTo>
                    <a:pt x="51627" y="0"/>
                  </a:moveTo>
                  <a:lnTo>
                    <a:pt x="2571098" y="0"/>
                  </a:lnTo>
                  <a:cubicBezTo>
                    <a:pt x="2584790" y="0"/>
                    <a:pt x="2597922" y="5439"/>
                    <a:pt x="2607604" y="15121"/>
                  </a:cubicBezTo>
                  <a:cubicBezTo>
                    <a:pt x="2617286" y="24803"/>
                    <a:pt x="2622725" y="37935"/>
                    <a:pt x="2622725" y="51627"/>
                  </a:cubicBezTo>
                  <a:lnTo>
                    <a:pt x="2622725" y="2618780"/>
                  </a:lnTo>
                  <a:cubicBezTo>
                    <a:pt x="2622725" y="2647293"/>
                    <a:pt x="2599611" y="2670407"/>
                    <a:pt x="2571098" y="2670407"/>
                  </a:cubicBezTo>
                  <a:lnTo>
                    <a:pt x="51627" y="2670407"/>
                  </a:lnTo>
                  <a:cubicBezTo>
                    <a:pt x="23114" y="2670407"/>
                    <a:pt x="0" y="2647293"/>
                    <a:pt x="0" y="2618780"/>
                  </a:cubicBezTo>
                  <a:lnTo>
                    <a:pt x="0" y="51627"/>
                  </a:lnTo>
                  <a:cubicBezTo>
                    <a:pt x="0" y="23114"/>
                    <a:pt x="23114" y="0"/>
                    <a:pt x="51627" y="0"/>
                  </a:cubicBezTo>
                  <a:close/>
                </a:path>
              </a:pathLst>
            </a:custGeom>
            <a:solidFill>
              <a:srgbClr val="F1C744">
                <a:alpha val="82745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622725" cy="268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433615" y="-2282157"/>
            <a:ext cx="4924630" cy="6072975"/>
          </a:xfrm>
          <a:custGeom>
            <a:avLst/>
            <a:gdLst/>
            <a:ahLst/>
            <a:cxnLst/>
            <a:rect l="l" t="t" r="r" b="b"/>
            <a:pathLst>
              <a:path w="4924630" h="6072975">
                <a:moveTo>
                  <a:pt x="0" y="0"/>
                </a:moveTo>
                <a:lnTo>
                  <a:pt x="4924630" y="0"/>
                </a:lnTo>
                <a:lnTo>
                  <a:pt x="4924630" y="6072975"/>
                </a:lnTo>
                <a:lnTo>
                  <a:pt x="0" y="6072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 rot="-1872685">
            <a:off x="12671732" y="-3782023"/>
            <a:ext cx="4415847" cy="5866464"/>
          </a:xfrm>
          <a:custGeom>
            <a:avLst/>
            <a:gdLst/>
            <a:ahLst/>
            <a:cxnLst/>
            <a:rect l="l" t="t" r="r" b="b"/>
            <a:pathLst>
              <a:path w="4415847" h="5866464">
                <a:moveTo>
                  <a:pt x="0" y="0"/>
                </a:moveTo>
                <a:lnTo>
                  <a:pt x="4415847" y="0"/>
                </a:lnTo>
                <a:lnTo>
                  <a:pt x="4415847" y="5866463"/>
                </a:lnTo>
                <a:lnTo>
                  <a:pt x="0" y="586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rot="-1061067" flipV="1">
            <a:off x="6519972" y="7517220"/>
            <a:ext cx="6259907" cy="3425876"/>
          </a:xfrm>
          <a:custGeom>
            <a:avLst/>
            <a:gdLst/>
            <a:ahLst/>
            <a:cxnLst/>
            <a:rect l="l" t="t" r="r" b="b"/>
            <a:pathLst>
              <a:path w="6259907" h="3425876">
                <a:moveTo>
                  <a:pt x="0" y="3425876"/>
                </a:moveTo>
                <a:lnTo>
                  <a:pt x="6259907" y="3425876"/>
                </a:lnTo>
                <a:lnTo>
                  <a:pt x="6259907" y="0"/>
                </a:lnTo>
                <a:lnTo>
                  <a:pt x="0" y="0"/>
                </a:lnTo>
                <a:lnTo>
                  <a:pt x="0" y="34258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 flipH="1">
            <a:off x="14879656" y="3671386"/>
            <a:ext cx="5243016" cy="11683602"/>
          </a:xfrm>
          <a:custGeom>
            <a:avLst/>
            <a:gdLst/>
            <a:ahLst/>
            <a:cxnLst/>
            <a:rect l="l" t="t" r="r" b="b"/>
            <a:pathLst>
              <a:path w="5243016" h="11683602">
                <a:moveTo>
                  <a:pt x="5243016" y="0"/>
                </a:moveTo>
                <a:lnTo>
                  <a:pt x="0" y="0"/>
                </a:lnTo>
                <a:lnTo>
                  <a:pt x="0" y="11683602"/>
                </a:lnTo>
                <a:lnTo>
                  <a:pt x="5243016" y="11683602"/>
                </a:lnTo>
                <a:lnTo>
                  <a:pt x="52430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 rot="1089377" flipH="1">
            <a:off x="7640668" y="-2864750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8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8" y="4114800"/>
                </a:lnTo>
                <a:lnTo>
                  <a:pt x="442279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6" name="TextBox 16"/>
          <p:cNvSpPr txBox="1"/>
          <p:nvPr/>
        </p:nvSpPr>
        <p:spPr>
          <a:xfrm>
            <a:off x="8996392" y="2551275"/>
            <a:ext cx="8946378" cy="227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Resumen ejecutivo Resultados-Investigación de mercado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310D9E3-8288-45E4-B039-B583F0EDC4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280"/>
          <a:stretch/>
        </p:blipFill>
        <p:spPr>
          <a:xfrm>
            <a:off x="2072591" y="2023531"/>
            <a:ext cx="6060131" cy="5558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714071" y="4807496"/>
            <a:ext cx="250108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 dirty="0">
                <a:solidFill>
                  <a:srgbClr val="FDF8E9"/>
                </a:solidFill>
                <a:latin typeface="Jua"/>
              </a:rPr>
              <a:t>Minimally processed foods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14071" y="7134137"/>
            <a:ext cx="213495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Processed foods</a:t>
            </a:r>
          </a:p>
        </p:txBody>
      </p:sp>
      <p:grpSp>
        <p:nvGrpSpPr>
          <p:cNvPr id="10" name="Group 10"/>
          <p:cNvGrpSpPr/>
          <p:nvPr/>
        </p:nvGrpSpPr>
        <p:grpSpPr>
          <a:xfrm rot="-95770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2735937" y="887852"/>
            <a:ext cx="11104127" cy="11907911"/>
          </a:xfrm>
          <a:custGeom>
            <a:avLst/>
            <a:gdLst/>
            <a:ahLst/>
            <a:cxnLst/>
            <a:rect l="l" t="t" r="r" b="b"/>
            <a:pathLst>
              <a:path w="11104127" h="11907911">
                <a:moveTo>
                  <a:pt x="11104126" y="0"/>
                </a:moveTo>
                <a:lnTo>
                  <a:pt x="0" y="0"/>
                </a:lnTo>
                <a:lnTo>
                  <a:pt x="0" y="11907911"/>
                </a:lnTo>
                <a:lnTo>
                  <a:pt x="11104126" y="11907911"/>
                </a:lnTo>
                <a:lnTo>
                  <a:pt x="111041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0154999" y="-1936204"/>
            <a:ext cx="3266122" cy="4114800"/>
          </a:xfrm>
          <a:custGeom>
            <a:avLst/>
            <a:gdLst/>
            <a:ahLst/>
            <a:cxnLst/>
            <a:rect l="l" t="t" r="r" b="b"/>
            <a:pathLst>
              <a:path w="3266122" h="4114800">
                <a:moveTo>
                  <a:pt x="0" y="0"/>
                </a:moveTo>
                <a:lnTo>
                  <a:pt x="3266123" y="0"/>
                </a:lnTo>
                <a:lnTo>
                  <a:pt x="32661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 flipH="1">
            <a:off x="-3173863" y="-2288878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9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9" y="4114800"/>
                </a:lnTo>
                <a:lnTo>
                  <a:pt x="442279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028700" y="1266825"/>
            <a:ext cx="8631887" cy="8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Pla n de Negocios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6120" y="3198691"/>
            <a:ext cx="86318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2"/>
              </a:lnSpc>
            </a:pPr>
            <a:endParaRPr lang="en-US" sz="2924" dirty="0">
              <a:solidFill>
                <a:srgbClr val="AD795B"/>
              </a:solidFill>
              <a:latin typeface="Ju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4733" y="5012795"/>
            <a:ext cx="3210215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Processed culinary ingredients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21021" y="7134137"/>
            <a:ext cx="2803591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Ultra-processed foods</a:t>
            </a:r>
          </a:p>
        </p:txBody>
      </p:sp>
      <p:sp>
        <p:nvSpPr>
          <p:cNvPr id="23" name="Freeform 23"/>
          <p:cNvSpPr/>
          <p:nvPr/>
        </p:nvSpPr>
        <p:spPr>
          <a:xfrm rot="-815782">
            <a:off x="7995155" y="-106858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7" y="0"/>
                </a:lnTo>
                <a:lnTo>
                  <a:pt x="1735497" y="1777349"/>
                </a:lnTo>
                <a:lnTo>
                  <a:pt x="0" y="177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98BA16-12F7-4974-B844-8F6D853312BD}"/>
              </a:ext>
            </a:extLst>
          </p:cNvPr>
          <p:cNvSpPr txBox="1"/>
          <p:nvPr/>
        </p:nvSpPr>
        <p:spPr>
          <a:xfrm>
            <a:off x="1281592" y="2600869"/>
            <a:ext cx="10608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de mercado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Tecnico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Administrativo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legal, ambiental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financiero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 guía de plan de Negocios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EEA40-E8FD-EB46-47FD-3A71AE3E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13A9B4-295E-163A-EE4F-5C3A4C0DF10F}"/>
              </a:ext>
            </a:extLst>
          </p:cNvPr>
          <p:cNvSpPr/>
          <p:nvPr/>
        </p:nvSpPr>
        <p:spPr>
          <a:xfrm>
            <a:off x="-3757460" y="-2749670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0" y="0"/>
                </a:lnTo>
                <a:lnTo>
                  <a:pt x="7514920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46D3D89-447A-80DB-04B3-376A1AE0BC0B}"/>
              </a:ext>
            </a:extLst>
          </p:cNvPr>
          <p:cNvGrpSpPr/>
          <p:nvPr/>
        </p:nvGrpSpPr>
        <p:grpSpPr>
          <a:xfrm>
            <a:off x="246282" y="8259202"/>
            <a:ext cx="5754631" cy="1879751"/>
            <a:chOff x="0" y="-316884"/>
            <a:chExt cx="1515623" cy="49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09768A4-80DA-A205-93A7-FA9B864B1991}"/>
                </a:ext>
              </a:extLst>
            </p:cNvPr>
            <p:cNvSpPr/>
            <p:nvPr/>
          </p:nvSpPr>
          <p:spPr>
            <a:xfrm>
              <a:off x="127044" y="-316884"/>
              <a:ext cx="1388579" cy="336428"/>
            </a:xfrm>
            <a:custGeom>
              <a:avLst/>
              <a:gdLst/>
              <a:ahLst/>
              <a:cxnLst/>
              <a:rect l="l" t="t" r="r" b="b"/>
              <a:pathLst>
                <a:path w="812800" h="178196">
                  <a:moveTo>
                    <a:pt x="20069" y="0"/>
                  </a:moveTo>
                  <a:lnTo>
                    <a:pt x="792731" y="0"/>
                  </a:lnTo>
                  <a:cubicBezTo>
                    <a:pt x="798054" y="0"/>
                    <a:pt x="803158" y="2114"/>
                    <a:pt x="806922" y="5878"/>
                  </a:cubicBezTo>
                  <a:cubicBezTo>
                    <a:pt x="810686" y="9642"/>
                    <a:pt x="812800" y="14746"/>
                    <a:pt x="812800" y="20069"/>
                  </a:cubicBezTo>
                  <a:lnTo>
                    <a:pt x="812800" y="158126"/>
                  </a:lnTo>
                  <a:cubicBezTo>
                    <a:pt x="812800" y="169210"/>
                    <a:pt x="803815" y="178196"/>
                    <a:pt x="792731" y="178196"/>
                  </a:cubicBezTo>
                  <a:lnTo>
                    <a:pt x="20069" y="178196"/>
                  </a:lnTo>
                  <a:cubicBezTo>
                    <a:pt x="14746" y="178196"/>
                    <a:pt x="9642" y="176081"/>
                    <a:pt x="5878" y="172317"/>
                  </a:cubicBezTo>
                  <a:cubicBezTo>
                    <a:pt x="2114" y="168554"/>
                    <a:pt x="0" y="163449"/>
                    <a:pt x="0" y="158126"/>
                  </a:cubicBezTo>
                  <a:lnTo>
                    <a:pt x="0" y="20069"/>
                  </a:lnTo>
                  <a:cubicBezTo>
                    <a:pt x="0" y="14746"/>
                    <a:pt x="2114" y="9642"/>
                    <a:pt x="5878" y="5878"/>
                  </a:cubicBezTo>
                  <a:cubicBezTo>
                    <a:pt x="9642" y="2114"/>
                    <a:pt x="14746" y="0"/>
                    <a:pt x="200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/>
            <a:lstStyle/>
            <a:p>
              <a:r>
                <a:rPr lang="es-MX" dirty="0">
                  <a:solidFill>
                    <a:schemeClr val="bg1"/>
                  </a:solidFill>
                </a:rPr>
                <a:t>Erlendy Ibarbo Perlaza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Profesional en Comercio Exterior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Especialización en Gerencia de Marketing Estratégica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Magister en Creación de empresas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8B968B8-D5DF-2C01-00D2-41B8CE4385A0}"/>
                </a:ext>
              </a:extLst>
            </p:cNvPr>
            <p:cNvSpPr txBox="1"/>
            <p:nvPr/>
          </p:nvSpPr>
          <p:spPr>
            <a:xfrm>
              <a:off x="0" y="-38100"/>
              <a:ext cx="1388579" cy="216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14372E4-7EBA-8DE0-E45C-6810C27AE48E}"/>
              </a:ext>
            </a:extLst>
          </p:cNvPr>
          <p:cNvSpPr/>
          <p:nvPr/>
        </p:nvSpPr>
        <p:spPr>
          <a:xfrm>
            <a:off x="12500969" y="-2094406"/>
            <a:ext cx="8323236" cy="8229600"/>
          </a:xfrm>
          <a:custGeom>
            <a:avLst/>
            <a:gdLst/>
            <a:ahLst/>
            <a:cxnLst/>
            <a:rect l="l" t="t" r="r" b="b"/>
            <a:pathLst>
              <a:path w="8323236" h="8229600">
                <a:moveTo>
                  <a:pt x="0" y="0"/>
                </a:moveTo>
                <a:lnTo>
                  <a:pt x="8323237" y="0"/>
                </a:lnTo>
                <a:lnTo>
                  <a:pt x="83232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163C62-6440-177E-6666-170B7B7045F8}"/>
              </a:ext>
            </a:extLst>
          </p:cNvPr>
          <p:cNvSpPr/>
          <p:nvPr/>
        </p:nvSpPr>
        <p:spPr>
          <a:xfrm>
            <a:off x="10154250" y="4632066"/>
            <a:ext cx="6241783" cy="5765847"/>
          </a:xfrm>
          <a:custGeom>
            <a:avLst/>
            <a:gdLst/>
            <a:ahLst/>
            <a:cxnLst/>
            <a:rect l="l" t="t" r="r" b="b"/>
            <a:pathLst>
              <a:path w="6241783" h="5765847">
                <a:moveTo>
                  <a:pt x="0" y="0"/>
                </a:moveTo>
                <a:lnTo>
                  <a:pt x="6241783" y="0"/>
                </a:lnTo>
                <a:lnTo>
                  <a:pt x="6241783" y="5765847"/>
                </a:lnTo>
                <a:lnTo>
                  <a:pt x="0" y="5765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625335D-6FFD-63E7-799B-60CAAC9289AA}"/>
              </a:ext>
            </a:extLst>
          </p:cNvPr>
          <p:cNvSpPr/>
          <p:nvPr/>
        </p:nvSpPr>
        <p:spPr>
          <a:xfrm rot="-3071549">
            <a:off x="8928888" y="1166706"/>
            <a:ext cx="2622600" cy="2409514"/>
          </a:xfrm>
          <a:custGeom>
            <a:avLst/>
            <a:gdLst/>
            <a:ahLst/>
            <a:cxnLst/>
            <a:rect l="l" t="t" r="r" b="b"/>
            <a:pathLst>
              <a:path w="2622600" h="2409514">
                <a:moveTo>
                  <a:pt x="0" y="0"/>
                </a:moveTo>
                <a:lnTo>
                  <a:pt x="2622600" y="0"/>
                </a:lnTo>
                <a:lnTo>
                  <a:pt x="2622600" y="2409514"/>
                </a:lnTo>
                <a:lnTo>
                  <a:pt x="0" y="2409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341F38B-1D52-15AB-445A-E828AD3839F4}"/>
              </a:ext>
            </a:extLst>
          </p:cNvPr>
          <p:cNvSpPr/>
          <p:nvPr/>
        </p:nvSpPr>
        <p:spPr>
          <a:xfrm rot="678404">
            <a:off x="14809297" y="6265407"/>
            <a:ext cx="4360053" cy="4114800"/>
          </a:xfrm>
          <a:custGeom>
            <a:avLst/>
            <a:gdLst/>
            <a:ahLst/>
            <a:cxnLst/>
            <a:rect l="l" t="t" r="r" b="b"/>
            <a:pathLst>
              <a:path w="4360053" h="4114800">
                <a:moveTo>
                  <a:pt x="0" y="0"/>
                </a:moveTo>
                <a:lnTo>
                  <a:pt x="4360053" y="0"/>
                </a:lnTo>
                <a:lnTo>
                  <a:pt x="43600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A97BCE3-E613-07EE-FC57-1A1B66226117}"/>
              </a:ext>
            </a:extLst>
          </p:cNvPr>
          <p:cNvSpPr txBox="1"/>
          <p:nvPr/>
        </p:nvSpPr>
        <p:spPr>
          <a:xfrm>
            <a:off x="629615" y="3810384"/>
            <a:ext cx="14079205" cy="123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9"/>
              </a:lnSpc>
              <a:spcBef>
                <a:spcPct val="0"/>
              </a:spcBef>
            </a:pPr>
            <a:r>
              <a:rPr lang="en-US" sz="8800" spc="464" dirty="0">
                <a:solidFill>
                  <a:srgbClr val="68902B"/>
                </a:solidFill>
                <a:latin typeface="Le Petit Cochon"/>
              </a:rPr>
              <a:t>Sem. Creación de Empresas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52CE513-CFE1-1ED5-F756-AF8DD82D5DA5}"/>
              </a:ext>
            </a:extLst>
          </p:cNvPr>
          <p:cNvSpPr/>
          <p:nvPr/>
        </p:nvSpPr>
        <p:spPr>
          <a:xfrm rot="532178" flipH="1">
            <a:off x="6932601" y="8645589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8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8" y="4114800"/>
                </a:lnTo>
                <a:lnTo>
                  <a:pt x="442279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5E4B162-759B-3D39-9286-C53001A74906}"/>
              </a:ext>
            </a:extLst>
          </p:cNvPr>
          <p:cNvSpPr/>
          <p:nvPr/>
        </p:nvSpPr>
        <p:spPr>
          <a:xfrm>
            <a:off x="6641821" y="830492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00E4C0E-953E-2D0E-182F-8E3DEA12DBC4}"/>
              </a:ext>
            </a:extLst>
          </p:cNvPr>
          <p:cNvSpPr/>
          <p:nvPr/>
        </p:nvSpPr>
        <p:spPr>
          <a:xfrm>
            <a:off x="2389941" y="6993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80"/>
                </a:lnTo>
                <a:lnTo>
                  <a:pt x="0" y="7922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3EC58A4-9A70-F989-E0C4-78484095A689}"/>
              </a:ext>
            </a:extLst>
          </p:cNvPr>
          <p:cNvSpPr/>
          <p:nvPr/>
        </p:nvSpPr>
        <p:spPr>
          <a:xfrm rot="-815782">
            <a:off x="5544599" y="919720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6" y="0"/>
                </a:lnTo>
                <a:lnTo>
                  <a:pt x="1735496" y="1777350"/>
                </a:lnTo>
                <a:lnTo>
                  <a:pt x="0" y="1777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0A6503-B74C-82FF-283D-CB1883788AF4}"/>
              </a:ext>
            </a:extLst>
          </p:cNvPr>
          <p:cNvSpPr txBox="1"/>
          <p:nvPr/>
        </p:nvSpPr>
        <p:spPr>
          <a:xfrm>
            <a:off x="1891967" y="4778621"/>
            <a:ext cx="751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Modulo de mercado</a:t>
            </a:r>
            <a:endParaRPr lang="es-CO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3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CB86A-42A1-1D71-CF3C-5A92D82A3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560F7B7D-5D1A-D3DC-DB82-DB3882B92F6B}"/>
              </a:ext>
            </a:extLst>
          </p:cNvPr>
          <p:cNvSpPr txBox="1"/>
          <p:nvPr/>
        </p:nvSpPr>
        <p:spPr>
          <a:xfrm>
            <a:off x="10714071" y="4807496"/>
            <a:ext cx="250108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 dirty="0">
                <a:solidFill>
                  <a:srgbClr val="FDF8E9"/>
                </a:solidFill>
                <a:latin typeface="Jua"/>
              </a:rPr>
              <a:t>Minimally processed foods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0AACB4C-A9D5-6B79-0200-EE9709C924EB}"/>
              </a:ext>
            </a:extLst>
          </p:cNvPr>
          <p:cNvSpPr txBox="1"/>
          <p:nvPr/>
        </p:nvSpPr>
        <p:spPr>
          <a:xfrm>
            <a:off x="10714071" y="7134137"/>
            <a:ext cx="213495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Processed foods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81FC221-E33E-6A29-D3EC-260D1A8A958B}"/>
              </a:ext>
            </a:extLst>
          </p:cNvPr>
          <p:cNvGrpSpPr/>
          <p:nvPr/>
        </p:nvGrpSpPr>
        <p:grpSpPr>
          <a:xfrm rot="-95770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0BFEBA-287C-39F4-22AB-C92AF6F189BA}"/>
                </a:ext>
              </a:extLst>
            </p:cNvPr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8B323A0-636E-3C36-F1E6-EFD81AA6CDCC}"/>
                </a:ext>
              </a:extLst>
            </p:cNvPr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062ED2A8-2DA5-E69F-D75E-97296A1D76E1}"/>
              </a:ext>
            </a:extLst>
          </p:cNvPr>
          <p:cNvSpPr/>
          <p:nvPr/>
        </p:nvSpPr>
        <p:spPr>
          <a:xfrm flipH="1">
            <a:off x="12735937" y="887852"/>
            <a:ext cx="11104127" cy="11907911"/>
          </a:xfrm>
          <a:custGeom>
            <a:avLst/>
            <a:gdLst/>
            <a:ahLst/>
            <a:cxnLst/>
            <a:rect l="l" t="t" r="r" b="b"/>
            <a:pathLst>
              <a:path w="11104127" h="11907911">
                <a:moveTo>
                  <a:pt x="11104126" y="0"/>
                </a:moveTo>
                <a:lnTo>
                  <a:pt x="0" y="0"/>
                </a:lnTo>
                <a:lnTo>
                  <a:pt x="0" y="11907911"/>
                </a:lnTo>
                <a:lnTo>
                  <a:pt x="11104126" y="11907911"/>
                </a:lnTo>
                <a:lnTo>
                  <a:pt x="111041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9C2620-45F5-A4AB-CFEF-44FED07FEDED}"/>
              </a:ext>
            </a:extLst>
          </p:cNvPr>
          <p:cNvSpPr/>
          <p:nvPr/>
        </p:nvSpPr>
        <p:spPr>
          <a:xfrm>
            <a:off x="10154999" y="-1936204"/>
            <a:ext cx="3266122" cy="4114800"/>
          </a:xfrm>
          <a:custGeom>
            <a:avLst/>
            <a:gdLst/>
            <a:ahLst/>
            <a:cxnLst/>
            <a:rect l="l" t="t" r="r" b="b"/>
            <a:pathLst>
              <a:path w="3266122" h="4114800">
                <a:moveTo>
                  <a:pt x="0" y="0"/>
                </a:moveTo>
                <a:lnTo>
                  <a:pt x="3266123" y="0"/>
                </a:lnTo>
                <a:lnTo>
                  <a:pt x="32661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BF82193-9F6A-9C44-05BB-1B192B3F7BA8}"/>
              </a:ext>
            </a:extLst>
          </p:cNvPr>
          <p:cNvSpPr/>
          <p:nvPr/>
        </p:nvSpPr>
        <p:spPr>
          <a:xfrm flipH="1">
            <a:off x="-3173863" y="-2288878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9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9" y="4114800"/>
                </a:lnTo>
                <a:lnTo>
                  <a:pt x="442279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9F7EF24-BDA8-372F-3202-11F372097614}"/>
              </a:ext>
            </a:extLst>
          </p:cNvPr>
          <p:cNvSpPr txBox="1"/>
          <p:nvPr/>
        </p:nvSpPr>
        <p:spPr>
          <a:xfrm>
            <a:off x="1028700" y="1266825"/>
            <a:ext cx="8631887" cy="8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El perfil del consumidor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15657BD-0540-6449-AC1B-F364326C7A00}"/>
              </a:ext>
            </a:extLst>
          </p:cNvPr>
          <p:cNvSpPr txBox="1"/>
          <p:nvPr/>
        </p:nvSpPr>
        <p:spPr>
          <a:xfrm>
            <a:off x="1236120" y="3198691"/>
            <a:ext cx="86318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2"/>
              </a:lnSpc>
            </a:pPr>
            <a:endParaRPr lang="en-US" sz="2924" dirty="0">
              <a:solidFill>
                <a:srgbClr val="AD795B"/>
              </a:solidFill>
              <a:latin typeface="Jua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E048349-3B81-1695-E1E2-98E707757C08}"/>
              </a:ext>
            </a:extLst>
          </p:cNvPr>
          <p:cNvSpPr txBox="1"/>
          <p:nvPr/>
        </p:nvSpPr>
        <p:spPr>
          <a:xfrm>
            <a:off x="3084733" y="5012795"/>
            <a:ext cx="3210215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Processed culinary ingredients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4F94A26-2AE2-D77B-030A-41A0DF72D96F}"/>
              </a:ext>
            </a:extLst>
          </p:cNvPr>
          <p:cNvSpPr txBox="1"/>
          <p:nvPr/>
        </p:nvSpPr>
        <p:spPr>
          <a:xfrm>
            <a:off x="3521021" y="7134137"/>
            <a:ext cx="2803591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Ultra-processed foods</a:t>
            </a: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CD66FF5-C63A-87A0-0D42-4438BBD16308}"/>
              </a:ext>
            </a:extLst>
          </p:cNvPr>
          <p:cNvSpPr/>
          <p:nvPr/>
        </p:nvSpPr>
        <p:spPr>
          <a:xfrm rot="-815782">
            <a:off x="7995155" y="-106858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7" y="0"/>
                </a:lnTo>
                <a:lnTo>
                  <a:pt x="1735497" y="1777349"/>
                </a:lnTo>
                <a:lnTo>
                  <a:pt x="0" y="177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320A7C1-6AE7-D9E0-D71C-BA59DDC1CAAC}"/>
              </a:ext>
            </a:extLst>
          </p:cNvPr>
          <p:cNvSpPr txBox="1"/>
          <p:nvPr/>
        </p:nvSpPr>
        <p:spPr>
          <a:xfrm>
            <a:off x="1281592" y="2600869"/>
            <a:ext cx="10608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Segmentación de mercado</a:t>
            </a:r>
          </a:p>
          <a:p>
            <a:endParaRPr lang="es-MX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segmentación: Geográfica, demográfica, psicográfica, conductual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MX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Describir el perfil del consumidor según: actividad, estrato, edad, ubicación, estilo de vida, necesidades, conducta de compra.</a:t>
            </a:r>
            <a:endParaRPr lang="es-CO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1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714071" y="4807496"/>
            <a:ext cx="250108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 dirty="0">
                <a:solidFill>
                  <a:srgbClr val="FDF8E9"/>
                </a:solidFill>
                <a:latin typeface="Jua"/>
              </a:rPr>
              <a:t>Minimally processed foods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14071" y="7134137"/>
            <a:ext cx="2134959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>
                <a:solidFill>
                  <a:srgbClr val="FDF8E9"/>
                </a:solidFill>
                <a:latin typeface="Jua"/>
              </a:rPr>
              <a:t>Processed foods</a:t>
            </a:r>
          </a:p>
        </p:txBody>
      </p:sp>
      <p:grpSp>
        <p:nvGrpSpPr>
          <p:cNvPr id="10" name="Group 10"/>
          <p:cNvGrpSpPr/>
          <p:nvPr/>
        </p:nvGrpSpPr>
        <p:grpSpPr>
          <a:xfrm rot="-95770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2735937" y="887852"/>
            <a:ext cx="11104127" cy="11907911"/>
          </a:xfrm>
          <a:custGeom>
            <a:avLst/>
            <a:gdLst/>
            <a:ahLst/>
            <a:cxnLst/>
            <a:rect l="l" t="t" r="r" b="b"/>
            <a:pathLst>
              <a:path w="11104127" h="11907911">
                <a:moveTo>
                  <a:pt x="11104126" y="0"/>
                </a:moveTo>
                <a:lnTo>
                  <a:pt x="0" y="0"/>
                </a:lnTo>
                <a:lnTo>
                  <a:pt x="0" y="11907911"/>
                </a:lnTo>
                <a:lnTo>
                  <a:pt x="11104126" y="11907911"/>
                </a:lnTo>
                <a:lnTo>
                  <a:pt x="111041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0154999" y="-1936204"/>
            <a:ext cx="3266122" cy="4114800"/>
          </a:xfrm>
          <a:custGeom>
            <a:avLst/>
            <a:gdLst/>
            <a:ahLst/>
            <a:cxnLst/>
            <a:rect l="l" t="t" r="r" b="b"/>
            <a:pathLst>
              <a:path w="3266122" h="4114800">
                <a:moveTo>
                  <a:pt x="0" y="0"/>
                </a:moveTo>
                <a:lnTo>
                  <a:pt x="3266123" y="0"/>
                </a:lnTo>
                <a:lnTo>
                  <a:pt x="32661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 flipH="1">
            <a:off x="-3173863" y="-2288878"/>
            <a:ext cx="4422798" cy="4114800"/>
          </a:xfrm>
          <a:custGeom>
            <a:avLst/>
            <a:gdLst/>
            <a:ahLst/>
            <a:cxnLst/>
            <a:rect l="l" t="t" r="r" b="b"/>
            <a:pathLst>
              <a:path w="4422798" h="4114800">
                <a:moveTo>
                  <a:pt x="4422799" y="0"/>
                </a:moveTo>
                <a:lnTo>
                  <a:pt x="0" y="0"/>
                </a:lnTo>
                <a:lnTo>
                  <a:pt x="0" y="4114800"/>
                </a:lnTo>
                <a:lnTo>
                  <a:pt x="4422799" y="4114800"/>
                </a:lnTo>
                <a:lnTo>
                  <a:pt x="442279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028700" y="1266825"/>
            <a:ext cx="8631887" cy="8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El perfil del consumidor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6120" y="3198691"/>
            <a:ext cx="86318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2"/>
              </a:lnSpc>
            </a:pPr>
            <a:endParaRPr lang="en-US" sz="2924" dirty="0">
              <a:solidFill>
                <a:srgbClr val="AD795B"/>
              </a:solidFill>
              <a:latin typeface="Ju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4733" y="5012795"/>
            <a:ext cx="3210215" cy="6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en-US" sz="2415" dirty="0">
                <a:solidFill>
                  <a:srgbClr val="FDF8E9"/>
                </a:solidFill>
                <a:latin typeface="Jua"/>
              </a:rPr>
              <a:t>Processed culinary ingredients</a:t>
            </a:r>
          </a:p>
        </p:txBody>
      </p:sp>
      <p:sp>
        <p:nvSpPr>
          <p:cNvPr id="23" name="Freeform 23"/>
          <p:cNvSpPr/>
          <p:nvPr/>
        </p:nvSpPr>
        <p:spPr>
          <a:xfrm rot="-815782">
            <a:off x="7995155" y="-106858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7" y="0"/>
                </a:lnTo>
                <a:lnTo>
                  <a:pt x="1735497" y="1777349"/>
                </a:lnTo>
                <a:lnTo>
                  <a:pt x="0" y="177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98BA16-12F7-4974-B844-8F6D853312BD}"/>
              </a:ext>
            </a:extLst>
          </p:cNvPr>
          <p:cNvSpPr txBox="1"/>
          <p:nvPr/>
        </p:nvSpPr>
        <p:spPr>
          <a:xfrm>
            <a:off x="1281592" y="2600869"/>
            <a:ext cx="1060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de perfil de consumidor.</a:t>
            </a:r>
            <a:endParaRPr lang="es-CO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3B989D8-C550-4B27-B08C-6D63381B454A}"/>
              </a:ext>
            </a:extLst>
          </p:cNvPr>
          <p:cNvSpPr txBox="1"/>
          <p:nvPr/>
        </p:nvSpPr>
        <p:spPr>
          <a:xfrm>
            <a:off x="1061357" y="3709815"/>
            <a:ext cx="117876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intolerantes </a:t>
            </a:r>
            <a:r>
              <a:rPr lang="es-A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lactosa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buscan </a:t>
            </a:r>
            <a:r>
              <a:rPr lang="es-A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helados, </a:t>
            </a: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bajos en azúcar, libre lácteos y con sabores  de frutos exóticos que representen la riqueza gastronómica de Colombia.</a:t>
            </a:r>
          </a:p>
          <a:p>
            <a:endParaRPr lang="es-A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 afrodescendientes entre los 14 y 60 años, de estratos 2,3,4,5 y 6, interesadas en prevenir la caída excesiva del cabello y promover su crecimiento con tratamientos alternativos, naturales y ecológicos.</a:t>
            </a:r>
            <a:endParaRPr lang="es-C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95770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4042" y="1285875"/>
            <a:ext cx="10442158" cy="93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246"/>
              </a:lnSpc>
              <a:spcBef>
                <a:spcPct val="0"/>
              </a:spcBef>
            </a:pPr>
            <a:r>
              <a:rPr lang="en-US" sz="8800" spc="312" dirty="0">
                <a:solidFill>
                  <a:srgbClr val="68902B"/>
                </a:solidFill>
                <a:latin typeface="Le Petit Cochon"/>
              </a:rPr>
              <a:t>De las ideas a la acción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04726" y="3388939"/>
            <a:ext cx="273266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8"/>
              </a:lnSpc>
            </a:pPr>
            <a:endParaRPr lang="en-US" sz="2638" dirty="0">
              <a:solidFill>
                <a:srgbClr val="7B3C15"/>
              </a:solidFill>
              <a:latin typeface="Jua"/>
            </a:endParaRPr>
          </a:p>
        </p:txBody>
      </p:sp>
      <p:sp>
        <p:nvSpPr>
          <p:cNvPr id="17" name="Freeform 17"/>
          <p:cNvSpPr/>
          <p:nvPr/>
        </p:nvSpPr>
        <p:spPr>
          <a:xfrm rot="-1703962">
            <a:off x="10957624" y="299252"/>
            <a:ext cx="1682963" cy="2230433"/>
          </a:xfrm>
          <a:custGeom>
            <a:avLst/>
            <a:gdLst/>
            <a:ahLst/>
            <a:cxnLst/>
            <a:rect l="l" t="t" r="r" b="b"/>
            <a:pathLst>
              <a:path w="1682963" h="2230433">
                <a:moveTo>
                  <a:pt x="0" y="0"/>
                </a:moveTo>
                <a:lnTo>
                  <a:pt x="1682963" y="0"/>
                </a:lnTo>
                <a:lnTo>
                  <a:pt x="1682963" y="2230433"/>
                </a:lnTo>
                <a:lnTo>
                  <a:pt x="0" y="2230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Freeform 18"/>
          <p:cNvSpPr/>
          <p:nvPr/>
        </p:nvSpPr>
        <p:spPr>
          <a:xfrm>
            <a:off x="15813767" y="-1289411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1" y="0"/>
                </a:lnTo>
                <a:lnTo>
                  <a:pt x="7514921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Freeform 19"/>
          <p:cNvSpPr/>
          <p:nvPr/>
        </p:nvSpPr>
        <p:spPr>
          <a:xfrm rot="1578436">
            <a:off x="14564064" y="1347781"/>
            <a:ext cx="2499407" cy="1467833"/>
          </a:xfrm>
          <a:custGeom>
            <a:avLst/>
            <a:gdLst/>
            <a:ahLst/>
            <a:cxnLst/>
            <a:rect l="l" t="t" r="r" b="b"/>
            <a:pathLst>
              <a:path w="2499407" h="1467833">
                <a:moveTo>
                  <a:pt x="0" y="0"/>
                </a:moveTo>
                <a:lnTo>
                  <a:pt x="2499407" y="0"/>
                </a:lnTo>
                <a:lnTo>
                  <a:pt x="2499407" y="1467833"/>
                </a:lnTo>
                <a:lnTo>
                  <a:pt x="0" y="1467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6423433" y="8910998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Freeform 21"/>
          <p:cNvSpPr/>
          <p:nvPr/>
        </p:nvSpPr>
        <p:spPr>
          <a:xfrm>
            <a:off x="9892322" y="4313273"/>
            <a:ext cx="1892878" cy="1938526"/>
          </a:xfrm>
          <a:custGeom>
            <a:avLst/>
            <a:gdLst/>
            <a:ahLst/>
            <a:cxnLst/>
            <a:rect l="l" t="t" r="r" b="b"/>
            <a:pathLst>
              <a:path w="1892878" h="1938526">
                <a:moveTo>
                  <a:pt x="0" y="0"/>
                </a:moveTo>
                <a:lnTo>
                  <a:pt x="1892878" y="0"/>
                </a:lnTo>
                <a:lnTo>
                  <a:pt x="1892878" y="1938526"/>
                </a:lnTo>
                <a:lnTo>
                  <a:pt x="0" y="1938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>
            <a:off x="10325698" y="1399143"/>
            <a:ext cx="7607519" cy="10106607"/>
          </a:xfrm>
          <a:custGeom>
            <a:avLst/>
            <a:gdLst/>
            <a:ahLst/>
            <a:cxnLst/>
            <a:rect l="l" t="t" r="r" b="b"/>
            <a:pathLst>
              <a:path w="7607519" h="10106607">
                <a:moveTo>
                  <a:pt x="0" y="0"/>
                </a:moveTo>
                <a:lnTo>
                  <a:pt x="7607519" y="0"/>
                </a:lnTo>
                <a:lnTo>
                  <a:pt x="7607519" y="10106607"/>
                </a:lnTo>
                <a:lnTo>
                  <a:pt x="0" y="10106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CC00458-0C9E-4B99-B978-EDDE87F67767}"/>
              </a:ext>
            </a:extLst>
          </p:cNvPr>
          <p:cNvSpPr txBox="1"/>
          <p:nvPr/>
        </p:nvSpPr>
        <p:spPr>
          <a:xfrm>
            <a:off x="1281592" y="2600869"/>
            <a:ext cx="1060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Creando el concepto de producto.</a:t>
            </a:r>
            <a:endParaRPr lang="es-CO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026FD9DF-2797-43CC-B7CF-9A77781C9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871341"/>
              </p:ext>
            </p:extLst>
          </p:nvPr>
        </p:nvGraphicFramePr>
        <p:xfrm>
          <a:off x="1007138" y="3528269"/>
          <a:ext cx="9220200" cy="54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5770">
            <a:off x="-824415" y="7314731"/>
            <a:ext cx="20178560" cy="4532477"/>
            <a:chOff x="0" y="0"/>
            <a:chExt cx="5314518" cy="1193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4518" cy="1193739"/>
            </a:xfrm>
            <a:custGeom>
              <a:avLst/>
              <a:gdLst/>
              <a:ahLst/>
              <a:cxnLst/>
              <a:rect l="l" t="t" r="r" b="b"/>
              <a:pathLst>
                <a:path w="5314518" h="1193739">
                  <a:moveTo>
                    <a:pt x="0" y="0"/>
                  </a:moveTo>
                  <a:lnTo>
                    <a:pt x="5314518" y="0"/>
                  </a:lnTo>
                  <a:lnTo>
                    <a:pt x="5314518" y="1193739"/>
                  </a:lnTo>
                  <a:lnTo>
                    <a:pt x="0" y="1193739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14518" cy="121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3434468"/>
            <a:ext cx="5291742" cy="5673408"/>
          </a:xfrm>
          <a:custGeom>
            <a:avLst/>
            <a:gdLst/>
            <a:ahLst/>
            <a:cxnLst/>
            <a:rect l="l" t="t" r="r" b="b"/>
            <a:pathLst>
              <a:path w="5291742" h="5673408">
                <a:moveTo>
                  <a:pt x="0" y="0"/>
                </a:moveTo>
                <a:lnTo>
                  <a:pt x="5291742" y="0"/>
                </a:lnTo>
                <a:lnTo>
                  <a:pt x="5291742" y="5673408"/>
                </a:lnTo>
                <a:lnTo>
                  <a:pt x="0" y="5673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371600" y="1997267"/>
            <a:ext cx="8522809" cy="8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6"/>
              </a:lnSpc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Creando Valor</a:t>
            </a:r>
          </a:p>
        </p:txBody>
      </p:sp>
      <p:sp>
        <p:nvSpPr>
          <p:cNvPr id="12" name="Freeform 12"/>
          <p:cNvSpPr/>
          <p:nvPr/>
        </p:nvSpPr>
        <p:spPr>
          <a:xfrm>
            <a:off x="-974841" y="30383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17124134" y="6787412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 rot="-815782">
            <a:off x="17443892" y="3187064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7" y="0"/>
                </a:lnTo>
                <a:lnTo>
                  <a:pt x="1735497" y="1777349"/>
                </a:lnTo>
                <a:lnTo>
                  <a:pt x="0" y="1777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AB24BC-988F-425C-B8D5-8AAD163BDFCF}"/>
              </a:ext>
            </a:extLst>
          </p:cNvPr>
          <p:cNvSpPr txBox="1"/>
          <p:nvPr/>
        </p:nvSpPr>
        <p:spPr>
          <a:xfrm>
            <a:off x="7376510" y="5840753"/>
            <a:ext cx="91820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curva de Valor.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 del producto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 de la competencia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Plantilla en Excel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de valor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Valor</a:t>
            </a:r>
            <a:endParaRPr lang="es-C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4C4B34E-20E0-4614-9518-2654DD3FA2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66" t="34130" r="21381" b="29453"/>
          <a:stretch/>
        </p:blipFill>
        <p:spPr>
          <a:xfrm>
            <a:off x="7642471" y="1002729"/>
            <a:ext cx="8294799" cy="4393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4262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71473" y="5630314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1" y="0"/>
                </a:lnTo>
                <a:lnTo>
                  <a:pt x="7514921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11229834" y="2343148"/>
            <a:ext cx="6279820" cy="6432080"/>
            <a:chOff x="0" y="0"/>
            <a:chExt cx="2153575" cy="2205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3575" cy="2205791"/>
            </a:xfrm>
            <a:custGeom>
              <a:avLst/>
              <a:gdLst/>
              <a:ahLst/>
              <a:cxnLst/>
              <a:rect l="l" t="t" r="r" b="b"/>
              <a:pathLst>
                <a:path w="2153575" h="2205791">
                  <a:moveTo>
                    <a:pt x="62874" y="0"/>
                  </a:moveTo>
                  <a:lnTo>
                    <a:pt x="2090701" y="0"/>
                  </a:lnTo>
                  <a:cubicBezTo>
                    <a:pt x="2107376" y="0"/>
                    <a:pt x="2123369" y="6624"/>
                    <a:pt x="2135160" y="18415"/>
                  </a:cubicBezTo>
                  <a:cubicBezTo>
                    <a:pt x="2146951" y="30207"/>
                    <a:pt x="2153575" y="46199"/>
                    <a:pt x="2153575" y="62874"/>
                  </a:cubicBezTo>
                  <a:lnTo>
                    <a:pt x="2153575" y="2142917"/>
                  </a:lnTo>
                  <a:cubicBezTo>
                    <a:pt x="2153575" y="2159592"/>
                    <a:pt x="2146951" y="2175584"/>
                    <a:pt x="2135160" y="2187375"/>
                  </a:cubicBezTo>
                  <a:cubicBezTo>
                    <a:pt x="2123369" y="2199167"/>
                    <a:pt x="2107376" y="2205791"/>
                    <a:pt x="2090701" y="2205791"/>
                  </a:cubicBezTo>
                  <a:lnTo>
                    <a:pt x="62874" y="2205791"/>
                  </a:lnTo>
                  <a:cubicBezTo>
                    <a:pt x="46199" y="2205791"/>
                    <a:pt x="30207" y="2199167"/>
                    <a:pt x="18415" y="2187375"/>
                  </a:cubicBezTo>
                  <a:cubicBezTo>
                    <a:pt x="6624" y="2175584"/>
                    <a:pt x="0" y="2159592"/>
                    <a:pt x="0" y="2142917"/>
                  </a:cubicBezTo>
                  <a:lnTo>
                    <a:pt x="0" y="62874"/>
                  </a:lnTo>
                  <a:cubicBezTo>
                    <a:pt x="0" y="46199"/>
                    <a:pt x="6624" y="30207"/>
                    <a:pt x="18415" y="18415"/>
                  </a:cubicBezTo>
                  <a:cubicBezTo>
                    <a:pt x="30207" y="6624"/>
                    <a:pt x="46199" y="0"/>
                    <a:pt x="62874" y="0"/>
                  </a:cubicBezTo>
                  <a:close/>
                </a:path>
              </a:pathLst>
            </a:custGeom>
            <a:solidFill>
              <a:srgbClr val="F1C744">
                <a:alpha val="82745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53575" cy="2224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387577" y="2438997"/>
            <a:ext cx="1207079" cy="1274268"/>
          </a:xfrm>
          <a:custGeom>
            <a:avLst/>
            <a:gdLst/>
            <a:ahLst/>
            <a:cxnLst/>
            <a:rect l="l" t="t" r="r" b="b"/>
            <a:pathLst>
              <a:path w="1207079" h="1274268">
                <a:moveTo>
                  <a:pt x="0" y="0"/>
                </a:moveTo>
                <a:lnTo>
                  <a:pt x="1207079" y="0"/>
                </a:lnTo>
                <a:lnTo>
                  <a:pt x="1207079" y="1274268"/>
                </a:lnTo>
                <a:lnTo>
                  <a:pt x="0" y="1274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0986465" y="4616978"/>
            <a:ext cx="1719491" cy="969363"/>
          </a:xfrm>
          <a:custGeom>
            <a:avLst/>
            <a:gdLst/>
            <a:ahLst/>
            <a:cxnLst/>
            <a:rect l="l" t="t" r="r" b="b"/>
            <a:pathLst>
              <a:path w="1719491" h="969363">
                <a:moveTo>
                  <a:pt x="0" y="0"/>
                </a:moveTo>
                <a:lnTo>
                  <a:pt x="1719491" y="0"/>
                </a:lnTo>
                <a:lnTo>
                  <a:pt x="1719491" y="969363"/>
                </a:lnTo>
                <a:lnTo>
                  <a:pt x="0" y="969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11097765" y="6183509"/>
            <a:ext cx="1496892" cy="1374419"/>
          </a:xfrm>
          <a:custGeom>
            <a:avLst/>
            <a:gdLst/>
            <a:ahLst/>
            <a:cxnLst/>
            <a:rect l="l" t="t" r="r" b="b"/>
            <a:pathLst>
              <a:path w="1496892" h="1374419">
                <a:moveTo>
                  <a:pt x="0" y="0"/>
                </a:moveTo>
                <a:lnTo>
                  <a:pt x="1496891" y="0"/>
                </a:lnTo>
                <a:lnTo>
                  <a:pt x="1496891" y="1374419"/>
                </a:lnTo>
                <a:lnTo>
                  <a:pt x="0" y="1374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-2543087" y="3076131"/>
            <a:ext cx="8837154" cy="8229600"/>
          </a:xfrm>
          <a:custGeom>
            <a:avLst/>
            <a:gdLst/>
            <a:ahLst/>
            <a:cxnLst/>
            <a:rect l="l" t="t" r="r" b="b"/>
            <a:pathLst>
              <a:path w="8837154" h="8229600">
                <a:moveTo>
                  <a:pt x="0" y="0"/>
                </a:moveTo>
                <a:lnTo>
                  <a:pt x="8837154" y="0"/>
                </a:lnTo>
                <a:lnTo>
                  <a:pt x="88371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1767039" y="3633378"/>
            <a:ext cx="8899023" cy="2271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Investigación de Mercado-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Evaluación</a:t>
            </a: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 de concepto de 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producto</a:t>
            </a:r>
            <a:endParaRPr lang="en-US" sz="6805" spc="285" dirty="0">
              <a:solidFill>
                <a:srgbClr val="68902B"/>
              </a:solidFill>
              <a:latin typeface="Le Petit Cochon"/>
            </a:endParaRPr>
          </a:p>
        </p:txBody>
      </p:sp>
      <p:sp>
        <p:nvSpPr>
          <p:cNvPr id="15" name="Freeform 15"/>
          <p:cNvSpPr/>
          <p:nvPr/>
        </p:nvSpPr>
        <p:spPr>
          <a:xfrm rot="-3234585">
            <a:off x="-551610" y="-1460983"/>
            <a:ext cx="3160620" cy="3845887"/>
          </a:xfrm>
          <a:custGeom>
            <a:avLst/>
            <a:gdLst/>
            <a:ahLst/>
            <a:cxnLst/>
            <a:rect l="l" t="t" r="r" b="b"/>
            <a:pathLst>
              <a:path w="3160620" h="3845887">
                <a:moveTo>
                  <a:pt x="0" y="0"/>
                </a:moveTo>
                <a:lnTo>
                  <a:pt x="3160620" y="0"/>
                </a:lnTo>
                <a:lnTo>
                  <a:pt x="3160620" y="3845888"/>
                </a:lnTo>
                <a:lnTo>
                  <a:pt x="0" y="3845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7065541" y="8890151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Freeform 21"/>
          <p:cNvSpPr/>
          <p:nvPr/>
        </p:nvSpPr>
        <p:spPr>
          <a:xfrm>
            <a:off x="9443209" y="8327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 rot="-815782">
            <a:off x="5277068" y="-888675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6" y="0"/>
                </a:lnTo>
                <a:lnTo>
                  <a:pt x="1735496" y="1777350"/>
                </a:lnTo>
                <a:lnTo>
                  <a:pt x="0" y="1777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81C5B9-A88D-4736-8ED6-99CAB5F868FA}"/>
              </a:ext>
            </a:extLst>
          </p:cNvPr>
          <p:cNvSpPr txBox="1"/>
          <p:nvPr/>
        </p:nvSpPr>
        <p:spPr>
          <a:xfrm>
            <a:off x="12594657" y="2877479"/>
            <a:ext cx="43979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Brief- Herramienta(Plantilla)</a:t>
            </a:r>
          </a:p>
          <a:p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Plantilla para creación de preguntas(Encuesta)</a:t>
            </a:r>
          </a:p>
          <a:p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Resumen ejecutivo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4262">
            <a:off x="-804270" y="9166182"/>
            <a:ext cx="20178560" cy="3086100"/>
            <a:chOff x="0" y="0"/>
            <a:chExt cx="531451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4518" cy="812800"/>
            </a:xfrm>
            <a:custGeom>
              <a:avLst/>
              <a:gdLst/>
              <a:ahLst/>
              <a:cxnLst/>
              <a:rect l="l" t="t" r="r" b="b"/>
              <a:pathLst>
                <a:path w="5314518" h="812800">
                  <a:moveTo>
                    <a:pt x="0" y="0"/>
                  </a:moveTo>
                  <a:lnTo>
                    <a:pt x="5314518" y="0"/>
                  </a:lnTo>
                  <a:lnTo>
                    <a:pt x="53145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EED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1451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71473" y="5630314"/>
            <a:ext cx="7514921" cy="6897999"/>
          </a:xfrm>
          <a:custGeom>
            <a:avLst/>
            <a:gdLst/>
            <a:ahLst/>
            <a:cxnLst/>
            <a:rect l="l" t="t" r="r" b="b"/>
            <a:pathLst>
              <a:path w="7514921" h="6897999">
                <a:moveTo>
                  <a:pt x="0" y="0"/>
                </a:moveTo>
                <a:lnTo>
                  <a:pt x="7514921" y="0"/>
                </a:lnTo>
                <a:lnTo>
                  <a:pt x="7514921" y="6897999"/>
                </a:lnTo>
                <a:lnTo>
                  <a:pt x="0" y="68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-2543087" y="3076131"/>
            <a:ext cx="8837154" cy="8229600"/>
          </a:xfrm>
          <a:custGeom>
            <a:avLst/>
            <a:gdLst/>
            <a:ahLst/>
            <a:cxnLst/>
            <a:rect l="l" t="t" r="r" b="b"/>
            <a:pathLst>
              <a:path w="8837154" h="8229600">
                <a:moveTo>
                  <a:pt x="0" y="0"/>
                </a:moveTo>
                <a:lnTo>
                  <a:pt x="8837154" y="0"/>
                </a:lnTo>
                <a:lnTo>
                  <a:pt x="88371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3082353" y="1151863"/>
            <a:ext cx="13605447" cy="1540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716"/>
              </a:lnSpc>
              <a:spcBef>
                <a:spcPct val="0"/>
              </a:spcBef>
            </a:pP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Investigación de Mercado-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Evaluación</a:t>
            </a:r>
            <a:r>
              <a:rPr lang="en-US" sz="6805" spc="285" dirty="0">
                <a:solidFill>
                  <a:srgbClr val="68902B"/>
                </a:solidFill>
                <a:latin typeface="Le Petit Cochon"/>
              </a:rPr>
              <a:t> de concepto de </a:t>
            </a:r>
            <a:r>
              <a:rPr lang="en-US" sz="6805" spc="285" dirty="0" err="1">
                <a:solidFill>
                  <a:srgbClr val="68902B"/>
                </a:solidFill>
                <a:latin typeface="Le Petit Cochon"/>
              </a:rPr>
              <a:t>producto</a:t>
            </a:r>
            <a:endParaRPr lang="en-US" sz="6805" spc="285" dirty="0">
              <a:solidFill>
                <a:srgbClr val="68902B"/>
              </a:solidFill>
              <a:latin typeface="Le Petit Cochon"/>
            </a:endParaRPr>
          </a:p>
        </p:txBody>
      </p:sp>
      <p:sp>
        <p:nvSpPr>
          <p:cNvPr id="15" name="Freeform 15"/>
          <p:cNvSpPr/>
          <p:nvPr/>
        </p:nvSpPr>
        <p:spPr>
          <a:xfrm rot="-3234585">
            <a:off x="-551610" y="-1460983"/>
            <a:ext cx="3160620" cy="3845887"/>
          </a:xfrm>
          <a:custGeom>
            <a:avLst/>
            <a:gdLst/>
            <a:ahLst/>
            <a:cxnLst/>
            <a:rect l="l" t="t" r="r" b="b"/>
            <a:pathLst>
              <a:path w="3160620" h="3845887">
                <a:moveTo>
                  <a:pt x="0" y="0"/>
                </a:moveTo>
                <a:lnTo>
                  <a:pt x="3160620" y="0"/>
                </a:lnTo>
                <a:lnTo>
                  <a:pt x="3160620" y="3845888"/>
                </a:lnTo>
                <a:lnTo>
                  <a:pt x="0" y="384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Freeform 20"/>
          <p:cNvSpPr/>
          <p:nvPr/>
        </p:nvSpPr>
        <p:spPr>
          <a:xfrm>
            <a:off x="7065541" y="8890151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2" y="0"/>
                </a:lnTo>
                <a:lnTo>
                  <a:pt x="1949682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Freeform 21"/>
          <p:cNvSpPr/>
          <p:nvPr/>
        </p:nvSpPr>
        <p:spPr>
          <a:xfrm>
            <a:off x="9443209" y="832729"/>
            <a:ext cx="1949682" cy="792279"/>
          </a:xfrm>
          <a:custGeom>
            <a:avLst/>
            <a:gdLst/>
            <a:ahLst/>
            <a:cxnLst/>
            <a:rect l="l" t="t" r="r" b="b"/>
            <a:pathLst>
              <a:path w="1949682" h="792279">
                <a:moveTo>
                  <a:pt x="0" y="0"/>
                </a:moveTo>
                <a:lnTo>
                  <a:pt x="1949683" y="0"/>
                </a:lnTo>
                <a:lnTo>
                  <a:pt x="1949683" y="792279"/>
                </a:lnTo>
                <a:lnTo>
                  <a:pt x="0" y="7922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 rot="-815782">
            <a:off x="5277068" y="-888675"/>
            <a:ext cx="1735497" cy="1777349"/>
          </a:xfrm>
          <a:custGeom>
            <a:avLst/>
            <a:gdLst/>
            <a:ahLst/>
            <a:cxnLst/>
            <a:rect l="l" t="t" r="r" b="b"/>
            <a:pathLst>
              <a:path w="1735497" h="1777349">
                <a:moveTo>
                  <a:pt x="0" y="0"/>
                </a:moveTo>
                <a:lnTo>
                  <a:pt x="1735496" y="0"/>
                </a:lnTo>
                <a:lnTo>
                  <a:pt x="1735496" y="1777350"/>
                </a:lnTo>
                <a:lnTo>
                  <a:pt x="0" y="1777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44BC3918-28AC-4396-AB54-6EE9548715D5}"/>
              </a:ext>
            </a:extLst>
          </p:cNvPr>
          <p:cNvSpPr txBox="1">
            <a:spLocks/>
          </p:cNvSpPr>
          <p:nvPr/>
        </p:nvSpPr>
        <p:spPr>
          <a:xfrm>
            <a:off x="3061919" y="2955823"/>
            <a:ext cx="14226599" cy="43296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dirty="0"/>
          </a:p>
          <a:p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de Investigación : Cuantitativo</a:t>
            </a:r>
          </a:p>
          <a:p>
            <a:r>
              <a:rPr lang="es-MX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investigación: Descriptivo- Evaluación de concepto</a:t>
            </a:r>
          </a:p>
          <a:p>
            <a:r>
              <a:rPr lang="es-MX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Muestreo: </a:t>
            </a:r>
            <a:r>
              <a:rPr lang="es-MX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Aleatorio simple o Aleatorio estratificado</a:t>
            </a: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Tamaño de la Muestra: ¿</a:t>
            </a:r>
            <a:r>
              <a:rPr lang="es-MX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Cuantas personas serán encuestadas o entrevistadas según la población(Finita o infinita)?</a:t>
            </a:r>
          </a:p>
          <a:p>
            <a:endParaRPr lang="es-MX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570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447</Words>
  <Application>Microsoft Office PowerPoint</Application>
  <PresentationFormat>Personalizado</PresentationFormat>
  <Paragraphs>97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Oswald</vt:lpstr>
      <vt:lpstr>Times New Roman</vt:lpstr>
      <vt:lpstr>Calibri</vt:lpstr>
      <vt:lpstr>Arial</vt:lpstr>
      <vt:lpstr>Jua</vt:lpstr>
      <vt:lpstr>Wingdings</vt:lpstr>
      <vt:lpstr>Le Petit Cochon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Ficha técnica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Cream Illustration Let’s Learn About Food Presentation</dc:title>
  <dc:creator>USUARIO</dc:creator>
  <cp:lastModifiedBy>Asus</cp:lastModifiedBy>
  <cp:revision>13</cp:revision>
  <dcterms:created xsi:type="dcterms:W3CDTF">2006-08-16T00:00:00Z</dcterms:created>
  <dcterms:modified xsi:type="dcterms:W3CDTF">2026-03-12T14:58:55Z</dcterms:modified>
  <dc:identifier>DAF6_nZpIPc</dc:identifier>
</cp:coreProperties>
</file>