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8847C9-6CB5-43CE-A631-F45C446261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F47F376-8D7C-4E08-8FB5-0C71C71B33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6D88C1B-6A80-47A3-91A4-B956F9C3A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0F5C8-E62B-417D-BFFF-80D07535C6AB}" type="datetimeFigureOut">
              <a:rPr lang="es-CO" smtClean="0"/>
              <a:t>29/09/2026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2E23994-8AA1-4865-8984-3C10909B8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4997DF-7306-4523-92CA-54D9F0AB1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2CFE1-2A35-42BF-8BA3-E7211C6C13B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24576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058D95-3AA7-4AFD-BECC-B3A667766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10B1397-D39A-4932-8AC4-F1499FD950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755E24E-05DB-4A0D-A728-E9A35FF0F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0F5C8-E62B-417D-BFFF-80D07535C6AB}" type="datetimeFigureOut">
              <a:rPr lang="es-CO" smtClean="0"/>
              <a:t>29/09/2026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4375D31-BA3D-46EB-B532-376B9D191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9DF6756-D51E-4F52-B627-A2BC31F43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2CFE1-2A35-42BF-8BA3-E7211C6C13B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75292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A97293-59B8-45FF-83E9-EEDE4A297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EFBF593-8DDA-46F3-A6B0-666FC6A3D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9AE02DF-2554-469B-8F24-3D5CBB3DF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0F5C8-E62B-417D-BFFF-80D07535C6AB}" type="datetimeFigureOut">
              <a:rPr lang="es-CO" smtClean="0"/>
              <a:t>29/09/2026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E66AC7E-2EB3-4B7D-93F0-619EC5BD2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B010DD3-571B-417C-BBAC-049740956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2CFE1-2A35-42BF-8BA3-E7211C6C13B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3985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BD4009-C664-4B82-AB2F-7A64887EA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4892125-7EE2-4E89-A70B-C0C499EA80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9070642-A1D3-4E0D-9A73-5CA7B21AA4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17F934B-1DA9-4E2E-B7D6-959466CF0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0F5C8-E62B-417D-BFFF-80D07535C6AB}" type="datetimeFigureOut">
              <a:rPr lang="es-CO" smtClean="0"/>
              <a:t>29/09/2026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8C303D3-C51A-4AE6-866A-4EBA9C192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8418682-601E-4A84-8BBA-FA27274AC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2CFE1-2A35-42BF-8BA3-E7211C6C13B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08570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E4CF9D-0C10-41C6-8939-408230B00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2B4D417-52B8-4C23-AFE5-A579DAA274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D29D09F-C357-41FE-AEE5-2F1A8572F0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51C5727-261A-4B6E-A61F-8F8BC6D7D8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AEC1678-3AAA-457A-A5E4-318B3527AE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15B62A7-8F2D-4730-944C-75D56C2BA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0F5C8-E62B-417D-BFFF-80D07535C6AB}" type="datetimeFigureOut">
              <a:rPr lang="es-CO" smtClean="0"/>
              <a:t>29/09/2026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B15B27C-8B49-4A13-AF2E-2EF1BD773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A89BA6D-73F4-4D37-8E5D-04BE33FAD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2CFE1-2A35-42BF-8BA3-E7211C6C13B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95384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E64F62-5DCD-4C38-9560-26F05CA53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9E3D546-EE59-4BD2-9DC1-8B9AD7791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0F5C8-E62B-417D-BFFF-80D07535C6AB}" type="datetimeFigureOut">
              <a:rPr lang="es-CO" smtClean="0"/>
              <a:t>29/09/2026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1A7C164-0524-42A5-9AE3-54FE032F9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B23B285-D90B-46BF-9CB6-3A9FA1331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2CFE1-2A35-42BF-8BA3-E7211C6C13B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17666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C3F8633-4180-4F91-8B95-4CFF32226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0F5C8-E62B-417D-BFFF-80D07535C6AB}" type="datetimeFigureOut">
              <a:rPr lang="es-CO" smtClean="0"/>
              <a:t>29/09/2026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A935C6C-6818-4DE4-AB35-1901AE5B3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566976E-4355-4F3E-95BE-B3A43FEA3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2CFE1-2A35-42BF-8BA3-E7211C6C13B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94377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B5A7A0-3309-4C52-9905-E9BAFF43E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0B14265-4494-4926-8F0C-4D82F43EBC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D78D211-008E-4CB8-B119-40F37FB0B0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B2D9288-0AF5-4072-B85B-3FB7A8EBF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0F5C8-E62B-417D-BFFF-80D07535C6AB}" type="datetimeFigureOut">
              <a:rPr lang="es-CO" smtClean="0"/>
              <a:t>29/09/2026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BC0B816-5233-4D2A-92B3-BABEA1566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BDBD8FF-5A5E-492E-926C-405BD4229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2CFE1-2A35-42BF-8BA3-E7211C6C13B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52505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E167F2-BC81-40AF-8C9B-7378224B0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B0D3247-C31D-42A9-A69F-82189092D8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FAC3C55-A550-4020-92B4-258EC98358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EC798AD-E3B2-4E10-885D-A0C028CAF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0F5C8-E62B-417D-BFFF-80D07535C6AB}" type="datetimeFigureOut">
              <a:rPr lang="es-CO" smtClean="0"/>
              <a:t>29/09/2026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8F54D5C-A0FF-445E-BAD0-EDBD60A6D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3D04B0B-517E-425A-98B7-C6574A38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2CFE1-2A35-42BF-8BA3-E7211C6C13B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3066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36DA13-A3B6-4E76-B59D-E3FFF917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7AC6606-8FB6-4565-AE4A-CA25ABA773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DD46085-548C-4153-8D17-8A1D5CE55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0F5C8-E62B-417D-BFFF-80D07535C6AB}" type="datetimeFigureOut">
              <a:rPr lang="es-CO" smtClean="0"/>
              <a:t>29/09/2026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45717B1-F7BB-4004-AAB5-07D3EF269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32E57EC-0C34-4EBF-9C9E-39817B640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2CFE1-2A35-42BF-8BA3-E7211C6C13B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90311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5C03D39-609E-47AB-A67D-33F3C9CD68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DF856BC-6759-4ECC-A644-25D02BA363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763237F-7FCF-4F6A-BC89-00B6F46EF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0F5C8-E62B-417D-BFFF-80D07535C6AB}" type="datetimeFigureOut">
              <a:rPr lang="es-CO" smtClean="0"/>
              <a:t>29/09/2026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97816ED-D6A9-45A9-9D90-0EF54C6E0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0105228-75D9-462E-999E-3131D548B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2CFE1-2A35-42BF-8BA3-E7211C6C13B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20890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2760E7B-E18A-4A8E-BD9F-AD5669CB9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D649075-5D60-43DF-951B-EBE742A981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4D1FED6-A3B0-42B9-891B-91E0EFD15C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A0F5C8-E62B-417D-BFFF-80D07535C6AB}" type="datetimeFigureOut">
              <a:rPr lang="es-CO" smtClean="0"/>
              <a:t>29/09/2026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042995E-1FAC-45C9-A569-D9AC050CEF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169754-267E-4334-91D2-7AF13F770B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2CFE1-2A35-42BF-8BA3-E7211C6C13B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96666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0A4C9B33-B52F-4F61-BB48-115958AF9B9C}"/>
              </a:ext>
            </a:extLst>
          </p:cNvPr>
          <p:cNvSpPr/>
          <p:nvPr/>
        </p:nvSpPr>
        <p:spPr>
          <a:xfrm>
            <a:off x="787399" y="1544856"/>
            <a:ext cx="10778067" cy="3619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O" sz="4400" b="1" kern="1800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AT0607 – Mejoramiento Genético Vegetal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O" sz="36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Unidad: Alógamas II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ts val="1500"/>
              </a:lnSpc>
              <a:spcAft>
                <a:spcPts val="800"/>
              </a:spcAft>
            </a:pPr>
            <a:r>
              <a:rPr lang="es-CO" b="1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Mejoramiento Genético Vegetal (AT0607)</a:t>
            </a:r>
            <a:b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CO" b="1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Unidad: Alógamas II: Mejoramiento de especies de polinización cruzada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>
              <a:lnSpc>
                <a:spcPts val="15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Programa de Agronomía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>
              <a:lnSpc>
                <a:spcPts val="15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Universidad del Pacífico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>
              <a:lnSpc>
                <a:spcPts val="15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Semestre académico 2026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702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13BC0288-3CE4-4CB0-A5C6-11566ED93FD6}"/>
              </a:ext>
            </a:extLst>
          </p:cNvPr>
          <p:cNvSpPr/>
          <p:nvPr/>
        </p:nvSpPr>
        <p:spPr>
          <a:xfrm>
            <a:off x="224589" y="474936"/>
            <a:ext cx="11774906" cy="5769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O" sz="4000" b="1" kern="1800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Conceptos básicos de las especies alógamas</a:t>
            </a:r>
            <a:endParaRPr lang="es-CO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sz="24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¿Qué son las especies alógamas?</a:t>
            </a:r>
            <a:endParaRPr lang="es-CO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sz="1600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Son aquellas en las que predominan los cruzamientos entre individuos diferentes, favoreciendo la fecundación cruzada.</a:t>
            </a:r>
            <a:endParaRPr lang="es-CO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ts val="1500"/>
              </a:lnSpc>
              <a:spcAft>
                <a:spcPts val="800"/>
              </a:spcAft>
            </a:pPr>
            <a:r>
              <a:rPr lang="es-CO" sz="24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Características principales</a:t>
            </a:r>
            <a:endParaRPr lang="es-CO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600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Alta heterocigosidad.</a:t>
            </a:r>
            <a:endParaRPr lang="es-CO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600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Elevada variabilidad genética.</a:t>
            </a:r>
            <a:endParaRPr lang="es-CO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600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Amplia recombinación génica.</a:t>
            </a:r>
            <a:endParaRPr lang="es-CO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600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Baja frecuencia de autofecundación.</a:t>
            </a:r>
            <a:endParaRPr lang="es-CO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600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Alta capacidad de adaptación.</a:t>
            </a:r>
            <a:endParaRPr lang="es-CO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ts val="1500"/>
              </a:lnSpc>
              <a:spcAft>
                <a:spcPts val="800"/>
              </a:spcAft>
            </a:pPr>
            <a:r>
              <a:rPr lang="es-CO" sz="24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Importancia en mejoramiento</a:t>
            </a:r>
            <a:endParaRPr lang="es-CO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600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Fuente permanente de diversidad genética.</a:t>
            </a:r>
            <a:endParaRPr lang="es-CO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600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Permiten explotar la heterosis.</a:t>
            </a:r>
            <a:endParaRPr lang="es-CO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600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Facilitan la selección recurrente.</a:t>
            </a:r>
            <a:endParaRPr lang="es-CO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ts val="1500"/>
              </a:lnSpc>
              <a:spcAft>
                <a:spcPts val="800"/>
              </a:spcAft>
            </a:pPr>
            <a:r>
              <a:rPr lang="es-CO" sz="24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Ejemplos</a:t>
            </a:r>
            <a:endParaRPr lang="es-CO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600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Maíz (Zea mays)</a:t>
            </a:r>
            <a:endParaRPr lang="es-CO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600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Centeno (</a:t>
            </a:r>
            <a:r>
              <a:rPr lang="es-CO" sz="1600" dirty="0" err="1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Secale</a:t>
            </a:r>
            <a:r>
              <a:rPr lang="es-CO" sz="1600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CO" sz="1600" dirty="0" err="1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cereale</a:t>
            </a:r>
            <a:r>
              <a:rPr lang="es-CO" sz="1600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s-CO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600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Palma de aceite (</a:t>
            </a:r>
            <a:r>
              <a:rPr lang="es-CO" sz="1600" dirty="0" err="1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Elaeis</a:t>
            </a:r>
            <a:r>
              <a:rPr lang="es-CO" sz="1600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CO" sz="1600" dirty="0" err="1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guineensis</a:t>
            </a:r>
            <a:r>
              <a:rPr lang="es-CO" sz="1600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s-CO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600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Coco (Cocos nucifera)</a:t>
            </a:r>
            <a:endParaRPr lang="es-CO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4852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0CFF91C-874E-4C5A-AE14-736A8F7E3367}"/>
              </a:ext>
            </a:extLst>
          </p:cNvPr>
          <p:cNvSpPr/>
          <p:nvPr/>
        </p:nvSpPr>
        <p:spPr>
          <a:xfrm>
            <a:off x="304799" y="1223411"/>
            <a:ext cx="11486148" cy="4264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O" sz="4400" b="1" kern="1800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Bases genéticas de la heterosis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ts val="1500"/>
              </a:lnSpc>
              <a:spcAft>
                <a:spcPts val="800"/>
              </a:spcAft>
            </a:pPr>
            <a:r>
              <a:rPr lang="es-CO" sz="28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¿Qué es la heterosis?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heterosis o vigor híbrido es la superioridad fenotípica observada en la descendencia híbrida respecto al promedio o al mejor progenitor.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ts val="1500"/>
              </a:lnSpc>
              <a:spcAft>
                <a:spcPts val="800"/>
              </a:spcAft>
            </a:pPr>
            <a:r>
              <a:rPr lang="es-CO" sz="28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Expresiones de heterosis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Mayor rendimiento.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Mayor biomasa.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Mayor vigor vegetativo.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Mayor tolerancia a estrés.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Mayor estabilidad ambiental.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ts val="1500"/>
              </a:lnSpc>
              <a:spcAft>
                <a:spcPts val="800"/>
              </a:spcAft>
            </a:pPr>
            <a:r>
              <a:rPr lang="es-CO" sz="28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Importancia económica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Los híbridos comerciales de maíz representan uno de los mayores éxitos del mejoramiento genético vegetal.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b="1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Imagen:</a:t>
            </a: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Comparación entre híbrido vigoroso y líneas parentales.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444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14D67ED5-3A36-46B8-BE43-53A55F5F3E1A}"/>
              </a:ext>
            </a:extLst>
          </p:cNvPr>
          <p:cNvSpPr/>
          <p:nvPr/>
        </p:nvSpPr>
        <p:spPr>
          <a:xfrm>
            <a:off x="657726" y="431063"/>
            <a:ext cx="10523621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800" b="1" dirty="0"/>
              <a:t>Hipótesis genéticas de la heterosis</a:t>
            </a:r>
            <a:endParaRPr lang="es-CO" sz="2800" dirty="0"/>
          </a:p>
          <a:p>
            <a:r>
              <a:rPr lang="es-CO" sz="2800" b="1" dirty="0"/>
              <a:t>Hipótesis de dominancia</a:t>
            </a:r>
            <a:endParaRPr lang="es-CO" sz="2800" dirty="0"/>
          </a:p>
          <a:p>
            <a:r>
              <a:rPr lang="es-CO" sz="2800" dirty="0"/>
              <a:t>Los genes dominantes favorables enmascaran alelos recesivos deletéreos.</a:t>
            </a:r>
          </a:p>
          <a:p>
            <a:r>
              <a:rPr lang="es-CO" sz="2800" b="1" dirty="0"/>
              <a:t>Ejemplo</a:t>
            </a:r>
            <a:endParaRPr lang="es-CO" sz="2800" dirty="0"/>
          </a:p>
          <a:p>
            <a:r>
              <a:rPr lang="es-CO" sz="2800" dirty="0"/>
              <a:t>AA × </a:t>
            </a:r>
            <a:r>
              <a:rPr lang="es-CO" sz="2800" dirty="0" err="1"/>
              <a:t>aa</a:t>
            </a:r>
            <a:r>
              <a:rPr lang="es-CO" sz="2800" dirty="0"/>
              <a:t> → </a:t>
            </a:r>
            <a:r>
              <a:rPr lang="es-CO" sz="2800" dirty="0" err="1"/>
              <a:t>Aa</a:t>
            </a:r>
            <a:endParaRPr lang="es-CO" sz="2800" dirty="0"/>
          </a:p>
          <a:p>
            <a:r>
              <a:rPr lang="es-CO" sz="2800" dirty="0"/>
              <a:t>El heterocigoto expresa los efectos favorables.</a:t>
            </a:r>
          </a:p>
          <a:p>
            <a:pPr algn="ctr"/>
            <a:r>
              <a:rPr lang="es-CO" sz="2800" b="1" dirty="0"/>
              <a:t>Hipótesis de sobredominancia</a:t>
            </a:r>
            <a:endParaRPr lang="es-CO" sz="2800" dirty="0"/>
          </a:p>
          <a:p>
            <a:r>
              <a:rPr lang="es-CO" sz="2800" dirty="0"/>
              <a:t>El heterocigoto posee un desempeño superior a ambos homocigotos.</a:t>
            </a:r>
          </a:p>
          <a:p>
            <a:r>
              <a:rPr lang="es-CO" sz="2800" dirty="0"/>
              <a:t>AA &lt; </a:t>
            </a:r>
            <a:r>
              <a:rPr lang="es-CO" sz="2800" dirty="0" err="1"/>
              <a:t>Aa</a:t>
            </a:r>
            <a:r>
              <a:rPr lang="es-CO" sz="2800" dirty="0"/>
              <a:t> &gt; </a:t>
            </a:r>
            <a:r>
              <a:rPr lang="es-CO" sz="2800" dirty="0" err="1"/>
              <a:t>aa</a:t>
            </a:r>
            <a:endParaRPr lang="es-CO" sz="2800" dirty="0"/>
          </a:p>
          <a:p>
            <a:pPr algn="ctr"/>
            <a:r>
              <a:rPr lang="es-CO" sz="2800" b="1" dirty="0"/>
              <a:t>Hipótesis de epistasis</a:t>
            </a:r>
            <a:endParaRPr lang="es-CO" sz="2800" dirty="0"/>
          </a:p>
          <a:p>
            <a:r>
              <a:rPr lang="es-CO" sz="2800" dirty="0"/>
              <a:t>Las interacciones positivas entre loci incrementan el rendimiento.</a:t>
            </a:r>
          </a:p>
          <a:p>
            <a:r>
              <a:rPr lang="es-CO" sz="2800" b="1" dirty="0"/>
              <a:t>Imagen:</a:t>
            </a:r>
            <a:r>
              <a:rPr lang="es-CO" sz="2800" dirty="0"/>
              <a:t> Esquema comparativo dominancia, sobredominancia y epistasis.</a:t>
            </a:r>
            <a:endParaRPr lang="es-CO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897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E8D757AC-2EC9-43C5-8F4D-FA3137A7EF9A}"/>
              </a:ext>
            </a:extLst>
          </p:cNvPr>
          <p:cNvSpPr/>
          <p:nvPr/>
        </p:nvSpPr>
        <p:spPr>
          <a:xfrm>
            <a:off x="336884" y="377744"/>
            <a:ext cx="11502190" cy="6210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O" sz="4400" b="1" kern="1800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Depresión por endogamia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sz="28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Definición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Reducción progresiva del vigor biológico producida por el aumento de la homocigosis.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endParaRPr lang="es-CO" sz="2800" b="1" dirty="0">
              <a:effectLst/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sz="28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Consecuencias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Menor crecimiento.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Menor rendimiento.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Menor fertilidad.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Mayor susceptibilidad a enfermedades.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Menor adaptación.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endParaRPr lang="es-CO" sz="2800" b="1" dirty="0">
              <a:effectLst/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sz="28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Causa genética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Incremento de: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Homocigosis.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Expresión de alelos recesivos deletéreos.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endParaRPr lang="es-CO" sz="2800" b="1" dirty="0">
              <a:effectLst/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sz="28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Relación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Mayor endogamia → Menor vigor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CO" b="1" dirty="0">
                <a:latin typeface="Segoe UI" panose="020B0502040204020203" pitchFamily="34" charset="0"/>
                <a:ea typeface="Times New Roman" panose="02020603050405020304" pitchFamily="18" charset="0"/>
              </a:rPr>
              <a:t>Imagen:</a:t>
            </a: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</a:rPr>
              <a:t> Maíz híbrido versus líneas altamente endogámicas.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709072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53E242FA-4329-4315-9F4B-5C8EE4744655}"/>
              </a:ext>
            </a:extLst>
          </p:cNvPr>
          <p:cNvSpPr/>
          <p:nvPr/>
        </p:nvSpPr>
        <p:spPr>
          <a:xfrm>
            <a:off x="481263" y="205364"/>
            <a:ext cx="11357811" cy="6271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O" sz="4400" b="1" kern="1800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Aptitud Combinatoria General (HCG) y Específica (HCE)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endParaRPr lang="es-CO" sz="2800" b="1" dirty="0">
              <a:effectLst/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sz="28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Aptitud Combinatoria General (HCG)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Capacidad promedio de una línea para transmitir características favorables.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Relacionada con: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Efectos aditivos.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Valor genético aditivo.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endParaRPr lang="es-CO" sz="2800" b="1" dirty="0">
              <a:effectLst/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sz="28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Aptitud Combinatoria Específica (HCE)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Capacidad particular de una combinación de progenitores.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Relacionada con: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Dominancia.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Sobredominancia.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Epistasis.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endParaRPr lang="es-CO" sz="2800" b="1" dirty="0">
              <a:effectLst/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sz="28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Aplicación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Identificación de los mejores parentales para híbridos.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6576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92434BA0-D765-45A1-A70D-015C5B90F0E5}"/>
              </a:ext>
            </a:extLst>
          </p:cNvPr>
          <p:cNvSpPr/>
          <p:nvPr/>
        </p:nvSpPr>
        <p:spPr>
          <a:xfrm>
            <a:off x="577516" y="344006"/>
            <a:ext cx="11036968" cy="5841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O" sz="4400" b="1" kern="1800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Diseños alélicos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endParaRPr lang="es-CO" sz="2800" b="1" dirty="0">
              <a:effectLst/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sz="28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Objetivos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Estimar HCG.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Estimar HCE.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Identificar progenitores superiores.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endParaRPr lang="es-CO" sz="2800" b="1" dirty="0">
              <a:effectLst/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sz="28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Dialelo completo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Todos los progenitores se cruzan entre sí.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Número de cruces: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n(n−1)/2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endParaRPr lang="es-CO" sz="2800" b="1" dirty="0">
              <a:effectLst/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sz="28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Dialelo parcial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 realiza solamente una parte de los cruzamientos posibles.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endParaRPr lang="es-CO" sz="2800" b="1" dirty="0">
              <a:effectLst/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sz="28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Ventajas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Estimación de parámetros genéticos.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Identificación de combinaciones promisorias.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731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92F73B75-E1CB-492C-B99E-419189247458}"/>
              </a:ext>
            </a:extLst>
          </p:cNvPr>
          <p:cNvSpPr/>
          <p:nvPr/>
        </p:nvSpPr>
        <p:spPr>
          <a:xfrm>
            <a:off x="593558" y="456305"/>
            <a:ext cx="10956758" cy="60343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O" sz="4400" b="1" kern="1800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Selección recurrente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endParaRPr lang="es-CO" sz="2800" b="1" dirty="0">
              <a:effectLst/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sz="28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Definición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Método para aumentar gradualmente la frecuencia de genes favorables manteniendo la variabilidad genética.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endParaRPr lang="es-CO" sz="2800" b="1" dirty="0">
              <a:effectLst/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sz="28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Etapas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Selección de individuos superiores.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s-CO" dirty="0" err="1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Intercruzamiento</a:t>
            </a: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Formación de nueva población.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Repetición del ciclo.</a:t>
            </a: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sz="28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Ventajas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Conserva diversidad genética.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Incrementa rendimiento.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Produce ganancias acumulativas.</a:t>
            </a:r>
          </a:p>
          <a:p>
            <a:pPr lvl="0">
              <a:lnSpc>
                <a:spcPts val="15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sz="28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Aplicación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Programas de maíz, sorgo y palma.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076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1B16693D-E96C-4B34-8DA3-AE34A50298A2}"/>
              </a:ext>
            </a:extLst>
          </p:cNvPr>
          <p:cNvSpPr/>
          <p:nvPr/>
        </p:nvSpPr>
        <p:spPr>
          <a:xfrm>
            <a:off x="545431" y="492010"/>
            <a:ext cx="11117179" cy="6136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O" sz="4400" b="1" kern="1800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Selección recurrente recíproca (SRR)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endParaRPr lang="es-CO" sz="2800" b="1" dirty="0">
              <a:effectLst/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sz="28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Concepto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Mejora simultáneamente dos poblaciones usando cada una como probador de la otra.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endParaRPr lang="es-CO" sz="2800" b="1" dirty="0">
              <a:effectLst/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sz="28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Procedimiento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Población A ↔ Población B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se evalúa con B.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 se evalúa con A.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 seleccionan los mejores individuos.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 recombinan.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endParaRPr lang="es-CO" sz="2800" b="1" dirty="0">
              <a:effectLst/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sz="28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Ventajas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Incrementa heterosis.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Incrementa HCG.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Mejora híbridos futuros.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endParaRPr lang="es-CO" sz="2800" b="1" dirty="0">
              <a:effectLst/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sz="28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Aplicación clásica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Mejoramiento de maíz.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37026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EBD16704-4686-4DCD-AFA9-AEC173665122}"/>
              </a:ext>
            </a:extLst>
          </p:cNvPr>
          <p:cNvSpPr/>
          <p:nvPr/>
        </p:nvSpPr>
        <p:spPr>
          <a:xfrm>
            <a:off x="625641" y="787337"/>
            <a:ext cx="11053011" cy="5109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O" sz="3600" b="1" kern="1800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Formación de híbridos</a:t>
            </a:r>
            <a:endParaRPr lang="es-C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endParaRPr lang="es-CO" sz="2000" b="1" dirty="0">
              <a:effectLst/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sz="20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Objetivo</a:t>
            </a:r>
            <a:endParaRPr lang="es-C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sz="1400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Explotar la heterosis para maximizar productividad.</a:t>
            </a:r>
            <a:endParaRPr lang="es-C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endParaRPr lang="es-CO" sz="2000" b="1" dirty="0">
              <a:effectLst/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sz="20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Etapas</a:t>
            </a:r>
            <a:endParaRPr lang="es-C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b="1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Producción de líneas endogámicas</a:t>
            </a:r>
            <a:endParaRPr lang="es-C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b="1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Evaluación de capacidad combinatoria</a:t>
            </a:r>
            <a:endParaRPr lang="es-C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b="1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Cruzamientos experimentales</a:t>
            </a:r>
            <a:endParaRPr lang="es-C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b="1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Ensayos multilocales</a:t>
            </a:r>
            <a:endParaRPr lang="es-C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b="1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Liberación comercial</a:t>
            </a:r>
            <a:endParaRPr lang="es-C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endParaRPr lang="es-CO" sz="2000" b="1" dirty="0">
              <a:effectLst/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sz="20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Tipos de híbridos</a:t>
            </a:r>
            <a:endParaRPr lang="es-C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400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Híbrido simple.</a:t>
            </a:r>
            <a:endParaRPr lang="es-C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400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Híbrido triple.</a:t>
            </a:r>
            <a:endParaRPr lang="es-C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400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Híbrido doble.</a:t>
            </a:r>
            <a:endParaRPr lang="es-C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3749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465CA1A6-DC3E-4344-B333-3E80C5CA20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0039" y="609602"/>
            <a:ext cx="8582527" cy="5755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4739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192C80C-E573-4D1D-8AF7-C49EF9B01E51}"/>
              </a:ext>
            </a:extLst>
          </p:cNvPr>
          <p:cNvSpPr/>
          <p:nvPr/>
        </p:nvSpPr>
        <p:spPr>
          <a:xfrm>
            <a:off x="417095" y="286033"/>
            <a:ext cx="11357810" cy="5252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O" sz="4400" b="1" kern="1800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Variedades sintéticas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endParaRPr lang="es-CO" sz="2800" b="1" dirty="0">
              <a:effectLst/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sz="28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Definición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Poblaciones obtenidas mediante el </a:t>
            </a:r>
            <a:r>
              <a:rPr lang="es-CO" dirty="0" err="1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intercruzamiento</a:t>
            </a: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varios progenitores con buena aptitud combinatoria.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endParaRPr lang="es-CO" sz="2800" b="1" dirty="0">
              <a:effectLst/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sz="28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Ventajas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Bajo costo de semilla.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Adaptación amplia.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Conservación de variabilidad genética.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endParaRPr lang="es-CO" sz="2800" b="1" dirty="0">
              <a:effectLst/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sz="28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Desventajas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Menor heterosis que un híbrido.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endParaRPr lang="es-CO" sz="2800" b="1" dirty="0">
              <a:effectLst/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sz="28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Aplicaciones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Agricultura familiar.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Sistemas de bajos insumos.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1055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59FB0CF6-087D-4075-B978-DC134208D3EC}"/>
              </a:ext>
            </a:extLst>
          </p:cNvPr>
          <p:cNvSpPr/>
          <p:nvPr/>
        </p:nvSpPr>
        <p:spPr>
          <a:xfrm>
            <a:off x="368967" y="786963"/>
            <a:ext cx="11325727" cy="5547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O" sz="4400" b="1" kern="1800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Poblaciones compuestas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endParaRPr lang="es-CO" sz="2800" b="1" dirty="0">
              <a:effectLst/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sz="28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Definición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Mezcla de diferentes materiales genéticos que posteriormente se intercruzan libremente.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endParaRPr lang="es-CO" sz="2800" b="1" dirty="0">
              <a:effectLst/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sz="28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Objetivos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Aumentar diversidad genética.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Formar poblaciones base.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Facilitar selección recurrente.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endParaRPr lang="es-CO" sz="2800" b="1" dirty="0">
              <a:effectLst/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sz="28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Ventajas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Amplia adaptabilidad.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Conservación genética.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Respuesta a selección.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endParaRPr lang="es-CO" sz="2800" b="1" dirty="0">
              <a:effectLst/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sz="28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Aplicación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Desarrollo de variedades para condiciones tropicales.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4684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BEDCD292-9B97-428F-B559-043B952FC01C}"/>
              </a:ext>
            </a:extLst>
          </p:cNvPr>
          <p:cNvSpPr/>
          <p:nvPr/>
        </p:nvSpPr>
        <p:spPr>
          <a:xfrm>
            <a:off x="673767" y="-48125"/>
            <a:ext cx="10908633" cy="7030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2800" b="1" kern="1800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14. Aplicación al Pacífico colombiano</a:t>
            </a:r>
            <a:endParaRPr lang="es-CO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sz="16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Condiciones regionales</a:t>
            </a:r>
            <a:endParaRPr lang="es-CO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100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Alta precipitación.</a:t>
            </a:r>
            <a:endParaRPr lang="es-CO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100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Suelos ácidos.</a:t>
            </a:r>
            <a:endParaRPr lang="es-CO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100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Alta biodiversidad.</a:t>
            </a:r>
            <a:endParaRPr lang="es-CO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100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Sistemas productivos tradicionales.</a:t>
            </a:r>
            <a:endParaRPr lang="es-CO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sz="16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Especies prioritarias</a:t>
            </a:r>
            <a:endParaRPr lang="es-CO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sz="14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Maíz chococito</a:t>
            </a:r>
            <a:endParaRPr lang="es-CO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100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Conservación genética.</a:t>
            </a:r>
            <a:endParaRPr lang="es-CO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100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Selección recurrente participativa.</a:t>
            </a:r>
            <a:endParaRPr lang="es-CO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sz="14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Chontaduro</a:t>
            </a:r>
            <a:endParaRPr lang="es-CO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100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Identificación de árboles élite.</a:t>
            </a:r>
            <a:endParaRPr lang="es-CO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100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Formación de huertos semilleros.</a:t>
            </a:r>
            <a:endParaRPr lang="es-CO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sz="14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Coco</a:t>
            </a:r>
            <a:endParaRPr lang="es-CO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100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Resistencia a enfermedades.</a:t>
            </a:r>
            <a:endParaRPr lang="es-CO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100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Selección de poblaciones adaptadas.</a:t>
            </a:r>
            <a:endParaRPr lang="es-CO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sz="14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Palma de aceite</a:t>
            </a:r>
            <a:endParaRPr lang="es-CO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100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Desarrollo de híbridos de alto rendimiento.</a:t>
            </a:r>
            <a:endParaRPr lang="es-CO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sz="16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Estrategias recomendadas</a:t>
            </a:r>
            <a:endParaRPr lang="es-CO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100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Selección recurrente.</a:t>
            </a:r>
            <a:endParaRPr lang="es-CO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100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Variedades sintéticas.</a:t>
            </a:r>
            <a:endParaRPr lang="es-CO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100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Poblaciones compuestas.</a:t>
            </a:r>
            <a:endParaRPr lang="es-CO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100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Selección asistida por marcadores.</a:t>
            </a:r>
            <a:endParaRPr lang="es-CO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9120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3EE1253A-AFBA-44BE-A149-7C8876B2EB78}"/>
              </a:ext>
            </a:extLst>
          </p:cNvPr>
          <p:cNvSpPr/>
          <p:nvPr/>
        </p:nvSpPr>
        <p:spPr>
          <a:xfrm>
            <a:off x="1909011" y="1550141"/>
            <a:ext cx="8373978" cy="41281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O" sz="5400" b="1" kern="1800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Conclusiones</a:t>
            </a:r>
            <a:endParaRPr lang="es-CO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s-CO" sz="3600" b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Ideas clave</a:t>
            </a:r>
          </a:p>
          <a:p>
            <a:pPr>
              <a:lnSpc>
                <a:spcPts val="1500"/>
              </a:lnSpc>
              <a:spcAft>
                <a:spcPts val="800"/>
              </a:spcAft>
            </a:pPr>
            <a:endParaRPr lang="es-CO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ts val="1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CO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Las especies alógamas presentan alta heterocigosidad y variabilidad genética.</a:t>
            </a:r>
            <a:endParaRPr lang="es-CO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ts val="1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CO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La heterosis constituye la base de los programas modernos de híbridos.</a:t>
            </a:r>
            <a:endParaRPr lang="es-CO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ts val="1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CO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La endogamia incrementa la homocigosis y reduce el vigor.</a:t>
            </a:r>
            <a:endParaRPr lang="es-CO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ts val="1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CO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HCG y HCE permiten identificar progenitores superiores.</a:t>
            </a:r>
            <a:endParaRPr lang="es-CO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ts val="1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CO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La selección recurrente mejora poblaciones manteniendo diversidad genética.</a:t>
            </a:r>
            <a:endParaRPr lang="es-CO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ts val="1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CO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El Pacífico colombiano posee gran potencial para desarrollar programas de mejoramiento participativo</a:t>
            </a:r>
            <a:r>
              <a:rPr lang="es-CO" sz="2000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adaptados a las condiciones tropicales húmedas.</a:t>
            </a:r>
            <a:endParaRPr lang="es-CO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4920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5B849E68-DF44-4D50-9712-BA8C8442FEE8}"/>
              </a:ext>
            </a:extLst>
          </p:cNvPr>
          <p:cNvSpPr/>
          <p:nvPr/>
        </p:nvSpPr>
        <p:spPr>
          <a:xfrm>
            <a:off x="1764632" y="2759241"/>
            <a:ext cx="8630652" cy="24949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4400" b="1" kern="1800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Bibliografía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 err="1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Acquaah</a:t>
            </a: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G. (2020). </a:t>
            </a:r>
            <a:r>
              <a:rPr lang="es-CO" i="1" dirty="0" err="1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Principles</a:t>
            </a:r>
            <a:r>
              <a:rPr lang="es-CO" i="1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Plant Genetics and Breeding</a:t>
            </a: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Allard, R.W. (1999). </a:t>
            </a:r>
            <a:r>
              <a:rPr lang="es-CO" i="1" dirty="0" err="1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Principles</a:t>
            </a:r>
            <a:r>
              <a:rPr lang="es-CO" i="1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Plant Breeding</a:t>
            </a: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 err="1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Hallauer</a:t>
            </a: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A.R., Carena, M.J., &amp; Miranda </a:t>
            </a:r>
            <a:r>
              <a:rPr lang="es-CO" dirty="0" err="1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Filho</a:t>
            </a: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J.B. (2010). </a:t>
            </a:r>
            <a:r>
              <a:rPr lang="es-CO" i="1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Quantitative Genetics in </a:t>
            </a:r>
            <a:r>
              <a:rPr lang="es-CO" i="1" dirty="0" err="1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Maize</a:t>
            </a:r>
            <a:r>
              <a:rPr lang="es-CO" i="1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Breeding</a:t>
            </a: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C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 err="1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Falconer</a:t>
            </a: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D.S. &amp; </a:t>
            </a:r>
            <a:r>
              <a:rPr lang="es-CO" dirty="0" err="1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Mackay</a:t>
            </a: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T.F.C. (1996). </a:t>
            </a:r>
            <a:r>
              <a:rPr lang="es-CO" i="1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Introduction to Quantitative Genetics</a:t>
            </a: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CO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5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dirty="0">
                <a:latin typeface="Segoe UI" panose="020B0502040204020203" pitchFamily="34" charset="0"/>
                <a:ea typeface="Times New Roman" panose="02020603050405020304" pitchFamily="18" charset="0"/>
              </a:rPr>
              <a:t>Bernardo, R. (2020). </a:t>
            </a:r>
            <a:r>
              <a:rPr lang="es-CO" i="1" dirty="0">
                <a:latin typeface="Segoe UI" panose="020B0502040204020203" pitchFamily="34" charset="0"/>
                <a:ea typeface="Times New Roman" panose="02020603050405020304" pitchFamily="18" charset="0"/>
              </a:rPr>
              <a:t>Breeding for Quantitative Traits in Plants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981976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976</Words>
  <Application>Microsoft Office PowerPoint</Application>
  <PresentationFormat>Panorámica</PresentationFormat>
  <Paragraphs>226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Segoe UI</vt:lpstr>
      <vt:lpstr>Symbol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Jose Omar Cardona Montoya</dc:creator>
  <cp:lastModifiedBy>Jose Omar Cardona Montoya</cp:lastModifiedBy>
  <cp:revision>3</cp:revision>
  <dcterms:created xsi:type="dcterms:W3CDTF">2026-09-29T21:24:18Z</dcterms:created>
  <dcterms:modified xsi:type="dcterms:W3CDTF">2026-09-29T21:41:12Z</dcterms:modified>
</cp:coreProperties>
</file>