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olas" panose="020B0609020204030204" pitchFamily="49" charset="0"/>
      <p:regular r:id="rId24"/>
      <p:bold r:id="rId25"/>
      <p:italic r:id="rId26"/>
      <p:boldItalic r:id="rId27"/>
    </p:embeddedFont>
    <p:embeddedFont>
      <p:font typeface="Instrument Sans Bold" panose="020B0604020202020204" charset="0"/>
      <p:regular r:id="rId28"/>
    </p:embeddedFont>
    <p:embeddedFont>
      <p:font typeface="Instrument Sans Medium" panose="020B0604020202020204" charset="0"/>
      <p:regular r:id="rId29"/>
    </p:embeddedFont>
    <p:embeddedFont>
      <p:font typeface="Instrument Sans SemiBold" panose="020B0604020202020204" charset="0"/>
      <p:regular r:id="rId3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95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16126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Construcción en Código y Aplicación del Contrato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3760291"/>
            <a:ext cx="3029073" cy="287139"/>
          </a:xfrm>
          <a:prstGeom prst="roundRect">
            <a:avLst>
              <a:gd name="adj" fmla="val 22118"/>
            </a:avLst>
          </a:prstGeom>
          <a:solidFill>
            <a:srgbClr val="E2E3E9"/>
          </a:solidFill>
          <a:ln/>
        </p:spPr>
      </p:sp>
      <p:sp>
        <p:nvSpPr>
          <p:cNvPr id="5" name="Text 2"/>
          <p:cNvSpPr/>
          <p:nvPr/>
        </p:nvSpPr>
        <p:spPr>
          <a:xfrm>
            <a:off x="774879" y="3821514"/>
            <a:ext cx="341184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DESARROLLO FORMAL DE SOFTWARE</a:t>
            </a:r>
            <a:endParaRPr lang="en-US" sz="115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58F89962-EF38-42AE-9258-B468BBB57557}"/>
              </a:ext>
            </a:extLst>
          </p:cNvPr>
          <p:cNvSpPr/>
          <p:nvPr/>
        </p:nvSpPr>
        <p:spPr>
          <a:xfrm>
            <a:off x="661475" y="4480003"/>
            <a:ext cx="629686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s-ES" sz="185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Capitulo</a:t>
            </a:r>
            <a:r>
              <a:rPr lang="en-US" sz="185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4 · Especificación basada en contratos</a:t>
            </a:r>
            <a:endParaRPr lang="en-US" sz="1850" dirty="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C579FDD9-1AF4-44B3-A79B-5396149A7B7C}"/>
              </a:ext>
            </a:extLst>
          </p:cNvPr>
          <p:cNvSpPr/>
          <p:nvPr/>
        </p:nvSpPr>
        <p:spPr>
          <a:xfrm>
            <a:off x="681138" y="5298465"/>
            <a:ext cx="4256080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505468"/>
            </a:solidFill>
            <a:prstDash val="solid"/>
          </a:ln>
        </p:spPr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CDFB9DD9-2F67-4605-B1F5-A2A8008D2DFF}"/>
              </a:ext>
            </a:extLst>
          </p:cNvPr>
          <p:cNvSpPr/>
          <p:nvPr/>
        </p:nvSpPr>
        <p:spPr>
          <a:xfrm>
            <a:off x="794543" y="5355118"/>
            <a:ext cx="463885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505468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INGENIERÍA DE SISTEMAS · UNIVERSIDAD DEL PACÍFICO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7646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Objetivo de la clase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61138"/>
            <a:ext cx="10868745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1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Del contrato al código funcional</a:t>
            </a:r>
            <a:endParaRPr lang="en-US" sz="5100" dirty="0"/>
          </a:p>
        </p:txBody>
      </p:sp>
      <p:sp>
        <p:nvSpPr>
          <p:cNvPr id="4" name="Text 2"/>
          <p:cNvSpPr/>
          <p:nvPr/>
        </p:nvSpPr>
        <p:spPr>
          <a:xfrm>
            <a:off x="661475" y="3628628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Llevar al código las condiciones especificadas mediante contratos, aplicando </a:t>
            </a:r>
            <a:r>
              <a:rPr lang="en-US" sz="14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precondiciones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y </a:t>
            </a:r>
            <a:r>
              <a:rPr lang="en-US" sz="14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postcondiciones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a una funcionalidad de software.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1475" y="4446091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E2E3E9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4713784"/>
            <a:ext cx="236234" cy="1890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75723" y="4682331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meta no es solo programar: es construir respetando lo que se especificó.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218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¿Dónde estamos?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083148" y="1580257"/>
            <a:ext cx="25399" cy="4666059"/>
          </a:xfrm>
          <a:prstGeom prst="roundRect">
            <a:avLst>
              <a:gd name="adj" fmla="val 50001"/>
            </a:avLst>
          </a:prstGeom>
          <a:solidFill>
            <a:srgbClr val="C8C9CF"/>
          </a:solidFill>
          <a:ln/>
        </p:spPr>
      </p:sp>
      <p:sp>
        <p:nvSpPr>
          <p:cNvPr id="4" name="Shape 2"/>
          <p:cNvSpPr/>
          <p:nvPr/>
        </p:nvSpPr>
        <p:spPr>
          <a:xfrm>
            <a:off x="5341605" y="1780183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8C9CF"/>
          </a:solidFill>
          <a:ln/>
        </p:spPr>
      </p:sp>
      <p:sp>
        <p:nvSpPr>
          <p:cNvPr id="5" name="Shape 3"/>
          <p:cNvSpPr/>
          <p:nvPr/>
        </p:nvSpPr>
        <p:spPr>
          <a:xfrm>
            <a:off x="5883227" y="158025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54117" y="161567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61475" y="1645146"/>
            <a:ext cx="448933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600" dirty="0" err="1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Clase</a:t>
            </a:r>
            <a:r>
              <a:rPr lang="en-US" sz="16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1</a:t>
            </a: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61475" y="2053828"/>
            <a:ext cx="448933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Contratos, precondiciones y postcondiciones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283069" y="2914253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8C9CF"/>
          </a:solidFill>
          <a:ln/>
        </p:spPr>
      </p:sp>
      <p:sp>
        <p:nvSpPr>
          <p:cNvPr id="10" name="Shape 8"/>
          <p:cNvSpPr/>
          <p:nvPr/>
        </p:nvSpPr>
        <p:spPr>
          <a:xfrm>
            <a:off x="5883227" y="271432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54117" y="274974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040882" y="2779216"/>
            <a:ext cx="448933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 err="1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Clase</a:t>
            </a:r>
            <a:r>
              <a:rPr lang="en-US" sz="16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2.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40882" y="3187898"/>
            <a:ext cx="448933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Aserciones e invariantes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341605" y="3891756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8C9CF"/>
          </a:solidFill>
          <a:ln/>
        </p:spPr>
      </p:sp>
      <p:sp>
        <p:nvSpPr>
          <p:cNvPr id="15" name="Shape 13"/>
          <p:cNvSpPr/>
          <p:nvPr/>
        </p:nvSpPr>
        <p:spPr>
          <a:xfrm>
            <a:off x="5883227" y="369183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54117" y="372725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61475" y="4165402"/>
            <a:ext cx="448933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Construcción en código y aplicación del contrato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283069" y="4869259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8C9CF"/>
          </a:solidFill>
          <a:ln/>
        </p:spPr>
      </p:sp>
      <p:sp>
        <p:nvSpPr>
          <p:cNvPr id="20" name="Shape 18"/>
          <p:cNvSpPr/>
          <p:nvPr/>
        </p:nvSpPr>
        <p:spPr>
          <a:xfrm>
            <a:off x="5883227" y="466933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54117" y="470475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040882" y="4734223"/>
            <a:ext cx="448933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 err="1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Clase</a:t>
            </a:r>
            <a:r>
              <a:rPr lang="en-US" sz="16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4.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040882" y="5142905"/>
            <a:ext cx="448933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Contratos en funciones/métodos + introducción a Hoare</a:t>
            </a:r>
            <a:endParaRPr lang="en-US" sz="1450" dirty="0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85AF42D1-6F0F-407D-BA44-94D73D26497F}"/>
              </a:ext>
            </a:extLst>
          </p:cNvPr>
          <p:cNvSpPr/>
          <p:nvPr/>
        </p:nvSpPr>
        <p:spPr>
          <a:xfrm>
            <a:off x="661475" y="3760674"/>
            <a:ext cx="460750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600" dirty="0" err="1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Clase</a:t>
            </a:r>
            <a:r>
              <a:rPr lang="en-US" sz="16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3. ✓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64965"/>
            <a:ext cx="6296860" cy="552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De la especificación al código</a:t>
            </a:r>
            <a:endParaRPr lang="en-US" sz="3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1341438"/>
            <a:ext cx="883719" cy="106054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2374" y="1518146"/>
            <a:ext cx="5247846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Funcionalidad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6282374" y="1893391"/>
            <a:ext cx="5247846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¿Qué debe hacer el sistema?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360" y="2401987"/>
            <a:ext cx="883719" cy="106054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82374" y="2578695"/>
            <a:ext cx="5247846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PRE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6282374" y="2953941"/>
            <a:ext cx="5247846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Condiciones de entrada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360" y="3462536"/>
            <a:ext cx="883719" cy="106054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82374" y="3639245"/>
            <a:ext cx="5247846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Construcción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6282374" y="4014490"/>
            <a:ext cx="5247846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Implementación del código</a:t>
            </a:r>
            <a:endParaRPr lang="en-US" sz="13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3360" y="4523085"/>
            <a:ext cx="883719" cy="106054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82374" y="4699794"/>
            <a:ext cx="5247846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POST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6282374" y="5075039"/>
            <a:ext cx="5247846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Resultado esperado</a:t>
            </a:r>
            <a:endParaRPr lang="en-US" sz="1350" dirty="0"/>
          </a:p>
        </p:txBody>
      </p:sp>
      <p:sp>
        <p:nvSpPr>
          <p:cNvPr id="16" name="Text 9"/>
          <p:cNvSpPr/>
          <p:nvPr/>
        </p:nvSpPr>
        <p:spPr>
          <a:xfrm>
            <a:off x="5233360" y="5769570"/>
            <a:ext cx="6296860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implementación debe respetar las condiciones especificadas. </a:t>
            </a:r>
          </a:p>
          <a:p>
            <a:pPr marL="0" indent="0" algn="l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 código </a:t>
            </a: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construye la solución; </a:t>
            </a:r>
            <a:r>
              <a:rPr lang="en-US" sz="1350" b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 contrato </a:t>
            </a: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describe qué debe cumplirse.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8480"/>
            <a:ext cx="10868745" cy="552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Ejemplo: realizar reserva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572915"/>
            <a:ext cx="5270403" cy="11065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33427" y="1678063"/>
            <a:ext cx="3056059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PRE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926520" y="1933972"/>
            <a:ext cx="3056059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UsuarioActivo</a:t>
            </a:r>
            <a:r>
              <a:rPr lang="en-US" sz="13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∧ </a:t>
            </a:r>
            <a:r>
              <a:rPr lang="en-US" sz="13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HayDisponibilidad</a:t>
            </a:r>
            <a:endParaRPr lang="en-US" sz="1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844800"/>
            <a:ext cx="5270403" cy="11065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33427" y="2930451"/>
            <a:ext cx="3056059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Funcionalidad</a:t>
            </a:r>
            <a:endParaRPr lang="en-US" sz="1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116685"/>
            <a:ext cx="5270403" cy="110658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48606" y="4185197"/>
            <a:ext cx="3056059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POST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948606" y="4438687"/>
            <a:ext cx="3056059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ReservaRegistrada</a:t>
            </a:r>
            <a:endParaRPr lang="en-US" sz="13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0123" y="1550888"/>
            <a:ext cx="5103414" cy="3694509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661475" y="5617270"/>
            <a:ext cx="10868745" cy="675977"/>
          </a:xfrm>
          <a:prstGeom prst="roundRect">
            <a:avLst>
              <a:gd name="adj" fmla="val 10983"/>
            </a:avLst>
          </a:prstGeom>
          <a:solidFill>
            <a:srgbClr val="E2E3E9"/>
          </a:solidFill>
          <a:ln/>
        </p:spPr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79" y="5856188"/>
            <a:ext cx="220855" cy="176709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235739" y="5826720"/>
            <a:ext cx="10727362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🤔</a:t>
            </a:r>
            <a:r>
              <a:rPr lang="en-US" sz="13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¿Qué tendría que hacer el código para que la POST pueda cumplirse?</a:t>
            </a:r>
            <a:endParaRPr lang="en-US" sz="1350" dirty="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E282FCAC-E531-4FFD-8DE3-FDC70C8D5161}"/>
              </a:ext>
            </a:extLst>
          </p:cNvPr>
          <p:cNvSpPr/>
          <p:nvPr/>
        </p:nvSpPr>
        <p:spPr>
          <a:xfrm>
            <a:off x="913782" y="2169220"/>
            <a:ext cx="4814271" cy="510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 </a:t>
            </a:r>
            <a:r>
              <a:rPr lang="en-US" sz="12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usuario</a:t>
            </a:r>
            <a:r>
              <a:rPr lang="en-US" sz="1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debe estar registrado y activo, y debe existir al menos un espacio disponible.</a:t>
            </a:r>
            <a:endParaRPr lang="en-US" sz="120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4AD0C384-2360-4C85-B348-6065C0DC81F4}"/>
              </a:ext>
            </a:extLst>
          </p:cNvPr>
          <p:cNvSpPr/>
          <p:nvPr/>
        </p:nvSpPr>
        <p:spPr>
          <a:xfrm>
            <a:off x="913782" y="3298528"/>
            <a:ext cx="4814271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Seleccionar un espacio disponible y registrar la reserva en el sistema.</a:t>
            </a:r>
            <a:endParaRPr lang="en-US" sz="12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E03CCADE-BC3A-4C7C-AA9B-DA2380986204}"/>
              </a:ext>
            </a:extLst>
          </p:cNvPr>
          <p:cNvSpPr/>
          <p:nvPr/>
        </p:nvSpPr>
        <p:spPr>
          <a:xfrm>
            <a:off x="928615" y="4746885"/>
            <a:ext cx="4814271" cy="273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reserva queda persistida y el espacio pasa a no estar disponible.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287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significa aplicar un contrato?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808883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0177" y="2808883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 err="1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Traducir</a:t>
            </a: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la especificación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1370177" y="3217565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Convertir las condiciones de la especificación en reglas y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comprobaciones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ejecutables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dentro del programa.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3135" y="2808883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71836" y="2808883"/>
            <a:ext cx="2756724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Decidir el comportamiento ante fallos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5071836" y="3808115"/>
            <a:ext cx="275672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Establecer qué ocurre cuando una precondición no se cumple: excepción, mensaje, o retorno controlado.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64794" y="2808883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773496" y="2808883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Comprobar el resultado</a:t>
            </a:r>
            <a:endParaRPr lang="en-US" sz="185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98E4B33A-46CF-4147-81D4-82B4DDA2A0EC}"/>
              </a:ext>
            </a:extLst>
          </p:cNvPr>
          <p:cNvSpPr/>
          <p:nvPr/>
        </p:nvSpPr>
        <p:spPr>
          <a:xfrm>
            <a:off x="661424" y="1524023"/>
            <a:ext cx="1062399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Aplicar un contrato no es solo escribir comentarios en el código. Implica tomar decisiones concretas durante la construcción que hacen que el programa respete lo especificado.</a:t>
            </a:r>
            <a:endParaRPr lang="en-US" sz="16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D9DA51EB-8BCF-436C-A834-3BE68B88DA61}"/>
              </a:ext>
            </a:extLst>
          </p:cNvPr>
          <p:cNvSpPr/>
          <p:nvPr/>
        </p:nvSpPr>
        <p:spPr>
          <a:xfrm>
            <a:off x="8773496" y="3247190"/>
            <a:ext cx="285579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Asegurarse de que la postcondición es verificable: el resultado esperado debe poder comprobarse o evidenciarse tras la ejecución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7917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Paso 1 — Identificar entradas y estado</a:t>
            </a:r>
            <a:endParaRPr lang="en-US" sz="3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070" y="2226911"/>
            <a:ext cx="5888287" cy="33122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87207" y="1410990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047382" y="1441053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485174" y="1466155"/>
            <a:ext cx="305129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datos recibe?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485174" y="1853704"/>
            <a:ext cx="3051297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Parámetros de entrada de la funcionalidad.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987207" y="2602210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047382" y="2632273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8485174" y="2657376"/>
            <a:ext cx="305129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información necesita?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485174" y="3044924"/>
            <a:ext cx="3051297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Estado del sistema que debe consultarse.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987207" y="3793430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47382" y="3823494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3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8485174" y="3848596"/>
            <a:ext cx="3051297" cy="502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condiciones previas existen?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8485174" y="4487168"/>
            <a:ext cx="3051297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Restricciones que deben ser verdaderas antes de ejecutar.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987207" y="5235674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047382" y="5265738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4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8485174" y="5290840"/>
            <a:ext cx="305129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datos se modifican?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8485174" y="5678388"/>
            <a:ext cx="3051297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Variables o estructuras que cambian durante la ejecución.</a:t>
            </a:r>
            <a:endParaRPr lang="en-US" sz="1250" dirty="0"/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697CD019-00E0-49DD-8FED-51DDC5392AFF}"/>
              </a:ext>
            </a:extLst>
          </p:cNvPr>
          <p:cNvSpPr/>
          <p:nvPr/>
        </p:nvSpPr>
        <p:spPr>
          <a:xfrm>
            <a:off x="1181070" y="1441053"/>
            <a:ext cx="5888287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Antes de escribir una sola línea de código, es fundamental comprender el contexto completo de la funcionalidad. Responde estas cuatro preguntas: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6651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Paso 2 — Construir la lógica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414588"/>
            <a:ext cx="5339820" cy="1404243"/>
          </a:xfrm>
          <a:prstGeom prst="roundRect">
            <a:avLst>
              <a:gd name="adj" fmla="val 5653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6832" y="2609949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✓ </a:t>
            </a:r>
            <a:r>
              <a:rPr lang="en-US" sz="1850" dirty="0" err="1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Secuencia</a:t>
            </a: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principal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6832" y="3018631"/>
            <a:ext cx="4949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Implementar el flujo central de la funcionalidad paso a paso.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190301" y="2414588"/>
            <a:ext cx="5339919" cy="1404243"/>
          </a:xfrm>
          <a:prstGeom prst="roundRect">
            <a:avLst>
              <a:gd name="adj" fmla="val 5653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85658" y="2609949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✓ </a:t>
            </a:r>
            <a:r>
              <a:rPr lang="en-US" sz="1850" dirty="0" err="1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Validaciones</a:t>
            </a: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 necesarias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385658" y="3018631"/>
            <a:ext cx="49492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Incluir solo las comprobaciones que la especificación o la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precondición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justifica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61475" y="4007842"/>
            <a:ext cx="5339820" cy="1404243"/>
          </a:xfrm>
          <a:prstGeom prst="roundRect">
            <a:avLst>
              <a:gd name="adj" fmla="val 5653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6832" y="4203204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✗ </a:t>
            </a: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Sin reglas extras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56832" y="4611886"/>
            <a:ext cx="4949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Evitar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agregar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restricicones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o lógica de negocio no acordada en la especificación.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190301" y="4007842"/>
            <a:ext cx="5339919" cy="1404243"/>
          </a:xfrm>
          <a:prstGeom prst="roundRect">
            <a:avLst>
              <a:gd name="adj" fmla="val 5653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85658" y="4203204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✓ </a:t>
            </a: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Código trazable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6385658" y="4611886"/>
            <a:ext cx="49492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Mantener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código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legible, con </a:t>
            </a:r>
            <a:r>
              <a:rPr lang="en-US" sz="1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nombres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que </a:t>
            </a:r>
            <a:r>
              <a:rPr lang="en-US" sz="1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reflejen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los </a:t>
            </a:r>
            <a:r>
              <a:rPr lang="en-US" sz="1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conceptos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del </a:t>
            </a:r>
            <a:r>
              <a:rPr lang="en-US" sz="1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dominio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y la </a:t>
            </a:r>
            <a:r>
              <a:rPr lang="en-US" sz="1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funcionalidad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especificada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91745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Paso 3 — Incorporar la PRE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51454" y="1716502"/>
            <a:ext cx="3519201" cy="1400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</a:t>
            </a:r>
            <a:r>
              <a:rPr lang="en-US" sz="160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precondición</a:t>
            </a:r>
            <a:r>
              <a:rPr lang="en-US" sz="1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representa las condiciones necesarias para que la funcionalidad inicie correctamente. Antes de ejecutar la lógica principal, el código debe asegurarse de que se cumplen.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900" y="1579066"/>
            <a:ext cx="6565736" cy="26918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646224" y="1934557"/>
            <a:ext cx="1564351" cy="195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Si es falsa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646224" y="2185728"/>
            <a:ext cx="3163467" cy="1525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Gestionar error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646224" y="2713276"/>
            <a:ext cx="1564351" cy="195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Si es verdadera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646224" y="2964447"/>
            <a:ext cx="3163467" cy="1525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Proceder a ejecutar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646224" y="3498948"/>
            <a:ext cx="1564351" cy="195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Comprobar PRE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646224" y="3750119"/>
            <a:ext cx="3163467" cy="1525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Validar precondición antes</a:t>
            </a:r>
            <a:endParaRPr lang="en-US" sz="12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654649"/>
            <a:ext cx="3509180" cy="16332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7954" y="4859536"/>
            <a:ext cx="2997820" cy="560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Opción A: Validaciones explícitas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967954" y="5522813"/>
            <a:ext cx="299782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Comprobar condiciones al inicio de la función con condicionales.</a:t>
            </a:r>
            <a:endParaRPr lang="en-US" sz="14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41208" y="4654649"/>
            <a:ext cx="3509180" cy="163324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47687" y="4859536"/>
            <a:ext cx="2997820" cy="560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Opción B: Contrato del método</a:t>
            </a:r>
            <a:endParaRPr lang="en-US" sz="1750" dirty="0"/>
          </a:p>
        </p:txBody>
      </p:sp>
      <p:sp>
        <p:nvSpPr>
          <p:cNvPr id="16" name="Text 11"/>
          <p:cNvSpPr/>
          <p:nvPr/>
        </p:nvSpPr>
        <p:spPr>
          <a:xfrm>
            <a:off x="4647687" y="5522813"/>
            <a:ext cx="299782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Delegar la verificación al marco de contrato o anotaciones.</a:t>
            </a:r>
            <a:endParaRPr lang="en-US" sz="14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20941" y="4654649"/>
            <a:ext cx="3509180" cy="16332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327420" y="4859536"/>
            <a:ext cx="299782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Si no se cumple</a:t>
            </a:r>
            <a:endParaRPr lang="en-US" sz="1750" dirty="0"/>
          </a:p>
        </p:txBody>
      </p:sp>
      <p:sp>
        <p:nvSpPr>
          <p:cNvPr id="19" name="Text 13"/>
          <p:cNvSpPr/>
          <p:nvPr/>
        </p:nvSpPr>
        <p:spPr>
          <a:xfrm>
            <a:off x="8327420" y="5242322"/>
            <a:ext cx="2997820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Debe definirse un comportamiento apropiado: excepción, error controlado, etc.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20586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Paso 4 — Obtener la POST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059384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Al finalizar la ejecución, debe poder comprobarse que el resultado esperado se produjo. La POST debe corresponder exactamente con lo especificado.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3179266"/>
            <a:ext cx="6296860" cy="2493367"/>
          </a:xfrm>
          <a:prstGeom prst="roundRect">
            <a:avLst>
              <a:gd name="adj" fmla="val 3184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67825" y="3185616"/>
            <a:ext cx="3142080" cy="1391543"/>
          </a:xfrm>
          <a:custGeom>
            <a:avLst/>
            <a:gdLst/>
            <a:ahLst/>
            <a:cxnLst/>
            <a:rect l="l" t="t" r="r" b="b"/>
            <a:pathLst>
              <a:path w="3142080" h="1391543">
                <a:moveTo>
                  <a:pt x="66156" y="0"/>
                </a:moveTo>
                <a:lnTo>
                  <a:pt x="3142080" y="0"/>
                </a:lnTo>
                <a:lnTo>
                  <a:pt x="3142080" y="1391543"/>
                </a:lnTo>
                <a:lnTo>
                  <a:pt x="0" y="1391543"/>
                </a:lnTo>
                <a:lnTo>
                  <a:pt x="0" y="66158"/>
                </a:lnTo>
                <a:arcTo wR="66156" hR="66158" stAng="10800000" swAng="5400000"/>
                <a:close/>
              </a:path>
            </a:pathLst>
          </a:custGeom>
          <a:solidFill>
            <a:srgbClr val="E2E3E9"/>
          </a:solidFill>
          <a:ln/>
        </p:spPr>
      </p:sp>
      <p:sp>
        <p:nvSpPr>
          <p:cNvPr id="7" name="Text 4"/>
          <p:cNvSpPr/>
          <p:nvPr/>
        </p:nvSpPr>
        <p:spPr>
          <a:xfrm>
            <a:off x="856832" y="3374628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cambió?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56832" y="3783310"/>
            <a:ext cx="276406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Estado del sistema tras la ejecución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3809905" y="3185616"/>
            <a:ext cx="3142080" cy="1391543"/>
          </a:xfrm>
          <a:custGeom>
            <a:avLst/>
            <a:gdLst/>
            <a:ahLst/>
            <a:cxnLst/>
            <a:rect l="l" t="t" r="r" b="b"/>
            <a:pathLst>
              <a:path w="3142080" h="1391543">
                <a:moveTo>
                  <a:pt x="0" y="0"/>
                </a:moveTo>
                <a:lnTo>
                  <a:pt x="3075924" y="0"/>
                </a:lnTo>
                <a:arcTo wR="66156" hR="66158" stAng="16200000" swAng="5400000"/>
                <a:lnTo>
                  <a:pt x="3142080" y="1391543"/>
                </a:lnTo>
                <a:lnTo>
                  <a:pt x="0" y="1391543"/>
                </a:lnTo>
                <a:lnTo>
                  <a:pt x="0" y="0"/>
                </a:lnTo>
                <a:close/>
              </a:path>
            </a:pathLst>
          </a:custGeom>
          <a:solidFill>
            <a:srgbClr val="E2E3E9"/>
          </a:solidFill>
          <a:ln/>
        </p:spPr>
      </p:sp>
      <p:sp>
        <p:nvSpPr>
          <p:cNvPr id="10" name="Shape 7"/>
          <p:cNvSpPr/>
          <p:nvPr/>
        </p:nvSpPr>
        <p:spPr>
          <a:xfrm>
            <a:off x="3809905" y="3185616"/>
            <a:ext cx="25399" cy="1391543"/>
          </a:xfrm>
          <a:prstGeom prst="roundRect">
            <a:avLst>
              <a:gd name="adj" fmla="val 50001"/>
            </a:avLst>
          </a:prstGeom>
          <a:solidFill>
            <a:srgbClr val="C8C9CF"/>
          </a:solidFill>
          <a:ln/>
        </p:spPr>
      </p:sp>
      <p:sp>
        <p:nvSpPr>
          <p:cNvPr id="11" name="Text 8"/>
          <p:cNvSpPr/>
          <p:nvPr/>
        </p:nvSpPr>
        <p:spPr>
          <a:xfrm>
            <a:off x="3998912" y="3374628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quedó registrado?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3998912" y="3783310"/>
            <a:ext cx="276406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Datos persistidos o actualizados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67825" y="4577158"/>
            <a:ext cx="6284160" cy="1391543"/>
          </a:xfrm>
          <a:custGeom>
            <a:avLst/>
            <a:gdLst/>
            <a:ahLst/>
            <a:cxnLst/>
            <a:rect l="l" t="t" r="r" b="b"/>
            <a:pathLst>
              <a:path w="6284160" h="1089124">
                <a:moveTo>
                  <a:pt x="0" y="0"/>
                </a:moveTo>
                <a:lnTo>
                  <a:pt x="6284160" y="0"/>
                </a:lnTo>
                <a:lnTo>
                  <a:pt x="6284160" y="1022966"/>
                </a:lnTo>
                <a:arcTo wR="66156" hR="66158" stAng="0" swAng="5400000"/>
                <a:lnTo>
                  <a:pt x="66156" y="1089124"/>
                </a:lnTo>
                <a:arcTo wR="66156" hR="66158" stAng="5400000" swAng="5400000"/>
                <a:lnTo>
                  <a:pt x="0" y="0"/>
                </a:lnTo>
                <a:close/>
              </a:path>
            </a:pathLst>
          </a:custGeom>
          <a:solidFill>
            <a:srgbClr val="E2E3E9"/>
          </a:solidFill>
          <a:ln/>
        </p:spPr>
      </p:sp>
      <p:sp>
        <p:nvSpPr>
          <p:cNvPr id="14" name="Shape 11"/>
          <p:cNvSpPr/>
          <p:nvPr/>
        </p:nvSpPr>
        <p:spPr>
          <a:xfrm>
            <a:off x="667825" y="4577159"/>
            <a:ext cx="6284160" cy="25400"/>
          </a:xfrm>
          <a:prstGeom prst="roundRect">
            <a:avLst>
              <a:gd name="adj" fmla="val 49999"/>
            </a:avLst>
          </a:prstGeom>
          <a:solidFill>
            <a:srgbClr val="C8C9CF"/>
          </a:solidFill>
          <a:ln/>
        </p:spPr>
      </p:sp>
      <p:sp>
        <p:nvSpPr>
          <p:cNvPr id="15" name="Text 12"/>
          <p:cNvSpPr/>
          <p:nvPr/>
        </p:nvSpPr>
        <p:spPr>
          <a:xfrm>
            <a:off x="856832" y="4766171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propiedad es verdadera?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856832" y="5174853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Condición lógica verificable al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terminar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Ejemplo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: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reserva.estado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== "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confirmada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".  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2552"/>
            <a:ext cx="10868745" cy="52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Ejemplo guiado en código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81026"/>
            <a:ext cx="2751466" cy="254397"/>
          </a:xfrm>
          <a:prstGeom prst="roundRect">
            <a:avLst>
              <a:gd name="adj" fmla="val 22117"/>
            </a:avLst>
          </a:prstGeom>
          <a:solidFill>
            <a:srgbClr val="E2E3E9"/>
          </a:solidFill>
          <a:ln/>
        </p:spPr>
      </p:sp>
      <p:sp>
        <p:nvSpPr>
          <p:cNvPr id="4" name="Text 2"/>
          <p:cNvSpPr/>
          <p:nvPr/>
        </p:nvSpPr>
        <p:spPr>
          <a:xfrm>
            <a:off x="761882" y="1433976"/>
            <a:ext cx="3160237" cy="153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RealizarReserva(Usuario, Espacio)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33" y="1898590"/>
            <a:ext cx="6229393" cy="28032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86427" y="2022785"/>
            <a:ext cx="1090117" cy="168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Validar PRE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357520" y="2208102"/>
            <a:ext cx="1347929" cy="254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1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Usuario activo y espacio disponible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564564" y="4125205"/>
            <a:ext cx="1096107" cy="168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Ejecutar lógica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2509032" y="4341586"/>
            <a:ext cx="1212856" cy="254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1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Seleccionar el espacio adecuado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3630722" y="2001821"/>
            <a:ext cx="1090117" cy="168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Registrar reserva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3630722" y="2218202"/>
            <a:ext cx="1090117" cy="254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1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Crear registro de la reserva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708860" y="4125205"/>
            <a:ext cx="1090117" cy="168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0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Verificar POST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4572597" y="4341585"/>
            <a:ext cx="1362641" cy="254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1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Reserva registrada y espacio actualizado</a:t>
            </a:r>
            <a:endParaRPr lang="en-US" sz="11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62" y="5329039"/>
            <a:ext cx="2136253" cy="128805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67702" y="5816104"/>
            <a:ext cx="251116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821768" y="5499728"/>
            <a:ext cx="1453835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PRE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823459" y="5907877"/>
            <a:ext cx="1518541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Usuario activo </a:t>
            </a:r>
            <a:r>
              <a:rPr lang="en-US" sz="130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∧</a:t>
            </a: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</a:p>
          <a:p>
            <a:pPr marL="0" indent="0" algn="l">
              <a:lnSpc>
                <a:spcPct val="126000"/>
              </a:lnSpc>
              <a:buNone/>
            </a:pPr>
            <a:r>
              <a:rPr lang="en-US" sz="13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espacio</a:t>
            </a: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disponible</a:t>
            </a:r>
            <a:endParaRPr lang="en-US" sz="13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80621" y="5329039"/>
            <a:ext cx="2355290" cy="128805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2702851" y="5806365"/>
            <a:ext cx="256862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</a:t>
            </a:r>
            <a:endParaRPr lang="en-US" sz="1950" dirty="0"/>
          </a:p>
        </p:txBody>
      </p:sp>
      <p:sp>
        <p:nvSpPr>
          <p:cNvPr id="20" name="Text 15"/>
          <p:cNvSpPr/>
          <p:nvPr/>
        </p:nvSpPr>
        <p:spPr>
          <a:xfrm>
            <a:off x="3112790" y="5476974"/>
            <a:ext cx="1686819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Proceso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3064935" y="5907877"/>
            <a:ext cx="1686819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Validar → Registrar → Actualizar estado</a:t>
            </a:r>
            <a:endParaRPr lang="en-US" sz="1300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41134" y="5329039"/>
            <a:ext cx="2214958" cy="128805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070318" y="5816104"/>
            <a:ext cx="349908" cy="3139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3</a:t>
            </a:r>
            <a:endParaRPr lang="en-US" sz="1950" dirty="0"/>
          </a:p>
        </p:txBody>
      </p:sp>
      <p:sp>
        <p:nvSpPr>
          <p:cNvPr id="24" name="Text 18"/>
          <p:cNvSpPr/>
          <p:nvPr/>
        </p:nvSpPr>
        <p:spPr>
          <a:xfrm>
            <a:off x="5589151" y="5515471"/>
            <a:ext cx="159318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POST</a:t>
            </a:r>
            <a:endParaRPr lang="en-US" sz="1600" dirty="0"/>
          </a:p>
        </p:txBody>
      </p:sp>
      <p:sp>
        <p:nvSpPr>
          <p:cNvPr id="25" name="Text 19"/>
          <p:cNvSpPr/>
          <p:nvPr/>
        </p:nvSpPr>
        <p:spPr>
          <a:xfrm>
            <a:off x="5589151" y="5954960"/>
            <a:ext cx="1593187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Reserva registrada </a:t>
            </a:r>
            <a:r>
              <a:rPr lang="en-US" sz="130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∧</a:t>
            </a: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espacio actualizado</a:t>
            </a:r>
            <a:endParaRPr lang="en-US" sz="1300" dirty="0"/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74505144-2273-48B1-8C30-0F42FE2C0D70}"/>
              </a:ext>
            </a:extLst>
          </p:cNvPr>
          <p:cNvSpPr/>
          <p:nvPr/>
        </p:nvSpPr>
        <p:spPr>
          <a:xfrm>
            <a:off x="7461677" y="992187"/>
            <a:ext cx="3991903" cy="4336852"/>
          </a:xfrm>
          <a:prstGeom prst="roundRect">
            <a:avLst>
              <a:gd name="adj" fmla="val 1522"/>
            </a:avLst>
          </a:prstGeom>
          <a:solidFill>
            <a:srgbClr val="F2F2F2"/>
          </a:solidFill>
          <a:ln/>
        </p:spPr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C89227CB-83AB-436C-A3F7-557CC533BEDC}"/>
              </a:ext>
            </a:extLst>
          </p:cNvPr>
          <p:cNvSpPr/>
          <p:nvPr/>
        </p:nvSpPr>
        <p:spPr>
          <a:xfrm>
            <a:off x="7650189" y="1149250"/>
            <a:ext cx="3755556" cy="4022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función realizarReserva(usuario, espacio):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// Verificar PRE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si no usuario.estaActivo():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lanzar Error("Usuario inactivo")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si no espacio.estaDisponible():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lanzar Error("Sin disponibilidad")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// Lógica principal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reserva = nueva Reserva(usuario, espacio)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reserva.registrar()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espacio.marcarComoOcupado()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// Evidenciar POST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afirmar reserva.estaRegistrada()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afirmar espacio.estaOcupado()</a:t>
            </a:r>
            <a:endParaRPr lang="en-US" sz="12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429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retornar reserva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14409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Aserciones dentro del código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442" y="1528366"/>
            <a:ext cx="6026404" cy="350291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50276" y="2341929"/>
            <a:ext cx="3534282" cy="1034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Una </a:t>
            </a:r>
            <a:r>
              <a:rPr lang="en-US" sz="1400" b="1" dirty="0">
                <a:solidFill>
                  <a:srgbClr val="5B5F71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aserción</a:t>
            </a:r>
            <a:r>
              <a:rPr lang="en-US" sz="14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comprueba que una condición importante sea verdadera en un punto específico de la ejecución. No reemplaza la lógica, sino que la </a:t>
            </a:r>
            <a:r>
              <a:rPr lang="en-US" sz="1400" i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verifica</a:t>
            </a:r>
            <a:r>
              <a:rPr lang="en-US" sz="14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425" y="5356721"/>
            <a:ext cx="3514439" cy="92541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69631" y="5375771"/>
            <a:ext cx="328723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¿Dónde colocarlas?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869631" y="5733256"/>
            <a:ext cx="3287233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Tras operaciones críticas o antes de retornar un resultado.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9103" y="5356721"/>
            <a:ext cx="3514439" cy="92541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556309" y="5375771"/>
            <a:ext cx="328723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Ejemplo conceptual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4556309" y="5733256"/>
            <a:ext cx="3287233" cy="529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5B5F71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assert EspacioSeleccionado == true</a:t>
            </a: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La propiedad que queremos garantizar.</a:t>
            </a:r>
            <a:endParaRPr lang="en-US" sz="13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15782" y="5356721"/>
            <a:ext cx="3514439" cy="92541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242987" y="5375771"/>
            <a:ext cx="328723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Lo importante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8242987" y="5733256"/>
            <a:ext cx="3287233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Identificar claramente </a:t>
            </a:r>
            <a:r>
              <a:rPr lang="en-US" sz="1300" i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qué propiedad</a:t>
            </a: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se está comprobando y </a:t>
            </a:r>
            <a:r>
              <a:rPr lang="en-US" sz="1300" i="1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por qué</a:t>
            </a:r>
            <a:r>
              <a:rPr lang="en-US" sz="13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2563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Actividad de programación guiada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373709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01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669580"/>
            <a:ext cx="3496877" cy="2540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2814836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Seleccionar funcionalidad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3223518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s-E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Elija la funcionalidad de su proyecto con la que ha venido trabajando.</a:t>
            </a:r>
            <a:endParaRPr lang="es-ES" sz="1450" dirty="0"/>
          </a:p>
        </p:txBody>
      </p:sp>
      <p:sp>
        <p:nvSpPr>
          <p:cNvPr id="7" name="Text 5"/>
          <p:cNvSpPr/>
          <p:nvPr/>
        </p:nvSpPr>
        <p:spPr>
          <a:xfrm>
            <a:off x="4347359" y="2373709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02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347359" y="2669580"/>
            <a:ext cx="3496877" cy="2540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9" name="Text 7"/>
          <p:cNvSpPr/>
          <p:nvPr/>
        </p:nvSpPr>
        <p:spPr>
          <a:xfrm>
            <a:off x="4347359" y="2814836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Definir PRE y POST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347359" y="3223518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Recupere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las condiciones de entrada y el resultado esperado.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033244" y="2373709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03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033244" y="2669580"/>
            <a:ext cx="3496877" cy="2540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13" name="Text 11"/>
          <p:cNvSpPr/>
          <p:nvPr/>
        </p:nvSpPr>
        <p:spPr>
          <a:xfrm>
            <a:off x="8033244" y="2814836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Construir versión mínima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033244" y="3223518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Implemente la lógica principal funcional.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61475" y="4159052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04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61475" y="4435971"/>
            <a:ext cx="5339820" cy="2540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17" name="Text 15"/>
          <p:cNvSpPr/>
          <p:nvPr/>
        </p:nvSpPr>
        <p:spPr>
          <a:xfrm>
            <a:off x="661475" y="4600178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Incorporar validaciones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661475" y="5008860"/>
            <a:ext cx="4996863" cy="1008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Añada comprobaciones alineadas con la especificación.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s-E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Añade las comprobaciones de PRE y aserciones de POST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s-E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en el código.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190301" y="4159052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05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6190301" y="4435971"/>
            <a:ext cx="5339820" cy="25400"/>
          </a:xfrm>
          <a:prstGeom prst="rect">
            <a:avLst/>
          </a:prstGeom>
          <a:solidFill>
            <a:srgbClr val="5B5F72"/>
          </a:solidFill>
          <a:ln/>
        </p:spPr>
      </p:sp>
      <p:sp>
        <p:nvSpPr>
          <p:cNvPr id="21" name="Text 19"/>
          <p:cNvSpPr/>
          <p:nvPr/>
        </p:nvSpPr>
        <p:spPr>
          <a:xfrm>
            <a:off x="6190301" y="4600178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Ejecutar y registrar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6190301" y="5008860"/>
            <a:ext cx="53398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Pruebe casos válidos e inválidos,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Documente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resultado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observado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.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8687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¿Qué evidencia debemos obtener?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834952"/>
            <a:ext cx="3496877" cy="19838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96410" y="197673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1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75881" y="2590899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Código de la funcionalidad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2999581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Implementación completa con PRE/POST identificadas.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1834952"/>
            <a:ext cx="3496877" cy="19838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82294" y="197673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2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561766" y="2590899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Ejecución válida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4561766" y="2961866"/>
            <a:ext cx="3068065" cy="79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Captura o log de una ejecución donde la PRE se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cumple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s-E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y la POST se obtiene correctamente.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33244" y="1834952"/>
            <a:ext cx="3496877" cy="198387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68179" y="197673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3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8247650" y="2590899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Condición inválida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8247650" y="2999581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Evidencia del comportamiento cuando la PRE no se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cumple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4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007842"/>
            <a:ext cx="5339820" cy="1983879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217931" y="4149626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4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875881" y="4763790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Resultado observado vs. esperado</a:t>
            </a:r>
            <a:endParaRPr lang="en-US" sz="1850" dirty="0"/>
          </a:p>
        </p:txBody>
      </p:sp>
      <p:sp>
        <p:nvSpPr>
          <p:cNvPr id="18" name="Text 12"/>
          <p:cNvSpPr/>
          <p:nvPr/>
        </p:nvSpPr>
        <p:spPr>
          <a:xfrm>
            <a:off x="875881" y="5172472"/>
            <a:ext cx="4911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Comparación explícita con la POST </a:t>
            </a:r>
            <a:r>
              <a:rPr lang="en-U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especificada</a:t>
            </a: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E</a:t>
            </a:r>
            <a:r>
              <a:rPr lang="es-ES" sz="14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ntre</a:t>
            </a:r>
            <a:r>
              <a:rPr lang="es-E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lo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s-E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que produjo el código y lo que especificaba el contrato.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>
              <a:solidFill>
                <a:srgbClr val="5B5F7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0301" y="4007842"/>
            <a:ext cx="5339820" cy="1983879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746757" y="4149626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5</a:t>
            </a:r>
            <a:endParaRPr lang="en-US" sz="1750" dirty="0"/>
          </a:p>
        </p:txBody>
      </p:sp>
      <p:sp>
        <p:nvSpPr>
          <p:cNvPr id="21" name="Text 14"/>
          <p:cNvSpPr/>
          <p:nvPr/>
        </p:nvSpPr>
        <p:spPr>
          <a:xfrm>
            <a:off x="6404708" y="4763790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Correcciones realizadas</a:t>
            </a:r>
            <a:endParaRPr lang="en-US" sz="1850" dirty="0"/>
          </a:p>
        </p:txBody>
      </p:sp>
      <p:sp>
        <p:nvSpPr>
          <p:cNvPr id="22" name="Text 15"/>
          <p:cNvSpPr/>
          <p:nvPr/>
        </p:nvSpPr>
        <p:spPr>
          <a:xfrm>
            <a:off x="6404708" y="5172472"/>
            <a:ext cx="491100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Registro de ajustes si el resultado no coincidió con lo esperado.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0229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Errores frecuentes</a:t>
            </a:r>
            <a:endParaRPr lang="en-US" sz="2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997" y="2195413"/>
            <a:ext cx="5548372" cy="312102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28878" y="1576338"/>
            <a:ext cx="226808" cy="22681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463644" y="1571724"/>
            <a:ext cx="3072827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Programar sin releer el contrato</a:t>
            </a:r>
            <a:endParaRPr lang="en-US" sz="1450" dirty="0"/>
          </a:p>
        </p:txBody>
      </p:sp>
      <p:sp>
        <p:nvSpPr>
          <p:cNvPr id="6" name="Text 2"/>
          <p:cNvSpPr/>
          <p:nvPr/>
        </p:nvSpPr>
        <p:spPr>
          <a:xfrm>
            <a:off x="8463644" y="1928912"/>
            <a:ext cx="3072827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Codificar de memoria sin volver a consultar la PRE/POST especificada.</a:t>
            </a:r>
            <a:endParaRPr lang="en-US" sz="11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28878" y="2610793"/>
            <a:ext cx="226808" cy="22681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463644" y="2606179"/>
            <a:ext cx="3072827" cy="472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Confundir validación con resultado</a:t>
            </a:r>
            <a:endParaRPr lang="en-US" sz="1450" dirty="0"/>
          </a:p>
        </p:txBody>
      </p:sp>
      <p:sp>
        <p:nvSpPr>
          <p:cNvPr id="9" name="Text 4"/>
          <p:cNvSpPr/>
          <p:nvPr/>
        </p:nvSpPr>
        <p:spPr>
          <a:xfrm>
            <a:off x="8463644" y="3199606"/>
            <a:ext cx="3072827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Creer que verificar la entrada es suficiente sin comprobar la postcondición.</a:t>
            </a:r>
            <a:endParaRPr lang="en-US" sz="11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28878" y="3881487"/>
            <a:ext cx="226808" cy="22681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463644" y="3876873"/>
            <a:ext cx="3072827" cy="472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No documentar las comprobaciones</a:t>
            </a:r>
            <a:endParaRPr lang="en-US" sz="1450" dirty="0"/>
          </a:p>
        </p:txBody>
      </p:sp>
      <p:sp>
        <p:nvSpPr>
          <p:cNvPr id="12" name="Text 6"/>
          <p:cNvSpPr/>
          <p:nvPr/>
        </p:nvSpPr>
        <p:spPr>
          <a:xfrm>
            <a:off x="8463644" y="4470301"/>
            <a:ext cx="3072827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Omitir qué condición se está verificando y con qué propósito.</a:t>
            </a:r>
            <a:endParaRPr lang="en-US" sz="11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28878" y="5152182"/>
            <a:ext cx="226808" cy="22681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463644" y="5147568"/>
            <a:ext cx="3072827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Agregar reglas no acordadas</a:t>
            </a:r>
            <a:endParaRPr lang="en-US" sz="1450" dirty="0"/>
          </a:p>
        </p:txBody>
      </p:sp>
      <p:sp>
        <p:nvSpPr>
          <p:cNvPr id="15" name="Text 8"/>
          <p:cNvSpPr/>
          <p:nvPr/>
        </p:nvSpPr>
        <p:spPr>
          <a:xfrm>
            <a:off x="8463644" y="5504755"/>
            <a:ext cx="3072827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Introducir lógica de negocio que no forma parte de la especificación.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21489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Relación con el proyecto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068413"/>
            <a:ext cx="3053877" cy="2001937"/>
          </a:xfrm>
          <a:prstGeom prst="roundRect">
            <a:avLst>
              <a:gd name="adj" fmla="val 3966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56832" y="2263775"/>
            <a:ext cx="266316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De la especificación a la construcción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56832" y="2967732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Hoy el proyecto da el salto: lo especificado debe convertirse en código real.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3904359" y="2068413"/>
            <a:ext cx="3053976" cy="2001937"/>
          </a:xfrm>
          <a:prstGeom prst="roundRect">
            <a:avLst>
              <a:gd name="adj" fmla="val 3966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099715" y="2263775"/>
            <a:ext cx="266326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Base para verificación y pruebas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099715" y="2967732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La funcionalidad construida hoy debe poder evolucionar hacia pruebas formales.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259362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2E3E9"/>
          </a:solidFill>
          <a:ln w="6350">
            <a:solidFill>
              <a:srgbClr val="C8C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6832" y="4454723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Evidencia para la segunda entrega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56832" y="4863405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Los registros de ejecución y comprobaciones serán parte del entregable.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4961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505468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Cierre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97683"/>
            <a:ext cx="3622882" cy="7560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0482" y="3042741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Especificar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50482" y="3451423"/>
            <a:ext cx="32448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Definir PRE y POST con precisión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097683"/>
            <a:ext cx="3622882" cy="7560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73364" y="3042741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Construir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473364" y="3451423"/>
            <a:ext cx="32448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Implementar respetando el contrato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097683"/>
            <a:ext cx="3622882" cy="7560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96246" y="3042741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B5F71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Comprobar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96246" y="3451423"/>
            <a:ext cx="32448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Verificar que la POST se cumple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661475" y="4155480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 contrato conecta lo que se espera con lo que se implementa. Sin esta conexión, el código puede funcionar pero no cumplir su especificación.</a:t>
            </a:r>
            <a:endParaRPr lang="en-US" sz="1450" dirty="0"/>
          </a:p>
        </p:txBody>
      </p:sp>
      <p:sp>
        <p:nvSpPr>
          <p:cNvPr id="13" name="Shape 8"/>
          <p:cNvSpPr/>
          <p:nvPr/>
        </p:nvSpPr>
        <p:spPr>
          <a:xfrm>
            <a:off x="661475" y="4972943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E2E3E9"/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482" y="5240635"/>
            <a:ext cx="236234" cy="18901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275724" y="5209183"/>
            <a:ext cx="991590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📅</a:t>
            </a:r>
            <a:r>
              <a:rPr lang="en-US" sz="1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 err="1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Próxima</a:t>
            </a:r>
            <a:r>
              <a:rPr lang="en-US" sz="1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450" dirty="0" err="1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clase</a:t>
            </a:r>
            <a:r>
              <a:rPr lang="en-US" sz="14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: contratos aplicados a funciones/métodos e introducción a la lógica de Hoare.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1253</Words>
  <Application>Microsoft Office PowerPoint</Application>
  <PresentationFormat>Panorámica</PresentationFormat>
  <Paragraphs>219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Instrument Sans Medium</vt:lpstr>
      <vt:lpstr>Noto Color Emoji</vt:lpstr>
      <vt:lpstr>Arial</vt:lpstr>
      <vt:lpstr>Instrument Sans SemiBold</vt:lpstr>
      <vt:lpstr>Instrument Sans Bold</vt:lpstr>
      <vt:lpstr>Calibri</vt:lpstr>
      <vt:lpstr>Consolas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USUARIO</dc:creator>
  <cp:lastModifiedBy>Trabajos de Grado Ingenieria de Sistemas</cp:lastModifiedBy>
  <cp:revision>9</cp:revision>
  <dcterms:created xsi:type="dcterms:W3CDTF">2026-10-07T21:56:08Z</dcterms:created>
  <dcterms:modified xsi:type="dcterms:W3CDTF">2026-10-07T22:59:10Z</dcterms:modified>
</cp:coreProperties>
</file>