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70" d="100"/>
          <a:sy n="70" d="100"/>
        </p:scale>
        <p:origin x="1138" y="27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10/9/2026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10/9/2026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10/9/2026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10/9/2026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‹Nº›</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1B365D"/>
          </a:solidFill>
          <a:ln>
            <a:solidFill>
              <a:srgbClr val="1B365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914400" y="2011680"/>
            <a:ext cx="10362895" cy="3200400"/>
          </a:xfrm>
          <a:prstGeom prst="rect">
            <a:avLst/>
          </a:prstGeom>
          <a:noFill/>
        </p:spPr>
        <p:txBody>
          <a:bodyPr wrap="square">
            <a:spAutoFit/>
          </a:bodyPr>
          <a:lstStyle/>
          <a:p>
            <a:pPr algn="ctr">
              <a:defRPr sz="4000" b="1">
                <a:solidFill>
                  <a:srgbClr val="FFFFFF"/>
                </a:solidFill>
                <a:latin typeface="Arial"/>
              </a:defRPr>
            </a:pPr>
            <a:r>
              <a:t>Sistemas de Referencia Aplicados a Construcciones Civiles</a:t>
            </a:r>
          </a:p>
          <a:p>
            <a:pPr algn="ctr">
              <a:defRPr sz="1800" i="1">
                <a:solidFill>
                  <a:srgbClr val="93C5FD"/>
                </a:solidFill>
                <a:latin typeface="Arial"/>
              </a:defRPr>
            </a:pPr>
            <a:r>
              <a:t>Material Didáctico Resuelto para Estudiantes de 1er Semestre</a:t>
            </a:r>
            <a:br/>
            <a:r>
              <a:t>Asignatura: Introducción a la Física</a:t>
            </a:r>
            <a:br/>
            <a:r>
              <a:t>Tecnología en Construcciones Civiles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1005840"/>
          </a:xfrm>
          <a:prstGeom prst="rect">
            <a:avLst/>
          </a:prstGeom>
          <a:solidFill>
            <a:srgbClr val="1B365D"/>
          </a:solidFill>
          <a:ln>
            <a:solidFill>
              <a:srgbClr val="1B365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457200" y="137160"/>
            <a:ext cx="11277295" cy="731520"/>
          </a:xfrm>
          <a:prstGeom prst="rect">
            <a:avLst/>
          </a:prstGeom>
          <a:noFill/>
        </p:spPr>
        <p:txBody>
          <a:bodyPr wrap="none">
            <a:spAutoFit/>
          </a:bodyPr>
          <a:lstStyle/>
          <a:p>
            <a:pPr>
              <a:defRPr sz="2400" b="1">
                <a:solidFill>
                  <a:srgbClr val="FFFFFF"/>
                </a:solidFill>
              </a:defRPr>
            </a:pPr>
            <a:r>
              <a:t>Sistemas Ortogonales (Cartesianos) - Ejercicio 1</a:t>
            </a:r>
          </a:p>
          <a:p>
            <a:pPr>
              <a:defRPr sz="1400">
                <a:solidFill>
                  <a:srgbClr val="D97706"/>
                </a:solidFill>
              </a:defRPr>
            </a:pPr>
            <a:r>
              <a:t>Ubicación de un pilote de cimentación profunda</a:t>
            </a:r>
          </a:p>
        </p:txBody>
      </p:sp>
      <p:sp>
        <p:nvSpPr>
          <p:cNvPr id="5" name="Rounded Rectangle 4"/>
          <p:cNvSpPr/>
          <p:nvPr/>
        </p:nvSpPr>
        <p:spPr>
          <a:xfrm>
            <a:off x="457200" y="1280160"/>
            <a:ext cx="5303520" cy="5029200"/>
          </a:xfrm>
          <a:prstGeom prst="roundRect">
            <a:avLst/>
          </a:prstGeom>
          <a:solidFill>
            <a:srgbClr val="F3F4F6"/>
          </a:solidFill>
          <a:ln>
            <a:solidFill>
              <a:srgbClr val="E5E7EB"/>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defRPr sz="1500" b="1">
                <a:solidFill>
                  <a:srgbClr val="1B365D"/>
                </a:solidFill>
              </a:defRPr>
            </a:pPr>
            <a:r>
              <a:t>Enunciado del Problema:</a:t>
            </a:r>
          </a:p>
          <a:p>
            <a:pPr>
              <a:defRPr sz="1200" i="1">
                <a:solidFill>
                  <a:srgbClr val="333333"/>
                </a:solidFill>
              </a:defRPr>
            </a:pPr>
            <a:r>
              <a:t>En el replanteo de un edificio, el origen de coordenadas (0, 0, 0) se ubica en la esquina noroccidental del lote al nivel del andén. Un pilote de cimentación se localiza a 15.0 metros al Este (eje X positivo), 8.0 metros al Sur (eje Y positivo en dirección de diseño) y su base se encuentra excavada a una profundidad de 6.0 metros bajo el nivel del andén.  a) Represente el vector de posición de la base del pilote en componentes cartesianas. b) Calcule la distancia en línea recta (magnitud del vector) desde el origen hasta el fondo del pilote.</a:t>
            </a:r>
          </a:p>
          <a:p>
            <a:br/>
            <a:r>
              <a:t>Análisis en Construcción:</a:t>
            </a:r>
          </a:p>
          <a:p>
            <a:pPr>
              <a:defRPr sz="1200">
                <a:solidFill>
                  <a:srgbClr val="444444"/>
                </a:solidFill>
              </a:defRPr>
            </a:pPr>
            <a:r>
              <a:t>El problema modela la posición en el espacio tridimensional usando un sistema cartesiano tridimensional (X, Y, Z). La profundidad al estar bajo el nivel de referencia (andén) se toma con signo negativo en el eje Z.</a:t>
            </a:r>
          </a:p>
        </p:txBody>
      </p:sp>
      <p:sp>
        <p:nvSpPr>
          <p:cNvPr id="6" name="TextBox 5"/>
          <p:cNvSpPr txBox="1"/>
          <p:nvPr/>
        </p:nvSpPr>
        <p:spPr>
          <a:xfrm>
            <a:off x="6035040" y="1280160"/>
            <a:ext cx="5669280" cy="5029200"/>
          </a:xfrm>
          <a:prstGeom prst="rect">
            <a:avLst/>
          </a:prstGeom>
          <a:noFill/>
        </p:spPr>
        <p:txBody>
          <a:bodyPr wrap="square">
            <a:spAutoFit/>
          </a:bodyPr>
          <a:lstStyle/>
          <a:p>
            <a:pPr>
              <a:defRPr sz="1600" b="1">
                <a:solidFill>
                  <a:srgbClr val="1B365D"/>
                </a:solidFill>
              </a:defRPr>
            </a:pPr>
            <a:r>
              <a:t>Resolución Pedagógica Paso a Paso:</a:t>
            </a:r>
          </a:p>
          <a:p>
            <a:pPr>
              <a:defRPr sz="1150">
                <a:solidFill>
                  <a:srgbClr val="222222"/>
                </a:solidFill>
              </a:defRPr>
            </a:pPr>
            <a:r>
              <a:t>• **Paso 1: Identificar las componentes del vector.**</a:t>
            </a:r>
            <a:br/>
            <a:r>
              <a:t>Como el movimiento es hacia el Este (X), Sur (Y) y hacia abajo (Z), las coordenadas del punto son:</a:t>
            </a:r>
            <a:br/>
            <a:r>
              <a:t>x = 15.0 m</a:t>
            </a:r>
            <a:br/>
            <a:r>
              <a:t>y = 8.0 m</a:t>
            </a:r>
            <a:br/>
            <a:r>
              <a:t>z = -6.0 m</a:t>
            </a:r>
            <a:br/>
            <a:r>
              <a:t>Por lo tanto, el vector de posición es: r⃗ = 15.0î + 8.0ĵ - 6.0k̂ [m].</a:t>
            </a:r>
          </a:p>
          <a:p>
            <a:pPr>
              <a:defRPr sz="1150">
                <a:solidFill>
                  <a:srgbClr val="222222"/>
                </a:solidFill>
              </a:defRPr>
            </a:pPr>
            <a:r>
              <a:t>• **Paso 2: Calcular la magnitud del vector de posición (distancia euclidiana).**</a:t>
            </a:r>
            <a:br/>
            <a:r>
              <a:t>Usamos la fórmula tridimensional del teorema de Pitágoras:</a:t>
            </a:r>
            <a:br/>
            <a:r>
              <a:t>|r⃗| = √{x^2 + y^2 + z^2}</a:t>
            </a:r>
            <a:br/>
            <a:r>
              <a:t>|r⃗| = √{(15.0)^2 + (8.0)^2 + (-6.0)^2}</a:t>
            </a:r>
            <a:br/>
            <a:r>
              <a:t>|r⃗| = √{225 + 64 + 36} = √{325}</a:t>
            </a:r>
            <a:br/>
            <a:r>
              <a:t>|r⃗| ≈ 18.03 metros.</a:t>
            </a:r>
          </a:p>
          <a:p>
            <a:br/>
            <a:r>
              <a:t>✔️ Conclusión / Resultado:</a:t>
            </a:r>
            <a:br/>
            <a:r>
              <a:t>La posición vectorial es $\vec{r} = 15.0\hat{i} + 8.0\hat{j} - 6.0\hat{k}$ [m] y la distancia lineal real desde el origen es de 18.03 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1005840"/>
          </a:xfrm>
          <a:prstGeom prst="rect">
            <a:avLst/>
          </a:prstGeom>
          <a:solidFill>
            <a:srgbClr val="1B365D"/>
          </a:solidFill>
          <a:ln>
            <a:solidFill>
              <a:srgbClr val="1B365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457200" y="137160"/>
            <a:ext cx="11277295" cy="731520"/>
          </a:xfrm>
          <a:prstGeom prst="rect">
            <a:avLst/>
          </a:prstGeom>
          <a:noFill/>
        </p:spPr>
        <p:txBody>
          <a:bodyPr wrap="none">
            <a:spAutoFit/>
          </a:bodyPr>
          <a:lstStyle/>
          <a:p>
            <a:pPr>
              <a:defRPr sz="2400" b="1">
                <a:solidFill>
                  <a:srgbClr val="FFFFFF"/>
                </a:solidFill>
              </a:defRPr>
            </a:pPr>
            <a:r>
              <a:t>Sistemas Ortogonales (Cartesianos) - Ejercicio 2</a:t>
            </a:r>
          </a:p>
          <a:p>
            <a:pPr>
              <a:defRPr sz="1400">
                <a:solidFill>
                  <a:srgbClr val="D97706"/>
                </a:solidFill>
              </a:defRPr>
            </a:pPr>
            <a:r>
              <a:t>Longitud y pendiente física de una tubería sanitaria</a:t>
            </a:r>
          </a:p>
        </p:txBody>
      </p:sp>
      <p:sp>
        <p:nvSpPr>
          <p:cNvPr id="5" name="Rounded Rectangle 4"/>
          <p:cNvSpPr/>
          <p:nvPr/>
        </p:nvSpPr>
        <p:spPr>
          <a:xfrm>
            <a:off x="457200" y="1280160"/>
            <a:ext cx="5303520" cy="5029200"/>
          </a:xfrm>
          <a:prstGeom prst="roundRect">
            <a:avLst/>
          </a:prstGeom>
          <a:solidFill>
            <a:srgbClr val="F3F4F6"/>
          </a:solidFill>
          <a:ln>
            <a:solidFill>
              <a:srgbClr val="E5E7EB"/>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defRPr sz="1500" b="1">
                <a:solidFill>
                  <a:srgbClr val="1B365D"/>
                </a:solidFill>
              </a:defRPr>
            </a:pPr>
            <a:r>
              <a:t>Enunciado del Problema:</a:t>
            </a:r>
          </a:p>
          <a:p>
            <a:pPr>
              <a:defRPr sz="1200" i="1">
                <a:solidFill>
                  <a:srgbClr val="333333"/>
                </a:solidFill>
              </a:defRPr>
            </a:pPr>
            <a:r>
              <a:t>Una tubería de drenaje de aguas lluvias conecta dos cámaras de inspección. La cámara A se encuentra en las coordenadas $(2.0, 3.0, -1.2)$ metros y la cámara B en $(14.0, 8.0, -1.8)$ metros. a) Determine el vector desplazamiento desde la cámara A hasta la cámara B. b) Calcule la longitud real que debe tener el tubo que conecta ambos puntos.</a:t>
            </a:r>
          </a:p>
          <a:p>
            <a:br/>
            <a:r>
              <a:t>Análisis en Construcción:</a:t>
            </a:r>
          </a:p>
          <a:p>
            <a:pPr>
              <a:defRPr sz="1200">
                <a:solidFill>
                  <a:srgbClr val="444444"/>
                </a:solidFill>
              </a:defRPr>
            </a:pPr>
            <a:r>
              <a:t>El desplazamiento entre dos puntos en física se define como $\Delta\vec{r} = \vec{r}_B - \vec{r}_A$. La longitud del tubo corresponde a la magnitud de este vector desplazamiento.</a:t>
            </a:r>
          </a:p>
        </p:txBody>
      </p:sp>
      <p:sp>
        <p:nvSpPr>
          <p:cNvPr id="6" name="TextBox 5"/>
          <p:cNvSpPr txBox="1"/>
          <p:nvPr/>
        </p:nvSpPr>
        <p:spPr>
          <a:xfrm>
            <a:off x="6035040" y="1280160"/>
            <a:ext cx="5669280" cy="5029200"/>
          </a:xfrm>
          <a:prstGeom prst="rect">
            <a:avLst/>
          </a:prstGeom>
          <a:noFill/>
        </p:spPr>
        <p:txBody>
          <a:bodyPr wrap="square">
            <a:spAutoFit/>
          </a:bodyPr>
          <a:lstStyle/>
          <a:p>
            <a:pPr>
              <a:defRPr sz="1600" b="1">
                <a:solidFill>
                  <a:srgbClr val="1B365D"/>
                </a:solidFill>
              </a:defRPr>
            </a:pPr>
            <a:r>
              <a:t>Resolución Pedagógica Paso a Paso:</a:t>
            </a:r>
          </a:p>
          <a:p>
            <a:pPr>
              <a:defRPr sz="1150">
                <a:solidFill>
                  <a:srgbClr val="222222"/>
                </a:solidFill>
              </a:defRPr>
            </a:pPr>
            <a:r>
              <a:t>• **Paso 1: Calcular los componentes del vector desplazamiento.**</a:t>
            </a:r>
            <a:br/>
            <a:r>
              <a:t>Δ x = x_B - x_A = 14.0 - 2.0 = 12.0 m</a:t>
            </a:r>
            <a:br/>
            <a:r>
              <a:t>Δ y = y_B - y_A = 8.0 - 3.0 = 5.0 m</a:t>
            </a:r>
            <a:br/>
            <a:r>
              <a:t>Δ z = z_B - z_A = -1.8 - (-1.2) = -0.6 m</a:t>
            </a:r>
            <a:br/>
            <a:r>
              <a:t>El vector desplazamiento es Δr⃗ = 12.0î + 5.0ĵ - 0.6k̂ [m].</a:t>
            </a:r>
          </a:p>
          <a:p>
            <a:pPr>
              <a:defRPr sz="1150">
                <a:solidFill>
                  <a:srgbClr val="222222"/>
                </a:solidFill>
              </a:defRPr>
            </a:pPr>
            <a:r>
              <a:t>• **Paso 2: Calcular la longitud del tubo (magnitud del desplazamiento).**</a:t>
            </a:r>
            <a:br/>
            <a:r>
              <a:t>|Δr⃗| = √{(Δ x)^2 + (Delta y)^2 + (Δ z)^2}</a:t>
            </a:r>
            <a:br/>
            <a:r>
              <a:t>|Δr⃗| = √{(12.0)^2 + (5.0)^2 + (-0.6)^2}</a:t>
            </a:r>
            <a:br/>
            <a:r>
              <a:t>|Δr⃗| = √{144 + 25 + 0.36} = √{169.36}</a:t>
            </a:r>
            <a:br/>
            <a:r>
              <a:t>|Δr⃗| ≈ 13.01 metros.</a:t>
            </a:r>
          </a:p>
          <a:p>
            <a:br/>
            <a:r>
              <a:t>✔️ Conclusión / Resultado:</a:t>
            </a:r>
            <a:br/>
            <a:r>
              <a:t>El vector de dirección del flujo es $12.0\hat{i} + 5.0\hat{j} - 0.6\hat{k}$ y la longitud comercial/física del tramo de tubería es de 13.01 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1005840"/>
          </a:xfrm>
          <a:prstGeom prst="rect">
            <a:avLst/>
          </a:prstGeom>
          <a:solidFill>
            <a:srgbClr val="1B365D"/>
          </a:solidFill>
          <a:ln>
            <a:solidFill>
              <a:srgbClr val="1B365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457200" y="137160"/>
            <a:ext cx="11277295" cy="731520"/>
          </a:xfrm>
          <a:prstGeom prst="rect">
            <a:avLst/>
          </a:prstGeom>
          <a:noFill/>
        </p:spPr>
        <p:txBody>
          <a:bodyPr wrap="none">
            <a:spAutoFit/>
          </a:bodyPr>
          <a:lstStyle/>
          <a:p>
            <a:pPr>
              <a:defRPr sz="2400" b="1">
                <a:solidFill>
                  <a:srgbClr val="FFFFFF"/>
                </a:solidFill>
              </a:defRPr>
            </a:pPr>
            <a:r>
              <a:t>Sistemas Polares (2D) - Ejercicio 1</a:t>
            </a:r>
          </a:p>
          <a:p>
            <a:pPr>
              <a:defRPr sz="1400">
                <a:solidFill>
                  <a:srgbClr val="D97706"/>
                </a:solidFill>
              </a:defRPr>
            </a:pPr>
            <a:r>
              <a:t>Conversión de datos de Estación Total a ejes cartesianos de AutoCAD</a:t>
            </a:r>
          </a:p>
        </p:txBody>
      </p:sp>
      <p:sp>
        <p:nvSpPr>
          <p:cNvPr id="5" name="Rounded Rectangle 4"/>
          <p:cNvSpPr/>
          <p:nvPr/>
        </p:nvSpPr>
        <p:spPr>
          <a:xfrm>
            <a:off x="457200" y="1280160"/>
            <a:ext cx="5303520" cy="5029200"/>
          </a:xfrm>
          <a:prstGeom prst="roundRect">
            <a:avLst/>
          </a:prstGeom>
          <a:solidFill>
            <a:srgbClr val="F3F4F6"/>
          </a:solidFill>
          <a:ln>
            <a:solidFill>
              <a:srgbClr val="E5E7EB"/>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defRPr sz="1500" b="1">
                <a:solidFill>
                  <a:srgbClr val="1B365D"/>
                </a:solidFill>
              </a:defRPr>
            </a:pPr>
            <a:r>
              <a:t>Enunciado del Problema:</a:t>
            </a:r>
          </a:p>
          <a:p>
            <a:pPr>
              <a:defRPr sz="1200" i="1">
                <a:solidFill>
                  <a:srgbClr val="333333"/>
                </a:solidFill>
              </a:defRPr>
            </a:pPr>
            <a:r>
              <a:t>Un topógrafo estaciona una estación total en el punto $(0,0)$ y mide la posición de un lindero de terreno obteniendo las siguientes coordenadas polares: un radio (distancia inclinada horizontal) $r = 45.0\text{ m}$ y un ángulo azimutal medido desde el eje X positivo de $\theta = 60^\circ$. Para poder dibujar este punto en AutoCAD, determine las coordenadas cartesianas $(x, y)$ del lindero.</a:t>
            </a:r>
          </a:p>
          <a:p>
            <a:br/>
            <a:r>
              <a:t>Análisis en Construcción:</a:t>
            </a:r>
          </a:p>
          <a:p>
            <a:pPr>
              <a:defRPr sz="1200">
                <a:solidFill>
                  <a:srgbClr val="444444"/>
                </a:solidFill>
              </a:defRPr>
            </a:pPr>
            <a:r>
              <a:t>Las coordenadas polares $(r, \theta)$ se transforman a rectangulares mediante proyecciones trigonométricas directas: $x = r \cdot \cos(\theta)$ e $y = r \cdot \operatorname{sen}(\theta)$.</a:t>
            </a:r>
          </a:p>
        </p:txBody>
      </p:sp>
      <p:sp>
        <p:nvSpPr>
          <p:cNvPr id="6" name="TextBox 5"/>
          <p:cNvSpPr txBox="1"/>
          <p:nvPr/>
        </p:nvSpPr>
        <p:spPr>
          <a:xfrm>
            <a:off x="6035040" y="1280160"/>
            <a:ext cx="5669280" cy="5029200"/>
          </a:xfrm>
          <a:prstGeom prst="rect">
            <a:avLst/>
          </a:prstGeom>
          <a:noFill/>
        </p:spPr>
        <p:txBody>
          <a:bodyPr wrap="square">
            <a:spAutoFit/>
          </a:bodyPr>
          <a:lstStyle/>
          <a:p>
            <a:pPr>
              <a:defRPr sz="1600" b="1">
                <a:solidFill>
                  <a:srgbClr val="1B365D"/>
                </a:solidFill>
              </a:defRPr>
            </a:pPr>
            <a:r>
              <a:t>Resolución Pedagógica Paso a Paso:</a:t>
            </a:r>
          </a:p>
          <a:p>
            <a:pPr>
              <a:defRPr sz="1150">
                <a:solidFill>
                  <a:srgbClr val="222222"/>
                </a:solidFill>
              </a:defRPr>
            </a:pPr>
            <a:r>
              <a:t>• **Paso 1: Calcular la componente horizontal X.**</a:t>
            </a:r>
            <a:br/>
            <a:r>
              <a:t>x = r · \cos(\theta) = 45.0 · \cos(60^°)</a:t>
            </a:r>
            <a:br/>
            <a:r>
              <a:t>Como \cos(60^°) = 0.5:</a:t>
            </a:r>
            <a:br/>
            <a:r>
              <a:t>x = 45.0 · 0.5 = 22.5 m.</a:t>
            </a:r>
          </a:p>
          <a:p>
            <a:pPr>
              <a:defRPr sz="1150">
                <a:solidFill>
                  <a:srgbClr val="222222"/>
                </a:solidFill>
              </a:defRPr>
            </a:pPr>
            <a:r>
              <a:t>• **Paso 2: Calcular la componente vertical Y.**</a:t>
            </a:r>
            <a:br/>
            <a:r>
              <a:t>y = r · sin(\theta) = 45.0 · sin(60^°)</a:t>
            </a:r>
            <a:br/>
            <a:r>
              <a:t>Como sin(60^°) ≈ 0.8660:</a:t>
            </a:r>
            <a:br/>
            <a:r>
              <a:t>y = 45.0 · 0.8660 = 38.97 m.</a:t>
            </a:r>
          </a:p>
          <a:p>
            <a:br/>
            <a:r>
              <a:t>✔️ Conclusión / Resultado:</a:t>
            </a:r>
            <a:br/>
            <a:r>
              <a:t>Las coordenadas cartesianas para ingresar en el software de dibujo son $(22.5, 38.97)$ metros.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1005840"/>
          </a:xfrm>
          <a:prstGeom prst="rect">
            <a:avLst/>
          </a:prstGeom>
          <a:solidFill>
            <a:srgbClr val="1B365D"/>
          </a:solidFill>
          <a:ln>
            <a:solidFill>
              <a:srgbClr val="1B365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457200" y="137160"/>
            <a:ext cx="11277295" cy="731520"/>
          </a:xfrm>
          <a:prstGeom prst="rect">
            <a:avLst/>
          </a:prstGeom>
          <a:noFill/>
        </p:spPr>
        <p:txBody>
          <a:bodyPr wrap="none">
            <a:spAutoFit/>
          </a:bodyPr>
          <a:lstStyle/>
          <a:p>
            <a:pPr>
              <a:defRPr sz="2400" b="1">
                <a:solidFill>
                  <a:srgbClr val="FFFFFF"/>
                </a:solidFill>
              </a:defRPr>
            </a:pPr>
            <a:r>
              <a:t>Sistemas Polares (2D) - Ejercicio 2</a:t>
            </a:r>
          </a:p>
          <a:p>
            <a:pPr>
              <a:defRPr sz="1400">
                <a:solidFill>
                  <a:srgbClr val="D97706"/>
                </a:solidFill>
              </a:defRPr>
            </a:pPr>
            <a:r>
              <a:t>Alcance y radio de operación de una Grúa Torre</a:t>
            </a:r>
          </a:p>
        </p:txBody>
      </p:sp>
      <p:sp>
        <p:nvSpPr>
          <p:cNvPr id="5" name="Rounded Rectangle 4"/>
          <p:cNvSpPr/>
          <p:nvPr/>
        </p:nvSpPr>
        <p:spPr>
          <a:xfrm>
            <a:off x="457200" y="1280160"/>
            <a:ext cx="5303520" cy="5029200"/>
          </a:xfrm>
          <a:prstGeom prst="roundRect">
            <a:avLst/>
          </a:prstGeom>
          <a:solidFill>
            <a:srgbClr val="F3F4F6"/>
          </a:solidFill>
          <a:ln>
            <a:solidFill>
              <a:srgbClr val="E5E7EB"/>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defRPr sz="1500" b="1">
                <a:solidFill>
                  <a:srgbClr val="1B365D"/>
                </a:solidFill>
              </a:defRPr>
            </a:pPr>
            <a:r>
              <a:t>Enunciado del Problema:</a:t>
            </a:r>
          </a:p>
          <a:p>
            <a:pPr>
              <a:defRPr sz="1200" i="1">
                <a:solidFill>
                  <a:srgbClr val="333333"/>
                </a:solidFill>
              </a:defRPr>
            </a:pPr>
            <a:r>
              <a:t>Una grúa torre instalada en el centro de una losa de cimentación tiene su pluma orientada inicialmente hacia el Este. Para izar un paquete de varillas estructurales, la pluma gira un ángulo $\theta = 135^\circ$ en sentido antihorario y el carro de distribución se desplaza sobre la pluma hasta una distancia radial $r = 30.0\text{ m}$ desde el mástil. Calcule la posición del paquete de varillas en coordenadas cartesianas tomando el centro de la grúa como el origen.</a:t>
            </a:r>
          </a:p>
          <a:p>
            <a:br/>
            <a:r>
              <a:t>Análisis en Construcción:</a:t>
            </a:r>
          </a:p>
          <a:p>
            <a:pPr>
              <a:defRPr sz="1200">
                <a:solidFill>
                  <a:srgbClr val="444444"/>
                </a:solidFill>
              </a:defRPr>
            </a:pPr>
            <a:r>
              <a:t>El ángulo de $135^\circ$ ubica el punto en el Segundo Cuadrante del plano coordenado. Por ende, esperamos una componente $x$ negativa y una componente $y$ positiva.</a:t>
            </a:r>
          </a:p>
        </p:txBody>
      </p:sp>
      <p:sp>
        <p:nvSpPr>
          <p:cNvPr id="6" name="TextBox 5"/>
          <p:cNvSpPr txBox="1"/>
          <p:nvPr/>
        </p:nvSpPr>
        <p:spPr>
          <a:xfrm>
            <a:off x="6035040" y="1280160"/>
            <a:ext cx="5669280" cy="5029200"/>
          </a:xfrm>
          <a:prstGeom prst="rect">
            <a:avLst/>
          </a:prstGeom>
          <a:noFill/>
        </p:spPr>
        <p:txBody>
          <a:bodyPr wrap="square">
            <a:spAutoFit/>
          </a:bodyPr>
          <a:lstStyle/>
          <a:p>
            <a:pPr>
              <a:defRPr sz="1600" b="1">
                <a:solidFill>
                  <a:srgbClr val="1B365D"/>
                </a:solidFill>
              </a:defRPr>
            </a:pPr>
            <a:r>
              <a:t>Resolución Pedagógica Paso a Paso:</a:t>
            </a:r>
          </a:p>
          <a:p>
            <a:pPr>
              <a:defRPr sz="1150">
                <a:solidFill>
                  <a:srgbClr val="222222"/>
                </a:solidFill>
              </a:defRPr>
            </a:pPr>
            <a:r>
              <a:t>• **Paso 1: Calcular la coordenada X.**</a:t>
            </a:r>
            <a:br/>
            <a:r>
              <a:t>x = r · \cos(\theta) = 30.0 · \cos(135^°)</a:t>
            </a:r>
            <a:br/>
            <a:r>
              <a:t>\cos(135^°) ≈ -0.7071</a:t>
            </a:r>
            <a:br/>
            <a:r>
              <a:t>x = 30.0 · (-0.7071) = -21.21 m.</a:t>
            </a:r>
          </a:p>
          <a:p>
            <a:pPr>
              <a:defRPr sz="1150">
                <a:solidFill>
                  <a:srgbClr val="222222"/>
                </a:solidFill>
              </a:defRPr>
            </a:pPr>
            <a:r>
              <a:t>• **Paso 2: Calcular la coordenada Y.**</a:t>
            </a:r>
            <a:br/>
            <a:r>
              <a:t>y = r · sin(\theta) = 30.0 · sin(135^°)</a:t>
            </a:r>
            <a:br/>
            <a:r>
              <a:t>sin(135^°) ≈ 0.7071</a:t>
            </a:r>
            <a:br/>
            <a:r>
              <a:t>y = 30.0 · 0.7071 = 21.21 m.</a:t>
            </a:r>
          </a:p>
          <a:p>
            <a:br/>
            <a:r>
              <a:t>✔️ Conclusión / Resultado:</a:t>
            </a:r>
            <a:br/>
            <a:r>
              <a:t>El paquete de varillas se sitúa físicamente en el punto $(-21.21, 21.21)$ metros respecto al mástil central de la grúa.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1005840"/>
          </a:xfrm>
          <a:prstGeom prst="rect">
            <a:avLst/>
          </a:prstGeom>
          <a:solidFill>
            <a:srgbClr val="1B365D"/>
          </a:solidFill>
          <a:ln>
            <a:solidFill>
              <a:srgbClr val="1B365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457200" y="137160"/>
            <a:ext cx="11277295" cy="731520"/>
          </a:xfrm>
          <a:prstGeom prst="rect">
            <a:avLst/>
          </a:prstGeom>
          <a:noFill/>
        </p:spPr>
        <p:txBody>
          <a:bodyPr wrap="none">
            <a:spAutoFit/>
          </a:bodyPr>
          <a:lstStyle/>
          <a:p>
            <a:pPr>
              <a:defRPr sz="2400" b="1">
                <a:solidFill>
                  <a:srgbClr val="FFFFFF"/>
                </a:solidFill>
              </a:defRPr>
            </a:pPr>
            <a:r>
              <a:t>Sistemas Cilíndricos - Ejercicio 1</a:t>
            </a:r>
          </a:p>
          <a:p>
            <a:pPr>
              <a:defRPr sz="1400">
                <a:solidFill>
                  <a:srgbClr val="D97706"/>
                </a:solidFill>
              </a:defRPr>
            </a:pPr>
            <a:r>
              <a:t>Ubicación espacial de mezcla en un Silo de Cemento</a:t>
            </a:r>
          </a:p>
        </p:txBody>
      </p:sp>
      <p:sp>
        <p:nvSpPr>
          <p:cNvPr id="5" name="Rounded Rectangle 4"/>
          <p:cNvSpPr/>
          <p:nvPr/>
        </p:nvSpPr>
        <p:spPr>
          <a:xfrm>
            <a:off x="457200" y="1280160"/>
            <a:ext cx="5303520" cy="5029200"/>
          </a:xfrm>
          <a:prstGeom prst="roundRect">
            <a:avLst/>
          </a:prstGeom>
          <a:solidFill>
            <a:srgbClr val="F3F4F6"/>
          </a:solidFill>
          <a:ln>
            <a:solidFill>
              <a:srgbClr val="E5E7EB"/>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defRPr sz="1500" b="1">
                <a:solidFill>
                  <a:srgbClr val="1B365D"/>
                </a:solidFill>
              </a:defRPr>
            </a:pPr>
            <a:r>
              <a:t>Enunciado del Problema:</a:t>
            </a:r>
          </a:p>
          <a:p>
            <a:pPr>
              <a:defRPr sz="1200" i="1">
                <a:solidFill>
                  <a:srgbClr val="333333"/>
                </a:solidFill>
              </a:defRPr>
            </a:pPr>
            <a:r>
              <a:t>Un silo de almacenamiento de cemento de forma perfectamente cilíndrica posee un radio interno de $4.0\text{ m}$. Un sensor de nivel ultrasónico detecta una anomalía en la pared interna en las coordenadas cilíndricas $(r = 4.0\text{ m}, \phi = 30^\circ, z = 12.5\text{ m})$, donde la altura $z$ se mide desde la base del silo. Con el fin de enviar al personal de mantenimiento, determine las coordenadas cartesianas $(x, y, z)$ equivalentes de dicha falla.</a:t>
            </a:r>
          </a:p>
          <a:p>
            <a:br/>
            <a:r>
              <a:t>Análisis en Construcción:</a:t>
            </a:r>
          </a:p>
          <a:p>
            <a:pPr>
              <a:defRPr sz="1200">
                <a:solidFill>
                  <a:srgbClr val="444444"/>
                </a:solidFill>
              </a:defRPr>
            </a:pPr>
            <a:r>
              <a:t>El sistema cilíndrico asocia $(r, \phi, z)$ con el espacio cartesiano. La altura $z$ se mantiene idéntica, mientras que las variables horizontales $r$ y $\phi$ se proyectan exactamente como coordenadas polares.</a:t>
            </a:r>
          </a:p>
        </p:txBody>
      </p:sp>
      <p:sp>
        <p:nvSpPr>
          <p:cNvPr id="6" name="TextBox 5"/>
          <p:cNvSpPr txBox="1"/>
          <p:nvPr/>
        </p:nvSpPr>
        <p:spPr>
          <a:xfrm>
            <a:off x="6035040" y="1280160"/>
            <a:ext cx="5669280" cy="5029200"/>
          </a:xfrm>
          <a:prstGeom prst="rect">
            <a:avLst/>
          </a:prstGeom>
          <a:noFill/>
        </p:spPr>
        <p:txBody>
          <a:bodyPr wrap="square">
            <a:spAutoFit/>
          </a:bodyPr>
          <a:lstStyle/>
          <a:p>
            <a:pPr>
              <a:defRPr sz="1600" b="1">
                <a:solidFill>
                  <a:srgbClr val="1B365D"/>
                </a:solidFill>
              </a:defRPr>
            </a:pPr>
            <a:r>
              <a:t>Resolución Pedagógica Paso a Paso:</a:t>
            </a:r>
          </a:p>
          <a:p>
            <a:pPr>
              <a:defRPr sz="1150">
                <a:solidFill>
                  <a:srgbClr val="222222"/>
                </a:solidFill>
              </a:defRPr>
            </a:pPr>
            <a:r>
              <a:t>• **Paso 1: Transformar las variables horizontales (X e Y).**</a:t>
            </a:r>
            <a:br/>
            <a:r>
              <a:t>x = r · \cos(\phi) = 4.0 · \cos(30^°) = 4.0 · 0.8660 = 3.46 m</a:t>
            </a:r>
            <a:br/>
            <a:r>
              <a:t>y = r · sin(\phi) = 4.0 · sin(30^°) = 4.0 · 0.5 = 2.0 m</a:t>
            </a:r>
          </a:p>
          <a:p>
            <a:pPr>
              <a:defRPr sz="1150">
                <a:solidFill>
                  <a:srgbClr val="222222"/>
                </a:solidFill>
              </a:defRPr>
            </a:pPr>
            <a:r>
              <a:t>• **Paso 2: Mantener la componente vertical Z.**</a:t>
            </a:r>
            <a:br/>
            <a:r>
              <a:t>La cota vertical no se altera por definición del sistema cilíndrico:</a:t>
            </a:r>
            <a:br/>
            <a:r>
              <a:t>z = 12.5 m.</a:t>
            </a:r>
          </a:p>
          <a:p>
            <a:br/>
            <a:r>
              <a:t>✔️ Conclusión / Resultado:</a:t>
            </a:r>
            <a:br/>
            <a:r>
              <a:t>El personal técnico debe intervenir en la coordenada cartesiana tridimensional $(3.46, 2.0, 12.5)$ metros.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1005840"/>
          </a:xfrm>
          <a:prstGeom prst="rect">
            <a:avLst/>
          </a:prstGeom>
          <a:solidFill>
            <a:srgbClr val="1B365D"/>
          </a:solidFill>
          <a:ln>
            <a:solidFill>
              <a:srgbClr val="1B365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457200" y="137160"/>
            <a:ext cx="11277295" cy="731520"/>
          </a:xfrm>
          <a:prstGeom prst="rect">
            <a:avLst/>
          </a:prstGeom>
          <a:noFill/>
        </p:spPr>
        <p:txBody>
          <a:bodyPr wrap="none">
            <a:spAutoFit/>
          </a:bodyPr>
          <a:lstStyle/>
          <a:p>
            <a:pPr>
              <a:defRPr sz="2400" b="1">
                <a:solidFill>
                  <a:srgbClr val="FFFFFF"/>
                </a:solidFill>
              </a:defRPr>
            </a:pPr>
            <a:r>
              <a:t>Sistemas Cilíndricos - Ejercicio 2</a:t>
            </a:r>
          </a:p>
          <a:p>
            <a:pPr>
              <a:defRPr sz="1400">
                <a:solidFill>
                  <a:srgbClr val="D97706"/>
                </a:solidFill>
              </a:defRPr>
            </a:pPr>
            <a:r>
              <a:t>Volumen y excavación cilíndrica de un caisson de cimentación</a:t>
            </a:r>
          </a:p>
        </p:txBody>
      </p:sp>
      <p:sp>
        <p:nvSpPr>
          <p:cNvPr id="5" name="Rounded Rectangle 4"/>
          <p:cNvSpPr/>
          <p:nvPr/>
        </p:nvSpPr>
        <p:spPr>
          <a:xfrm>
            <a:off x="457200" y="1280160"/>
            <a:ext cx="5303520" cy="5029200"/>
          </a:xfrm>
          <a:prstGeom prst="roundRect">
            <a:avLst/>
          </a:prstGeom>
          <a:solidFill>
            <a:srgbClr val="F3F4F6"/>
          </a:solidFill>
          <a:ln>
            <a:solidFill>
              <a:srgbClr val="E5E7EB"/>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defRPr sz="1500" b="1">
                <a:solidFill>
                  <a:srgbClr val="1B365D"/>
                </a:solidFill>
              </a:defRPr>
            </a:pPr>
            <a:r>
              <a:t>Enunciado del Problema:</a:t>
            </a:r>
          </a:p>
          <a:p>
            <a:pPr>
              <a:defRPr sz="1200" i="1">
                <a:solidFill>
                  <a:srgbClr val="333333"/>
                </a:solidFill>
              </a:defRPr>
            </a:pPr>
            <a:r>
              <a:t>Para los apoyos de un puente peatonal se perfora un pozo de cimentación (caisson) de forma cilíndrica. El ingeniero inspector reporta que el pozo tiene un radio constante de $r = 1.5\text{ m}$ y una profundidad total excavada desde la superficie de $z = 8.0\text{ m}$. Aplique la integración analítica simple del sistema cilíndrico para demostrar el volumen de suelo extraído ($V = \pi \cdot r^2 \cdot z$).</a:t>
            </a:r>
          </a:p>
          <a:p>
            <a:br/>
            <a:r>
              <a:t>Análisis en Construcción:</a:t>
            </a:r>
          </a:p>
          <a:p>
            <a:pPr>
              <a:defRPr sz="1200">
                <a:solidFill>
                  <a:srgbClr val="444444"/>
                </a:solidFill>
              </a:defRPr>
            </a:pPr>
            <a:r>
              <a:t>El volumen de un cilindro recto en física matemática se calcula mediante la fórmula estándar deducida del espacio coordenado cilíndrico, multiplicando el área basal circular por su longitud axial vertical.</a:t>
            </a:r>
          </a:p>
        </p:txBody>
      </p:sp>
      <p:sp>
        <p:nvSpPr>
          <p:cNvPr id="6" name="TextBox 5"/>
          <p:cNvSpPr txBox="1"/>
          <p:nvPr/>
        </p:nvSpPr>
        <p:spPr>
          <a:xfrm>
            <a:off x="6035040" y="1280160"/>
            <a:ext cx="5669280" cy="5029200"/>
          </a:xfrm>
          <a:prstGeom prst="rect">
            <a:avLst/>
          </a:prstGeom>
          <a:noFill/>
        </p:spPr>
        <p:txBody>
          <a:bodyPr wrap="square">
            <a:spAutoFit/>
          </a:bodyPr>
          <a:lstStyle/>
          <a:p>
            <a:pPr>
              <a:defRPr sz="1600" b="1">
                <a:solidFill>
                  <a:srgbClr val="1B365D"/>
                </a:solidFill>
              </a:defRPr>
            </a:pPr>
            <a:r>
              <a:t>Resolución Pedagógica Paso a Paso:</a:t>
            </a:r>
          </a:p>
          <a:p>
            <a:pPr>
              <a:defRPr sz="1150">
                <a:solidFill>
                  <a:srgbClr val="222222"/>
                </a:solidFill>
              </a:defRPr>
            </a:pPr>
            <a:r>
              <a:t>• **Paso 1: Calcular el área de la sección transversal circular.**</a:t>
            </a:r>
            <a:br/>
            <a:r>
              <a:t>A = \pi · r^2 = \pi · (1.5 m)^2</a:t>
            </a:r>
            <a:br/>
            <a:r>
              <a:t>A = 3.1416 · 2.25 = 7.068 m^2</a:t>
            </a:r>
          </a:p>
          <a:p>
            <a:pPr>
              <a:defRPr sz="1150">
                <a:solidFill>
                  <a:srgbClr val="222222"/>
                </a:solidFill>
              </a:defRPr>
            </a:pPr>
            <a:r>
              <a:t>• **Paso 2: Multiplicar por la profundidad vertical.**</a:t>
            </a:r>
            <a:br/>
            <a:r>
              <a:t>V = A · z = 7.068 m^2 · 8.0 m</a:t>
            </a:r>
            <a:br/>
            <a:r>
              <a:t>V = 56.55 m^3.</a:t>
            </a:r>
          </a:p>
          <a:p>
            <a:br/>
            <a:r>
              <a:t>✔️ Conclusión / Resultado:</a:t>
            </a:r>
            <a:br/>
            <a:r>
              <a:t>El volumen total geométrico de tierra extraído del caisson es de 56.55 metros cúbicos.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1005840"/>
          </a:xfrm>
          <a:prstGeom prst="rect">
            <a:avLst/>
          </a:prstGeom>
          <a:solidFill>
            <a:srgbClr val="1B365D"/>
          </a:solidFill>
          <a:ln>
            <a:solidFill>
              <a:srgbClr val="1B365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457200" y="137160"/>
            <a:ext cx="11277295" cy="731520"/>
          </a:xfrm>
          <a:prstGeom prst="rect">
            <a:avLst/>
          </a:prstGeom>
          <a:noFill/>
        </p:spPr>
        <p:txBody>
          <a:bodyPr wrap="none">
            <a:spAutoFit/>
          </a:bodyPr>
          <a:lstStyle/>
          <a:p>
            <a:pPr>
              <a:defRPr sz="2400" b="1">
                <a:solidFill>
                  <a:srgbClr val="FFFFFF"/>
                </a:solidFill>
              </a:defRPr>
            </a:pPr>
            <a:r>
              <a:t>Sistemas Esféricos - Ejercicio 1</a:t>
            </a:r>
          </a:p>
          <a:p>
            <a:pPr>
              <a:defRPr sz="1400">
                <a:solidFill>
                  <a:srgbClr val="D97706"/>
                </a:solidFill>
              </a:defRPr>
            </a:pPr>
            <a:r>
              <a:t>Análisis de un nodo en un Domo Geodésico</a:t>
            </a:r>
          </a:p>
        </p:txBody>
      </p:sp>
      <p:sp>
        <p:nvSpPr>
          <p:cNvPr id="5" name="Rounded Rectangle 4"/>
          <p:cNvSpPr/>
          <p:nvPr/>
        </p:nvSpPr>
        <p:spPr>
          <a:xfrm>
            <a:off x="457200" y="1280160"/>
            <a:ext cx="5303520" cy="5029200"/>
          </a:xfrm>
          <a:prstGeom prst="roundRect">
            <a:avLst/>
          </a:prstGeom>
          <a:solidFill>
            <a:srgbClr val="F3F4F6"/>
          </a:solidFill>
          <a:ln>
            <a:solidFill>
              <a:srgbClr val="E5E7EB"/>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defRPr sz="1500" b="1">
                <a:solidFill>
                  <a:srgbClr val="1B365D"/>
                </a:solidFill>
              </a:defRPr>
            </a:pPr>
            <a:r>
              <a:t>Enunciado del Problema:</a:t>
            </a:r>
          </a:p>
          <a:p>
            <a:pPr>
              <a:defRPr sz="1200" i="1">
                <a:solidFill>
                  <a:srgbClr val="333333"/>
                </a:solidFill>
              </a:defRPr>
            </a:pPr>
            <a:r>
              <a:t>Una cúpula semiesférica de un auditorio tiene un radio de curvatura de $r = 20.0\text{ m}$. Un nodo conector estructural de acero se ubica en las coordenadas esféricas $(r = 20.0\text{ m}, \theta = 45^\circ, \phi = 60^\circ)$, donde $\theta$ es el ángulo azimutal en el plano basal horizontal e $\phi$ es el ángulo cenital o polar medido desde el eje vertical Z. Calcule la posición cartesiana tridimensional $(x, y, z)$ de este nodo de ensamble.</a:t>
            </a:r>
          </a:p>
          <a:p>
            <a:br/>
            <a:r>
              <a:t>Análisis en Construcción:</a:t>
            </a:r>
          </a:p>
          <a:p>
            <a:pPr>
              <a:defRPr sz="1200">
                <a:solidFill>
                  <a:srgbClr val="444444"/>
                </a:solidFill>
              </a:defRPr>
            </a:pPr>
            <a:r>
              <a:t>Las fórmulas de conversión estándar de coordenadas esféricas a cartesianas son:</a:t>
            </a:r>
            <a:br/>
            <a:r>
              <a:t>$x = r \cdot \operatorname{sen}(\phi) \cdot \cos(\theta)$</a:t>
            </a:r>
            <a:br/>
            <a:r>
              <a:t>$y = r \cdot \operatorname{sen}(\phi) \cdot \operatorname{sen}(\theta)$</a:t>
            </a:r>
            <a:br/>
            <a:r>
              <a:t>$z = r \cdot \cos(\phi)$</a:t>
            </a:r>
          </a:p>
        </p:txBody>
      </p:sp>
      <p:sp>
        <p:nvSpPr>
          <p:cNvPr id="6" name="TextBox 5"/>
          <p:cNvSpPr txBox="1"/>
          <p:nvPr/>
        </p:nvSpPr>
        <p:spPr>
          <a:xfrm>
            <a:off x="6035040" y="1280160"/>
            <a:ext cx="5669280" cy="5029200"/>
          </a:xfrm>
          <a:prstGeom prst="rect">
            <a:avLst/>
          </a:prstGeom>
          <a:noFill/>
        </p:spPr>
        <p:txBody>
          <a:bodyPr wrap="square">
            <a:spAutoFit/>
          </a:bodyPr>
          <a:lstStyle/>
          <a:p>
            <a:pPr>
              <a:defRPr sz="1600" b="1">
                <a:solidFill>
                  <a:srgbClr val="1B365D"/>
                </a:solidFill>
              </a:defRPr>
            </a:pPr>
            <a:r>
              <a:t>Resolución Pedagógica Paso a Paso:</a:t>
            </a:r>
          </a:p>
          <a:p>
            <a:pPr>
              <a:defRPr sz="1150">
                <a:solidFill>
                  <a:srgbClr val="222222"/>
                </a:solidFill>
              </a:defRPr>
            </a:pPr>
            <a:r>
              <a:t>• **Paso 1: Calcular los valores de las funciones trigonométricas.**</a:t>
            </a:r>
            <a:br/>
            <a:r>
              <a:t>\cos(45^°) = 0.7071, sin(45^°) = 0.7071</a:t>
            </a:r>
            <a:br/>
            <a:r>
              <a:t>\cos(60^°) = 0.5000, sin(60^°) = 0.8660</a:t>
            </a:r>
          </a:p>
          <a:p>
            <a:pPr>
              <a:defRPr sz="1150">
                <a:solidFill>
                  <a:srgbClr val="222222"/>
                </a:solidFill>
              </a:defRPr>
            </a:pPr>
            <a:r>
              <a:t>• **Paso 2: Calcular cada componente cartesiana.**</a:t>
            </a:r>
            <a:br/>
            <a:r>
              <a:t>x = 20.0 · 0.8660 · 0.7071 = 12.25 m</a:t>
            </a:r>
            <a:br/>
            <a:r>
              <a:t>y = 20.0 · 0.8660 · 0.7071 = 12.25 m</a:t>
            </a:r>
            <a:br/>
            <a:r>
              <a:t>z = 20.0 · 0.5000 = 10.0 m</a:t>
            </a:r>
          </a:p>
          <a:p>
            <a:br/>
            <a:r>
              <a:t>✔️ Conclusión / Resultado:</a:t>
            </a:r>
            <a:br/>
            <a:r>
              <a:t>El nodo de ensamble de la estructura se localiza en las coordenadas cartesianas $(12.25, 12.25, 10.0)$ metros.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1005840"/>
          </a:xfrm>
          <a:prstGeom prst="rect">
            <a:avLst/>
          </a:prstGeom>
          <a:solidFill>
            <a:srgbClr val="1B365D"/>
          </a:solidFill>
          <a:ln>
            <a:solidFill>
              <a:srgbClr val="1B365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457200" y="137160"/>
            <a:ext cx="11277295" cy="731520"/>
          </a:xfrm>
          <a:prstGeom prst="rect">
            <a:avLst/>
          </a:prstGeom>
          <a:noFill/>
        </p:spPr>
        <p:txBody>
          <a:bodyPr wrap="none">
            <a:spAutoFit/>
          </a:bodyPr>
          <a:lstStyle/>
          <a:p>
            <a:pPr>
              <a:defRPr sz="2400" b="1">
                <a:solidFill>
                  <a:srgbClr val="FFFFFF"/>
                </a:solidFill>
              </a:defRPr>
            </a:pPr>
            <a:r>
              <a:t>Sistemas Esféricos - Ejercicio 2</a:t>
            </a:r>
          </a:p>
          <a:p>
            <a:pPr>
              <a:defRPr sz="1400">
                <a:solidFill>
                  <a:srgbClr val="D97706"/>
                </a:solidFill>
              </a:defRPr>
            </a:pPr>
            <a:r>
              <a:t>Medición con Escáner Láser 3D (LiDAR) en Fachadas</a:t>
            </a:r>
          </a:p>
        </p:txBody>
      </p:sp>
      <p:sp>
        <p:nvSpPr>
          <p:cNvPr id="5" name="Rounded Rectangle 4"/>
          <p:cNvSpPr/>
          <p:nvPr/>
        </p:nvSpPr>
        <p:spPr>
          <a:xfrm>
            <a:off x="457200" y="1280160"/>
            <a:ext cx="5303520" cy="5029200"/>
          </a:xfrm>
          <a:prstGeom prst="roundRect">
            <a:avLst/>
          </a:prstGeom>
          <a:solidFill>
            <a:srgbClr val="F3F4F6"/>
          </a:solidFill>
          <a:ln>
            <a:solidFill>
              <a:srgbClr val="E5E7EB"/>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defRPr sz="1500" b="1">
                <a:solidFill>
                  <a:srgbClr val="1B365D"/>
                </a:solidFill>
              </a:defRPr>
            </a:pPr>
            <a:r>
              <a:t>Enunciado del Problema:</a:t>
            </a:r>
          </a:p>
          <a:p>
            <a:pPr>
              <a:defRPr sz="1200" i="1">
                <a:solidFill>
                  <a:srgbClr val="333333"/>
                </a:solidFill>
              </a:defRPr>
            </a:pPr>
            <a:r>
              <a:t>Un equipo LiDAR captura la posición de un detalle arquitectónico en la parte alta de un edificio histórico. El instrumento registra una distancia lineal del rayo láser de $\rho = 50.0\text{ m}$, un ángulo azimutal en el plano del suelo de $\theta = 30^\circ$ y un ángulo cenital medido desde la vertical de $\phi = 45^\circ$. Determine la altura real ($z$) a la que se encuentra el punto respecto al lente del aparato.</a:t>
            </a:r>
          </a:p>
          <a:p>
            <a:br/>
            <a:r>
              <a:t>Análisis en Construcción:</a:t>
            </a:r>
          </a:p>
          <a:p>
            <a:pPr>
              <a:defRPr sz="1200">
                <a:solidFill>
                  <a:srgbClr val="444444"/>
                </a:solidFill>
              </a:defRPr>
            </a:pPr>
            <a:r>
              <a:t>En la física de sensores remotos, la componente de altura vertical pura se calcula directamente aislando el componente del ángulo cenital con respecto al radio del vector esférico: $z = \rho \cdot \cos(\phi)$.</a:t>
            </a:r>
          </a:p>
        </p:txBody>
      </p:sp>
      <p:sp>
        <p:nvSpPr>
          <p:cNvPr id="6" name="TextBox 5"/>
          <p:cNvSpPr txBox="1"/>
          <p:nvPr/>
        </p:nvSpPr>
        <p:spPr>
          <a:xfrm>
            <a:off x="6035040" y="1280160"/>
            <a:ext cx="5669280" cy="5029200"/>
          </a:xfrm>
          <a:prstGeom prst="rect">
            <a:avLst/>
          </a:prstGeom>
          <a:noFill/>
        </p:spPr>
        <p:txBody>
          <a:bodyPr wrap="square">
            <a:spAutoFit/>
          </a:bodyPr>
          <a:lstStyle/>
          <a:p>
            <a:pPr>
              <a:defRPr sz="1600" b="1">
                <a:solidFill>
                  <a:srgbClr val="1B365D"/>
                </a:solidFill>
              </a:defRPr>
            </a:pPr>
            <a:r>
              <a:t>Resolución Pedagógica Paso a Paso:</a:t>
            </a:r>
          </a:p>
          <a:p>
            <a:pPr>
              <a:defRPr sz="1150">
                <a:solidFill>
                  <a:srgbClr val="222222"/>
                </a:solidFill>
              </a:defRPr>
            </a:pPr>
            <a:r>
              <a:t>• **Paso 1: Identificar los datos y la fórmula.**</a:t>
            </a:r>
            <a:br/>
            <a:r>
              <a:t>\rho = 50.0 m</a:t>
            </a:r>
            <a:br/>
            <a:r>
              <a:t>\phi = 45^°</a:t>
            </a:r>
            <a:br/>
            <a:r>
              <a:t>Fórmula directa: z = \rho · \cos(\phi)</a:t>
            </a:r>
          </a:p>
          <a:p>
            <a:pPr>
              <a:defRPr sz="1150">
                <a:solidFill>
                  <a:srgbClr val="222222"/>
                </a:solidFill>
              </a:defRPr>
            </a:pPr>
            <a:r>
              <a:t>• **Paso 2: Evaluar la expresión matemática.**</a:t>
            </a:r>
            <a:br/>
            <a:r>
              <a:t>z = 50.0 · \cos(45^°)</a:t>
            </a:r>
            <a:br/>
            <a:r>
              <a:t>z = 50.0 · 0.7071 = 35.35 m.</a:t>
            </a:r>
          </a:p>
          <a:p>
            <a:br/>
            <a:r>
              <a:t>✔️ Conclusión / Resultado:</a:t>
            </a:r>
            <a:br/>
            <a:r>
              <a:t>El detalle de la fachada se encuentra a una altura vertical exacta de 35.35 metros sobre el nivel del equipo transmisor.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1005840"/>
          </a:xfrm>
          <a:prstGeom prst="rect">
            <a:avLst/>
          </a:prstGeom>
          <a:solidFill>
            <a:srgbClr val="1B365D"/>
          </a:solidFill>
          <a:ln>
            <a:solidFill>
              <a:srgbClr val="1B365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457200" y="137160"/>
            <a:ext cx="11277295" cy="731520"/>
          </a:xfrm>
          <a:prstGeom prst="rect">
            <a:avLst/>
          </a:prstGeom>
          <a:noFill/>
        </p:spPr>
        <p:txBody>
          <a:bodyPr wrap="none">
            <a:spAutoFit/>
          </a:bodyPr>
          <a:lstStyle/>
          <a:p>
            <a:pPr>
              <a:defRPr sz="2400" b="1">
                <a:solidFill>
                  <a:srgbClr val="FFFFFF"/>
                </a:solidFill>
              </a:defRPr>
            </a:pPr>
            <a:r>
              <a:t>Sistemas Geográficos - Ejercicio 1</a:t>
            </a:r>
          </a:p>
          <a:p>
            <a:pPr>
              <a:defRPr sz="1400">
                <a:solidFill>
                  <a:srgbClr val="D97706"/>
                </a:solidFill>
              </a:defRPr>
            </a:pPr>
            <a:r>
              <a:t>Trazado lineal de una Vía Intermunicipal con Coordenadas UTM</a:t>
            </a:r>
          </a:p>
        </p:txBody>
      </p:sp>
      <p:sp>
        <p:nvSpPr>
          <p:cNvPr id="5" name="Rounded Rectangle 4"/>
          <p:cNvSpPr/>
          <p:nvPr/>
        </p:nvSpPr>
        <p:spPr>
          <a:xfrm>
            <a:off x="457200" y="1280160"/>
            <a:ext cx="5303520" cy="5029200"/>
          </a:xfrm>
          <a:prstGeom prst="roundRect">
            <a:avLst/>
          </a:prstGeom>
          <a:solidFill>
            <a:srgbClr val="F3F4F6"/>
          </a:solidFill>
          <a:ln>
            <a:solidFill>
              <a:srgbClr val="E5E7EB"/>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defRPr sz="1500" b="1">
                <a:solidFill>
                  <a:srgbClr val="1B365D"/>
                </a:solidFill>
              </a:defRPr>
            </a:pPr>
            <a:r>
              <a:t>Enunciado del Problema:</a:t>
            </a:r>
          </a:p>
          <a:p>
            <a:pPr>
              <a:defRPr sz="1200" i="1">
                <a:solidFill>
                  <a:srgbClr val="333333"/>
                </a:solidFill>
              </a:defRPr>
            </a:pPr>
            <a:r>
              <a:t>El eje central de un nuevo puente se define por dos estribos de apoyo. El estribo Norte se encuentra en las coordenadas proyectadas de la red UTM: $E_1 = 450,200\text{ m}$ Este, $N_1 = 1,120,400\text{ m}$ Norte. El estribo Sur se localiza en $E_2 = 450,280\text{ m}$ Este, $N_2 = 1,120,250\text{ m}$ Norte. Determine la longitud horizontal recta que tendrá el puente.</a:t>
            </a:r>
          </a:p>
          <a:p>
            <a:br/>
            <a:r>
              <a:t>Análisis en Construcción:</a:t>
            </a:r>
          </a:p>
          <a:p>
            <a:pPr>
              <a:defRPr sz="1200">
                <a:solidFill>
                  <a:srgbClr val="444444"/>
                </a:solidFill>
              </a:defRPr>
            </a:pPr>
            <a:r>
              <a:t>Las coordenadas UTM (Universal Transversal de Mercator) transforman la superficie terrestre esférica en un plano coordenado métrico bidimensional (Este, Norte). Se aplica la distancia cartesiana elemental.</a:t>
            </a:r>
          </a:p>
        </p:txBody>
      </p:sp>
      <p:sp>
        <p:nvSpPr>
          <p:cNvPr id="6" name="TextBox 5"/>
          <p:cNvSpPr txBox="1"/>
          <p:nvPr/>
        </p:nvSpPr>
        <p:spPr>
          <a:xfrm>
            <a:off x="6035040" y="1280160"/>
            <a:ext cx="5669280" cy="5029200"/>
          </a:xfrm>
          <a:prstGeom prst="rect">
            <a:avLst/>
          </a:prstGeom>
          <a:noFill/>
        </p:spPr>
        <p:txBody>
          <a:bodyPr wrap="square">
            <a:spAutoFit/>
          </a:bodyPr>
          <a:lstStyle/>
          <a:p>
            <a:pPr>
              <a:defRPr sz="1600" b="1">
                <a:solidFill>
                  <a:srgbClr val="1B365D"/>
                </a:solidFill>
              </a:defRPr>
            </a:pPr>
            <a:r>
              <a:t>Resolución Pedagógica Paso a Paso:</a:t>
            </a:r>
          </a:p>
          <a:p>
            <a:pPr>
              <a:defRPr sz="1150">
                <a:solidFill>
                  <a:srgbClr val="222222"/>
                </a:solidFill>
              </a:defRPr>
            </a:pPr>
            <a:r>
              <a:t>• **Paso 1: Encontrar las diferencias de distancia norte y este.**</a:t>
            </a:r>
            <a:br/>
            <a:r>
              <a:t>Δ E = E_2 - E_1 = 450,280 - 450,200 = 80 m</a:t>
            </a:r>
            <a:br/>
            <a:r>
              <a:t>Δ N = N_2 - N_1 = 1,120,250 - 1,120,400 = -150 m</a:t>
            </a:r>
          </a:p>
          <a:p>
            <a:pPr>
              <a:defRPr sz="1150">
                <a:solidFill>
                  <a:srgbClr val="222222"/>
                </a:solidFill>
              </a:defRPr>
            </a:pPr>
            <a:r>
              <a:t>• **Paso 2: Calcular la magnitud de la distancia horizontal.**</a:t>
            </a:r>
            <a:br/>
            <a:r>
              <a:t>D = √{(Δ E)^2 + (Δ N)^2}</a:t>
            </a:r>
            <a:br/>
            <a:r>
              <a:t>D = √{(80)^2 + (-150)^2} = √{6400 + 22500} = √{28900}</a:t>
            </a:r>
            <a:br/>
            <a:r>
              <a:t>D = 170.0 metros.</a:t>
            </a:r>
          </a:p>
          <a:p>
            <a:br/>
            <a:r>
              <a:t>✔️ Conclusión / Resultado:</a:t>
            </a:r>
            <a:br/>
            <a:r>
              <a:t>La longitud horizontal calculada entre los dos apoyos principales del puente es de 170.0 metros.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1005840"/>
          </a:xfrm>
          <a:prstGeom prst="rect">
            <a:avLst/>
          </a:prstGeom>
          <a:solidFill>
            <a:srgbClr val="1B365D"/>
          </a:solidFill>
          <a:ln>
            <a:solidFill>
              <a:srgbClr val="1B365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457200" y="137160"/>
            <a:ext cx="11277295" cy="731520"/>
          </a:xfrm>
          <a:prstGeom prst="rect">
            <a:avLst/>
          </a:prstGeom>
          <a:noFill/>
        </p:spPr>
        <p:txBody>
          <a:bodyPr wrap="none">
            <a:spAutoFit/>
          </a:bodyPr>
          <a:lstStyle/>
          <a:p>
            <a:pPr>
              <a:defRPr sz="2400" b="1">
                <a:solidFill>
                  <a:srgbClr val="FFFFFF"/>
                </a:solidFill>
              </a:defRPr>
            </a:pPr>
            <a:r>
              <a:t>Sistemas Geográficos - Ejercicio 2</a:t>
            </a:r>
          </a:p>
          <a:p>
            <a:pPr>
              <a:defRPr sz="1400">
                <a:solidFill>
                  <a:srgbClr val="D97706"/>
                </a:solidFill>
              </a:defRPr>
            </a:pPr>
            <a:r>
              <a:t>Análisis conceptual del error por esfericidad en un acueducto regional</a:t>
            </a:r>
          </a:p>
        </p:txBody>
      </p:sp>
      <p:sp>
        <p:nvSpPr>
          <p:cNvPr id="5" name="Rounded Rectangle 4"/>
          <p:cNvSpPr/>
          <p:nvPr/>
        </p:nvSpPr>
        <p:spPr>
          <a:xfrm>
            <a:off x="457200" y="1280160"/>
            <a:ext cx="5303520" cy="5029200"/>
          </a:xfrm>
          <a:prstGeom prst="roundRect">
            <a:avLst/>
          </a:prstGeom>
          <a:solidFill>
            <a:srgbClr val="F3F4F6"/>
          </a:solidFill>
          <a:ln>
            <a:solidFill>
              <a:srgbClr val="E5E7EB"/>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defRPr sz="1500" b="1">
                <a:solidFill>
                  <a:srgbClr val="1B365D"/>
                </a:solidFill>
              </a:defRPr>
            </a:pPr>
            <a:r>
              <a:t>Enunciado del Problema:</a:t>
            </a:r>
          </a:p>
          <a:p>
            <a:pPr>
              <a:defRPr sz="1200" i="1">
                <a:solidFill>
                  <a:srgbClr val="333333"/>
                </a:solidFill>
              </a:defRPr>
            </a:pPr>
            <a:r>
              <a:t>Se planea una tubería de aducción para un acueducto regional a lo largo de una distancia horizontal de $40.0\text{ km}$ lineales. El profesor de topografía explica que ignorar la curvatura terrestre y asumir la Tierra como un plano plano perfecto introduce errores físicos de cota.  Demuestre teóricamente qué sistema de referencia es el correcto para mitigar este efecto físico en macroobras civiles.</a:t>
            </a:r>
          </a:p>
          <a:p>
            <a:br/>
            <a:r>
              <a:t>Análisis en Construcción:</a:t>
            </a:r>
          </a:p>
          <a:p>
            <a:pPr>
              <a:defRPr sz="1200">
                <a:solidFill>
                  <a:srgbClr val="444444"/>
                </a:solidFill>
              </a:defRPr>
            </a:pPr>
            <a:r>
              <a:t>En tramos que superan los 10-15 kilómetros, el error por esfericidad de la Tierra se vuelve significativo para el flujo de agua por gravedad. Los planos topográficos locales planos fallan.</a:t>
            </a:r>
          </a:p>
        </p:txBody>
      </p:sp>
      <p:sp>
        <p:nvSpPr>
          <p:cNvPr id="6" name="TextBox 5"/>
          <p:cNvSpPr txBox="1"/>
          <p:nvPr/>
        </p:nvSpPr>
        <p:spPr>
          <a:xfrm>
            <a:off x="6035040" y="1280160"/>
            <a:ext cx="5669280" cy="5029200"/>
          </a:xfrm>
          <a:prstGeom prst="rect">
            <a:avLst/>
          </a:prstGeom>
          <a:noFill/>
        </p:spPr>
        <p:txBody>
          <a:bodyPr wrap="square">
            <a:spAutoFit/>
          </a:bodyPr>
          <a:lstStyle/>
          <a:p>
            <a:pPr>
              <a:defRPr sz="1600" b="1">
                <a:solidFill>
                  <a:srgbClr val="1B365D"/>
                </a:solidFill>
              </a:defRPr>
            </a:pPr>
            <a:r>
              <a:t>Resolución Pedagógica Paso a Paso:</a:t>
            </a:r>
          </a:p>
          <a:p>
            <a:pPr>
              <a:defRPr sz="1150">
                <a:solidFill>
                  <a:srgbClr val="222222"/>
                </a:solidFill>
              </a:defRPr>
            </a:pPr>
            <a:r>
              <a:t>• **Paso 1: Explicación física del fenómeno.**</a:t>
            </a:r>
            <a:br/>
            <a:r>
              <a:t>La superficie de la Tierra no es plana sino un geoide. Al proyectar una línea horizontal plana recta tangente a la Tierra, la superficie real del planeta se 'curva hacia abajo' con respecto a esa línea de visión.</a:t>
            </a:r>
          </a:p>
          <a:p>
            <a:pPr>
              <a:defRPr sz="1150">
                <a:solidFill>
                  <a:srgbClr val="222222"/>
                </a:solidFill>
              </a:defRPr>
            </a:pPr>
            <a:r>
              <a:t>• **Paso 2: Solución de ingeniería de referencia.**</a:t>
            </a:r>
            <a:br/>
            <a:r>
              <a:t>Para solucionar esto, se deben implementar sistemas de coordenadas geográficas o proyecciones geodésicas (como el sistema elipsoidal WGS84 o Magna-Sirgas) combinados con alturas ortométricas (referenciadas al nivel medio del mar), que contemplan el campo gravitatorio y la curvatura del planeta.</a:t>
            </a:r>
          </a:p>
          <a:p>
            <a:br/>
            <a:r>
              <a:t>✔️ Conclusión / Resultado:</a:t>
            </a:r>
            <a:br/>
            <a:r>
              <a:t>En proyectos lineales de gran extensión se deben usar sistemas geográficos de referencia geodésica apoyados en proyecciones cartográficas oficiales para evitar fallas en los sistemas hidráulicos por gravedad.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1B365D"/>
          </a:solidFill>
          <a:ln>
            <a:solidFill>
              <a:srgbClr val="1B365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914400" y="2011680"/>
            <a:ext cx="10362895" cy="3200400"/>
          </a:xfrm>
          <a:prstGeom prst="rect">
            <a:avLst/>
          </a:prstGeom>
          <a:noFill/>
        </p:spPr>
        <p:txBody>
          <a:bodyPr wrap="square">
            <a:spAutoFit/>
          </a:bodyPr>
          <a:lstStyle/>
          <a:p>
            <a:pPr algn="ctr">
              <a:defRPr sz="4000" b="1">
                <a:solidFill>
                  <a:srgbClr val="FFFFFF"/>
                </a:solidFill>
                <a:latin typeface="Arial"/>
              </a:defRPr>
            </a:pPr>
            <a:r>
              <a:t>¡Muchas Gracias!</a:t>
            </a:r>
          </a:p>
          <a:p>
            <a:pPr algn="ctr">
              <a:defRPr sz="1800" i="1">
                <a:solidFill>
                  <a:srgbClr val="93C5FD"/>
                </a:solidFill>
                <a:latin typeface="Arial"/>
              </a:defRPr>
            </a:pPr>
            <a:r>
              <a:t>La física es la base del diseño estructural y el control geométrico en la obra civil.</a:t>
            </a:r>
            <a:br/>
            <a:r>
              <a:t>Fin de la Presentación Didáctica.</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6061</TotalTime>
  <Words>3101</Words>
  <Application>Microsoft Office PowerPoint</Application>
  <PresentationFormat>Panorámica</PresentationFormat>
  <Paragraphs>104</Paragraphs>
  <Slides>12</Slides>
  <Notes>0</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12</vt:i4>
      </vt:variant>
    </vt:vector>
  </HeadingPairs>
  <TitlesOfParts>
    <vt:vector size="15" baseType="lpstr">
      <vt:lpstr>Arial</vt:lpstr>
      <vt:lpstr>Calibri</vt:lpstr>
      <vt:lpstr>Office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Dionisio Tello Benítez</dc:creator>
  <cp:keywords/>
  <dc:description>generated using python-pptx</dc:description>
  <cp:lastModifiedBy>Dionisio Tello Benítez</cp:lastModifiedBy>
  <cp:revision>1</cp:revision>
  <dcterms:created xsi:type="dcterms:W3CDTF">2013-01-27T09:14:16Z</dcterms:created>
  <dcterms:modified xsi:type="dcterms:W3CDTF">2026-10-13T20:39:12Z</dcterms:modified>
  <cp:category/>
</cp:coreProperties>
</file>