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ZEN角ゴシックNEW" panose="020B0604020202020204" charset="-128"/>
      <p:regular r:id="rId15"/>
    </p:embeddedFont>
    <p:embeddedFont>
      <p:font typeface="ZEN角ゴシックNEW Bold" panose="020B0604020202020204" charset="-128"/>
      <p:regular r:id="rId16"/>
    </p:embeddedFont>
    <p:embeddedFont>
      <p:font typeface="ZEN角ゴシックNEW Heavy" panose="020B0604020202020204" charset="-128"/>
      <p:regular r:id="rId17"/>
    </p:embeddedFont>
    <p:embeddedFont>
      <p:font typeface="Anton" pitchFamily="2" charset="0"/>
      <p:regular r:id="rId18"/>
    </p:embeddedFont>
    <p:embeddedFont>
      <p:font typeface="Bebas Neue Cyrillic" panose="020B0604020202020204" charset="0"/>
      <p:regular r:id="rId19"/>
    </p:embeddedFont>
    <p:embeddedFont>
      <p:font typeface="Intro Rust" panose="020B0604020202020204" charset="0"/>
      <p:regular r:id="rId20"/>
    </p:embeddedFont>
    <p:embeddedFont>
      <p:font typeface="More Sugar" panose="020B0604020202020204" charset="0"/>
      <p:regular r:id="rId21"/>
    </p:embeddedFont>
    <p:embeddedFont>
      <p:font typeface="Quicksand" panose="020B0604020202020204" charset="0"/>
      <p:regular r:id="rId22"/>
    </p:embeddedFont>
    <p:embeddedFont>
      <p:font typeface="Quicksand Bold" panose="020B0604020202020204" charset="0"/>
      <p:regular r:id="rId23"/>
    </p:embeddedFont>
    <p:embeddedFont>
      <p:font typeface="Quicksand Medium" panose="020B0604020202020204" charset="0"/>
      <p:regular r:id="rId24"/>
    </p:embeddedFont>
    <p:embeddedFont>
      <p:font typeface="Trocchi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BDCD9D-F22C-960C-1281-7C1516444FBC}" v="1" dt="2026-03-11T10:01:57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22249" y="1120875"/>
            <a:ext cx="6965751" cy="763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46"/>
              </a:lnSpc>
              <a:spcBef>
                <a:spcPct val="0"/>
              </a:spcBef>
            </a:pPr>
            <a:r>
              <a:rPr lang="en-US" sz="4453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07078" y="2449191"/>
            <a:ext cx="10324696" cy="382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25"/>
              </a:lnSpc>
              <a:spcBef>
                <a:spcPct val="0"/>
              </a:spcBef>
            </a:pPr>
            <a:r>
              <a:rPr lang="en-US" sz="22232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ESTRATEGIA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7553" y="4705350"/>
            <a:ext cx="10324696" cy="382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25"/>
              </a:lnSpc>
              <a:spcBef>
                <a:spcPct val="0"/>
              </a:spcBef>
            </a:pPr>
            <a:r>
              <a:rPr lang="en-US" sz="22232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ESTRATEGIA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374235" y="-585089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8846441" y="2724266"/>
            <a:ext cx="0" cy="56667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637016" y="2185676"/>
            <a:ext cx="7918143" cy="707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Visión integral</a:t>
            </a:r>
          </a:p>
          <a:p>
            <a:pPr algn="just">
              <a:lnSpc>
                <a:spcPts val="5120"/>
              </a:lnSpc>
            </a:pPr>
            <a:endParaRPr lang="en-US" sz="3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5120"/>
              </a:lnSpc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</a:t>
            </a:r>
            <a:r>
              <a:rPr lang="en-US" sz="3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onsidera a la organización o al actor como un todo. Integra recursos humanos, financieros, tecnológicos y culturales, así como las condiciones del entorno.</a:t>
            </a:r>
          </a:p>
          <a:p>
            <a:pPr algn="just">
              <a:lnSpc>
                <a:spcPts val="5120"/>
              </a:lnSpc>
            </a:pPr>
            <a:endParaRPr lang="en-US" sz="32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690881" lvl="1" indent="-345440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Enfoque en objetivos</a:t>
            </a:r>
          </a:p>
          <a:p>
            <a:pPr algn="just">
              <a:lnSpc>
                <a:spcPts val="5120"/>
              </a:lnSpc>
            </a:pPr>
            <a:r>
              <a:rPr lang="en-US" sz="32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Parte de objetivos claros y priorizados. No se trata de hacer muchas cosas, sino de hacer las cosas correctas.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379" y="2609966"/>
            <a:ext cx="7684347" cy="707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 estrategia presenta una serie de rasgos: </a:t>
            </a:r>
          </a:p>
          <a:p>
            <a:pPr algn="just">
              <a:lnSpc>
                <a:spcPts val="5120"/>
              </a:lnSpc>
            </a:pPr>
            <a:endParaRPr lang="en-US" sz="32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690881" lvl="1" indent="-345440" algn="just">
              <a:lnSpc>
                <a:spcPts val="512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Orientación al largo plazo</a:t>
            </a:r>
          </a:p>
          <a:p>
            <a:pPr algn="just">
              <a:lnSpc>
                <a:spcPts val="5120"/>
              </a:lnSpc>
            </a:pPr>
            <a:endParaRPr lang="en-US" sz="32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just">
              <a:lnSpc>
                <a:spcPts val="5120"/>
              </a:lnSpc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 centra en el futuro y en la sostenibilidad de los resultados. Aunque debe adaptarse a los cambios, su propósito es guiar el desarrollo a largo plazo.</a:t>
            </a:r>
          </a:p>
          <a:p>
            <a:pPr algn="just">
              <a:lnSpc>
                <a:spcPts val="5120"/>
              </a:lnSpc>
            </a:pPr>
            <a:endParaRPr lang="en-US" sz="32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4904" y="904875"/>
            <a:ext cx="12569087" cy="163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CARACTERÍSTICAS FUNDAMENTALES DE LA ESTRATEGIA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560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374235" y="-585089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6329680" y="5964986"/>
            <a:ext cx="56667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867089" y="2774623"/>
            <a:ext cx="16591921" cy="319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Toma de decisiones bajo incertidumbre</a:t>
            </a:r>
          </a:p>
          <a:p>
            <a:pPr algn="just">
              <a:lnSpc>
                <a:spcPts val="5120"/>
              </a:lnSpc>
            </a:pPr>
            <a:endParaRPr lang="en-US" sz="32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just">
              <a:lnSpc>
                <a:spcPts val="5120"/>
              </a:lnSpc>
            </a:pPr>
            <a:r>
              <a:rPr lang="en-US" sz="32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 estrategia se formula en contextos donde la información es incompleta y el futuro incierto. Por ello, implica análisis, juicio y, en muchos casos, intuición.</a:t>
            </a:r>
          </a:p>
          <a:p>
            <a:pPr algn="just">
              <a:lnSpc>
                <a:spcPts val="5120"/>
              </a:lnSpc>
            </a:pPr>
            <a:endParaRPr lang="en-US" sz="32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4904" y="904875"/>
            <a:ext cx="12569087" cy="163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CARACTERÍSTICAS FUNDAMENTALES DE LA ESTRATEGIA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560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463108"/>
            <a:ext cx="16430311" cy="279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Ventaja competitiva</a:t>
            </a:r>
          </a:p>
          <a:p>
            <a:pPr algn="just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just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 el ámbito organizacional, la estrategia busca crear y sostener una ventaja competitiva, es decir, una posición que permita obtener resultados superiores a los de los competidores.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033474" y="1781447"/>
            <a:ext cx="2521714" cy="7149190"/>
          </a:xfrm>
          <a:custGeom>
            <a:avLst/>
            <a:gdLst/>
            <a:ahLst/>
            <a:cxnLst/>
            <a:rect l="l" t="t" r="r" b="b"/>
            <a:pathLst>
              <a:path w="2521714" h="7149190">
                <a:moveTo>
                  <a:pt x="0" y="0"/>
                </a:moveTo>
                <a:lnTo>
                  <a:pt x="2521715" y="0"/>
                </a:lnTo>
                <a:lnTo>
                  <a:pt x="2521715" y="7149190"/>
                </a:lnTo>
                <a:lnTo>
                  <a:pt x="0" y="7149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6800701" y="1568905"/>
            <a:ext cx="2521714" cy="7149190"/>
          </a:xfrm>
          <a:custGeom>
            <a:avLst/>
            <a:gdLst/>
            <a:ahLst/>
            <a:cxnLst/>
            <a:rect l="l" t="t" r="r" b="b"/>
            <a:pathLst>
              <a:path w="2521714" h="7149190">
                <a:moveTo>
                  <a:pt x="0" y="0"/>
                </a:moveTo>
                <a:lnTo>
                  <a:pt x="2521715" y="0"/>
                </a:lnTo>
                <a:lnTo>
                  <a:pt x="2521715" y="7149190"/>
                </a:lnTo>
                <a:lnTo>
                  <a:pt x="0" y="7149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8711" y="895350"/>
            <a:ext cx="9790577" cy="735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Importancia de la estrategia</a:t>
            </a:r>
          </a:p>
          <a:p>
            <a:pPr algn="ctr">
              <a:lnSpc>
                <a:spcPts val="5599"/>
              </a:lnSpc>
            </a:pPr>
            <a:endParaRPr lang="en-US" sz="600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 CLAVE PORQUE PROPORCIONA:</a:t>
            </a:r>
          </a:p>
          <a:p>
            <a:pPr marL="993136" lvl="1" indent="-496568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DIRECCIÓN, </a:t>
            </a:r>
          </a:p>
          <a:p>
            <a:pPr marL="993136" lvl="1" indent="-496568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REDUCE LA INCERTIDUMBRE, </a:t>
            </a:r>
          </a:p>
          <a:p>
            <a:pPr marL="993136" lvl="1" indent="-496568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OPTIMIZA EL USO DE RECURSOS Y </a:t>
            </a:r>
          </a:p>
          <a:p>
            <a:pPr marL="993136" lvl="1" indent="-496568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MEJORA LA CAPACIDAD DE ADAPTACIÓN. </a:t>
            </a:r>
          </a:p>
          <a:p>
            <a:pPr algn="ctr">
              <a:lnSpc>
                <a:spcPts val="5599"/>
              </a:lnSpc>
            </a:pPr>
            <a:endParaRPr lang="en-US" sz="4599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endParaRPr lang="en-US" sz="4599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7660" y="6866792"/>
            <a:ext cx="16077563" cy="30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Sin estrategia, las acciones carecen de coherencia y es difícil lograr resultados sostenibles.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4923" y="519814"/>
            <a:ext cx="16145402" cy="9247372"/>
            <a:chOff x="0" y="0"/>
            <a:chExt cx="6230754" cy="3568700"/>
          </a:xfrm>
        </p:grpSpPr>
        <p:sp>
          <p:nvSpPr>
            <p:cNvPr id="3" name="Freeform 3"/>
            <p:cNvSpPr/>
            <p:nvPr/>
          </p:nvSpPr>
          <p:spPr>
            <a:xfrm>
              <a:off x="3556" y="-1270"/>
              <a:ext cx="6230754" cy="3568700"/>
            </a:xfrm>
            <a:custGeom>
              <a:avLst/>
              <a:gdLst/>
              <a:ahLst/>
              <a:cxnLst/>
              <a:rect l="l" t="t" r="r" b="b"/>
              <a:pathLst>
                <a:path w="6230754" h="3568700">
                  <a:moveTo>
                    <a:pt x="0" y="0"/>
                  </a:moveTo>
                  <a:lnTo>
                    <a:pt x="0" y="3568700"/>
                  </a:lnTo>
                  <a:lnTo>
                    <a:pt x="6230754" y="3568700"/>
                  </a:lnTo>
                  <a:lnTo>
                    <a:pt x="6230754" y="0"/>
                  </a:lnTo>
                  <a:lnTo>
                    <a:pt x="0" y="0"/>
                  </a:lnTo>
                  <a:close/>
                  <a:moveTo>
                    <a:pt x="6167254" y="3505200"/>
                  </a:moveTo>
                  <a:lnTo>
                    <a:pt x="63500" y="3505200"/>
                  </a:lnTo>
                  <a:lnTo>
                    <a:pt x="63500" y="63500"/>
                  </a:lnTo>
                  <a:lnTo>
                    <a:pt x="6167254" y="63500"/>
                  </a:lnTo>
                  <a:lnTo>
                    <a:pt x="6167254" y="3505200"/>
                  </a:lnTo>
                  <a:close/>
                  <a:moveTo>
                    <a:pt x="367919" y="3226943"/>
                  </a:moveTo>
                  <a:cubicBezTo>
                    <a:pt x="403606" y="3229991"/>
                    <a:pt x="500888" y="3247263"/>
                    <a:pt x="500888" y="3346450"/>
                  </a:cubicBezTo>
                  <a:lnTo>
                    <a:pt x="500888" y="3359150"/>
                  </a:lnTo>
                  <a:lnTo>
                    <a:pt x="5729993" y="3359150"/>
                  </a:lnTo>
                  <a:lnTo>
                    <a:pt x="5729993" y="3346450"/>
                  </a:lnTo>
                  <a:cubicBezTo>
                    <a:pt x="5729993" y="3247517"/>
                    <a:pt x="5827402" y="3229991"/>
                    <a:pt x="5862962" y="3226943"/>
                  </a:cubicBezTo>
                  <a:lnTo>
                    <a:pt x="5862962" y="3359150"/>
                  </a:lnTo>
                  <a:lnTo>
                    <a:pt x="6021204" y="3359150"/>
                  </a:lnTo>
                  <a:lnTo>
                    <a:pt x="6021204" y="3200908"/>
                  </a:lnTo>
                  <a:lnTo>
                    <a:pt x="5889124" y="3200908"/>
                  </a:lnTo>
                  <a:cubicBezTo>
                    <a:pt x="5897125" y="3091561"/>
                    <a:pt x="6006091" y="3068574"/>
                    <a:pt x="6010917" y="3067685"/>
                  </a:cubicBezTo>
                  <a:lnTo>
                    <a:pt x="6021204" y="3065653"/>
                  </a:lnTo>
                  <a:lnTo>
                    <a:pt x="6021204" y="513588"/>
                  </a:lnTo>
                  <a:lnTo>
                    <a:pt x="6021204" y="503174"/>
                  </a:lnTo>
                  <a:lnTo>
                    <a:pt x="6010917" y="501142"/>
                  </a:lnTo>
                  <a:cubicBezTo>
                    <a:pt x="6006091" y="500253"/>
                    <a:pt x="5897125" y="477139"/>
                    <a:pt x="5889124" y="367919"/>
                  </a:cubicBezTo>
                  <a:lnTo>
                    <a:pt x="6021204" y="367919"/>
                  </a:lnTo>
                  <a:lnTo>
                    <a:pt x="6021204" y="209550"/>
                  </a:lnTo>
                  <a:lnTo>
                    <a:pt x="5862962" y="209550"/>
                  </a:lnTo>
                  <a:lnTo>
                    <a:pt x="5862962" y="341757"/>
                  </a:lnTo>
                  <a:cubicBezTo>
                    <a:pt x="5827275" y="338709"/>
                    <a:pt x="5729993" y="321437"/>
                    <a:pt x="5729993" y="222250"/>
                  </a:cubicBezTo>
                  <a:lnTo>
                    <a:pt x="5729993" y="209550"/>
                  </a:lnTo>
                  <a:lnTo>
                    <a:pt x="500888" y="209550"/>
                  </a:lnTo>
                  <a:lnTo>
                    <a:pt x="500888" y="222250"/>
                  </a:lnTo>
                  <a:cubicBezTo>
                    <a:pt x="500888" y="321183"/>
                    <a:pt x="403479" y="338709"/>
                    <a:pt x="367919" y="341757"/>
                  </a:cubicBezTo>
                  <a:lnTo>
                    <a:pt x="367919" y="209550"/>
                  </a:lnTo>
                  <a:lnTo>
                    <a:pt x="209550" y="209550"/>
                  </a:lnTo>
                  <a:lnTo>
                    <a:pt x="209550" y="367792"/>
                  </a:lnTo>
                  <a:lnTo>
                    <a:pt x="341630" y="367792"/>
                  </a:lnTo>
                  <a:cubicBezTo>
                    <a:pt x="333629" y="477139"/>
                    <a:pt x="224663" y="500126"/>
                    <a:pt x="219837" y="501015"/>
                  </a:cubicBezTo>
                  <a:lnTo>
                    <a:pt x="209550" y="503047"/>
                  </a:lnTo>
                  <a:lnTo>
                    <a:pt x="209550" y="3055112"/>
                  </a:lnTo>
                  <a:lnTo>
                    <a:pt x="209550" y="3065526"/>
                  </a:lnTo>
                  <a:lnTo>
                    <a:pt x="219837" y="3067558"/>
                  </a:lnTo>
                  <a:cubicBezTo>
                    <a:pt x="224663" y="3068447"/>
                    <a:pt x="333629" y="3091434"/>
                    <a:pt x="341630" y="3200781"/>
                  </a:cubicBezTo>
                  <a:lnTo>
                    <a:pt x="209550" y="3200781"/>
                  </a:lnTo>
                  <a:lnTo>
                    <a:pt x="209550" y="3359023"/>
                  </a:lnTo>
                  <a:lnTo>
                    <a:pt x="367792" y="3359023"/>
                  </a:lnTo>
                  <a:lnTo>
                    <a:pt x="367792" y="3226943"/>
                  </a:lnTo>
                  <a:close/>
                  <a:moveTo>
                    <a:pt x="5995804" y="3226308"/>
                  </a:moveTo>
                  <a:lnTo>
                    <a:pt x="5995804" y="3333750"/>
                  </a:lnTo>
                  <a:lnTo>
                    <a:pt x="5888362" y="3333750"/>
                  </a:lnTo>
                  <a:lnTo>
                    <a:pt x="5888362" y="3226308"/>
                  </a:lnTo>
                  <a:lnTo>
                    <a:pt x="5995804" y="3226308"/>
                  </a:lnTo>
                  <a:close/>
                  <a:moveTo>
                    <a:pt x="5888362" y="234950"/>
                  </a:moveTo>
                  <a:lnTo>
                    <a:pt x="5995804" y="234950"/>
                  </a:lnTo>
                  <a:lnTo>
                    <a:pt x="5995804" y="342392"/>
                  </a:lnTo>
                  <a:lnTo>
                    <a:pt x="5888362" y="342392"/>
                  </a:lnTo>
                  <a:lnTo>
                    <a:pt x="5888362" y="234950"/>
                  </a:lnTo>
                  <a:close/>
                  <a:moveTo>
                    <a:pt x="234950" y="342392"/>
                  </a:moveTo>
                  <a:lnTo>
                    <a:pt x="234950" y="234950"/>
                  </a:lnTo>
                  <a:lnTo>
                    <a:pt x="342392" y="234950"/>
                  </a:lnTo>
                  <a:lnTo>
                    <a:pt x="342392" y="342392"/>
                  </a:lnTo>
                  <a:lnTo>
                    <a:pt x="234950" y="342392"/>
                  </a:lnTo>
                  <a:close/>
                  <a:moveTo>
                    <a:pt x="342519" y="3333750"/>
                  </a:moveTo>
                  <a:lnTo>
                    <a:pt x="235077" y="3333750"/>
                  </a:lnTo>
                  <a:lnTo>
                    <a:pt x="235077" y="3226308"/>
                  </a:lnTo>
                  <a:lnTo>
                    <a:pt x="342519" y="3226308"/>
                  </a:lnTo>
                  <a:lnTo>
                    <a:pt x="342519" y="3333750"/>
                  </a:lnTo>
                  <a:close/>
                  <a:moveTo>
                    <a:pt x="234950" y="3045333"/>
                  </a:moveTo>
                  <a:lnTo>
                    <a:pt x="234950" y="523367"/>
                  </a:lnTo>
                  <a:cubicBezTo>
                    <a:pt x="266573" y="513969"/>
                    <a:pt x="360553" y="477012"/>
                    <a:pt x="367411" y="367792"/>
                  </a:cubicBezTo>
                  <a:lnTo>
                    <a:pt x="367792" y="367792"/>
                  </a:lnTo>
                  <a:lnTo>
                    <a:pt x="367792" y="367411"/>
                  </a:lnTo>
                  <a:cubicBezTo>
                    <a:pt x="426466" y="363474"/>
                    <a:pt x="518414" y="332359"/>
                    <a:pt x="525780" y="234950"/>
                  </a:cubicBezTo>
                  <a:lnTo>
                    <a:pt x="5704974" y="234950"/>
                  </a:lnTo>
                  <a:cubicBezTo>
                    <a:pt x="5712340" y="332232"/>
                    <a:pt x="5804288" y="363474"/>
                    <a:pt x="5862962" y="367411"/>
                  </a:cubicBezTo>
                  <a:lnTo>
                    <a:pt x="5862962" y="367792"/>
                  </a:lnTo>
                  <a:lnTo>
                    <a:pt x="5863343" y="367792"/>
                  </a:lnTo>
                  <a:cubicBezTo>
                    <a:pt x="5870201" y="477012"/>
                    <a:pt x="5964181" y="513969"/>
                    <a:pt x="5995804" y="523367"/>
                  </a:cubicBezTo>
                  <a:lnTo>
                    <a:pt x="5995804" y="3045333"/>
                  </a:lnTo>
                  <a:cubicBezTo>
                    <a:pt x="5964181" y="3054731"/>
                    <a:pt x="5870201" y="3091688"/>
                    <a:pt x="5863343" y="3200908"/>
                  </a:cubicBezTo>
                  <a:lnTo>
                    <a:pt x="5862962" y="3200908"/>
                  </a:lnTo>
                  <a:lnTo>
                    <a:pt x="5862962" y="3201289"/>
                  </a:lnTo>
                  <a:cubicBezTo>
                    <a:pt x="5804288" y="3205226"/>
                    <a:pt x="5712340" y="3236341"/>
                    <a:pt x="5704974" y="3333750"/>
                  </a:cubicBezTo>
                  <a:lnTo>
                    <a:pt x="525780" y="3333750"/>
                  </a:lnTo>
                  <a:cubicBezTo>
                    <a:pt x="518414" y="3236341"/>
                    <a:pt x="426466" y="3205226"/>
                    <a:pt x="367792" y="3201289"/>
                  </a:cubicBezTo>
                  <a:lnTo>
                    <a:pt x="367792" y="3200908"/>
                  </a:lnTo>
                  <a:lnTo>
                    <a:pt x="367411" y="3200908"/>
                  </a:lnTo>
                  <a:cubicBezTo>
                    <a:pt x="360680" y="3091688"/>
                    <a:pt x="266700" y="3054731"/>
                    <a:pt x="234950" y="3045333"/>
                  </a:cubicBezTo>
                  <a:close/>
                </a:path>
              </a:pathLst>
            </a:custGeom>
            <a:solidFill>
              <a:srgbClr val="5E17E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933845" y="1997776"/>
            <a:ext cx="13887557" cy="648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6"/>
              </a:lnSpc>
            </a:pPr>
            <a:r>
              <a:rPr lang="en-US" sz="3361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La estrategia es mucho más que un plan: es una forma de pensar y de actuar frente a la complejidad. </a:t>
            </a:r>
          </a:p>
          <a:p>
            <a:pPr algn="just">
              <a:lnSpc>
                <a:spcPts val="4706"/>
              </a:lnSpc>
            </a:pPr>
            <a:endParaRPr lang="en-US" sz="3361">
              <a:solidFill>
                <a:srgbClr val="FFFFFF"/>
              </a:solidFill>
              <a:latin typeface="Trocchi"/>
              <a:ea typeface="Trocchi"/>
              <a:cs typeface="Trocchi"/>
              <a:sym typeface="Trocchi"/>
            </a:endParaRPr>
          </a:p>
          <a:p>
            <a:pPr algn="just">
              <a:lnSpc>
                <a:spcPts val="4706"/>
              </a:lnSpc>
            </a:pPr>
            <a:r>
              <a:rPr lang="en-US" sz="3361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En un entorno cada vez más competitivo e incierto, el pensamiento estratégico se convierte en una competencia esencial. </a:t>
            </a:r>
          </a:p>
          <a:p>
            <a:pPr algn="just">
              <a:lnSpc>
                <a:spcPts val="4706"/>
              </a:lnSpc>
            </a:pPr>
            <a:endParaRPr lang="en-US" sz="3361">
              <a:solidFill>
                <a:srgbClr val="FFFFFF"/>
              </a:solidFill>
              <a:latin typeface="Trocchi"/>
              <a:ea typeface="Trocchi"/>
              <a:cs typeface="Trocchi"/>
              <a:sym typeface="Trocchi"/>
            </a:endParaRPr>
          </a:p>
          <a:p>
            <a:pPr algn="just">
              <a:lnSpc>
                <a:spcPts val="4706"/>
              </a:lnSpc>
            </a:pPr>
            <a:r>
              <a:rPr lang="en-US" sz="3361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Tanto en organizaciones como en la vida personal, contar con una estrategia bien definida marca la diferencia entre reaccionar a los acontecimientos o construir activamente el futuro deseado.</a:t>
            </a:r>
          </a:p>
          <a:p>
            <a:pPr algn="just">
              <a:lnSpc>
                <a:spcPts val="4706"/>
              </a:lnSpc>
            </a:pPr>
            <a:endParaRPr lang="en-US" sz="3361">
              <a:solidFill>
                <a:srgbClr val="FFFFFF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5087" y="340537"/>
            <a:ext cx="447227" cy="1132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C1FF72"/>
                </a:solidFill>
                <a:latin typeface="Intro Rust"/>
                <a:ea typeface="Intro Rust"/>
                <a:cs typeface="Intro Rust"/>
                <a:sym typeface="Intro Rust"/>
              </a:rPr>
              <a:t>CONCLUSIÓN</a:t>
            </a:r>
          </a:p>
          <a:p>
            <a:pPr algn="ctr">
              <a:lnSpc>
                <a:spcPts val="7700"/>
              </a:lnSpc>
              <a:spcBef>
                <a:spcPct val="0"/>
              </a:spcBef>
            </a:pPr>
            <a:endParaRPr lang="en-US" sz="5500">
              <a:solidFill>
                <a:srgbClr val="C1FF72"/>
              </a:solidFill>
              <a:latin typeface="Intro Rust"/>
              <a:ea typeface="Intro Rust"/>
              <a:cs typeface="Intro Rust"/>
              <a:sym typeface="Intro Rust"/>
            </a:endParaRP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5500">
              <a:solidFill>
                <a:srgbClr val="C1FF72"/>
              </a:solidFill>
              <a:latin typeface="Intro Rust"/>
              <a:ea typeface="Intro Rust"/>
              <a:cs typeface="Intro Rust"/>
              <a:sym typeface="Intro Rus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978309" y="655707"/>
            <a:ext cx="2247527" cy="6371855"/>
          </a:xfrm>
          <a:custGeom>
            <a:avLst/>
            <a:gdLst/>
            <a:ahLst/>
            <a:cxnLst/>
            <a:rect l="l" t="t" r="r" b="b"/>
            <a:pathLst>
              <a:path w="2247527" h="6371855">
                <a:moveTo>
                  <a:pt x="0" y="0"/>
                </a:moveTo>
                <a:lnTo>
                  <a:pt x="2247527" y="0"/>
                </a:lnTo>
                <a:lnTo>
                  <a:pt x="2247527" y="6371854"/>
                </a:lnTo>
                <a:lnTo>
                  <a:pt x="0" y="6371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3978309" y="3236609"/>
            <a:ext cx="2247527" cy="6371855"/>
          </a:xfrm>
          <a:custGeom>
            <a:avLst/>
            <a:gdLst/>
            <a:ahLst/>
            <a:cxnLst/>
            <a:rect l="l" t="t" r="r" b="b"/>
            <a:pathLst>
              <a:path w="2247527" h="6371855">
                <a:moveTo>
                  <a:pt x="0" y="0"/>
                </a:moveTo>
                <a:lnTo>
                  <a:pt x="2247527" y="0"/>
                </a:lnTo>
                <a:lnTo>
                  <a:pt x="2247527" y="6371854"/>
                </a:lnTo>
                <a:lnTo>
                  <a:pt x="0" y="6371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929901"/>
            <a:ext cx="10581820" cy="644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73"/>
              </a:lnSpc>
            </a:pPr>
            <a:r>
              <a:rPr lang="en-US" sz="3686" b="1">
                <a:solidFill>
                  <a:srgbClr val="FFFFFF"/>
                </a:solidFill>
                <a:latin typeface="ZEN角ゴシックNEW Bold"/>
                <a:ea typeface="ZEN角ゴシックNEW Bold"/>
                <a:cs typeface="ZEN角ゴシックNEW Bold"/>
                <a:sym typeface="ZEN角ゴシックNEW Bold"/>
              </a:rPr>
              <a:t>Es el conjunto de decisiones y acciones que una entidad toma para lograr sus objetivos a largo plazo.</a:t>
            </a:r>
          </a:p>
          <a:p>
            <a:pPr algn="just">
              <a:lnSpc>
                <a:spcPts val="7373"/>
              </a:lnSpc>
            </a:pPr>
            <a:r>
              <a:rPr lang="en-US" sz="3686" b="1">
                <a:solidFill>
                  <a:srgbClr val="FFFFFF"/>
                </a:solidFill>
                <a:latin typeface="ZEN角ゴシックNEW Bold"/>
                <a:ea typeface="ZEN角ゴシックNEW Bold"/>
                <a:cs typeface="ZEN角ゴシックNEW Bold"/>
                <a:sym typeface="ZEN角ゴシックNEW Bold"/>
              </a:rPr>
              <a:t>Una estrategia bien diseñada tiene como objetivo maximizar las oportunidades y minimizar las amenazas, guiando a las organizaciones hacia el cumplimiento de sus metas.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52475"/>
            <a:ext cx="10045508" cy="246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QUÉ ES?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76302" y="0"/>
            <a:ext cx="7911698" cy="10287000"/>
            <a:chOff x="0" y="0"/>
            <a:chExt cx="122572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5729" cy="1593725"/>
            </a:xfrm>
            <a:custGeom>
              <a:avLst/>
              <a:gdLst/>
              <a:ahLst/>
              <a:cxnLst/>
              <a:rect l="l" t="t" r="r" b="b"/>
              <a:pathLst>
                <a:path w="1225729" h="1593725">
                  <a:moveTo>
                    <a:pt x="0" y="0"/>
                  </a:moveTo>
                  <a:lnTo>
                    <a:pt x="1225729" y="0"/>
                  </a:lnTo>
                  <a:lnTo>
                    <a:pt x="12257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67956" t="-33016" r="-9123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400000">
            <a:off x="13208387" y="6310214"/>
            <a:ext cx="2247527" cy="6371855"/>
          </a:xfrm>
          <a:custGeom>
            <a:avLst/>
            <a:gdLst/>
            <a:ahLst/>
            <a:cxnLst/>
            <a:rect l="l" t="t" r="r" b="b"/>
            <a:pathLst>
              <a:path w="2247527" h="6371855">
                <a:moveTo>
                  <a:pt x="0" y="0"/>
                </a:moveTo>
                <a:lnTo>
                  <a:pt x="2247527" y="0"/>
                </a:lnTo>
                <a:lnTo>
                  <a:pt x="2247527" y="6371854"/>
                </a:lnTo>
                <a:lnTo>
                  <a:pt x="0" y="6371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6158" y="2199339"/>
            <a:ext cx="9175801" cy="552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5"/>
              </a:lnSpc>
            </a:pPr>
            <a:r>
              <a:rPr lang="en-US" sz="3918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Las estrategias son planes que no solo consideran los recursos disponibles, sino también el entorno en el que se desenvolverán. </a:t>
            </a:r>
          </a:p>
          <a:p>
            <a:pPr algn="l">
              <a:lnSpc>
                <a:spcPts val="5485"/>
              </a:lnSpc>
            </a:pPr>
            <a:endParaRPr lang="en-US" sz="3918">
              <a:solidFill>
                <a:srgbClr val="FFFFFF"/>
              </a:solidFill>
              <a:latin typeface="ZEN角ゴシックNEW"/>
              <a:ea typeface="ZEN角ゴシックNEW"/>
              <a:cs typeface="ZEN角ゴシックNEW"/>
              <a:sym typeface="ZEN角ゴシックNEW"/>
            </a:endParaRPr>
          </a:p>
          <a:p>
            <a:pPr algn="l">
              <a:lnSpc>
                <a:spcPts val="5485"/>
              </a:lnSpc>
              <a:spcBef>
                <a:spcPct val="0"/>
              </a:spcBef>
            </a:pPr>
            <a:r>
              <a:rPr lang="en-US" sz="3918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Por lo tanto, es vital que cada estrategia esté alineada con la </a:t>
            </a:r>
            <a:r>
              <a:rPr lang="en-US" sz="3918" u="sng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misión y visión</a:t>
            </a:r>
            <a:r>
              <a:rPr lang="en-US" sz="3918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 de la organización.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374235" y="-585089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88257" y="2649638"/>
            <a:ext cx="8671043" cy="6608662"/>
            <a:chOff x="0" y="0"/>
            <a:chExt cx="2283732" cy="17405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3732" cy="1740553"/>
            </a:xfrm>
            <a:custGeom>
              <a:avLst/>
              <a:gdLst/>
              <a:ahLst/>
              <a:cxnLst/>
              <a:rect l="l" t="t" r="r" b="b"/>
              <a:pathLst>
                <a:path w="2283732" h="1740553">
                  <a:moveTo>
                    <a:pt x="0" y="0"/>
                  </a:moveTo>
                  <a:lnTo>
                    <a:pt x="2283732" y="0"/>
                  </a:lnTo>
                  <a:lnTo>
                    <a:pt x="2283732" y="1740553"/>
                  </a:lnTo>
                  <a:lnTo>
                    <a:pt x="0" y="1740553"/>
                  </a:lnTo>
                  <a:close/>
                </a:path>
              </a:pathLst>
            </a:custGeom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83732" cy="1778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649638"/>
            <a:ext cx="6608662" cy="66086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78303" r="-7830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895350"/>
            <a:ext cx="13052150" cy="122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ESTRATEGIAS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92738" y="2836762"/>
            <a:ext cx="8462080" cy="625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36"/>
              </a:lnSpc>
              <a:spcBef>
                <a:spcPct val="0"/>
              </a:spcBef>
            </a:pPr>
            <a:r>
              <a:rPr lang="en-US" sz="3168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El concepto de estrategia implica un aspecto de adaptabilidad, ya que es necesario ajustar constantemente las tácticas.  </a:t>
            </a:r>
          </a:p>
          <a:p>
            <a:pPr algn="just">
              <a:lnSpc>
                <a:spcPts val="4436"/>
              </a:lnSpc>
              <a:spcBef>
                <a:spcPct val="0"/>
              </a:spcBef>
            </a:pPr>
            <a:endParaRPr lang="en-US" sz="3168" b="1">
              <a:solidFill>
                <a:srgbClr val="FFFFF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just">
              <a:lnSpc>
                <a:spcPts val="4436"/>
              </a:lnSpc>
              <a:spcBef>
                <a:spcPct val="0"/>
              </a:spcBef>
            </a:pPr>
            <a:r>
              <a:rPr lang="en-US" sz="3168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Esto hace que el proceso estratégico sea dinámico y no esté limitado. </a:t>
            </a:r>
          </a:p>
          <a:p>
            <a:pPr algn="just">
              <a:lnSpc>
                <a:spcPts val="4436"/>
              </a:lnSpc>
              <a:spcBef>
                <a:spcPct val="0"/>
              </a:spcBef>
            </a:pPr>
            <a:endParaRPr lang="en-US" sz="3168" b="1">
              <a:solidFill>
                <a:srgbClr val="FFFFF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just">
              <a:lnSpc>
                <a:spcPts val="4716"/>
              </a:lnSpc>
              <a:spcBef>
                <a:spcPct val="0"/>
              </a:spcBef>
            </a:pPr>
            <a:r>
              <a:rPr lang="en-US" sz="3368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Se puede decir que la estrategia es la </a:t>
            </a:r>
            <a:r>
              <a:rPr lang="en-US" sz="3368" b="1" u="sng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brújula que guía a una entidad hacia su destino.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2649638"/>
            <a:ext cx="6608662" cy="6608662"/>
            <a:chOff x="0" y="0"/>
            <a:chExt cx="951553" cy="951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51553" cy="951553"/>
            </a:xfrm>
            <a:custGeom>
              <a:avLst/>
              <a:gdLst/>
              <a:ahLst/>
              <a:cxnLst/>
              <a:rect l="l" t="t" r="r" b="b"/>
              <a:pathLst>
                <a:path w="951553" h="951553">
                  <a:moveTo>
                    <a:pt x="0" y="0"/>
                  </a:moveTo>
                  <a:lnTo>
                    <a:pt x="951553" y="0"/>
                  </a:lnTo>
                  <a:lnTo>
                    <a:pt x="951553" y="951553"/>
                  </a:lnTo>
                  <a:lnTo>
                    <a:pt x="0" y="951553"/>
                  </a:lnTo>
                  <a:close/>
                </a:path>
              </a:pathLst>
            </a:custGeom>
            <a:blipFill>
              <a:blip r:embed="rId5"/>
              <a:stretch>
                <a:fillRect l="-29941" r="-29941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198667" y="-2132510"/>
            <a:ext cx="2521714" cy="7149190"/>
          </a:xfrm>
          <a:custGeom>
            <a:avLst/>
            <a:gdLst/>
            <a:ahLst/>
            <a:cxnLst/>
            <a:rect l="l" t="t" r="r" b="b"/>
            <a:pathLst>
              <a:path w="2521714" h="7149190">
                <a:moveTo>
                  <a:pt x="0" y="0"/>
                </a:moveTo>
                <a:lnTo>
                  <a:pt x="2521714" y="0"/>
                </a:lnTo>
                <a:lnTo>
                  <a:pt x="2521714" y="7149190"/>
                </a:lnTo>
                <a:lnTo>
                  <a:pt x="0" y="7149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61967" y="2987919"/>
            <a:ext cx="10522961" cy="959140"/>
            <a:chOff x="0" y="0"/>
            <a:chExt cx="2009707" cy="183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9707" cy="183180"/>
            </a:xfrm>
            <a:custGeom>
              <a:avLst/>
              <a:gdLst/>
              <a:ahLst/>
              <a:cxnLst/>
              <a:rect l="l" t="t" r="r" b="b"/>
              <a:pathLst>
                <a:path w="2009707" h="183180">
                  <a:moveTo>
                    <a:pt x="0" y="0"/>
                  </a:moveTo>
                  <a:lnTo>
                    <a:pt x="2009707" y="0"/>
                  </a:lnTo>
                  <a:lnTo>
                    <a:pt x="2009707" y="183180"/>
                  </a:lnTo>
                  <a:lnTo>
                    <a:pt x="0" y="183180"/>
                  </a:lnTo>
                  <a:close/>
                </a:path>
              </a:pathLst>
            </a:custGeom>
            <a:solidFill>
              <a:srgbClr val="5E17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9707" cy="22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75734" y="5043333"/>
            <a:ext cx="10677650" cy="1263322"/>
            <a:chOff x="0" y="0"/>
            <a:chExt cx="2039250" cy="2412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9250" cy="241273"/>
            </a:xfrm>
            <a:custGeom>
              <a:avLst/>
              <a:gdLst/>
              <a:ahLst/>
              <a:cxnLst/>
              <a:rect l="l" t="t" r="r" b="b"/>
              <a:pathLst>
                <a:path w="2039250" h="241273">
                  <a:moveTo>
                    <a:pt x="0" y="0"/>
                  </a:moveTo>
                  <a:lnTo>
                    <a:pt x="2039250" y="0"/>
                  </a:lnTo>
                  <a:lnTo>
                    <a:pt x="2039250" y="241273"/>
                  </a:lnTo>
                  <a:lnTo>
                    <a:pt x="0" y="241273"/>
                  </a:lnTo>
                  <a:close/>
                </a:path>
              </a:pathLst>
            </a:custGeom>
            <a:solidFill>
              <a:srgbClr val="5E17E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2039250" cy="326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FFFFFF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¿A dónde queremos llegar?</a:t>
              </a:r>
            </a:p>
            <a:p>
              <a:pPr algn="ctr">
                <a:lnSpc>
                  <a:spcPts val="2659"/>
                </a:lnSpc>
              </a:pPr>
              <a:endParaRPr lang="en-US" sz="4199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37522" y="7106482"/>
            <a:ext cx="10978314" cy="1179892"/>
            <a:chOff x="0" y="0"/>
            <a:chExt cx="2096672" cy="2253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6672" cy="225339"/>
            </a:xfrm>
            <a:custGeom>
              <a:avLst/>
              <a:gdLst/>
              <a:ahLst/>
              <a:cxnLst/>
              <a:rect l="l" t="t" r="r" b="b"/>
              <a:pathLst>
                <a:path w="2096672" h="225339">
                  <a:moveTo>
                    <a:pt x="0" y="0"/>
                  </a:moveTo>
                  <a:lnTo>
                    <a:pt x="2096672" y="0"/>
                  </a:lnTo>
                  <a:lnTo>
                    <a:pt x="2096672" y="225339"/>
                  </a:lnTo>
                  <a:lnTo>
                    <a:pt x="0" y="225339"/>
                  </a:lnTo>
                  <a:close/>
                </a:path>
              </a:pathLst>
            </a:custGeom>
            <a:solidFill>
              <a:srgbClr val="5E17E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096672" cy="301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3799" b="1">
                  <a:solidFill>
                    <a:srgbClr val="FFFFFF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¿Cómo vamos a llegar?</a:t>
              </a:r>
            </a:p>
            <a:p>
              <a:pPr algn="ctr">
                <a:lnSpc>
                  <a:spcPts val="2659"/>
                </a:lnSpc>
              </a:pPr>
              <a:endParaRPr lang="en-US" sz="3799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67217" y="6593920"/>
            <a:ext cx="1313105" cy="226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532"/>
              </a:lnSpc>
            </a:pPr>
            <a:r>
              <a:rPr lang="en-US" sz="13237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05429" y="4448915"/>
            <a:ext cx="1313105" cy="226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532"/>
              </a:lnSpc>
            </a:pPr>
            <a:r>
              <a:rPr lang="en-US" sz="13237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1662" y="2445767"/>
            <a:ext cx="1313105" cy="226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532"/>
              </a:lnSpc>
            </a:pPr>
            <a:r>
              <a:rPr lang="en-US" sz="13237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33450"/>
            <a:ext cx="12377068" cy="155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0"/>
              </a:lnSpc>
              <a:spcBef>
                <a:spcPct val="0"/>
              </a:spcBef>
            </a:pPr>
            <a:r>
              <a:rPr lang="en-US" sz="4443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EN TÉRMINOS GENERALES, LA ESTRATEGIA RESPONDE A TRES PREGUNTAS CLAVE: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1967" y="3036306"/>
            <a:ext cx="6548426" cy="76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¿Dónde estamos?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4956" y="0"/>
            <a:ext cx="13338088" cy="10287000"/>
          </a:xfrm>
          <a:custGeom>
            <a:avLst/>
            <a:gdLst/>
            <a:ahLst/>
            <a:cxnLst/>
            <a:rect l="l" t="t" r="r" b="b"/>
            <a:pathLst>
              <a:path w="13338088" h="10287000">
                <a:moveTo>
                  <a:pt x="0" y="0"/>
                </a:moveTo>
                <a:lnTo>
                  <a:pt x="13338088" y="0"/>
                </a:lnTo>
                <a:lnTo>
                  <a:pt x="13338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402935" y="-1380488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380488" y="7351334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992121"/>
            <a:ext cx="4550294" cy="1036755"/>
            <a:chOff x="0" y="0"/>
            <a:chExt cx="1198431" cy="2730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68853" y="4992121"/>
            <a:ext cx="4550294" cy="1036755"/>
            <a:chOff x="0" y="0"/>
            <a:chExt cx="1198431" cy="2730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709006" y="4992121"/>
            <a:ext cx="4550294" cy="1036755"/>
            <a:chOff x="0" y="0"/>
            <a:chExt cx="1198431" cy="2730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05835" y="6765227"/>
            <a:ext cx="4550294" cy="221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Corresponde a las actividades cotidianas necesarias para que las tácticas se materialicen.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03059" y="5222526"/>
            <a:ext cx="3562187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OPERACIÓN: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935746" y="2901875"/>
            <a:ext cx="1567226" cy="1777266"/>
          </a:xfrm>
          <a:custGeom>
            <a:avLst/>
            <a:gdLst/>
            <a:ahLst/>
            <a:cxnLst/>
            <a:rect l="l" t="t" r="r" b="b"/>
            <a:pathLst>
              <a:path w="1567226" h="1777266">
                <a:moveTo>
                  <a:pt x="0" y="0"/>
                </a:moveTo>
                <a:lnTo>
                  <a:pt x="1567225" y="0"/>
                </a:lnTo>
                <a:lnTo>
                  <a:pt x="1567225" y="1777266"/>
                </a:lnTo>
                <a:lnTo>
                  <a:pt x="0" y="1777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772790" y="6765227"/>
            <a:ext cx="4742420" cy="221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Se refiere a las acciones específicas que se llevan a cabo para ejecutar la estrategia.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28086" y="5222526"/>
            <a:ext cx="4031829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TÁCTICA</a:t>
            </a:r>
          </a:p>
        </p:txBody>
      </p:sp>
      <p:sp>
        <p:nvSpPr>
          <p:cNvPr id="18" name="Freeform 18"/>
          <p:cNvSpPr/>
          <p:nvPr/>
        </p:nvSpPr>
        <p:spPr>
          <a:xfrm>
            <a:off x="8428132" y="2901875"/>
            <a:ext cx="1431737" cy="1728455"/>
          </a:xfrm>
          <a:custGeom>
            <a:avLst/>
            <a:gdLst/>
            <a:ahLst/>
            <a:cxnLst/>
            <a:rect l="l" t="t" r="r" b="b"/>
            <a:pathLst>
              <a:path w="1431737" h="1728455">
                <a:moveTo>
                  <a:pt x="0" y="0"/>
                </a:moveTo>
                <a:lnTo>
                  <a:pt x="1431736" y="0"/>
                </a:lnTo>
                <a:lnTo>
                  <a:pt x="1431736" y="1728454"/>
                </a:lnTo>
                <a:lnTo>
                  <a:pt x="0" y="1728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6765227"/>
            <a:ext cx="4550294" cy="165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ZEN角ゴシックNEW"/>
                <a:ea typeface="ZEN角ゴシックNEW"/>
                <a:cs typeface="ZEN角ゴシックNEW"/>
                <a:sym typeface="ZEN角ゴシックNEW"/>
              </a:rPr>
              <a:t>Define los objetivos de largo plazo y el rumbo general.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5222526"/>
            <a:ext cx="4550294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ESTRATEGIA</a:t>
            </a:r>
          </a:p>
        </p:txBody>
      </p:sp>
      <p:sp>
        <p:nvSpPr>
          <p:cNvPr id="21" name="Freeform 21"/>
          <p:cNvSpPr/>
          <p:nvPr/>
        </p:nvSpPr>
        <p:spPr>
          <a:xfrm>
            <a:off x="2287130" y="2901875"/>
            <a:ext cx="1777266" cy="1777266"/>
          </a:xfrm>
          <a:custGeom>
            <a:avLst/>
            <a:gdLst/>
            <a:ahLst/>
            <a:cxnLst/>
            <a:rect l="l" t="t" r="r" b="b"/>
            <a:pathLst>
              <a:path w="1777266" h="1777266">
                <a:moveTo>
                  <a:pt x="0" y="0"/>
                </a:moveTo>
                <a:lnTo>
                  <a:pt x="1777266" y="0"/>
                </a:lnTo>
                <a:lnTo>
                  <a:pt x="1777266" y="1777266"/>
                </a:lnTo>
                <a:lnTo>
                  <a:pt x="0" y="1777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895350"/>
            <a:ext cx="10045508" cy="122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ESTRATEGIA, TÁCTICA Y OPERACIÓN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0" y="2055465"/>
            <a:ext cx="18288000" cy="49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Es fundamental distinguir entre estrategia, táctica y operación: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558677" y="-1034827"/>
            <a:ext cx="6960969" cy="19734706"/>
          </a:xfrm>
          <a:custGeom>
            <a:avLst/>
            <a:gdLst/>
            <a:ahLst/>
            <a:cxnLst/>
            <a:rect l="l" t="t" r="r" b="b"/>
            <a:pathLst>
              <a:path w="6960969" h="19734706">
                <a:moveTo>
                  <a:pt x="0" y="0"/>
                </a:moveTo>
                <a:lnTo>
                  <a:pt x="6960969" y="0"/>
                </a:lnTo>
                <a:lnTo>
                  <a:pt x="6960969" y="19734706"/>
                </a:lnTo>
                <a:lnTo>
                  <a:pt x="0" y="19734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0657" y="6903095"/>
            <a:ext cx="4550294" cy="1929432"/>
            <a:chOff x="0" y="0"/>
            <a:chExt cx="1198431" cy="508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8431" cy="508163"/>
            </a:xfrm>
            <a:custGeom>
              <a:avLst/>
              <a:gdLst/>
              <a:ahLst/>
              <a:cxnLst/>
              <a:rect l="l" t="t" r="r" b="b"/>
              <a:pathLst>
                <a:path w="1198431" h="508163">
                  <a:moveTo>
                    <a:pt x="0" y="0"/>
                  </a:moveTo>
                  <a:lnTo>
                    <a:pt x="1198431" y="0"/>
                  </a:lnTo>
                  <a:lnTo>
                    <a:pt x="1198431" y="508163"/>
                  </a:lnTo>
                  <a:lnTo>
                    <a:pt x="0" y="5081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98431" cy="54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75680" y="6999331"/>
            <a:ext cx="4550294" cy="1852246"/>
            <a:chOff x="0" y="0"/>
            <a:chExt cx="1198431" cy="4878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8431" cy="487834"/>
            </a:xfrm>
            <a:custGeom>
              <a:avLst/>
              <a:gdLst/>
              <a:ahLst/>
              <a:cxnLst/>
              <a:rect l="l" t="t" r="r" b="b"/>
              <a:pathLst>
                <a:path w="1198431" h="487834">
                  <a:moveTo>
                    <a:pt x="0" y="0"/>
                  </a:moveTo>
                  <a:lnTo>
                    <a:pt x="1198431" y="0"/>
                  </a:lnTo>
                  <a:lnTo>
                    <a:pt x="1198431" y="487834"/>
                  </a:lnTo>
                  <a:lnTo>
                    <a:pt x="0" y="48783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98431" cy="525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07049" y="6999331"/>
            <a:ext cx="4550294" cy="1833196"/>
            <a:chOff x="0" y="0"/>
            <a:chExt cx="1198431" cy="4828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8431" cy="482817"/>
            </a:xfrm>
            <a:custGeom>
              <a:avLst/>
              <a:gdLst/>
              <a:ahLst/>
              <a:cxnLst/>
              <a:rect l="l" t="t" r="r" b="b"/>
              <a:pathLst>
                <a:path w="1198431" h="482817">
                  <a:moveTo>
                    <a:pt x="0" y="0"/>
                  </a:moveTo>
                  <a:lnTo>
                    <a:pt x="1198431" y="0"/>
                  </a:lnTo>
                  <a:lnTo>
                    <a:pt x="1198431" y="482817"/>
                  </a:lnTo>
                  <a:lnTo>
                    <a:pt x="0" y="4828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8431" cy="52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7965" y="3278181"/>
            <a:ext cx="4536640" cy="3303896"/>
            <a:chOff x="0" y="0"/>
            <a:chExt cx="812800" cy="5919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91937"/>
            </a:xfrm>
            <a:custGeom>
              <a:avLst/>
              <a:gdLst/>
              <a:ahLst/>
              <a:cxnLst/>
              <a:rect l="l" t="t" r="r" b="b"/>
              <a:pathLst>
                <a:path w="812800" h="591937">
                  <a:moveTo>
                    <a:pt x="0" y="0"/>
                  </a:moveTo>
                  <a:lnTo>
                    <a:pt x="812800" y="0"/>
                  </a:lnTo>
                  <a:lnTo>
                    <a:pt x="812800" y="591937"/>
                  </a:lnTo>
                  <a:lnTo>
                    <a:pt x="0" y="591937"/>
                  </a:lnTo>
                  <a:close/>
                </a:path>
              </a:pathLst>
            </a:custGeom>
            <a:blipFill>
              <a:blip r:embed="rId4"/>
              <a:stretch>
                <a:fillRect l="-52086" t="-9346" b="-934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875680" y="3278181"/>
            <a:ext cx="4536640" cy="3303896"/>
            <a:chOff x="0" y="0"/>
            <a:chExt cx="812800" cy="5919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91937"/>
            </a:xfrm>
            <a:custGeom>
              <a:avLst/>
              <a:gdLst/>
              <a:ahLst/>
              <a:cxnLst/>
              <a:rect l="l" t="t" r="r" b="b"/>
              <a:pathLst>
                <a:path w="812800" h="591937">
                  <a:moveTo>
                    <a:pt x="0" y="0"/>
                  </a:moveTo>
                  <a:lnTo>
                    <a:pt x="812800" y="0"/>
                  </a:lnTo>
                  <a:lnTo>
                    <a:pt x="812800" y="591937"/>
                  </a:lnTo>
                  <a:lnTo>
                    <a:pt x="0" y="591937"/>
                  </a:lnTo>
                  <a:close/>
                </a:path>
              </a:pathLst>
            </a:custGeom>
            <a:blipFill>
              <a:blip r:embed="rId5"/>
              <a:stretch>
                <a:fillRect l="-4620" r="-462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397134" y="3278181"/>
            <a:ext cx="4536640" cy="3303896"/>
            <a:chOff x="0" y="0"/>
            <a:chExt cx="812800" cy="5919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591937"/>
            </a:xfrm>
            <a:custGeom>
              <a:avLst/>
              <a:gdLst/>
              <a:ahLst/>
              <a:cxnLst/>
              <a:rect l="l" t="t" r="r" b="b"/>
              <a:pathLst>
                <a:path w="812800" h="591937">
                  <a:moveTo>
                    <a:pt x="0" y="0"/>
                  </a:moveTo>
                  <a:lnTo>
                    <a:pt x="812800" y="0"/>
                  </a:lnTo>
                  <a:lnTo>
                    <a:pt x="812800" y="591937"/>
                  </a:lnTo>
                  <a:lnTo>
                    <a:pt x="0" y="591937"/>
                  </a:lnTo>
                  <a:close/>
                </a:path>
              </a:pathLst>
            </a:custGeom>
            <a:blipFill>
              <a:blip r:embed="rId6"/>
              <a:stretch>
                <a:fillRect l="-8426" r="-842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2616599" y="7159919"/>
            <a:ext cx="4168396" cy="15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5E17E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Producir, distribuir y vender esos productos día a día.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66968" y="7311410"/>
            <a:ext cx="4196573" cy="100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5E17E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Lanzar una nueva línea de productos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7965" y="7855996"/>
            <a:ext cx="4536640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FFFFFF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MARKETING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5350"/>
            <a:ext cx="8115300" cy="122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EJEMPLOS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65009" y="6818726"/>
            <a:ext cx="4281590" cy="204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5E17E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Una empresa puede tener como estrategia convertirse en líder del mercado regional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357965" y="2462863"/>
            <a:ext cx="4550294" cy="1036755"/>
            <a:chOff x="0" y="0"/>
            <a:chExt cx="1198431" cy="2730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90107" y="2462863"/>
            <a:ext cx="4550294" cy="1036755"/>
            <a:chOff x="0" y="0"/>
            <a:chExt cx="1198431" cy="2730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383480" y="2462863"/>
            <a:ext cx="4550294" cy="1036755"/>
            <a:chOff x="0" y="0"/>
            <a:chExt cx="1198431" cy="2730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98431" cy="273055"/>
            </a:xfrm>
            <a:custGeom>
              <a:avLst/>
              <a:gdLst/>
              <a:ahLst/>
              <a:cxnLst/>
              <a:rect l="l" t="t" r="r" b="b"/>
              <a:pathLst>
                <a:path w="1198431" h="273055">
                  <a:moveTo>
                    <a:pt x="0" y="0"/>
                  </a:moveTo>
                  <a:lnTo>
                    <a:pt x="1198431" y="0"/>
                  </a:lnTo>
                  <a:lnTo>
                    <a:pt x="1198431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198431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840576" y="2693276"/>
            <a:ext cx="3562187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OPERATIVA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9340" y="2693276"/>
            <a:ext cx="4031829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TÁCTICA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96305" y="2693276"/>
            <a:ext cx="4550294" cy="52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17EB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ESTRATEGIA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5595" b="-559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807204" y="6773872"/>
            <a:ext cx="16480796" cy="252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999">
                <a:solidFill>
                  <a:srgbClr val="938479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MICHAEL PORTER:</a:t>
            </a:r>
          </a:p>
          <a:p>
            <a:pPr algn="l">
              <a:lnSpc>
                <a:spcPts val="3919"/>
              </a:lnSpc>
            </a:pPr>
            <a:endParaRPr lang="en-US" sz="3999">
              <a:solidFill>
                <a:srgbClr val="938479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  <a:p>
            <a:pPr algn="l">
              <a:lnSpc>
                <a:spcPts val="3919"/>
              </a:lnSpc>
            </a:pPr>
            <a:r>
              <a:rPr lang="en-US" sz="3999">
                <a:solidFill>
                  <a:srgbClr val="938479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“LA ESTRATEGIA COMPETITIVA CONSISTE EN SER DIFERENTE. SIGNIFICA ELEGIR DELIBERADAMENTE UN CONJUNTO DE ACTIVIDADES DISTINTAS PARA OFRECER UNA MEZCLA ÚNICA DE VALOR.”</a:t>
            </a:r>
          </a:p>
          <a:p>
            <a:pPr algn="l">
              <a:lnSpc>
                <a:spcPts val="3919"/>
              </a:lnSpc>
            </a:pPr>
            <a:endParaRPr lang="en-US" sz="3999">
              <a:solidFill>
                <a:srgbClr val="938479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4973039"/>
            <a:ext cx="3120022" cy="1036755"/>
            <a:chOff x="0" y="0"/>
            <a:chExt cx="821734" cy="273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1734" cy="273055"/>
            </a:xfrm>
            <a:custGeom>
              <a:avLst/>
              <a:gdLst/>
              <a:ahLst/>
              <a:cxnLst/>
              <a:rect l="l" t="t" r="r" b="b"/>
              <a:pathLst>
                <a:path w="821734" h="273055">
                  <a:moveTo>
                    <a:pt x="0" y="0"/>
                  </a:moveTo>
                  <a:lnTo>
                    <a:pt x="821734" y="0"/>
                  </a:lnTo>
                  <a:lnTo>
                    <a:pt x="821734" y="273055"/>
                  </a:lnTo>
                  <a:lnTo>
                    <a:pt x="0" y="273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1734" cy="31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06060" y="5203444"/>
            <a:ext cx="2522297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ZEN角ゴシックNEW Heavy"/>
                <a:ea typeface="ZEN角ゴシックNEW Heavy"/>
                <a:cs typeface="ZEN角ゴシックNEW Heavy"/>
                <a:sym typeface="ZEN角ゴシックNEW Heavy"/>
              </a:rPr>
              <a:t>Insight clave: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4374235" y="6373235"/>
            <a:ext cx="1504577" cy="4265553"/>
          </a:xfrm>
          <a:custGeom>
            <a:avLst/>
            <a:gdLst/>
            <a:ahLst/>
            <a:cxnLst/>
            <a:rect l="l" t="t" r="r" b="b"/>
            <a:pathLst>
              <a:path w="1504577" h="4265553">
                <a:moveTo>
                  <a:pt x="0" y="0"/>
                </a:moveTo>
                <a:lnTo>
                  <a:pt x="1504577" y="0"/>
                </a:lnTo>
                <a:lnTo>
                  <a:pt x="1504577" y="4265553"/>
                </a:lnTo>
                <a:lnTo>
                  <a:pt x="0" y="4265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Verde y Blanco Tipográfico Estrategia Presentación</dc:title>
  <cp:revision>4</cp:revision>
  <dcterms:created xsi:type="dcterms:W3CDTF">2006-08-16T00:00:00Z</dcterms:created>
  <dcterms:modified xsi:type="dcterms:W3CDTF">2026-03-11T10:03:34Z</dcterms:modified>
  <dc:identifier>DAHDNKdzxPg</dc:identifier>
</cp:coreProperties>
</file>