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5297A1-F7B6-41C3-A6D6-76A38872418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E17BA555-A835-4685-ABC1-6828D15A7B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319AFD88-B6F8-4F6D-BCF4-91627CC12A1B}"/>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5" name="Marcador de pie de página 4">
            <a:extLst>
              <a:ext uri="{FF2B5EF4-FFF2-40B4-BE49-F238E27FC236}">
                <a16:creationId xmlns:a16="http://schemas.microsoft.com/office/drawing/2014/main" id="{C3D54072-35A4-42CF-B3E1-7C0CDD31737F}"/>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1FC046F-5B84-41D2-A80D-6475A777A24E}"/>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2931967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4A7330-6D85-43DE-BAFA-E95EBE0D17E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0984FDE-4D7E-4421-B3F5-56F1B37FAFD5}"/>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A3BF0FA-7C94-418E-9B4B-394F91DD43BD}"/>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5" name="Marcador de pie de página 4">
            <a:extLst>
              <a:ext uri="{FF2B5EF4-FFF2-40B4-BE49-F238E27FC236}">
                <a16:creationId xmlns:a16="http://schemas.microsoft.com/office/drawing/2014/main" id="{4DAFF99B-9B1F-408D-B4AC-90A687E5AAD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C3DD395-D1DD-4D31-836D-E9CDD2A9F3E5}"/>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458319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D494A0-EFB9-4F9A-AA44-D476456639C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464296A-8E84-4771-8B1E-B49E60A230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42E3F5AC-2476-407E-A989-4E3C9E9B5EE3}"/>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5" name="Marcador de pie de página 4">
            <a:extLst>
              <a:ext uri="{FF2B5EF4-FFF2-40B4-BE49-F238E27FC236}">
                <a16:creationId xmlns:a16="http://schemas.microsoft.com/office/drawing/2014/main" id="{A2D5F11B-C0A4-4B03-B685-7B6E32D9517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F826BA5A-2D40-4A57-934F-5486BE3BEF6A}"/>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2785906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6CDC49-2158-420E-90B4-BEDDCBAF857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B915A78-B542-4E84-80F1-22DE60559CA1}"/>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87599533-11F6-40DF-BCF5-17BB6BD52CC4}"/>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DDBD2BE0-EBC1-4BB2-86E3-7F57D8CD8614}"/>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6" name="Marcador de pie de página 5">
            <a:extLst>
              <a:ext uri="{FF2B5EF4-FFF2-40B4-BE49-F238E27FC236}">
                <a16:creationId xmlns:a16="http://schemas.microsoft.com/office/drawing/2014/main" id="{E5254721-54BA-4AA9-AB71-7DB2EA2D2AF6}"/>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5762041-6E24-4C8E-9EC8-31ED506743BA}"/>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780908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0CDB54-4B7A-4AA3-9591-25D91662BC17}"/>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B35690D-4F52-4A06-939C-13E9E74F15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235A18D7-5C90-4B88-8126-F26EA7DEAB24}"/>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C2ECDB7D-3578-46E1-88CE-C25A678BFD5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2D0C2F6A-02A1-4026-A8C3-D9CC653ACC73}"/>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EE26DAF1-1B7E-4D68-97EF-A799561E1635}"/>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8" name="Marcador de pie de página 7">
            <a:extLst>
              <a:ext uri="{FF2B5EF4-FFF2-40B4-BE49-F238E27FC236}">
                <a16:creationId xmlns:a16="http://schemas.microsoft.com/office/drawing/2014/main" id="{91D3B200-7681-4BD3-ADDC-61C4D8FF9BEE}"/>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974872A1-2775-4726-84E3-8B6893798A1D}"/>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2274402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EFBB66-9CD5-4C30-B8F5-E4D185D7604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3DC7B4AA-E352-4F62-B901-72E23FFC2CAC}"/>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4" name="Marcador de pie de página 3">
            <a:extLst>
              <a:ext uri="{FF2B5EF4-FFF2-40B4-BE49-F238E27FC236}">
                <a16:creationId xmlns:a16="http://schemas.microsoft.com/office/drawing/2014/main" id="{59E2FF1C-678E-4FA5-90CE-C2C9598CA0FC}"/>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738EA303-71A0-4B58-92EF-76CA93779EB9}"/>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4195040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378F0C3-8D36-4747-ADC9-24DF1BB0B5D4}"/>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3" name="Marcador de pie de página 2">
            <a:extLst>
              <a:ext uri="{FF2B5EF4-FFF2-40B4-BE49-F238E27FC236}">
                <a16:creationId xmlns:a16="http://schemas.microsoft.com/office/drawing/2014/main" id="{B66E6EDA-DCCD-4E30-A48C-FBA2D3547C06}"/>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8D9BAC81-BCA9-4DE4-A4AF-AD26F1AA8120}"/>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4038090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552E9A2-0110-4A7E-9B2C-442860AFE18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345E75A1-C0FD-47BA-91F3-74D2271D5D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5DE62C7-F6BC-4632-B157-723739F0EC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2209178-E2A9-4D54-8EF5-C8CFB39930C9}"/>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6" name="Marcador de pie de página 5">
            <a:extLst>
              <a:ext uri="{FF2B5EF4-FFF2-40B4-BE49-F238E27FC236}">
                <a16:creationId xmlns:a16="http://schemas.microsoft.com/office/drawing/2014/main" id="{E84E207B-4E51-4395-9DDB-DF652ABAE7C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7E78970B-9937-4BA8-BB23-DBFF53BF4456}"/>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2855876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09BDC1-48D4-4287-83F9-780B07C8F82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3E39C19C-1A3D-40E5-8155-DF5563650B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8735D997-FF96-4916-8FFE-1C8B102C4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79150E5D-F8EE-43FC-AA60-16D1CF65FDE6}"/>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6" name="Marcador de pie de página 5">
            <a:extLst>
              <a:ext uri="{FF2B5EF4-FFF2-40B4-BE49-F238E27FC236}">
                <a16:creationId xmlns:a16="http://schemas.microsoft.com/office/drawing/2014/main" id="{A7DAFF3B-69A8-4C7B-8215-575590D875C1}"/>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38A085B-60A6-440A-B23F-9C282D44B242}"/>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680544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B0482D-4F8F-4F36-970C-C633B2701A2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D93BDEE-CEA2-4226-BB93-7EE1D33AAF14}"/>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A8EB80B-BB83-41EB-9A7D-265FA072AF18}"/>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5" name="Marcador de pie de página 4">
            <a:extLst>
              <a:ext uri="{FF2B5EF4-FFF2-40B4-BE49-F238E27FC236}">
                <a16:creationId xmlns:a16="http://schemas.microsoft.com/office/drawing/2014/main" id="{C244F6E6-22B8-4963-A02A-ABC86AB94864}"/>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416CC59-979B-4526-9DCB-5639ED8D9E8D}"/>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1455509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2133899-610A-4F18-A999-45AE4BB2738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E0458358-6FAD-47F0-9592-8EA65EBC41FF}"/>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D65899F-E169-44F3-98E9-C53A57FF8966}"/>
              </a:ext>
            </a:extLst>
          </p:cNvPr>
          <p:cNvSpPr>
            <a:spLocks noGrp="1"/>
          </p:cNvSpPr>
          <p:nvPr>
            <p:ph type="dt" sz="half" idx="10"/>
          </p:nvPr>
        </p:nvSpPr>
        <p:spPr/>
        <p:txBody>
          <a:bodyPr/>
          <a:lstStyle/>
          <a:p>
            <a:fld id="{1D5BA249-3FF6-49FC-97C1-A161D2C8184D}" type="datetimeFigureOut">
              <a:rPr lang="es-CO" smtClean="0"/>
              <a:t>27/10/2026</a:t>
            </a:fld>
            <a:endParaRPr lang="es-CO"/>
          </a:p>
        </p:txBody>
      </p:sp>
      <p:sp>
        <p:nvSpPr>
          <p:cNvPr id="5" name="Marcador de pie de página 4">
            <a:extLst>
              <a:ext uri="{FF2B5EF4-FFF2-40B4-BE49-F238E27FC236}">
                <a16:creationId xmlns:a16="http://schemas.microsoft.com/office/drawing/2014/main" id="{1FFD90CD-C5C4-408E-A989-CBA5F0AB0A8C}"/>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87359262-98A6-4AEE-A302-900ABEF49A27}"/>
              </a:ext>
            </a:extLst>
          </p:cNvPr>
          <p:cNvSpPr>
            <a:spLocks noGrp="1"/>
          </p:cNvSpPr>
          <p:nvPr>
            <p:ph type="sldNum" sz="quarter" idx="12"/>
          </p:nvPr>
        </p:nvSpPr>
        <p:spPr/>
        <p:txBody>
          <a:bodyPr/>
          <a:lstStyle/>
          <a:p>
            <a:fld id="{27E28FB2-3F8E-432B-B94D-FBE7C11ED1E9}" type="slidenum">
              <a:rPr lang="es-CO" smtClean="0"/>
              <a:t>‹Nº›</a:t>
            </a:fld>
            <a:endParaRPr lang="es-CO"/>
          </a:p>
        </p:txBody>
      </p:sp>
    </p:spTree>
    <p:extLst>
      <p:ext uri="{BB962C8B-B14F-4D97-AF65-F5344CB8AC3E}">
        <p14:creationId xmlns:p14="http://schemas.microsoft.com/office/powerpoint/2010/main" val="3436109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97E79E6-B790-4CCB-8D39-6745B6A2F7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A413C04-1888-4F36-8FC5-F9B2666071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9B29127-55BE-4344-8E0A-A8E65F650C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5BA249-3FF6-49FC-97C1-A161D2C8184D}" type="datetimeFigureOut">
              <a:rPr lang="es-CO" smtClean="0"/>
              <a:t>27/10/2026</a:t>
            </a:fld>
            <a:endParaRPr lang="es-CO"/>
          </a:p>
        </p:txBody>
      </p:sp>
      <p:sp>
        <p:nvSpPr>
          <p:cNvPr id="5" name="Marcador de pie de página 4">
            <a:extLst>
              <a:ext uri="{FF2B5EF4-FFF2-40B4-BE49-F238E27FC236}">
                <a16:creationId xmlns:a16="http://schemas.microsoft.com/office/drawing/2014/main" id="{00E48609-E24A-402F-8560-5D671B4157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4194852D-3867-46EB-9107-4B6E6B0327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28FB2-3F8E-432B-B94D-FBE7C11ED1E9}" type="slidenum">
              <a:rPr lang="es-CO" smtClean="0"/>
              <a:t>‹Nº›</a:t>
            </a:fld>
            <a:endParaRPr lang="es-CO"/>
          </a:p>
        </p:txBody>
      </p:sp>
    </p:spTree>
    <p:extLst>
      <p:ext uri="{BB962C8B-B14F-4D97-AF65-F5344CB8AC3E}">
        <p14:creationId xmlns:p14="http://schemas.microsoft.com/office/powerpoint/2010/main" val="2293115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027191-7885-43EE-B864-9FEB1DE2902C}"/>
              </a:ext>
            </a:extLst>
          </p:cNvPr>
          <p:cNvSpPr>
            <a:spLocks noGrp="1"/>
          </p:cNvSpPr>
          <p:nvPr>
            <p:ph type="ctrTitle"/>
          </p:nvPr>
        </p:nvSpPr>
        <p:spPr>
          <a:xfrm>
            <a:off x="1812758" y="3239922"/>
            <a:ext cx="9144000" cy="2387600"/>
          </a:xfrm>
        </p:spPr>
        <p:txBody>
          <a:bodyPr>
            <a:normAutofit fontScale="90000"/>
          </a:bodyPr>
          <a:lstStyle/>
          <a:p>
            <a:r>
              <a:rPr lang="es-CO" sz="2400" dirty="0">
                <a:effectLst>
                  <a:outerShdw blurRad="38100" dist="38100" dir="2700000" algn="tl">
                    <a:srgbClr val="000000">
                      <a:alpha val="43137"/>
                    </a:srgbClr>
                  </a:outerShdw>
                </a:effectLst>
              </a:rPr>
              <a:t>3. Clon como unidad de mejoramiento genético</a:t>
            </a:r>
            <a:br>
              <a:rPr lang="es-CO" sz="2400" dirty="0">
                <a:effectLst>
                  <a:outerShdw blurRad="38100" dist="38100" dir="2700000" algn="tl">
                    <a:srgbClr val="000000">
                      <a:alpha val="43137"/>
                    </a:srgbClr>
                  </a:outerShdw>
                </a:effectLst>
              </a:rPr>
            </a:br>
            <a:r>
              <a:rPr lang="es-CO" sz="2400" dirty="0">
                <a:effectLst>
                  <a:outerShdw blurRad="38100" dist="38100" dir="2700000" algn="tl">
                    <a:srgbClr val="000000">
                      <a:alpha val="43137"/>
                    </a:srgbClr>
                  </a:outerShdw>
                </a:effectLst>
              </a:rPr>
              <a:t>4. Origen de la variabilidad genética en especies clonales</a:t>
            </a:r>
            <a:br>
              <a:rPr lang="es-CO" sz="2400" dirty="0">
                <a:effectLst>
                  <a:outerShdw blurRad="38100" dist="38100" dir="2700000" algn="tl">
                    <a:srgbClr val="000000">
                      <a:alpha val="43137"/>
                    </a:srgbClr>
                  </a:outerShdw>
                </a:effectLst>
              </a:rPr>
            </a:br>
            <a:r>
              <a:rPr lang="es-CO" sz="2400" dirty="0">
                <a:effectLst>
                  <a:outerShdw blurRad="38100" dist="38100" dir="2700000" algn="tl">
                    <a:srgbClr val="000000">
                      <a:alpha val="43137"/>
                    </a:srgbClr>
                  </a:outerShdw>
                </a:effectLst>
              </a:rPr>
              <a:t>5. Selección clonal</a:t>
            </a:r>
            <a:br>
              <a:rPr lang="es-CO" sz="2400" dirty="0">
                <a:effectLst>
                  <a:outerShdw blurRad="38100" dist="38100" dir="2700000" algn="tl">
                    <a:srgbClr val="000000">
                      <a:alpha val="43137"/>
                    </a:srgbClr>
                  </a:outerShdw>
                </a:effectLst>
              </a:rPr>
            </a:br>
            <a:r>
              <a:rPr lang="es-CO" sz="2400" dirty="0">
                <a:effectLst>
                  <a:outerShdw blurRad="38100" dist="38100" dir="2700000" algn="tl">
                    <a:srgbClr val="000000">
                      <a:alpha val="43137"/>
                    </a:srgbClr>
                  </a:outerShdw>
                </a:effectLst>
              </a:rPr>
              <a:t>8. Relación con plantas alógamas y autógamas</a:t>
            </a:r>
            <a:br>
              <a:rPr lang="es-CO" sz="2400" dirty="0">
                <a:effectLst>
                  <a:outerShdw blurRad="38100" dist="38100" dir="2700000" algn="tl">
                    <a:srgbClr val="000000">
                      <a:alpha val="43137"/>
                    </a:srgbClr>
                  </a:outerShdw>
                </a:effectLst>
              </a:rPr>
            </a:br>
            <a:r>
              <a:rPr lang="es-CO" sz="2400" dirty="0">
                <a:effectLst>
                  <a:outerShdw blurRad="38100" dist="38100" dir="2700000" algn="tl">
                    <a:srgbClr val="000000">
                      <a:alpha val="43137"/>
                    </a:srgbClr>
                  </a:outerShdw>
                </a:effectLst>
              </a:rPr>
              <a:t>9. Herramientas modernas e MGV </a:t>
            </a:r>
            <a:br>
              <a:rPr lang="es-CO" sz="2400" dirty="0">
                <a:effectLst>
                  <a:outerShdw blurRad="38100" dist="38100" dir="2700000" algn="tl">
                    <a:srgbClr val="000000">
                      <a:alpha val="43137"/>
                    </a:srgbClr>
                  </a:outerShdw>
                </a:effectLst>
              </a:rPr>
            </a:br>
            <a:r>
              <a:rPr lang="es-CO" sz="2400" dirty="0">
                <a:effectLst>
                  <a:outerShdw blurRad="38100" dist="38100" dir="2700000" algn="tl">
                    <a:srgbClr val="000000">
                      <a:alpha val="43137"/>
                    </a:srgbClr>
                  </a:outerShdw>
                </a:effectLst>
              </a:rPr>
              <a:t>10. Conclusiones </a:t>
            </a:r>
            <a:br>
              <a:rPr lang="es-CO" sz="2400" dirty="0">
                <a:effectLst>
                  <a:outerShdw blurRad="38100" dist="38100" dir="2700000" algn="tl">
                    <a:srgbClr val="000000">
                      <a:alpha val="43137"/>
                    </a:srgbClr>
                  </a:outerShdw>
                </a:effectLst>
              </a:rPr>
            </a:br>
            <a:endParaRPr lang="es-CO" sz="2400" dirty="0">
              <a:effectLst>
                <a:outerShdw blurRad="38100" dist="38100" dir="2700000" algn="tl">
                  <a:srgbClr val="000000">
                    <a:alpha val="43137"/>
                  </a:srgbClr>
                </a:outerShdw>
              </a:effectLst>
            </a:endParaRPr>
          </a:p>
        </p:txBody>
      </p:sp>
      <p:sp>
        <p:nvSpPr>
          <p:cNvPr id="3" name="Subtítulo 2">
            <a:extLst>
              <a:ext uri="{FF2B5EF4-FFF2-40B4-BE49-F238E27FC236}">
                <a16:creationId xmlns:a16="http://schemas.microsoft.com/office/drawing/2014/main" id="{55F478B6-1514-4C18-BBBC-01BDBEB592D6}"/>
              </a:ext>
            </a:extLst>
          </p:cNvPr>
          <p:cNvSpPr>
            <a:spLocks noGrp="1"/>
          </p:cNvSpPr>
          <p:nvPr>
            <p:ph type="subTitle" idx="1"/>
          </p:nvPr>
        </p:nvSpPr>
        <p:spPr>
          <a:xfrm>
            <a:off x="1812758" y="1372185"/>
            <a:ext cx="9144000" cy="1655762"/>
          </a:xfrm>
        </p:spPr>
        <p:txBody>
          <a:bodyPr/>
          <a:lstStyle/>
          <a:p>
            <a:r>
              <a:rPr lang="es-CO" dirty="0">
                <a:effectLst>
                  <a:outerShdw blurRad="38100" dist="38100" dir="2700000" algn="tl">
                    <a:srgbClr val="000000">
                      <a:alpha val="43137"/>
                    </a:srgbClr>
                  </a:outerShdw>
                </a:effectLst>
              </a:rPr>
              <a:t>MGV 2026-2: Asexuales II </a:t>
            </a:r>
          </a:p>
          <a:p>
            <a:r>
              <a:rPr lang="es-CO" dirty="0">
                <a:effectLst>
                  <a:outerShdw blurRad="38100" dist="38100" dir="2700000" algn="tl">
                    <a:srgbClr val="000000">
                      <a:alpha val="43137"/>
                    </a:srgbClr>
                  </a:outerShdw>
                </a:effectLst>
              </a:rPr>
              <a:t>2026-10-28</a:t>
            </a:r>
          </a:p>
        </p:txBody>
      </p:sp>
    </p:spTree>
    <p:extLst>
      <p:ext uri="{BB962C8B-B14F-4D97-AF65-F5344CB8AC3E}">
        <p14:creationId xmlns:p14="http://schemas.microsoft.com/office/powerpoint/2010/main" val="2025539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0BCACECC-CDB3-49B1-918A-A31858B8C043}"/>
              </a:ext>
            </a:extLst>
          </p:cNvPr>
          <p:cNvGraphicFramePr>
            <a:graphicFrameLocks noGrp="1"/>
          </p:cNvGraphicFramePr>
          <p:nvPr>
            <p:extLst>
              <p:ext uri="{D42A27DB-BD31-4B8C-83A1-F6EECF244321}">
                <p14:modId xmlns:p14="http://schemas.microsoft.com/office/powerpoint/2010/main" val="538717413"/>
              </p:ext>
            </p:extLst>
          </p:nvPr>
        </p:nvGraphicFramePr>
        <p:xfrm>
          <a:off x="838200" y="1460568"/>
          <a:ext cx="10515600" cy="2926080"/>
        </p:xfrm>
        <a:graphic>
          <a:graphicData uri="http://schemas.openxmlformats.org/drawingml/2006/table">
            <a:tbl>
              <a:tblPr/>
              <a:tblGrid>
                <a:gridCol w="10515600">
                  <a:extLst>
                    <a:ext uri="{9D8B030D-6E8A-4147-A177-3AD203B41FA5}">
                      <a16:colId xmlns:a16="http://schemas.microsoft.com/office/drawing/2014/main" val="2079146998"/>
                    </a:ext>
                  </a:extLst>
                </a:gridCol>
              </a:tblGrid>
              <a:tr h="0">
                <a:tc>
                  <a:txBody>
                    <a:bodyPr/>
                    <a:lstStyle/>
                    <a:p>
                      <a:pPr algn="just" fontAlgn="t"/>
                      <a:r>
                        <a:rPr lang="en-US" b="1" i="0" dirty="0">
                          <a:effectLst/>
                          <a:latin typeface="Segoe UI" panose="020B0502040204020203" pitchFamily="34" charset="0"/>
                        </a:rPr>
                        <a:t>Scientific educational infographic about plant clonal propagation in banana (Musa spp.).</a:t>
                      </a:r>
                      <a:r>
                        <a:rPr lang="en-US" b="0" i="0" dirty="0">
                          <a:effectLst/>
                          <a:latin typeface="Segoe UI" panose="020B0502040204020203" pitchFamily="34" charset="0"/>
                        </a:rPr>
                        <a:t> A large healthy mother banana plant in the center generating multiple identical daughter plants through vegetative suckers. Clear visual arrows connecting the mother plant to each offspring clone. Above every plant, show identical DNA double-helix symbols glowing in blue, representing the same genotype. Include roots, rhizomes and suckers accurately represented. Professional botanical illustration style, university-level plant breeding teaching material, green and blue color palette, modern scientific infographic, clean white background, highly detailed, photorealistic botanical elements, balanced composition, educational genetics concept, high resolution, no empty space, no text, no labels, no watermark.</a:t>
                      </a:r>
                    </a:p>
                  </a:txBody>
                  <a:tcPr>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454936898"/>
                  </a:ext>
                </a:extLst>
              </a:tr>
              <a:tr h="0">
                <a:tc>
                  <a:txBody>
                    <a:bodyPr/>
                    <a:lstStyle/>
                    <a:p>
                      <a:endParaRPr lang="es-CO" dirty="0"/>
                    </a:p>
                  </a:txBody>
                  <a:tcPr>
                    <a:lnT w="9525" cap="flat" cmpd="sng" algn="ctr">
                      <a:solidFill>
                        <a:srgbClr val="E6E6E6"/>
                      </a:solidFill>
                      <a:prstDash val="solid"/>
                      <a:round/>
                      <a:headEnd type="none" w="med" len="med"/>
                      <a:tailEnd type="none" w="med" len="med"/>
                    </a:lnT>
                  </a:tcPr>
                </a:tc>
                <a:extLst>
                  <a:ext uri="{0D108BD9-81ED-4DB2-BD59-A6C34878D82A}">
                    <a16:rowId xmlns:a16="http://schemas.microsoft.com/office/drawing/2014/main" val="1372088675"/>
                  </a:ext>
                </a:extLst>
              </a:tr>
            </a:tbl>
          </a:graphicData>
        </a:graphic>
      </p:graphicFrame>
    </p:spTree>
    <p:extLst>
      <p:ext uri="{BB962C8B-B14F-4D97-AF65-F5344CB8AC3E}">
        <p14:creationId xmlns:p14="http://schemas.microsoft.com/office/powerpoint/2010/main" val="2129743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470F038-28D1-4246-A614-0CEB6D52AA6D}"/>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3138681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47BA1F1-695B-4C32-AE13-7BF94F5478E5}"/>
              </a:ext>
            </a:extLst>
          </p:cNvPr>
          <p:cNvSpPr/>
          <p:nvPr/>
        </p:nvSpPr>
        <p:spPr>
          <a:xfrm>
            <a:off x="3048000" y="2690336"/>
            <a:ext cx="6096000" cy="1477328"/>
          </a:xfrm>
          <a:prstGeom prst="rect">
            <a:avLst/>
          </a:prstGeom>
        </p:spPr>
        <p:txBody>
          <a:bodyPr>
            <a:spAutoFit/>
          </a:bodyPr>
          <a:lstStyle/>
          <a:p>
            <a:r>
              <a:rPr lang="es-CO" dirty="0"/>
              <a:t>Genetic variability in clonal crops, DNA </a:t>
            </a:r>
            <a:r>
              <a:rPr lang="es-CO" dirty="0" err="1"/>
              <a:t>helix</a:t>
            </a:r>
            <a:r>
              <a:rPr lang="es-CO" dirty="0"/>
              <a:t>, </a:t>
            </a:r>
            <a:r>
              <a:rPr lang="es-CO" dirty="0" err="1"/>
              <a:t>hybridization</a:t>
            </a:r>
            <a:r>
              <a:rPr lang="es-CO" dirty="0"/>
              <a:t>, natural </a:t>
            </a:r>
            <a:r>
              <a:rPr lang="es-CO" dirty="0" err="1"/>
              <a:t>mutation</a:t>
            </a:r>
            <a:r>
              <a:rPr lang="es-CO" dirty="0"/>
              <a:t>, induced </a:t>
            </a:r>
            <a:r>
              <a:rPr lang="es-CO" dirty="0" err="1"/>
              <a:t>mutation</a:t>
            </a:r>
            <a:r>
              <a:rPr lang="es-CO" dirty="0"/>
              <a:t>, somaclonal variation, diverse banana, </a:t>
            </a:r>
            <a:r>
              <a:rPr lang="es-CO" dirty="0" err="1"/>
              <a:t>cassava</a:t>
            </a:r>
            <a:r>
              <a:rPr lang="es-CO" dirty="0"/>
              <a:t>, </a:t>
            </a:r>
            <a:r>
              <a:rPr lang="es-CO" dirty="0" err="1"/>
              <a:t>potato</a:t>
            </a:r>
            <a:r>
              <a:rPr lang="es-CO" dirty="0"/>
              <a:t> and taro plants, scientific </a:t>
            </a:r>
            <a:r>
              <a:rPr lang="es-CO" dirty="0" err="1"/>
              <a:t>infographic</a:t>
            </a:r>
            <a:r>
              <a:rPr lang="es-CO" dirty="0"/>
              <a:t>, plant breeding </a:t>
            </a:r>
            <a:r>
              <a:rPr lang="es-CO" dirty="0" err="1"/>
              <a:t>education</a:t>
            </a:r>
            <a:r>
              <a:rPr lang="es-CO" dirty="0"/>
              <a:t>, </a:t>
            </a:r>
            <a:r>
              <a:rPr lang="es-CO" dirty="0" err="1"/>
              <a:t>realistic</a:t>
            </a:r>
            <a:r>
              <a:rPr lang="es-CO" dirty="0"/>
              <a:t>, </a:t>
            </a:r>
            <a:r>
              <a:rPr lang="es-CO" dirty="0" err="1"/>
              <a:t>panoramic</a:t>
            </a:r>
            <a:r>
              <a:rPr lang="es-CO" dirty="0"/>
              <a:t>, high resolution, no </a:t>
            </a:r>
            <a:r>
              <a:rPr lang="es-CO" dirty="0" err="1"/>
              <a:t>text</a:t>
            </a:r>
            <a:r>
              <a:rPr lang="es-CO" dirty="0"/>
              <a:t>.</a:t>
            </a:r>
          </a:p>
        </p:txBody>
      </p:sp>
      <p:sp>
        <p:nvSpPr>
          <p:cNvPr id="4" name="CuadroTexto 3">
            <a:extLst>
              <a:ext uri="{FF2B5EF4-FFF2-40B4-BE49-F238E27FC236}">
                <a16:creationId xmlns:a16="http://schemas.microsoft.com/office/drawing/2014/main" id="{EB9BC67C-6A81-4AB3-8905-449152A1D1FB}"/>
              </a:ext>
            </a:extLst>
          </p:cNvPr>
          <p:cNvSpPr txBox="1"/>
          <p:nvPr/>
        </p:nvSpPr>
        <p:spPr>
          <a:xfrm>
            <a:off x="3784600" y="914400"/>
            <a:ext cx="3626185" cy="369332"/>
          </a:xfrm>
          <a:prstGeom prst="rect">
            <a:avLst/>
          </a:prstGeom>
          <a:noFill/>
        </p:spPr>
        <p:txBody>
          <a:bodyPr wrap="none" rtlCol="0">
            <a:spAutoFit/>
          </a:bodyPr>
          <a:lstStyle/>
          <a:p>
            <a:r>
              <a:rPr lang="es-CO" b="1" dirty="0"/>
              <a:t>4: origen de la variabilidad genética </a:t>
            </a:r>
          </a:p>
        </p:txBody>
      </p:sp>
    </p:spTree>
    <p:extLst>
      <p:ext uri="{BB962C8B-B14F-4D97-AF65-F5344CB8AC3E}">
        <p14:creationId xmlns:p14="http://schemas.microsoft.com/office/powerpoint/2010/main" val="2079481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6CCFDBD-E5F7-4245-8496-6C4BC85D2CCB}"/>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805789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C017ABC8-E948-454F-8E65-27F8FB97DEA7}"/>
              </a:ext>
            </a:extLst>
          </p:cNvPr>
          <p:cNvSpPr/>
          <p:nvPr/>
        </p:nvSpPr>
        <p:spPr>
          <a:xfrm>
            <a:off x="3048000" y="2136339"/>
            <a:ext cx="6096000" cy="2585323"/>
          </a:xfrm>
          <a:prstGeom prst="rect">
            <a:avLst/>
          </a:prstGeom>
        </p:spPr>
        <p:txBody>
          <a:bodyPr>
            <a:spAutoFit/>
          </a:bodyPr>
          <a:lstStyle/>
          <a:p>
            <a:r>
              <a:rPr lang="en-US" dirty="0"/>
              <a:t>Plant breeding infographic showing the clonal selection process. Diverse banana, cassava, potato and taro plants growing in replicated field trials. Several plants display different agronomic characteristics. A researcher compares performance and selects the best individual clone. Flow arrows connecting stages: variability → evaluation → selection → elite clone → multiplication. Scientific illustration, university genetics and plant breeding education, realistic field experiment, high resolution, no text except visual symbols, no empty space</a:t>
            </a:r>
            <a:endParaRPr lang="es-CO" dirty="0"/>
          </a:p>
        </p:txBody>
      </p:sp>
      <p:sp>
        <p:nvSpPr>
          <p:cNvPr id="5" name="CuadroTexto 4">
            <a:extLst>
              <a:ext uri="{FF2B5EF4-FFF2-40B4-BE49-F238E27FC236}">
                <a16:creationId xmlns:a16="http://schemas.microsoft.com/office/drawing/2014/main" id="{BFB271D7-3BAC-4925-BE25-A0BC0E5AC255}"/>
              </a:ext>
            </a:extLst>
          </p:cNvPr>
          <p:cNvSpPr txBox="1"/>
          <p:nvPr/>
        </p:nvSpPr>
        <p:spPr>
          <a:xfrm>
            <a:off x="3208421" y="962526"/>
            <a:ext cx="2132315" cy="400110"/>
          </a:xfrm>
          <a:prstGeom prst="rect">
            <a:avLst/>
          </a:prstGeom>
          <a:noFill/>
        </p:spPr>
        <p:txBody>
          <a:bodyPr wrap="none" rtlCol="0">
            <a:spAutoFit/>
          </a:bodyPr>
          <a:lstStyle/>
          <a:p>
            <a:r>
              <a:rPr lang="es-CO" sz="2000" b="1" dirty="0"/>
              <a:t>5: Selección clonal</a:t>
            </a:r>
          </a:p>
        </p:txBody>
      </p:sp>
    </p:spTree>
    <p:extLst>
      <p:ext uri="{BB962C8B-B14F-4D97-AF65-F5344CB8AC3E}">
        <p14:creationId xmlns:p14="http://schemas.microsoft.com/office/powerpoint/2010/main" val="3565241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6782E30-DB6E-432E-B322-E16BD079A2E7}"/>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414170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7F896E78-2D31-450A-B2F3-B8990C07A9A8}"/>
              </a:ext>
            </a:extLst>
          </p:cNvPr>
          <p:cNvSpPr/>
          <p:nvPr/>
        </p:nvSpPr>
        <p:spPr>
          <a:xfrm>
            <a:off x="3048000" y="1859340"/>
            <a:ext cx="6096000" cy="3139321"/>
          </a:xfrm>
          <a:prstGeom prst="rect">
            <a:avLst/>
          </a:prstGeom>
        </p:spPr>
        <p:txBody>
          <a:bodyPr>
            <a:spAutoFit/>
          </a:bodyPr>
          <a:lstStyle/>
          <a:p>
            <a:r>
              <a:rPr lang="es-CO" dirty="0"/>
              <a:t>Professional </a:t>
            </a:r>
            <a:r>
              <a:rPr lang="es-CO" dirty="0" err="1"/>
              <a:t>educational</a:t>
            </a:r>
            <a:r>
              <a:rPr lang="es-CO" dirty="0"/>
              <a:t> </a:t>
            </a:r>
            <a:r>
              <a:rPr lang="es-CO" dirty="0" err="1"/>
              <a:t>infographic</a:t>
            </a:r>
            <a:r>
              <a:rPr lang="es-CO" dirty="0"/>
              <a:t> showing the relationship between autogamous, allogamous and asexual plant breeding systems. </a:t>
            </a:r>
            <a:r>
              <a:rPr lang="es-CO" dirty="0" err="1"/>
              <a:t>Wheat</a:t>
            </a:r>
            <a:r>
              <a:rPr lang="es-CO" dirty="0"/>
              <a:t> and rice representing </a:t>
            </a:r>
            <a:r>
              <a:rPr lang="es-CO" dirty="0" err="1"/>
              <a:t>self-pollination</a:t>
            </a:r>
            <a:r>
              <a:rPr lang="es-CO" dirty="0"/>
              <a:t> and homozygosity. </a:t>
            </a:r>
            <a:r>
              <a:rPr lang="es-CO" dirty="0" err="1"/>
              <a:t>Maize</a:t>
            </a:r>
            <a:r>
              <a:rPr lang="es-CO" dirty="0"/>
              <a:t> representing cross-</a:t>
            </a:r>
            <a:r>
              <a:rPr lang="es-CO" dirty="0" err="1"/>
              <a:t>pollination</a:t>
            </a:r>
            <a:r>
              <a:rPr lang="es-CO" dirty="0"/>
              <a:t>, </a:t>
            </a:r>
            <a:r>
              <a:rPr lang="es-CO" dirty="0" err="1"/>
              <a:t>heterozygosity</a:t>
            </a:r>
            <a:r>
              <a:rPr lang="es-CO" dirty="0"/>
              <a:t> and heterosis. Banana, </a:t>
            </a:r>
            <a:r>
              <a:rPr lang="es-CO" dirty="0" err="1"/>
              <a:t>cassava</a:t>
            </a:r>
            <a:r>
              <a:rPr lang="es-CO" dirty="0"/>
              <a:t>, </a:t>
            </a:r>
            <a:r>
              <a:rPr lang="es-CO" dirty="0" err="1"/>
              <a:t>potato</a:t>
            </a:r>
            <a:r>
              <a:rPr lang="es-CO" dirty="0"/>
              <a:t> and taro representing clonal </a:t>
            </a:r>
            <a:r>
              <a:rPr lang="es-CO" dirty="0" err="1"/>
              <a:t>propagation</a:t>
            </a:r>
            <a:r>
              <a:rPr lang="es-CO" dirty="0"/>
              <a:t> and genotype conservation. Central DNA </a:t>
            </a:r>
            <a:r>
              <a:rPr lang="es-CO" dirty="0" err="1"/>
              <a:t>molecule</a:t>
            </a:r>
            <a:r>
              <a:rPr lang="es-CO" dirty="0"/>
              <a:t> </a:t>
            </a:r>
            <a:r>
              <a:rPr lang="es-CO" dirty="0" err="1"/>
              <a:t>connecting</a:t>
            </a:r>
            <a:r>
              <a:rPr lang="es-CO" dirty="0"/>
              <a:t> all systems. </a:t>
            </a:r>
            <a:r>
              <a:rPr lang="es-CO" dirty="0" err="1"/>
              <a:t>Arrows</a:t>
            </a:r>
            <a:r>
              <a:rPr lang="es-CO" dirty="0"/>
              <a:t> </a:t>
            </a:r>
            <a:r>
              <a:rPr lang="es-CO" dirty="0" err="1"/>
              <a:t>illustrating</a:t>
            </a:r>
            <a:r>
              <a:rPr lang="es-CO" dirty="0"/>
              <a:t> genetic </a:t>
            </a:r>
            <a:r>
              <a:rPr lang="es-CO" dirty="0" err="1"/>
              <a:t>fixation</a:t>
            </a:r>
            <a:r>
              <a:rPr lang="es-CO" dirty="0"/>
              <a:t>, </a:t>
            </a:r>
            <a:r>
              <a:rPr lang="es-CO" dirty="0" err="1"/>
              <a:t>hybrid</a:t>
            </a:r>
            <a:r>
              <a:rPr lang="es-CO" dirty="0"/>
              <a:t> vigor and clonal </a:t>
            </a:r>
            <a:r>
              <a:rPr lang="es-CO" dirty="0" err="1"/>
              <a:t>multiplication</a:t>
            </a:r>
            <a:r>
              <a:rPr lang="es-CO" dirty="0"/>
              <a:t>. Modern scientific </a:t>
            </a:r>
            <a:r>
              <a:rPr lang="es-CO" dirty="0" err="1"/>
              <a:t>illustration</a:t>
            </a:r>
            <a:r>
              <a:rPr lang="es-CO" dirty="0"/>
              <a:t>, </a:t>
            </a:r>
            <a:r>
              <a:rPr lang="es-CO" dirty="0" err="1"/>
              <a:t>realistic</a:t>
            </a:r>
            <a:r>
              <a:rPr lang="es-CO" dirty="0"/>
              <a:t> botanical </a:t>
            </a:r>
            <a:r>
              <a:rPr lang="es-CO" dirty="0" err="1"/>
              <a:t>details</a:t>
            </a:r>
            <a:r>
              <a:rPr lang="es-CO" dirty="0"/>
              <a:t>, genetics </a:t>
            </a:r>
            <a:r>
              <a:rPr lang="es-CO" dirty="0" err="1"/>
              <a:t>education</a:t>
            </a:r>
            <a:r>
              <a:rPr lang="es-CO" dirty="0"/>
              <a:t>, </a:t>
            </a:r>
            <a:r>
              <a:rPr lang="es-CO" dirty="0" err="1"/>
              <a:t>green</a:t>
            </a:r>
            <a:r>
              <a:rPr lang="es-CO" dirty="0"/>
              <a:t>, blue and </a:t>
            </a:r>
            <a:r>
              <a:rPr lang="es-CO" dirty="0" err="1"/>
              <a:t>orange</a:t>
            </a:r>
            <a:r>
              <a:rPr lang="es-CO" dirty="0"/>
              <a:t> </a:t>
            </a:r>
            <a:r>
              <a:rPr lang="es-CO" dirty="0" err="1"/>
              <a:t>palette</a:t>
            </a:r>
            <a:r>
              <a:rPr lang="es-CO" dirty="0"/>
              <a:t>, no </a:t>
            </a:r>
            <a:r>
              <a:rPr lang="es-CO" dirty="0" err="1"/>
              <a:t>text</a:t>
            </a:r>
            <a:r>
              <a:rPr lang="es-CO" dirty="0"/>
              <a:t>, no </a:t>
            </a:r>
            <a:r>
              <a:rPr lang="es-CO" dirty="0" err="1"/>
              <a:t>empty</a:t>
            </a:r>
            <a:r>
              <a:rPr lang="es-CO" dirty="0"/>
              <a:t> space.</a:t>
            </a:r>
          </a:p>
        </p:txBody>
      </p:sp>
      <p:sp>
        <p:nvSpPr>
          <p:cNvPr id="3" name="CuadroTexto 2">
            <a:extLst>
              <a:ext uri="{FF2B5EF4-FFF2-40B4-BE49-F238E27FC236}">
                <a16:creationId xmlns:a16="http://schemas.microsoft.com/office/drawing/2014/main" id="{C1E72E87-889B-4C1D-B3CC-D8A52161CACD}"/>
              </a:ext>
            </a:extLst>
          </p:cNvPr>
          <p:cNvSpPr txBox="1"/>
          <p:nvPr/>
        </p:nvSpPr>
        <p:spPr>
          <a:xfrm>
            <a:off x="3031958" y="1106905"/>
            <a:ext cx="5095947" cy="400110"/>
          </a:xfrm>
          <a:prstGeom prst="rect">
            <a:avLst/>
          </a:prstGeom>
          <a:noFill/>
        </p:spPr>
        <p:txBody>
          <a:bodyPr wrap="none" rtlCol="0">
            <a:spAutoFit/>
          </a:bodyPr>
          <a:lstStyle/>
          <a:p>
            <a:r>
              <a:rPr lang="es-CO" sz="2000" b="1" dirty="0"/>
              <a:t>8: Relación con plantas alógamas y autógamas</a:t>
            </a:r>
          </a:p>
        </p:txBody>
      </p:sp>
    </p:spTree>
    <p:extLst>
      <p:ext uri="{BB962C8B-B14F-4D97-AF65-F5344CB8AC3E}">
        <p14:creationId xmlns:p14="http://schemas.microsoft.com/office/powerpoint/2010/main" val="10707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20796A2F-9590-4C1A-9C39-3E3D05F1AAB9}"/>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3601933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C6158D9-9FE5-4029-84E6-7A905024701A}"/>
              </a:ext>
            </a:extLst>
          </p:cNvPr>
          <p:cNvSpPr/>
          <p:nvPr/>
        </p:nvSpPr>
        <p:spPr>
          <a:xfrm>
            <a:off x="3048000" y="1859340"/>
            <a:ext cx="6096000" cy="3139321"/>
          </a:xfrm>
          <a:prstGeom prst="rect">
            <a:avLst/>
          </a:prstGeom>
        </p:spPr>
        <p:txBody>
          <a:bodyPr>
            <a:spAutoFit/>
          </a:bodyPr>
          <a:lstStyle/>
          <a:p>
            <a:r>
              <a:rPr lang="es-CO" dirty="0"/>
              <a:t>Scientific </a:t>
            </a:r>
            <a:r>
              <a:rPr lang="es-CO" dirty="0" err="1"/>
              <a:t>educational</a:t>
            </a:r>
            <a:r>
              <a:rPr lang="es-CO" dirty="0"/>
              <a:t> </a:t>
            </a:r>
            <a:r>
              <a:rPr lang="es-CO" dirty="0" err="1"/>
              <a:t>infographic</a:t>
            </a:r>
            <a:r>
              <a:rPr lang="es-CO" dirty="0"/>
              <a:t> showing modern plant breeding technologies for </a:t>
            </a:r>
            <a:r>
              <a:rPr lang="es-CO" dirty="0" err="1"/>
              <a:t>vegetatively</a:t>
            </a:r>
            <a:r>
              <a:rPr lang="es-CO" dirty="0"/>
              <a:t> </a:t>
            </a:r>
            <a:r>
              <a:rPr lang="es-CO" dirty="0" err="1"/>
              <a:t>propagated</a:t>
            </a:r>
            <a:r>
              <a:rPr lang="es-CO" dirty="0"/>
              <a:t> crops. Central DNA </a:t>
            </a:r>
            <a:r>
              <a:rPr lang="es-CO" dirty="0" err="1"/>
              <a:t>molecule</a:t>
            </a:r>
            <a:r>
              <a:rPr lang="es-CO" dirty="0"/>
              <a:t> </a:t>
            </a:r>
            <a:r>
              <a:rPr lang="es-CO" dirty="0" err="1"/>
              <a:t>connected</a:t>
            </a:r>
            <a:r>
              <a:rPr lang="es-CO" dirty="0"/>
              <a:t> to molecular markers, PCR, genome </a:t>
            </a:r>
            <a:r>
              <a:rPr lang="es-CO" dirty="0" err="1"/>
              <a:t>sequencing</a:t>
            </a:r>
            <a:r>
              <a:rPr lang="es-CO" dirty="0"/>
              <a:t>, plant tissue culture, </a:t>
            </a:r>
            <a:r>
              <a:rPr lang="es-CO" dirty="0" err="1"/>
              <a:t>bioinformatics</a:t>
            </a:r>
            <a:r>
              <a:rPr lang="es-CO" dirty="0"/>
              <a:t>, artificial </a:t>
            </a:r>
            <a:r>
              <a:rPr lang="es-CO" dirty="0" err="1"/>
              <a:t>intelligence</a:t>
            </a:r>
            <a:r>
              <a:rPr lang="es-CO" dirty="0"/>
              <a:t>-assisted selection and drone-based </a:t>
            </a:r>
            <a:r>
              <a:rPr lang="es-CO" dirty="0" err="1"/>
              <a:t>phenotyping</a:t>
            </a:r>
            <a:r>
              <a:rPr lang="es-CO" dirty="0"/>
              <a:t>. Banana, </a:t>
            </a:r>
            <a:r>
              <a:rPr lang="es-CO" dirty="0" err="1"/>
              <a:t>cassava</a:t>
            </a:r>
            <a:r>
              <a:rPr lang="es-CO" dirty="0"/>
              <a:t>, </a:t>
            </a:r>
            <a:r>
              <a:rPr lang="es-CO" dirty="0" err="1"/>
              <a:t>potato</a:t>
            </a:r>
            <a:r>
              <a:rPr lang="es-CO" dirty="0"/>
              <a:t> and taro represented as target crops. Flow </a:t>
            </a:r>
            <a:r>
              <a:rPr lang="es-CO" dirty="0" err="1"/>
              <a:t>arrows</a:t>
            </a:r>
            <a:r>
              <a:rPr lang="es-CO" dirty="0"/>
              <a:t> showing the process from DNA analysis to elite clone development. Professional </a:t>
            </a:r>
            <a:r>
              <a:rPr lang="es-CO" dirty="0" err="1"/>
              <a:t>university</a:t>
            </a:r>
            <a:r>
              <a:rPr lang="es-CO" dirty="0"/>
              <a:t> </a:t>
            </a:r>
            <a:r>
              <a:rPr lang="es-CO" dirty="0" err="1"/>
              <a:t>textbook</a:t>
            </a:r>
            <a:r>
              <a:rPr lang="es-CO" dirty="0"/>
              <a:t> </a:t>
            </a:r>
            <a:r>
              <a:rPr lang="es-CO" dirty="0" err="1"/>
              <a:t>illustration</a:t>
            </a:r>
            <a:r>
              <a:rPr lang="es-CO" dirty="0"/>
              <a:t>, </a:t>
            </a:r>
            <a:r>
              <a:rPr lang="es-CO" dirty="0" err="1"/>
              <a:t>realistic</a:t>
            </a:r>
            <a:r>
              <a:rPr lang="es-CO" dirty="0"/>
              <a:t> laboratory and agricultural field environments, biotechnology and genetics focus, high resolution, no </a:t>
            </a:r>
            <a:r>
              <a:rPr lang="es-CO" dirty="0" err="1"/>
              <a:t>text</a:t>
            </a:r>
            <a:r>
              <a:rPr lang="es-CO" dirty="0"/>
              <a:t>, no </a:t>
            </a:r>
            <a:r>
              <a:rPr lang="es-CO" dirty="0" err="1"/>
              <a:t>empty</a:t>
            </a:r>
            <a:r>
              <a:rPr lang="es-CO" dirty="0"/>
              <a:t> space.</a:t>
            </a:r>
          </a:p>
        </p:txBody>
      </p:sp>
      <p:sp>
        <p:nvSpPr>
          <p:cNvPr id="3" name="CuadroTexto 2">
            <a:extLst>
              <a:ext uri="{FF2B5EF4-FFF2-40B4-BE49-F238E27FC236}">
                <a16:creationId xmlns:a16="http://schemas.microsoft.com/office/drawing/2014/main" id="{4252DB2B-C0D1-4843-A1A7-A8CD1F3340A3}"/>
              </a:ext>
            </a:extLst>
          </p:cNvPr>
          <p:cNvSpPr txBox="1"/>
          <p:nvPr/>
        </p:nvSpPr>
        <p:spPr>
          <a:xfrm>
            <a:off x="2903621" y="1010653"/>
            <a:ext cx="3019481" cy="400110"/>
          </a:xfrm>
          <a:prstGeom prst="rect">
            <a:avLst/>
          </a:prstGeom>
          <a:noFill/>
        </p:spPr>
        <p:txBody>
          <a:bodyPr wrap="none" rtlCol="0">
            <a:spAutoFit/>
          </a:bodyPr>
          <a:lstStyle/>
          <a:p>
            <a:r>
              <a:rPr lang="es-CO" sz="2000" b="1" dirty="0"/>
              <a:t>9: Herramientas modernas</a:t>
            </a:r>
          </a:p>
        </p:txBody>
      </p:sp>
    </p:spTree>
    <p:extLst>
      <p:ext uri="{BB962C8B-B14F-4D97-AF65-F5344CB8AC3E}">
        <p14:creationId xmlns:p14="http://schemas.microsoft.com/office/powerpoint/2010/main" val="2910920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1E0AD35-4B1A-4C78-900A-394E3ADB2458}"/>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71210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954DBBE-52CC-48E5-B296-4264B60F6F94}"/>
              </a:ext>
            </a:extLst>
          </p:cNvPr>
          <p:cNvSpPr/>
          <p:nvPr/>
        </p:nvSpPr>
        <p:spPr>
          <a:xfrm>
            <a:off x="3048000" y="2136339"/>
            <a:ext cx="6096000" cy="2585323"/>
          </a:xfrm>
          <a:prstGeom prst="rect">
            <a:avLst/>
          </a:prstGeom>
        </p:spPr>
        <p:txBody>
          <a:bodyPr>
            <a:spAutoFit/>
          </a:bodyPr>
          <a:lstStyle/>
          <a:p>
            <a:r>
              <a:rPr lang="es-CO" dirty="0" err="1"/>
              <a:t>Educational</a:t>
            </a:r>
            <a:r>
              <a:rPr lang="es-CO" dirty="0"/>
              <a:t> plant breeding </a:t>
            </a:r>
            <a:r>
              <a:rPr lang="es-CO" dirty="0" err="1"/>
              <a:t>infographic</a:t>
            </a:r>
            <a:r>
              <a:rPr lang="es-CO" dirty="0"/>
              <a:t> </a:t>
            </a:r>
            <a:r>
              <a:rPr lang="es-CO" dirty="0" err="1"/>
              <a:t>summarizing</a:t>
            </a:r>
            <a:r>
              <a:rPr lang="es-CO" dirty="0"/>
              <a:t> asexual crop improvement. Central elite clone </a:t>
            </a:r>
            <a:r>
              <a:rPr lang="es-CO" dirty="0" err="1"/>
              <a:t>connected</a:t>
            </a:r>
            <a:r>
              <a:rPr lang="es-CO" dirty="0"/>
              <a:t> through </a:t>
            </a:r>
            <a:r>
              <a:rPr lang="es-CO" dirty="0" err="1"/>
              <a:t>arrows</a:t>
            </a:r>
            <a:r>
              <a:rPr lang="es-CO" dirty="0"/>
              <a:t> to genetic variability, clonal selection, molecular markers, tissue culture, genomic analysis and </a:t>
            </a:r>
            <a:r>
              <a:rPr lang="es-CO" dirty="0" err="1"/>
              <a:t>large-scale</a:t>
            </a:r>
            <a:r>
              <a:rPr lang="es-CO" dirty="0"/>
              <a:t> </a:t>
            </a:r>
            <a:r>
              <a:rPr lang="es-CO" dirty="0" err="1"/>
              <a:t>propagation</a:t>
            </a:r>
            <a:r>
              <a:rPr lang="es-CO" dirty="0"/>
              <a:t>. Banana, </a:t>
            </a:r>
            <a:r>
              <a:rPr lang="es-CO" dirty="0" err="1"/>
              <a:t>cassava</a:t>
            </a:r>
            <a:r>
              <a:rPr lang="es-CO" dirty="0"/>
              <a:t>, </a:t>
            </a:r>
            <a:r>
              <a:rPr lang="es-CO" dirty="0" err="1"/>
              <a:t>potato</a:t>
            </a:r>
            <a:r>
              <a:rPr lang="es-CO" dirty="0"/>
              <a:t> and taro displayed </a:t>
            </a:r>
            <a:r>
              <a:rPr lang="es-CO" dirty="0" err="1"/>
              <a:t>around</a:t>
            </a:r>
            <a:r>
              <a:rPr lang="es-CO" dirty="0"/>
              <a:t> the </a:t>
            </a:r>
            <a:r>
              <a:rPr lang="es-CO" dirty="0" err="1"/>
              <a:t>diagram</a:t>
            </a:r>
            <a:r>
              <a:rPr lang="es-CO" dirty="0"/>
              <a:t>. Scientific and </a:t>
            </a:r>
            <a:r>
              <a:rPr lang="es-CO" dirty="0" err="1"/>
              <a:t>professional</a:t>
            </a:r>
            <a:r>
              <a:rPr lang="es-CO" dirty="0"/>
              <a:t> </a:t>
            </a:r>
            <a:r>
              <a:rPr lang="es-CO" dirty="0" err="1"/>
              <a:t>university</a:t>
            </a:r>
            <a:r>
              <a:rPr lang="es-CO" dirty="0"/>
              <a:t> </a:t>
            </a:r>
            <a:r>
              <a:rPr lang="es-CO" dirty="0" err="1"/>
              <a:t>textbook</a:t>
            </a:r>
            <a:r>
              <a:rPr lang="es-CO" dirty="0"/>
              <a:t> </a:t>
            </a:r>
            <a:r>
              <a:rPr lang="es-CO" dirty="0" err="1"/>
              <a:t>illustration</a:t>
            </a:r>
            <a:r>
              <a:rPr lang="es-CO" dirty="0"/>
              <a:t>, </a:t>
            </a:r>
            <a:r>
              <a:rPr lang="es-CO" dirty="0" err="1"/>
              <a:t>realistic</a:t>
            </a:r>
            <a:r>
              <a:rPr lang="es-CO" dirty="0"/>
              <a:t> genetics and biotechnology elements, high resolution, </a:t>
            </a:r>
            <a:r>
              <a:rPr lang="es-CO" dirty="0" err="1"/>
              <a:t>clean</a:t>
            </a:r>
            <a:r>
              <a:rPr lang="es-CO" dirty="0"/>
              <a:t> background, no </a:t>
            </a:r>
            <a:r>
              <a:rPr lang="es-CO" dirty="0" err="1"/>
              <a:t>text</a:t>
            </a:r>
            <a:r>
              <a:rPr lang="es-CO" dirty="0"/>
              <a:t>, no </a:t>
            </a:r>
            <a:r>
              <a:rPr lang="es-CO" dirty="0" err="1"/>
              <a:t>empty</a:t>
            </a:r>
            <a:r>
              <a:rPr lang="es-CO" dirty="0"/>
              <a:t> space.</a:t>
            </a:r>
          </a:p>
        </p:txBody>
      </p:sp>
      <p:sp>
        <p:nvSpPr>
          <p:cNvPr id="3" name="CuadroTexto 2">
            <a:extLst>
              <a:ext uri="{FF2B5EF4-FFF2-40B4-BE49-F238E27FC236}">
                <a16:creationId xmlns:a16="http://schemas.microsoft.com/office/drawing/2014/main" id="{15CA3973-8D3C-417C-BCE0-80ADDD926F39}"/>
              </a:ext>
            </a:extLst>
          </p:cNvPr>
          <p:cNvSpPr txBox="1"/>
          <p:nvPr/>
        </p:nvSpPr>
        <p:spPr>
          <a:xfrm>
            <a:off x="3288632" y="1315453"/>
            <a:ext cx="1993174" cy="400110"/>
          </a:xfrm>
          <a:prstGeom prst="rect">
            <a:avLst/>
          </a:prstGeom>
          <a:noFill/>
        </p:spPr>
        <p:txBody>
          <a:bodyPr wrap="none" rtlCol="0">
            <a:spAutoFit/>
          </a:bodyPr>
          <a:lstStyle/>
          <a:p>
            <a:r>
              <a:rPr lang="es-CO" sz="2000" b="1" dirty="0"/>
              <a:t>10: conclusiones </a:t>
            </a:r>
          </a:p>
        </p:txBody>
      </p:sp>
    </p:spTree>
    <p:extLst>
      <p:ext uri="{BB962C8B-B14F-4D97-AF65-F5344CB8AC3E}">
        <p14:creationId xmlns:p14="http://schemas.microsoft.com/office/powerpoint/2010/main" val="357811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671BD44-19DF-40EF-A031-08AFAD048E1A}"/>
              </a:ext>
            </a:extLst>
          </p:cNvPr>
          <p:cNvPicPr>
            <a:picLocks noChangeAspect="1"/>
          </p:cNvPicPr>
          <p:nvPr/>
        </p:nvPicPr>
        <p:blipFill>
          <a:blip r:embed="rId2"/>
          <a:stretch>
            <a:fillRect/>
          </a:stretch>
        </p:blipFill>
        <p:spPr>
          <a:xfrm>
            <a:off x="952500" y="0"/>
            <a:ext cx="10287000" cy="6858000"/>
          </a:xfrm>
          <a:prstGeom prst="rect">
            <a:avLst/>
          </a:prstGeom>
        </p:spPr>
      </p:pic>
    </p:spTree>
    <p:extLst>
      <p:ext uri="{BB962C8B-B14F-4D97-AF65-F5344CB8AC3E}">
        <p14:creationId xmlns:p14="http://schemas.microsoft.com/office/powerpoint/2010/main" val="185159916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585</Words>
  <Application>Microsoft Office PowerPoint</Application>
  <PresentationFormat>Panorámica</PresentationFormat>
  <Paragraphs>14</Paragraphs>
  <Slides>13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Calibri Light</vt:lpstr>
      <vt:lpstr>Segoe UI</vt:lpstr>
      <vt:lpstr>Tema de Office</vt:lpstr>
      <vt:lpstr>3. Clon como unidad de mejoramiento genético 4. Origen de la variabilidad genética en especies clonales 5. Selección clonal 8. Relación con plantas alógamas y autógamas 9. Herramientas modernas e MGV  10. Conclusiones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Clon como unidad de mejoramiento genético 4. Origen de la variabilidad genética en especies clonales 5. Selección clonal 8. Relación con plantas alógamas y autógamas 9. Herramientas modernas e MGV  10. Conclusiones</dc:title>
  <dc:creator>Jose Omar Cardona Montoya</dc:creator>
  <cp:lastModifiedBy>Jose Omar Cardona Montoya</cp:lastModifiedBy>
  <cp:revision>5</cp:revision>
  <dcterms:created xsi:type="dcterms:W3CDTF">2026-10-27T13:38:35Z</dcterms:created>
  <dcterms:modified xsi:type="dcterms:W3CDTF">2026-10-27T14:14:51Z</dcterms:modified>
</cp:coreProperties>
</file>