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83" r:id="rId5"/>
    <p:sldId id="284" r:id="rId6"/>
    <p:sldId id="285" r:id="rId7"/>
    <p:sldId id="259" r:id="rId8"/>
    <p:sldId id="264" r:id="rId9"/>
    <p:sldId id="288" r:id="rId10"/>
    <p:sldId id="289" r:id="rId11"/>
    <p:sldId id="290" r:id="rId12"/>
    <p:sldId id="286" r:id="rId13"/>
    <p:sldId id="287" r:id="rId14"/>
    <p:sldId id="265" r:id="rId15"/>
    <p:sldId id="291" r:id="rId16"/>
    <p:sldId id="293" r:id="rId17"/>
    <p:sldId id="292" r:id="rId18"/>
    <p:sldId id="294" r:id="rId19"/>
    <p:sldId id="261" r:id="rId20"/>
    <p:sldId id="296" r:id="rId21"/>
    <p:sldId id="298" r:id="rId22"/>
    <p:sldId id="295" r:id="rId23"/>
    <p:sldId id="262" r:id="rId24"/>
    <p:sldId id="279" r:id="rId25"/>
    <p:sldId id="299" r:id="rId26"/>
    <p:sldId id="300" r:id="rId27"/>
    <p:sldId id="263" r:id="rId28"/>
  </p:sldIdLst>
  <p:sldSz cx="18288000" cy="10287000"/>
  <p:notesSz cx="6858000" cy="9144000"/>
  <p:embeddedFontLst>
    <p:embeddedFont>
      <p:font typeface="Calibri" panose="020F0502020204030204" pitchFamily="34" charset="0"/>
      <p:regular r:id="rId29"/>
      <p:bold r:id="rId30"/>
      <p:italic r:id="rId31"/>
      <p:boldItalic r:id="rId32"/>
    </p:embeddedFont>
    <p:embeddedFont>
      <p:font typeface="Horizon" panose="020B0604020202020204" charset="0"/>
      <p:regular r:id="rId33"/>
    </p:embeddedFont>
    <p:embeddedFont>
      <p:font typeface="Montserrat" panose="00000500000000000000" pitchFamily="2" charset="0"/>
      <p:regular r:id="rId34"/>
      <p:bold r:id="rId35"/>
      <p:italic r:id="rId36"/>
      <p:boldItalic r:id="rId37"/>
    </p:embeddedFont>
    <p:embeddedFont>
      <p:font typeface="Montserrat Bold" panose="00000800000000000000" charset="0"/>
      <p:regular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4" d="100"/>
          <a:sy n="54" d="100"/>
        </p:scale>
        <p:origin x="754"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font" Target="fonts/font6.fntdata"/><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font" Target="fonts/font9.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font" Target="fonts/font7.fntdata"/><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5.fntdata"/><Relationship Id="rId38" Type="http://schemas.openxmlformats.org/officeDocument/2006/relationships/font" Target="fonts/font10.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hyperlink" Target="https://procolombia.co/colombiatrade/exportador/herramientas-del-exportador/perfil-logistico"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hyperlink" Target="https://procolombia.co/colombiatrade/exportador/herramientas-del-exportador/perfil-logistico"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9.png"/><Relationship Id="rId7" Type="http://schemas.openxmlformats.org/officeDocument/2006/relationships/image" Target="../media/image15.pn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12.svg"/><Relationship Id="rId5" Type="http://schemas.openxmlformats.org/officeDocument/2006/relationships/image" Target="../media/image11.png"/><Relationship Id="rId4" Type="http://schemas.openxmlformats.org/officeDocument/2006/relationships/image" Target="../media/image10.sv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0.svg"/></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0.svg"/></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7.jpeg"/><Relationship Id="rId4" Type="http://schemas.openxmlformats.org/officeDocument/2006/relationships/image" Target="../media/image10.svg"/></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10.svg"/></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26.jpeg"/><Relationship Id="rId4" Type="http://schemas.openxmlformats.org/officeDocument/2006/relationships/image" Target="../media/image10.svg"/></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28.png"/></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10.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1430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8999" b="-8999"/>
            </a:stretch>
          </a:blipFill>
        </p:spPr>
      </p:sp>
      <p:grpSp>
        <p:nvGrpSpPr>
          <p:cNvPr id="3" name="Group 3"/>
          <p:cNvGrpSpPr/>
          <p:nvPr/>
        </p:nvGrpSpPr>
        <p:grpSpPr>
          <a:xfrm>
            <a:off x="9677400" y="-1286435"/>
            <a:ext cx="12115728" cy="12115728"/>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t="-24906" b="-24906"/>
              </a:stretch>
            </a:blipFill>
          </p:spPr>
        </p:sp>
      </p:grpSp>
      <p:sp>
        <p:nvSpPr>
          <p:cNvPr id="6" name="TextBox 6"/>
          <p:cNvSpPr txBox="1"/>
          <p:nvPr/>
        </p:nvSpPr>
        <p:spPr>
          <a:xfrm>
            <a:off x="762000" y="3848100"/>
            <a:ext cx="9423372" cy="2492990"/>
          </a:xfrm>
          <a:prstGeom prst="rect">
            <a:avLst/>
          </a:prstGeom>
        </p:spPr>
        <p:txBody>
          <a:bodyPr lIns="0" tIns="0" rIns="0" bIns="0" rtlCol="0" anchor="t">
            <a:spAutoFit/>
          </a:bodyPr>
          <a:lstStyle/>
          <a:p>
            <a:pPr algn="l">
              <a:spcBef>
                <a:spcPct val="0"/>
              </a:spcBef>
            </a:pPr>
            <a:r>
              <a:rPr lang="en-US" sz="5400" dirty="0">
                <a:solidFill>
                  <a:srgbClr val="FFFBF7"/>
                </a:solidFill>
                <a:latin typeface="Horizon"/>
                <a:ea typeface="Horizon"/>
                <a:cs typeface="Horizon"/>
                <a:sym typeface="Horizon"/>
              </a:rPr>
              <a:t>Plan de</a:t>
            </a:r>
          </a:p>
          <a:p>
            <a:pPr algn="l">
              <a:spcBef>
                <a:spcPct val="0"/>
              </a:spcBef>
            </a:pPr>
            <a:r>
              <a:rPr lang="en-US" sz="5400" dirty="0">
                <a:solidFill>
                  <a:srgbClr val="FFFBF7"/>
                </a:solidFill>
                <a:latin typeface="Horizon"/>
                <a:ea typeface="Horizon"/>
                <a:cs typeface="Horizon"/>
                <a:sym typeface="Horizon"/>
              </a:rPr>
              <a:t>marketing Internacional</a:t>
            </a:r>
          </a:p>
        </p:txBody>
      </p:sp>
      <p:sp>
        <p:nvSpPr>
          <p:cNvPr id="8" name="TextBox 8"/>
          <p:cNvSpPr txBox="1"/>
          <p:nvPr/>
        </p:nvSpPr>
        <p:spPr>
          <a:xfrm>
            <a:off x="1028700" y="8762529"/>
            <a:ext cx="7164456" cy="476284"/>
          </a:xfrm>
          <a:prstGeom prst="rect">
            <a:avLst/>
          </a:prstGeom>
        </p:spPr>
        <p:txBody>
          <a:bodyPr lIns="0" tIns="0" rIns="0" bIns="0" rtlCol="0" anchor="t">
            <a:spAutoFit/>
          </a:bodyPr>
          <a:lstStyle/>
          <a:p>
            <a:pPr algn="l">
              <a:lnSpc>
                <a:spcPts val="4047"/>
              </a:lnSpc>
              <a:spcBef>
                <a:spcPct val="0"/>
              </a:spcBef>
            </a:pPr>
            <a:r>
              <a:rPr lang="en-US" sz="2891" b="1" dirty="0">
                <a:solidFill>
                  <a:srgbClr val="FFFBF7"/>
                </a:solidFill>
                <a:latin typeface="Montserrat"/>
                <a:ea typeface="Montserrat"/>
                <a:cs typeface="Montserrat"/>
                <a:sym typeface="Montserrat"/>
              </a:rPr>
              <a:t>Erlendy Ibarbo Perlaza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8575" y="-8682"/>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8999" b="-8999"/>
            </a:stretch>
          </a:blipFill>
        </p:spPr>
      </p:sp>
      <p:grpSp>
        <p:nvGrpSpPr>
          <p:cNvPr id="3" name="Group 3"/>
          <p:cNvGrpSpPr/>
          <p:nvPr/>
        </p:nvGrpSpPr>
        <p:grpSpPr>
          <a:xfrm>
            <a:off x="-4334119" y="-2407932"/>
            <a:ext cx="12115728" cy="12115728"/>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26628" r="-26628"/>
              </a:stretch>
            </a:blipFill>
          </p:spPr>
        </p:sp>
      </p:grpSp>
      <p:sp>
        <p:nvSpPr>
          <p:cNvPr id="5" name="TextBox 5"/>
          <p:cNvSpPr txBox="1"/>
          <p:nvPr/>
        </p:nvSpPr>
        <p:spPr>
          <a:xfrm>
            <a:off x="8674191" y="1436287"/>
            <a:ext cx="9159330" cy="1846659"/>
          </a:xfrm>
          <a:prstGeom prst="rect">
            <a:avLst/>
          </a:prstGeom>
        </p:spPr>
        <p:txBody>
          <a:bodyPr lIns="0" tIns="0" rIns="0" bIns="0" rtlCol="0" anchor="t">
            <a:spAutoFit/>
          </a:bodyPr>
          <a:lstStyle/>
          <a:p>
            <a:pPr algn="l">
              <a:spcBef>
                <a:spcPct val="0"/>
              </a:spcBef>
            </a:pPr>
            <a:r>
              <a:rPr lang="en-US" sz="4000" dirty="0">
                <a:solidFill>
                  <a:srgbClr val="FFFBF7"/>
                </a:solidFill>
                <a:latin typeface="Horizon"/>
                <a:ea typeface="Horizon"/>
                <a:cs typeface="Horizon"/>
                <a:sym typeface="Horizon"/>
              </a:rPr>
              <a:t>CONDICIONES PARA ACEDER AL MERCADO OBJETIVO.</a:t>
            </a:r>
          </a:p>
        </p:txBody>
      </p:sp>
      <p:sp>
        <p:nvSpPr>
          <p:cNvPr id="6" name="TextBox 6"/>
          <p:cNvSpPr txBox="1"/>
          <p:nvPr/>
        </p:nvSpPr>
        <p:spPr>
          <a:xfrm>
            <a:off x="8674191" y="3427971"/>
            <a:ext cx="8585109" cy="499367"/>
          </a:xfrm>
          <a:prstGeom prst="rect">
            <a:avLst/>
          </a:prstGeom>
        </p:spPr>
        <p:txBody>
          <a:bodyPr lIns="0" tIns="0" rIns="0" bIns="0" rtlCol="0" anchor="t">
            <a:spAutoFit/>
          </a:bodyPr>
          <a:lstStyle/>
          <a:p>
            <a:pPr algn="l">
              <a:lnSpc>
                <a:spcPts val="4216"/>
              </a:lnSpc>
              <a:spcBef>
                <a:spcPct val="0"/>
              </a:spcBef>
            </a:pPr>
            <a:endParaRPr lang="en-US" sz="3011" b="1" dirty="0">
              <a:solidFill>
                <a:srgbClr val="FFFBF7"/>
              </a:solidFill>
              <a:latin typeface="Montserrat Bold"/>
              <a:ea typeface="Montserrat Bold"/>
              <a:cs typeface="Montserrat Bold"/>
              <a:sym typeface="Montserrat Bold"/>
            </a:endParaRPr>
          </a:p>
        </p:txBody>
      </p:sp>
      <p:sp>
        <p:nvSpPr>
          <p:cNvPr id="7" name="TextBox 7"/>
          <p:cNvSpPr txBox="1"/>
          <p:nvPr/>
        </p:nvSpPr>
        <p:spPr>
          <a:xfrm>
            <a:off x="8534400" y="3705200"/>
            <a:ext cx="8585109" cy="4788875"/>
          </a:xfrm>
          <a:prstGeom prst="rect">
            <a:avLst/>
          </a:prstGeom>
        </p:spPr>
        <p:txBody>
          <a:bodyPr lIns="0" tIns="0" rIns="0" bIns="0" rtlCol="0" anchor="t">
            <a:spAutoFit/>
          </a:bodyPr>
          <a:lstStyle/>
          <a:p>
            <a:pPr algn="just">
              <a:lnSpc>
                <a:spcPts val="4216"/>
              </a:lnSpc>
              <a:spcBef>
                <a:spcPct val="0"/>
              </a:spcBef>
            </a:pPr>
            <a:r>
              <a:rPr lang="es-MX" sz="2400" b="1" dirty="0">
                <a:solidFill>
                  <a:srgbClr val="FFFBF7"/>
                </a:solidFill>
                <a:latin typeface="Montserrat Bold"/>
                <a:ea typeface="Montserrat Bold"/>
                <a:cs typeface="Montserrat Bold"/>
                <a:sym typeface="Montserrat Bold"/>
              </a:rPr>
              <a:t>Los documentos para ingresar a un mercado extranjero son fundamentales porque permiten cumplir con los requisitos legales, aduaneros, sanitarios y comerciales del país de destino. Además, facilitan el despacho de las mercancías, garantizan la trazabilidad de las operaciones y brindan seguridad y confianza a las partes involucradas, reduciendo riesgos, costos y posibles retrasos en el proceso de internacionalización.</a:t>
            </a:r>
            <a:r>
              <a:rPr lang="en-US" sz="2400" b="1" dirty="0">
                <a:solidFill>
                  <a:srgbClr val="FFFBF7"/>
                </a:solidFill>
                <a:latin typeface="Montserrat Bold"/>
                <a:ea typeface="Montserrat Bold"/>
                <a:cs typeface="Montserrat Bold"/>
                <a:sym typeface="Montserrat Bold"/>
              </a:rPr>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TextBox 3"/>
          <p:cNvSpPr txBox="1"/>
          <p:nvPr/>
        </p:nvSpPr>
        <p:spPr>
          <a:xfrm>
            <a:off x="5029200" y="876300"/>
            <a:ext cx="7797603" cy="963341"/>
          </a:xfrm>
          <a:prstGeom prst="rect">
            <a:avLst/>
          </a:prstGeom>
        </p:spPr>
        <p:txBody>
          <a:bodyPr wrap="square" lIns="0" tIns="0" rIns="0" bIns="0" rtlCol="0" anchor="t">
            <a:spAutoFit/>
          </a:bodyPr>
          <a:lstStyle/>
          <a:p>
            <a:pPr algn="ctr">
              <a:lnSpc>
                <a:spcPts val="7756"/>
              </a:lnSpc>
              <a:spcBef>
                <a:spcPct val="0"/>
              </a:spcBef>
            </a:pPr>
            <a:r>
              <a:rPr lang="en-US" sz="5540" dirty="0">
                <a:solidFill>
                  <a:srgbClr val="FFFBF7"/>
                </a:solidFill>
                <a:latin typeface="Horizon"/>
                <a:ea typeface="Horizon"/>
                <a:cs typeface="Horizon"/>
                <a:sym typeface="Horizon"/>
              </a:rPr>
              <a:t>dOCUMENTOS</a:t>
            </a:r>
          </a:p>
        </p:txBody>
      </p:sp>
      <p:pic>
        <p:nvPicPr>
          <p:cNvPr id="7" name="Imagen 6">
            <a:extLst>
              <a:ext uri="{FF2B5EF4-FFF2-40B4-BE49-F238E27FC236}">
                <a16:creationId xmlns:a16="http://schemas.microsoft.com/office/drawing/2014/main" id="{728149DF-9E3B-4138-8F43-C75A5BACBC7E}"/>
              </a:ext>
            </a:extLst>
          </p:cNvPr>
          <p:cNvPicPr>
            <a:picLocks noChangeAspect="1"/>
          </p:cNvPicPr>
          <p:nvPr/>
        </p:nvPicPr>
        <p:blipFill>
          <a:blip r:embed="rId3"/>
          <a:stretch>
            <a:fillRect/>
          </a:stretch>
        </p:blipFill>
        <p:spPr>
          <a:xfrm>
            <a:off x="2895600" y="2210520"/>
            <a:ext cx="12192000" cy="740093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8575" y="-8682"/>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8999" b="-8999"/>
            </a:stretch>
          </a:blipFill>
        </p:spPr>
      </p:sp>
      <p:grpSp>
        <p:nvGrpSpPr>
          <p:cNvPr id="3" name="Group 3"/>
          <p:cNvGrpSpPr/>
          <p:nvPr/>
        </p:nvGrpSpPr>
        <p:grpSpPr>
          <a:xfrm>
            <a:off x="-4334119" y="-2407932"/>
            <a:ext cx="12115728" cy="12115728"/>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26628" r="-26628"/>
              </a:stretch>
            </a:blipFill>
          </p:spPr>
        </p:sp>
      </p:grpSp>
      <p:sp>
        <p:nvSpPr>
          <p:cNvPr id="5" name="TextBox 5"/>
          <p:cNvSpPr txBox="1"/>
          <p:nvPr/>
        </p:nvSpPr>
        <p:spPr>
          <a:xfrm>
            <a:off x="8674191" y="1436287"/>
            <a:ext cx="9159330" cy="1231106"/>
          </a:xfrm>
          <a:prstGeom prst="rect">
            <a:avLst/>
          </a:prstGeom>
        </p:spPr>
        <p:txBody>
          <a:bodyPr lIns="0" tIns="0" rIns="0" bIns="0" rtlCol="0" anchor="t">
            <a:spAutoFit/>
          </a:bodyPr>
          <a:lstStyle/>
          <a:p>
            <a:pPr algn="l">
              <a:spcBef>
                <a:spcPct val="0"/>
              </a:spcBef>
            </a:pPr>
            <a:r>
              <a:rPr lang="en-US" sz="4000" dirty="0">
                <a:solidFill>
                  <a:srgbClr val="FFFBF7"/>
                </a:solidFill>
                <a:latin typeface="Horizon"/>
                <a:ea typeface="Horizon"/>
                <a:cs typeface="Horizon"/>
                <a:sym typeface="Horizon"/>
              </a:rPr>
              <a:t>Buscar el perfil logístico del país</a:t>
            </a:r>
          </a:p>
        </p:txBody>
      </p:sp>
      <p:sp>
        <p:nvSpPr>
          <p:cNvPr id="6" name="TextBox 6"/>
          <p:cNvSpPr txBox="1"/>
          <p:nvPr/>
        </p:nvSpPr>
        <p:spPr>
          <a:xfrm>
            <a:off x="8674191" y="3427971"/>
            <a:ext cx="8585109" cy="499367"/>
          </a:xfrm>
          <a:prstGeom prst="rect">
            <a:avLst/>
          </a:prstGeom>
        </p:spPr>
        <p:txBody>
          <a:bodyPr lIns="0" tIns="0" rIns="0" bIns="0" rtlCol="0" anchor="t">
            <a:spAutoFit/>
          </a:bodyPr>
          <a:lstStyle/>
          <a:p>
            <a:pPr algn="l">
              <a:lnSpc>
                <a:spcPts val="4216"/>
              </a:lnSpc>
              <a:spcBef>
                <a:spcPct val="0"/>
              </a:spcBef>
            </a:pPr>
            <a:endParaRPr lang="en-US" sz="3011" b="1" dirty="0">
              <a:solidFill>
                <a:srgbClr val="FFFBF7"/>
              </a:solidFill>
              <a:latin typeface="Montserrat Bold"/>
              <a:ea typeface="Montserrat Bold"/>
              <a:cs typeface="Montserrat Bold"/>
              <a:sym typeface="Montserrat Bold"/>
            </a:endParaRPr>
          </a:p>
        </p:txBody>
      </p:sp>
      <p:sp>
        <p:nvSpPr>
          <p:cNvPr id="7" name="TextBox 7"/>
          <p:cNvSpPr txBox="1"/>
          <p:nvPr/>
        </p:nvSpPr>
        <p:spPr>
          <a:xfrm>
            <a:off x="8534400" y="3705200"/>
            <a:ext cx="8585109" cy="1557221"/>
          </a:xfrm>
          <a:prstGeom prst="rect">
            <a:avLst/>
          </a:prstGeom>
        </p:spPr>
        <p:txBody>
          <a:bodyPr lIns="0" tIns="0" rIns="0" bIns="0" rtlCol="0" anchor="t">
            <a:spAutoFit/>
          </a:bodyPr>
          <a:lstStyle/>
          <a:p>
            <a:pPr algn="just">
              <a:lnSpc>
                <a:spcPts val="4216"/>
              </a:lnSpc>
              <a:spcBef>
                <a:spcPct val="0"/>
              </a:spcBef>
            </a:pPr>
            <a:r>
              <a:rPr lang="es-MX" sz="2400" b="1" dirty="0">
                <a:solidFill>
                  <a:srgbClr val="FFFBF7"/>
                </a:solidFill>
                <a:latin typeface="Montserrat Bold"/>
                <a:ea typeface="Montserrat Bold"/>
                <a:cs typeface="Montserrat Bold"/>
                <a:sym typeface="Montserrat Bold"/>
                <a:hlinkClick r:id="rId4"/>
              </a:rPr>
              <a:t>https://procolombia.co/colombiatrade/exportador/herramientas-del-exportador/perfil-logistico</a:t>
            </a:r>
            <a:endParaRPr lang="es-MX" sz="2400" b="1" dirty="0">
              <a:solidFill>
                <a:srgbClr val="FFFBF7"/>
              </a:solidFill>
              <a:latin typeface="Montserrat Bold"/>
              <a:ea typeface="Montserrat Bold"/>
              <a:cs typeface="Montserrat Bold"/>
              <a:sym typeface="Montserrat Bold"/>
            </a:endParaRPr>
          </a:p>
          <a:p>
            <a:pPr algn="just">
              <a:lnSpc>
                <a:spcPts val="4216"/>
              </a:lnSpc>
              <a:spcBef>
                <a:spcPct val="0"/>
              </a:spcBef>
            </a:pPr>
            <a:endParaRPr lang="en-US" sz="2400" b="1" dirty="0">
              <a:solidFill>
                <a:srgbClr val="FFFBF7"/>
              </a:solidFill>
              <a:latin typeface="Montserrat Bold"/>
              <a:ea typeface="Montserrat Bold"/>
              <a:cs typeface="Montserrat Bold"/>
              <a:sym typeface="Montserrat Bold"/>
            </a:endParaRPr>
          </a:p>
        </p:txBody>
      </p:sp>
    </p:spTree>
    <p:extLst>
      <p:ext uri="{BB962C8B-B14F-4D97-AF65-F5344CB8AC3E}">
        <p14:creationId xmlns:p14="http://schemas.microsoft.com/office/powerpoint/2010/main" val="367861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8575" y="-8682"/>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8999" b="-8999"/>
            </a:stretch>
          </a:blipFill>
        </p:spPr>
      </p:sp>
      <p:grpSp>
        <p:nvGrpSpPr>
          <p:cNvPr id="3" name="Group 3"/>
          <p:cNvGrpSpPr/>
          <p:nvPr/>
        </p:nvGrpSpPr>
        <p:grpSpPr>
          <a:xfrm>
            <a:off x="-4334119" y="-2407932"/>
            <a:ext cx="12115728" cy="12115728"/>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26628" r="-26628"/>
              </a:stretch>
            </a:blipFill>
          </p:spPr>
        </p:sp>
      </p:grpSp>
      <p:sp>
        <p:nvSpPr>
          <p:cNvPr id="5" name="TextBox 5"/>
          <p:cNvSpPr txBox="1"/>
          <p:nvPr/>
        </p:nvSpPr>
        <p:spPr>
          <a:xfrm>
            <a:off x="8674191" y="1436287"/>
            <a:ext cx="9159330" cy="1231106"/>
          </a:xfrm>
          <a:prstGeom prst="rect">
            <a:avLst/>
          </a:prstGeom>
        </p:spPr>
        <p:txBody>
          <a:bodyPr lIns="0" tIns="0" rIns="0" bIns="0" rtlCol="0" anchor="t">
            <a:spAutoFit/>
          </a:bodyPr>
          <a:lstStyle/>
          <a:p>
            <a:pPr algn="l">
              <a:spcBef>
                <a:spcPct val="0"/>
              </a:spcBef>
            </a:pPr>
            <a:r>
              <a:rPr lang="en-US" sz="4000" dirty="0">
                <a:solidFill>
                  <a:srgbClr val="FFFBF7"/>
                </a:solidFill>
                <a:latin typeface="Horizon"/>
                <a:ea typeface="Horizon"/>
                <a:cs typeface="Horizon"/>
                <a:sym typeface="Horizon"/>
              </a:rPr>
              <a:t>Buscar el perfil logístico del país</a:t>
            </a:r>
          </a:p>
        </p:txBody>
      </p:sp>
      <p:sp>
        <p:nvSpPr>
          <p:cNvPr id="6" name="TextBox 6"/>
          <p:cNvSpPr txBox="1"/>
          <p:nvPr/>
        </p:nvSpPr>
        <p:spPr>
          <a:xfrm>
            <a:off x="8674191" y="3427971"/>
            <a:ext cx="8585109" cy="499367"/>
          </a:xfrm>
          <a:prstGeom prst="rect">
            <a:avLst/>
          </a:prstGeom>
        </p:spPr>
        <p:txBody>
          <a:bodyPr lIns="0" tIns="0" rIns="0" bIns="0" rtlCol="0" anchor="t">
            <a:spAutoFit/>
          </a:bodyPr>
          <a:lstStyle/>
          <a:p>
            <a:pPr algn="l">
              <a:lnSpc>
                <a:spcPts val="4216"/>
              </a:lnSpc>
              <a:spcBef>
                <a:spcPct val="0"/>
              </a:spcBef>
            </a:pPr>
            <a:endParaRPr lang="en-US" sz="3011" b="1" dirty="0">
              <a:solidFill>
                <a:srgbClr val="FFFBF7"/>
              </a:solidFill>
              <a:latin typeface="Montserrat Bold"/>
              <a:ea typeface="Montserrat Bold"/>
              <a:cs typeface="Montserrat Bold"/>
              <a:sym typeface="Montserrat Bold"/>
            </a:endParaRPr>
          </a:p>
        </p:txBody>
      </p:sp>
      <p:sp>
        <p:nvSpPr>
          <p:cNvPr id="7" name="TextBox 7"/>
          <p:cNvSpPr txBox="1"/>
          <p:nvPr/>
        </p:nvSpPr>
        <p:spPr>
          <a:xfrm>
            <a:off x="8534400" y="3705200"/>
            <a:ext cx="8585109" cy="1557221"/>
          </a:xfrm>
          <a:prstGeom prst="rect">
            <a:avLst/>
          </a:prstGeom>
        </p:spPr>
        <p:txBody>
          <a:bodyPr lIns="0" tIns="0" rIns="0" bIns="0" rtlCol="0" anchor="t">
            <a:spAutoFit/>
          </a:bodyPr>
          <a:lstStyle/>
          <a:p>
            <a:pPr algn="just">
              <a:lnSpc>
                <a:spcPts val="4216"/>
              </a:lnSpc>
              <a:spcBef>
                <a:spcPct val="0"/>
              </a:spcBef>
            </a:pPr>
            <a:r>
              <a:rPr lang="es-MX" sz="2400" b="1" dirty="0">
                <a:solidFill>
                  <a:srgbClr val="FFFBF7"/>
                </a:solidFill>
                <a:latin typeface="Montserrat Bold"/>
                <a:ea typeface="Montserrat Bold"/>
                <a:cs typeface="Montserrat Bold"/>
                <a:sym typeface="Montserrat Bold"/>
                <a:hlinkClick r:id="rId4"/>
              </a:rPr>
              <a:t>https://procolombia.co/colombiatrade/exportador/herramientas-del-exportador/perfil-logistico</a:t>
            </a:r>
            <a:endParaRPr lang="es-MX" sz="2400" b="1" dirty="0">
              <a:solidFill>
                <a:srgbClr val="FFFBF7"/>
              </a:solidFill>
              <a:latin typeface="Montserrat Bold"/>
              <a:ea typeface="Montserrat Bold"/>
              <a:cs typeface="Montserrat Bold"/>
              <a:sym typeface="Montserrat Bold"/>
            </a:endParaRPr>
          </a:p>
          <a:p>
            <a:pPr algn="just">
              <a:lnSpc>
                <a:spcPts val="4216"/>
              </a:lnSpc>
              <a:spcBef>
                <a:spcPct val="0"/>
              </a:spcBef>
            </a:pPr>
            <a:endParaRPr lang="en-US" sz="2400" b="1" dirty="0">
              <a:solidFill>
                <a:srgbClr val="FFFBF7"/>
              </a:solidFill>
              <a:latin typeface="Montserrat Bold"/>
              <a:ea typeface="Montserrat Bold"/>
              <a:cs typeface="Montserrat Bold"/>
              <a:sym typeface="Montserrat Bold"/>
            </a:endParaRPr>
          </a:p>
        </p:txBody>
      </p:sp>
      <p:pic>
        <p:nvPicPr>
          <p:cNvPr id="9" name="Imagen 8">
            <a:extLst>
              <a:ext uri="{FF2B5EF4-FFF2-40B4-BE49-F238E27FC236}">
                <a16:creationId xmlns:a16="http://schemas.microsoft.com/office/drawing/2014/main" id="{AA052929-A316-4BC3-BBC9-AF4945BB138C}"/>
              </a:ext>
            </a:extLst>
          </p:cNvPr>
          <p:cNvPicPr>
            <a:picLocks noChangeAspect="1"/>
          </p:cNvPicPr>
          <p:nvPr/>
        </p:nvPicPr>
        <p:blipFill>
          <a:blip r:embed="rId5"/>
          <a:stretch>
            <a:fillRect/>
          </a:stretch>
        </p:blipFill>
        <p:spPr>
          <a:xfrm>
            <a:off x="475040" y="3001260"/>
            <a:ext cx="17337920" cy="6706536"/>
          </a:xfrm>
          <a:prstGeom prst="rect">
            <a:avLst/>
          </a:prstGeom>
        </p:spPr>
      </p:pic>
    </p:spTree>
    <p:extLst>
      <p:ext uri="{BB962C8B-B14F-4D97-AF65-F5344CB8AC3E}">
        <p14:creationId xmlns:p14="http://schemas.microsoft.com/office/powerpoint/2010/main" val="9642649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8575" y="-8682"/>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8999" b="-8999"/>
            </a:stretch>
          </a:blipFill>
        </p:spPr>
      </p:sp>
      <p:grpSp>
        <p:nvGrpSpPr>
          <p:cNvPr id="3" name="Group 3"/>
          <p:cNvGrpSpPr/>
          <p:nvPr/>
        </p:nvGrpSpPr>
        <p:grpSpPr>
          <a:xfrm>
            <a:off x="-4334119" y="-2407932"/>
            <a:ext cx="12115728" cy="12115728"/>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26628" r="-26628"/>
              </a:stretch>
            </a:blipFill>
          </p:spPr>
        </p:sp>
      </p:grpSp>
      <p:sp>
        <p:nvSpPr>
          <p:cNvPr id="5" name="TextBox 5"/>
          <p:cNvSpPr txBox="1"/>
          <p:nvPr/>
        </p:nvSpPr>
        <p:spPr>
          <a:xfrm>
            <a:off x="8674191" y="1436287"/>
            <a:ext cx="9159330" cy="1231106"/>
          </a:xfrm>
          <a:prstGeom prst="rect">
            <a:avLst/>
          </a:prstGeom>
        </p:spPr>
        <p:txBody>
          <a:bodyPr lIns="0" tIns="0" rIns="0" bIns="0" rtlCol="0" anchor="t">
            <a:spAutoFit/>
          </a:bodyPr>
          <a:lstStyle/>
          <a:p>
            <a:pPr algn="l">
              <a:spcBef>
                <a:spcPct val="0"/>
              </a:spcBef>
            </a:pPr>
            <a:r>
              <a:rPr lang="en-US" sz="4000" dirty="0">
                <a:solidFill>
                  <a:srgbClr val="FFFBF7"/>
                </a:solidFill>
                <a:latin typeface="Horizon"/>
                <a:ea typeface="Horizon"/>
                <a:cs typeface="Horizon"/>
                <a:sym typeface="Horizon"/>
              </a:rPr>
              <a:t>Buscar el perfil logístico del país</a:t>
            </a:r>
          </a:p>
        </p:txBody>
      </p:sp>
      <p:sp>
        <p:nvSpPr>
          <p:cNvPr id="6" name="TextBox 6"/>
          <p:cNvSpPr txBox="1"/>
          <p:nvPr/>
        </p:nvSpPr>
        <p:spPr>
          <a:xfrm>
            <a:off x="8674191" y="3427971"/>
            <a:ext cx="8585109" cy="499367"/>
          </a:xfrm>
          <a:prstGeom prst="rect">
            <a:avLst/>
          </a:prstGeom>
        </p:spPr>
        <p:txBody>
          <a:bodyPr lIns="0" tIns="0" rIns="0" bIns="0" rtlCol="0" anchor="t">
            <a:spAutoFit/>
          </a:bodyPr>
          <a:lstStyle/>
          <a:p>
            <a:pPr algn="l">
              <a:lnSpc>
                <a:spcPts val="4216"/>
              </a:lnSpc>
              <a:spcBef>
                <a:spcPct val="0"/>
              </a:spcBef>
            </a:pPr>
            <a:endParaRPr lang="en-US" sz="3011" b="1" dirty="0">
              <a:solidFill>
                <a:srgbClr val="FFFBF7"/>
              </a:solidFill>
              <a:latin typeface="Montserrat Bold"/>
              <a:ea typeface="Montserrat Bold"/>
              <a:cs typeface="Montserrat Bold"/>
              <a:sym typeface="Montserrat Bold"/>
            </a:endParaRPr>
          </a:p>
        </p:txBody>
      </p:sp>
      <p:pic>
        <p:nvPicPr>
          <p:cNvPr id="10" name="Imagen 9">
            <a:extLst>
              <a:ext uri="{FF2B5EF4-FFF2-40B4-BE49-F238E27FC236}">
                <a16:creationId xmlns:a16="http://schemas.microsoft.com/office/drawing/2014/main" id="{76B805C0-3F90-4428-B1D8-9B9C4BA16098}"/>
              </a:ext>
            </a:extLst>
          </p:cNvPr>
          <p:cNvPicPr>
            <a:picLocks noChangeAspect="1"/>
          </p:cNvPicPr>
          <p:nvPr/>
        </p:nvPicPr>
        <p:blipFill>
          <a:blip r:embed="rId4"/>
          <a:stretch>
            <a:fillRect/>
          </a:stretch>
        </p:blipFill>
        <p:spPr>
          <a:xfrm>
            <a:off x="35257" y="1348102"/>
            <a:ext cx="8192643" cy="7573432"/>
          </a:xfrm>
          <a:prstGeom prst="rect">
            <a:avLst/>
          </a:prstGeom>
        </p:spPr>
      </p:pic>
      <p:pic>
        <p:nvPicPr>
          <p:cNvPr id="12" name="Imagen 11">
            <a:extLst>
              <a:ext uri="{FF2B5EF4-FFF2-40B4-BE49-F238E27FC236}">
                <a16:creationId xmlns:a16="http://schemas.microsoft.com/office/drawing/2014/main" id="{3677EE77-A89E-4F69-9EA0-5BD91CE8CD3B}"/>
              </a:ext>
            </a:extLst>
          </p:cNvPr>
          <p:cNvPicPr>
            <a:picLocks noChangeAspect="1"/>
          </p:cNvPicPr>
          <p:nvPr/>
        </p:nvPicPr>
        <p:blipFill rotWithShape="1">
          <a:blip r:embed="rId5"/>
          <a:srcRect t="2132"/>
          <a:stretch/>
        </p:blipFill>
        <p:spPr>
          <a:xfrm>
            <a:off x="8522851" y="3009900"/>
            <a:ext cx="8135485" cy="5295626"/>
          </a:xfrm>
          <a:prstGeom prst="rect">
            <a:avLst/>
          </a:prstGeom>
        </p:spPr>
      </p:pic>
    </p:spTree>
    <p:extLst>
      <p:ext uri="{BB962C8B-B14F-4D97-AF65-F5344CB8AC3E}">
        <p14:creationId xmlns:p14="http://schemas.microsoft.com/office/powerpoint/2010/main" val="41917602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Freeform 3"/>
          <p:cNvSpPr/>
          <p:nvPr/>
        </p:nvSpPr>
        <p:spPr>
          <a:xfrm rot="-5400000">
            <a:off x="13452126" y="7784393"/>
            <a:ext cx="4442983" cy="5846030"/>
          </a:xfrm>
          <a:custGeom>
            <a:avLst/>
            <a:gdLst/>
            <a:ahLst/>
            <a:cxnLst/>
            <a:rect l="l" t="t" r="r" b="b"/>
            <a:pathLst>
              <a:path w="4442983" h="5846030">
                <a:moveTo>
                  <a:pt x="0" y="0"/>
                </a:moveTo>
                <a:lnTo>
                  <a:pt x="4442983" y="0"/>
                </a:lnTo>
                <a:lnTo>
                  <a:pt x="4442983" y="5846030"/>
                </a:lnTo>
                <a:lnTo>
                  <a:pt x="0" y="584603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rot="-5400000">
            <a:off x="13835012" y="-1063472"/>
            <a:ext cx="4442983" cy="5846030"/>
          </a:xfrm>
          <a:custGeom>
            <a:avLst/>
            <a:gdLst/>
            <a:ahLst/>
            <a:cxnLst/>
            <a:rect l="l" t="t" r="r" b="b"/>
            <a:pathLst>
              <a:path w="4442983" h="5846030">
                <a:moveTo>
                  <a:pt x="0" y="0"/>
                </a:moveTo>
                <a:lnTo>
                  <a:pt x="4442983" y="0"/>
                </a:lnTo>
                <a:lnTo>
                  <a:pt x="4442983" y="5846030"/>
                </a:lnTo>
                <a:lnTo>
                  <a:pt x="0" y="584603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rot="-5400000">
            <a:off x="13835012" y="3360460"/>
            <a:ext cx="4442983" cy="5846030"/>
          </a:xfrm>
          <a:custGeom>
            <a:avLst/>
            <a:gdLst/>
            <a:ahLst/>
            <a:cxnLst/>
            <a:rect l="l" t="t" r="r" b="b"/>
            <a:pathLst>
              <a:path w="4442983" h="5846030">
                <a:moveTo>
                  <a:pt x="0" y="0"/>
                </a:moveTo>
                <a:lnTo>
                  <a:pt x="4442983" y="0"/>
                </a:lnTo>
                <a:lnTo>
                  <a:pt x="4442983" y="5846030"/>
                </a:lnTo>
                <a:lnTo>
                  <a:pt x="0" y="584603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flipV="1">
            <a:off x="2924415" y="5751873"/>
            <a:ext cx="2832295" cy="2270986"/>
          </a:xfrm>
          <a:custGeom>
            <a:avLst/>
            <a:gdLst/>
            <a:ahLst/>
            <a:cxnLst/>
            <a:rect l="l" t="t" r="r" b="b"/>
            <a:pathLst>
              <a:path w="2832295" h="2270986">
                <a:moveTo>
                  <a:pt x="0" y="2270986"/>
                </a:moveTo>
                <a:lnTo>
                  <a:pt x="2832295" y="2270986"/>
                </a:lnTo>
                <a:lnTo>
                  <a:pt x="2832295" y="0"/>
                </a:lnTo>
                <a:lnTo>
                  <a:pt x="0" y="0"/>
                </a:lnTo>
                <a:lnTo>
                  <a:pt x="0" y="2270986"/>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0" name="Group 10"/>
          <p:cNvGrpSpPr/>
          <p:nvPr/>
        </p:nvGrpSpPr>
        <p:grpSpPr>
          <a:xfrm>
            <a:off x="1028700" y="3109974"/>
            <a:ext cx="16230600" cy="2951036"/>
            <a:chOff x="0" y="0"/>
            <a:chExt cx="3365543" cy="629743"/>
          </a:xfrm>
        </p:grpSpPr>
        <p:sp>
          <p:nvSpPr>
            <p:cNvPr id="11" name="Freeform 11"/>
            <p:cNvSpPr/>
            <p:nvPr/>
          </p:nvSpPr>
          <p:spPr>
            <a:xfrm>
              <a:off x="0" y="0"/>
              <a:ext cx="3365543" cy="629743"/>
            </a:xfrm>
            <a:custGeom>
              <a:avLst/>
              <a:gdLst/>
              <a:ahLst/>
              <a:cxnLst/>
              <a:rect l="l" t="t" r="r" b="b"/>
              <a:pathLst>
                <a:path w="3365543" h="629743">
                  <a:moveTo>
                    <a:pt x="30899" y="0"/>
                  </a:moveTo>
                  <a:lnTo>
                    <a:pt x="3334644" y="0"/>
                  </a:lnTo>
                  <a:cubicBezTo>
                    <a:pt x="3351709" y="0"/>
                    <a:pt x="3365543" y="13834"/>
                    <a:pt x="3365543" y="30899"/>
                  </a:cubicBezTo>
                  <a:lnTo>
                    <a:pt x="3365543" y="598844"/>
                  </a:lnTo>
                  <a:cubicBezTo>
                    <a:pt x="3365543" y="607039"/>
                    <a:pt x="3362287" y="614898"/>
                    <a:pt x="3356493" y="620693"/>
                  </a:cubicBezTo>
                  <a:cubicBezTo>
                    <a:pt x="3350698" y="626488"/>
                    <a:pt x="3342839" y="629743"/>
                    <a:pt x="3334644" y="629743"/>
                  </a:cubicBezTo>
                  <a:lnTo>
                    <a:pt x="30899" y="629743"/>
                  </a:lnTo>
                  <a:cubicBezTo>
                    <a:pt x="22704" y="629743"/>
                    <a:pt x="14845" y="626488"/>
                    <a:pt x="9050" y="620693"/>
                  </a:cubicBezTo>
                  <a:cubicBezTo>
                    <a:pt x="3255" y="614898"/>
                    <a:pt x="0" y="607039"/>
                    <a:pt x="0" y="598844"/>
                  </a:cubicBezTo>
                  <a:lnTo>
                    <a:pt x="0" y="30899"/>
                  </a:lnTo>
                  <a:cubicBezTo>
                    <a:pt x="0" y="22704"/>
                    <a:pt x="3255" y="14845"/>
                    <a:pt x="9050" y="9050"/>
                  </a:cubicBezTo>
                  <a:cubicBezTo>
                    <a:pt x="14845" y="3255"/>
                    <a:pt x="22704" y="0"/>
                    <a:pt x="30899" y="0"/>
                  </a:cubicBezTo>
                  <a:close/>
                </a:path>
              </a:pathLst>
            </a:custGeom>
            <a:solidFill>
              <a:srgbClr val="FFFFFF"/>
            </a:solidFill>
          </p:spPr>
        </p:sp>
        <p:sp>
          <p:nvSpPr>
            <p:cNvPr id="12" name="TextBox 12"/>
            <p:cNvSpPr txBox="1"/>
            <p:nvPr/>
          </p:nvSpPr>
          <p:spPr>
            <a:xfrm>
              <a:off x="0" y="-38100"/>
              <a:ext cx="3365543" cy="667843"/>
            </a:xfrm>
            <a:prstGeom prst="rect">
              <a:avLst/>
            </a:prstGeom>
          </p:spPr>
          <p:txBody>
            <a:bodyPr lIns="50800" tIns="50800" rIns="50800" bIns="50800" rtlCol="0" anchor="ctr"/>
            <a:lstStyle/>
            <a:p>
              <a:pPr algn="ctr">
                <a:lnSpc>
                  <a:spcPts val="3367"/>
                </a:lnSpc>
              </a:pPr>
              <a:endParaRPr/>
            </a:p>
          </p:txBody>
        </p:sp>
      </p:grpSp>
      <p:sp>
        <p:nvSpPr>
          <p:cNvPr id="13" name="TextBox 13"/>
          <p:cNvSpPr txBox="1"/>
          <p:nvPr/>
        </p:nvSpPr>
        <p:spPr>
          <a:xfrm>
            <a:off x="3283049" y="857250"/>
            <a:ext cx="11721903" cy="1963614"/>
          </a:xfrm>
          <a:prstGeom prst="rect">
            <a:avLst/>
          </a:prstGeom>
        </p:spPr>
        <p:txBody>
          <a:bodyPr lIns="0" tIns="0" rIns="0" bIns="0" rtlCol="0" anchor="t">
            <a:spAutoFit/>
          </a:bodyPr>
          <a:lstStyle/>
          <a:p>
            <a:pPr algn="ctr">
              <a:lnSpc>
                <a:spcPts val="7756"/>
              </a:lnSpc>
              <a:spcBef>
                <a:spcPct val="0"/>
              </a:spcBef>
            </a:pPr>
            <a:r>
              <a:rPr lang="en-US" sz="5540" dirty="0">
                <a:solidFill>
                  <a:srgbClr val="FFFBF7"/>
                </a:solidFill>
                <a:latin typeface="Horizon"/>
                <a:ea typeface="Horizon"/>
                <a:cs typeface="Horizon"/>
                <a:sym typeface="Horizon"/>
              </a:rPr>
              <a:t>ESTRATEGIA DE INGRESO</a:t>
            </a:r>
          </a:p>
        </p:txBody>
      </p:sp>
      <p:sp>
        <p:nvSpPr>
          <p:cNvPr id="15" name="TextBox 15"/>
          <p:cNvSpPr txBox="1"/>
          <p:nvPr/>
        </p:nvSpPr>
        <p:spPr>
          <a:xfrm>
            <a:off x="1295439" y="3312202"/>
            <a:ext cx="15324551" cy="2653803"/>
          </a:xfrm>
          <a:prstGeom prst="rect">
            <a:avLst/>
          </a:prstGeom>
        </p:spPr>
        <p:txBody>
          <a:bodyPr wrap="square" lIns="0" tIns="0" rIns="0" bIns="0" rtlCol="0" anchor="t">
            <a:spAutoFit/>
          </a:bodyPr>
          <a:lstStyle/>
          <a:p>
            <a:pPr algn="ctr">
              <a:lnSpc>
                <a:spcPts val="4216"/>
              </a:lnSpc>
              <a:spcBef>
                <a:spcPct val="0"/>
              </a:spcBef>
            </a:pPr>
            <a:r>
              <a:rPr lang="es-MX" sz="3011" dirty="0">
                <a:solidFill>
                  <a:srgbClr val="004369"/>
                </a:solidFill>
                <a:latin typeface="Montserrat"/>
                <a:ea typeface="Montserrat"/>
                <a:cs typeface="Montserrat"/>
                <a:sym typeface="Montserrat"/>
              </a:rPr>
              <a:t>¿Cómo seleccionarla región del país por donde ingresará la empresa? una empresa no debe asumir que todo un país representa un mercado homogéneo. Debe identificar una región geográfica donde existan consumidores potenciales para su producto y condiciones favorables para acceder comercialmente a ellos.</a:t>
            </a:r>
            <a:endParaRPr lang="en-US" sz="3011" dirty="0">
              <a:solidFill>
                <a:srgbClr val="004369"/>
              </a:solidFill>
              <a:latin typeface="Montserrat"/>
              <a:ea typeface="Montserrat"/>
              <a:cs typeface="Montserrat"/>
              <a:sym typeface="Montserra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Freeform 3"/>
          <p:cNvSpPr/>
          <p:nvPr/>
        </p:nvSpPr>
        <p:spPr>
          <a:xfrm>
            <a:off x="14342014" y="-4876697"/>
            <a:ext cx="8199674" cy="8229600"/>
          </a:xfrm>
          <a:custGeom>
            <a:avLst/>
            <a:gdLst/>
            <a:ahLst/>
            <a:cxnLst/>
            <a:rect l="l" t="t" r="r" b="b"/>
            <a:pathLst>
              <a:path w="8199674" h="8229600">
                <a:moveTo>
                  <a:pt x="0" y="0"/>
                </a:moveTo>
                <a:lnTo>
                  <a:pt x="8199674" y="0"/>
                </a:lnTo>
                <a:lnTo>
                  <a:pt x="8199674" y="8229600"/>
                </a:lnTo>
                <a:lnTo>
                  <a:pt x="0" y="8229600"/>
                </a:lnTo>
                <a:lnTo>
                  <a:pt x="0" y="0"/>
                </a:lnTo>
                <a:close/>
              </a:path>
            </a:pathLst>
          </a:custGeom>
          <a:blipFill>
            <a:blip r:embed="rId3"/>
            <a:stretch>
              <a:fillRect/>
            </a:stretch>
          </a:blipFill>
        </p:spPr>
      </p:sp>
      <p:sp>
        <p:nvSpPr>
          <p:cNvPr id="4" name="Freeform 4"/>
          <p:cNvSpPr/>
          <p:nvPr/>
        </p:nvSpPr>
        <p:spPr>
          <a:xfrm>
            <a:off x="-4632705" y="4383941"/>
            <a:ext cx="8199674" cy="8229600"/>
          </a:xfrm>
          <a:custGeom>
            <a:avLst/>
            <a:gdLst/>
            <a:ahLst/>
            <a:cxnLst/>
            <a:rect l="l" t="t" r="r" b="b"/>
            <a:pathLst>
              <a:path w="8199674" h="8229600">
                <a:moveTo>
                  <a:pt x="0" y="0"/>
                </a:moveTo>
                <a:lnTo>
                  <a:pt x="8199675" y="0"/>
                </a:lnTo>
                <a:lnTo>
                  <a:pt x="8199675" y="8229600"/>
                </a:lnTo>
                <a:lnTo>
                  <a:pt x="0" y="8229600"/>
                </a:lnTo>
                <a:lnTo>
                  <a:pt x="0" y="0"/>
                </a:lnTo>
                <a:close/>
              </a:path>
            </a:pathLst>
          </a:custGeom>
          <a:blipFill>
            <a:blip r:embed="rId3"/>
            <a:stretch>
              <a:fillRect/>
            </a:stretch>
          </a:blipFill>
        </p:spPr>
      </p:sp>
      <p:sp>
        <p:nvSpPr>
          <p:cNvPr id="5" name="TextBox 5"/>
          <p:cNvSpPr txBox="1"/>
          <p:nvPr/>
        </p:nvSpPr>
        <p:spPr>
          <a:xfrm>
            <a:off x="876642" y="382329"/>
            <a:ext cx="16170188" cy="2540696"/>
          </a:xfrm>
          <a:prstGeom prst="rect">
            <a:avLst/>
          </a:prstGeom>
        </p:spPr>
        <p:txBody>
          <a:bodyPr lIns="0" tIns="0" rIns="0" bIns="0" rtlCol="0" anchor="t">
            <a:spAutoFit/>
          </a:bodyPr>
          <a:lstStyle/>
          <a:p>
            <a:pPr algn="ctr">
              <a:lnSpc>
                <a:spcPts val="6648"/>
              </a:lnSpc>
            </a:pPr>
            <a:r>
              <a:rPr lang="en-US" sz="5540" dirty="0">
                <a:solidFill>
                  <a:srgbClr val="FFFBF7"/>
                </a:solidFill>
                <a:latin typeface="Horizon"/>
                <a:ea typeface="Horizon"/>
                <a:cs typeface="Horizon"/>
                <a:sym typeface="Horizon"/>
              </a:rPr>
              <a:t>Criterios para seleccionar la región de ingreso</a:t>
            </a:r>
          </a:p>
        </p:txBody>
      </p:sp>
      <p:grpSp>
        <p:nvGrpSpPr>
          <p:cNvPr id="7" name="Group 7"/>
          <p:cNvGrpSpPr/>
          <p:nvPr/>
        </p:nvGrpSpPr>
        <p:grpSpPr>
          <a:xfrm>
            <a:off x="4071660" y="3352903"/>
            <a:ext cx="3820081" cy="5905397"/>
            <a:chOff x="0" y="0"/>
            <a:chExt cx="1006112" cy="1555331"/>
          </a:xfrm>
        </p:grpSpPr>
        <p:sp>
          <p:nvSpPr>
            <p:cNvPr id="8" name="Freeform 8"/>
            <p:cNvSpPr/>
            <p:nvPr/>
          </p:nvSpPr>
          <p:spPr>
            <a:xfrm>
              <a:off x="0" y="0"/>
              <a:ext cx="1006112" cy="1555331"/>
            </a:xfrm>
            <a:custGeom>
              <a:avLst/>
              <a:gdLst/>
              <a:ahLst/>
              <a:cxnLst/>
              <a:rect l="l" t="t" r="r" b="b"/>
              <a:pathLst>
                <a:path w="1006112" h="1555331">
                  <a:moveTo>
                    <a:pt x="103359" y="0"/>
                  </a:moveTo>
                  <a:lnTo>
                    <a:pt x="902753" y="0"/>
                  </a:lnTo>
                  <a:cubicBezTo>
                    <a:pt x="959837" y="0"/>
                    <a:pt x="1006112" y="46275"/>
                    <a:pt x="1006112" y="103359"/>
                  </a:cubicBezTo>
                  <a:lnTo>
                    <a:pt x="1006112" y="1451972"/>
                  </a:lnTo>
                  <a:cubicBezTo>
                    <a:pt x="1006112" y="1509056"/>
                    <a:pt x="959837" y="1555331"/>
                    <a:pt x="902753" y="1555331"/>
                  </a:cubicBezTo>
                  <a:lnTo>
                    <a:pt x="103359" y="1555331"/>
                  </a:lnTo>
                  <a:cubicBezTo>
                    <a:pt x="46275" y="1555331"/>
                    <a:pt x="0" y="1509056"/>
                    <a:pt x="0" y="1451972"/>
                  </a:cubicBezTo>
                  <a:lnTo>
                    <a:pt x="0" y="103359"/>
                  </a:lnTo>
                  <a:cubicBezTo>
                    <a:pt x="0" y="46275"/>
                    <a:pt x="46275" y="0"/>
                    <a:pt x="103359" y="0"/>
                  </a:cubicBezTo>
                  <a:close/>
                </a:path>
              </a:pathLst>
            </a:custGeom>
            <a:solidFill>
              <a:srgbClr val="FFFFFF"/>
            </a:solidFill>
          </p:spPr>
        </p:sp>
        <p:sp>
          <p:nvSpPr>
            <p:cNvPr id="9" name="TextBox 9"/>
            <p:cNvSpPr txBox="1"/>
            <p:nvPr/>
          </p:nvSpPr>
          <p:spPr>
            <a:xfrm>
              <a:off x="0" y="-38100"/>
              <a:ext cx="1006112" cy="1593431"/>
            </a:xfrm>
            <a:prstGeom prst="rect">
              <a:avLst/>
            </a:prstGeom>
          </p:spPr>
          <p:txBody>
            <a:bodyPr lIns="50800" tIns="50800" rIns="50800" bIns="50800" rtlCol="0" anchor="ctr"/>
            <a:lstStyle/>
            <a:p>
              <a:pPr algn="ctr">
                <a:lnSpc>
                  <a:spcPts val="3367"/>
                </a:lnSpc>
              </a:pPr>
              <a:endParaRPr/>
            </a:p>
          </p:txBody>
        </p:sp>
      </p:grpSp>
      <p:grpSp>
        <p:nvGrpSpPr>
          <p:cNvPr id="10" name="Group 10"/>
          <p:cNvGrpSpPr/>
          <p:nvPr/>
        </p:nvGrpSpPr>
        <p:grpSpPr>
          <a:xfrm>
            <a:off x="11963400" y="3242235"/>
            <a:ext cx="3820081" cy="5905397"/>
            <a:chOff x="0" y="0"/>
            <a:chExt cx="1006112" cy="1555331"/>
          </a:xfrm>
        </p:grpSpPr>
        <p:sp>
          <p:nvSpPr>
            <p:cNvPr id="11" name="Freeform 11"/>
            <p:cNvSpPr/>
            <p:nvPr/>
          </p:nvSpPr>
          <p:spPr>
            <a:xfrm>
              <a:off x="0" y="0"/>
              <a:ext cx="1006112" cy="1555331"/>
            </a:xfrm>
            <a:custGeom>
              <a:avLst/>
              <a:gdLst/>
              <a:ahLst/>
              <a:cxnLst/>
              <a:rect l="l" t="t" r="r" b="b"/>
              <a:pathLst>
                <a:path w="1006112" h="1555331">
                  <a:moveTo>
                    <a:pt x="103359" y="0"/>
                  </a:moveTo>
                  <a:lnTo>
                    <a:pt x="902753" y="0"/>
                  </a:lnTo>
                  <a:cubicBezTo>
                    <a:pt x="959837" y="0"/>
                    <a:pt x="1006112" y="46275"/>
                    <a:pt x="1006112" y="103359"/>
                  </a:cubicBezTo>
                  <a:lnTo>
                    <a:pt x="1006112" y="1451972"/>
                  </a:lnTo>
                  <a:cubicBezTo>
                    <a:pt x="1006112" y="1509056"/>
                    <a:pt x="959837" y="1555331"/>
                    <a:pt x="902753" y="1555331"/>
                  </a:cubicBezTo>
                  <a:lnTo>
                    <a:pt x="103359" y="1555331"/>
                  </a:lnTo>
                  <a:cubicBezTo>
                    <a:pt x="46275" y="1555331"/>
                    <a:pt x="0" y="1509056"/>
                    <a:pt x="0" y="1451972"/>
                  </a:cubicBezTo>
                  <a:lnTo>
                    <a:pt x="0" y="103359"/>
                  </a:lnTo>
                  <a:cubicBezTo>
                    <a:pt x="0" y="46275"/>
                    <a:pt x="46275" y="0"/>
                    <a:pt x="103359" y="0"/>
                  </a:cubicBezTo>
                  <a:close/>
                </a:path>
              </a:pathLst>
            </a:custGeom>
            <a:solidFill>
              <a:srgbClr val="004369"/>
            </a:solidFill>
          </p:spPr>
        </p:sp>
        <p:sp>
          <p:nvSpPr>
            <p:cNvPr id="12" name="TextBox 12"/>
            <p:cNvSpPr txBox="1"/>
            <p:nvPr/>
          </p:nvSpPr>
          <p:spPr>
            <a:xfrm>
              <a:off x="0" y="-38100"/>
              <a:ext cx="1006112" cy="1593431"/>
            </a:xfrm>
            <a:prstGeom prst="rect">
              <a:avLst/>
            </a:prstGeom>
          </p:spPr>
          <p:txBody>
            <a:bodyPr lIns="50800" tIns="50800" rIns="50800" bIns="50800" rtlCol="0" anchor="ctr"/>
            <a:lstStyle/>
            <a:p>
              <a:pPr algn="ctr">
                <a:lnSpc>
                  <a:spcPts val="3367"/>
                </a:lnSpc>
              </a:pPr>
              <a:endParaRPr/>
            </a:p>
          </p:txBody>
        </p:sp>
      </p:grpSp>
      <p:sp>
        <p:nvSpPr>
          <p:cNvPr id="19" name="TextBox 19"/>
          <p:cNvSpPr txBox="1"/>
          <p:nvPr/>
        </p:nvSpPr>
        <p:spPr>
          <a:xfrm>
            <a:off x="4268433" y="3743421"/>
            <a:ext cx="3219190" cy="4420569"/>
          </a:xfrm>
          <a:prstGeom prst="rect">
            <a:avLst/>
          </a:prstGeom>
        </p:spPr>
        <p:txBody>
          <a:bodyPr lIns="0" tIns="0" rIns="0" bIns="0" rtlCol="0" anchor="t">
            <a:spAutoFit/>
          </a:bodyPr>
          <a:lstStyle/>
          <a:p>
            <a:pPr algn="ctr">
              <a:lnSpc>
                <a:spcPts val="3936"/>
              </a:lnSpc>
              <a:spcBef>
                <a:spcPct val="0"/>
              </a:spcBef>
            </a:pPr>
            <a:r>
              <a:rPr lang="es-MX" sz="2811" b="1" dirty="0">
                <a:solidFill>
                  <a:srgbClr val="004369"/>
                </a:solidFill>
                <a:latin typeface="Montserrat"/>
                <a:ea typeface="Montserrat"/>
                <a:cs typeface="Montserrat"/>
                <a:sym typeface="Montserrat"/>
              </a:rPr>
              <a:t>Conectividad logística</a:t>
            </a:r>
          </a:p>
          <a:p>
            <a:pPr algn="ctr">
              <a:lnSpc>
                <a:spcPts val="3936"/>
              </a:lnSpc>
              <a:spcBef>
                <a:spcPct val="0"/>
              </a:spcBef>
            </a:pPr>
            <a:endParaRPr lang="es-MX" sz="2811" dirty="0">
              <a:solidFill>
                <a:srgbClr val="004369"/>
              </a:solidFill>
              <a:latin typeface="Montserrat"/>
              <a:ea typeface="Montserrat"/>
              <a:cs typeface="Montserrat"/>
              <a:sym typeface="Montserrat"/>
            </a:endParaRPr>
          </a:p>
          <a:p>
            <a:pPr algn="ctr">
              <a:lnSpc>
                <a:spcPts val="3936"/>
              </a:lnSpc>
              <a:spcBef>
                <a:spcPct val="0"/>
              </a:spcBef>
            </a:pPr>
            <a:r>
              <a:rPr lang="es-MX" sz="2811" dirty="0">
                <a:solidFill>
                  <a:srgbClr val="004369"/>
                </a:solidFill>
                <a:latin typeface="Montserrat"/>
                <a:ea typeface="Montserrat"/>
                <a:cs typeface="Montserrat"/>
                <a:sym typeface="Montserrat"/>
              </a:rPr>
              <a:t>Aeropuertos, puertos marítimos y conexiones terrestres.</a:t>
            </a:r>
          </a:p>
          <a:p>
            <a:pPr algn="ctr">
              <a:lnSpc>
                <a:spcPts val="3936"/>
              </a:lnSpc>
              <a:spcBef>
                <a:spcPct val="0"/>
              </a:spcBef>
            </a:pPr>
            <a:r>
              <a:rPr lang="es-MX" sz="1400" b="1" i="1" dirty="0">
                <a:solidFill>
                  <a:srgbClr val="004369"/>
                </a:solidFill>
                <a:latin typeface="Montserrat"/>
                <a:ea typeface="Montserrat"/>
                <a:cs typeface="Montserrat"/>
                <a:sym typeface="Montserrat"/>
              </a:rPr>
              <a:t>Revisar el perfil logístico del país</a:t>
            </a:r>
            <a:endParaRPr lang="en-US" sz="1400" b="1" i="1" dirty="0">
              <a:solidFill>
                <a:srgbClr val="004369"/>
              </a:solidFill>
              <a:latin typeface="Montserrat"/>
              <a:ea typeface="Montserrat"/>
              <a:cs typeface="Montserrat"/>
              <a:sym typeface="Montserrat"/>
            </a:endParaRPr>
          </a:p>
        </p:txBody>
      </p:sp>
      <p:sp>
        <p:nvSpPr>
          <p:cNvPr id="21" name="TextBox 21"/>
          <p:cNvSpPr txBox="1"/>
          <p:nvPr/>
        </p:nvSpPr>
        <p:spPr>
          <a:xfrm>
            <a:off x="12182375" y="4017637"/>
            <a:ext cx="3219190" cy="4465261"/>
          </a:xfrm>
          <a:prstGeom prst="rect">
            <a:avLst/>
          </a:prstGeom>
        </p:spPr>
        <p:txBody>
          <a:bodyPr lIns="0" tIns="0" rIns="0" bIns="0" rtlCol="0" anchor="t">
            <a:spAutoFit/>
          </a:bodyPr>
          <a:lstStyle/>
          <a:p>
            <a:pPr algn="ctr">
              <a:lnSpc>
                <a:spcPts val="3936"/>
              </a:lnSpc>
              <a:spcBef>
                <a:spcPct val="0"/>
              </a:spcBef>
            </a:pPr>
            <a:r>
              <a:rPr lang="es-MX" sz="2811" b="1" dirty="0">
                <a:solidFill>
                  <a:srgbClr val="FFFBF7"/>
                </a:solidFill>
                <a:latin typeface="Montserrat"/>
                <a:ea typeface="Montserrat"/>
                <a:cs typeface="Montserrat"/>
                <a:sym typeface="Montserrat"/>
              </a:rPr>
              <a:t>Demanda potencial</a:t>
            </a:r>
          </a:p>
          <a:p>
            <a:pPr algn="ctr">
              <a:lnSpc>
                <a:spcPts val="3936"/>
              </a:lnSpc>
              <a:spcBef>
                <a:spcPct val="0"/>
              </a:spcBef>
            </a:pPr>
            <a:endParaRPr lang="es-MX" sz="2811" dirty="0">
              <a:solidFill>
                <a:srgbClr val="FFFBF7"/>
              </a:solidFill>
              <a:latin typeface="Montserrat"/>
              <a:ea typeface="Montserrat"/>
              <a:cs typeface="Montserrat"/>
              <a:sym typeface="Montserrat"/>
            </a:endParaRPr>
          </a:p>
          <a:p>
            <a:pPr algn="ctr">
              <a:lnSpc>
                <a:spcPts val="3936"/>
              </a:lnSpc>
              <a:spcBef>
                <a:spcPct val="0"/>
              </a:spcBef>
            </a:pPr>
            <a:r>
              <a:rPr lang="es-MX" sz="2811" dirty="0">
                <a:solidFill>
                  <a:srgbClr val="FFFBF7"/>
                </a:solidFill>
                <a:latin typeface="Montserrat"/>
                <a:ea typeface="Montserrat"/>
                <a:cs typeface="Montserrat"/>
                <a:sym typeface="Montserrat"/>
              </a:rPr>
              <a:t>Cantidad de personas que podrían interesarse en el producto.</a:t>
            </a:r>
          </a:p>
          <a:p>
            <a:pPr algn="ctr">
              <a:lnSpc>
                <a:spcPts val="3936"/>
              </a:lnSpc>
              <a:spcBef>
                <a:spcPct val="0"/>
              </a:spcBef>
            </a:pPr>
            <a:r>
              <a:rPr lang="es-MX" sz="2811" dirty="0">
                <a:solidFill>
                  <a:srgbClr val="FFFBF7"/>
                </a:solidFill>
                <a:latin typeface="Montserrat"/>
                <a:ea typeface="Montserrat"/>
                <a:cs typeface="Montserrat"/>
                <a:sym typeface="Montserrat"/>
              </a:rPr>
              <a:t>(Cifra)</a:t>
            </a:r>
            <a:endParaRPr lang="en-US" sz="2811" dirty="0">
              <a:solidFill>
                <a:srgbClr val="FFFBF7"/>
              </a:solidFill>
              <a:latin typeface="Montserrat"/>
              <a:ea typeface="Montserrat"/>
              <a:cs typeface="Montserrat"/>
              <a:sym typeface="Montserra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Freeform 3"/>
          <p:cNvSpPr/>
          <p:nvPr/>
        </p:nvSpPr>
        <p:spPr>
          <a:xfrm rot="-5400000">
            <a:off x="13452126" y="7784393"/>
            <a:ext cx="4442983" cy="5846030"/>
          </a:xfrm>
          <a:custGeom>
            <a:avLst/>
            <a:gdLst/>
            <a:ahLst/>
            <a:cxnLst/>
            <a:rect l="l" t="t" r="r" b="b"/>
            <a:pathLst>
              <a:path w="4442983" h="5846030">
                <a:moveTo>
                  <a:pt x="0" y="0"/>
                </a:moveTo>
                <a:lnTo>
                  <a:pt x="4442983" y="0"/>
                </a:lnTo>
                <a:lnTo>
                  <a:pt x="4442983" y="5846030"/>
                </a:lnTo>
                <a:lnTo>
                  <a:pt x="0" y="584603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rot="-5400000">
            <a:off x="13835012" y="-1063472"/>
            <a:ext cx="4442983" cy="5846030"/>
          </a:xfrm>
          <a:custGeom>
            <a:avLst/>
            <a:gdLst/>
            <a:ahLst/>
            <a:cxnLst/>
            <a:rect l="l" t="t" r="r" b="b"/>
            <a:pathLst>
              <a:path w="4442983" h="5846030">
                <a:moveTo>
                  <a:pt x="0" y="0"/>
                </a:moveTo>
                <a:lnTo>
                  <a:pt x="4442983" y="0"/>
                </a:lnTo>
                <a:lnTo>
                  <a:pt x="4442983" y="5846030"/>
                </a:lnTo>
                <a:lnTo>
                  <a:pt x="0" y="584603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rot="-5400000">
            <a:off x="13835012" y="3360460"/>
            <a:ext cx="4442983" cy="5846030"/>
          </a:xfrm>
          <a:custGeom>
            <a:avLst/>
            <a:gdLst/>
            <a:ahLst/>
            <a:cxnLst/>
            <a:rect l="l" t="t" r="r" b="b"/>
            <a:pathLst>
              <a:path w="4442983" h="5846030">
                <a:moveTo>
                  <a:pt x="0" y="0"/>
                </a:moveTo>
                <a:lnTo>
                  <a:pt x="4442983" y="0"/>
                </a:lnTo>
                <a:lnTo>
                  <a:pt x="4442983" y="5846030"/>
                </a:lnTo>
                <a:lnTo>
                  <a:pt x="0" y="584603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flipV="1">
            <a:off x="2924415" y="5751873"/>
            <a:ext cx="2832295" cy="2270986"/>
          </a:xfrm>
          <a:custGeom>
            <a:avLst/>
            <a:gdLst/>
            <a:ahLst/>
            <a:cxnLst/>
            <a:rect l="l" t="t" r="r" b="b"/>
            <a:pathLst>
              <a:path w="2832295" h="2270986">
                <a:moveTo>
                  <a:pt x="0" y="2270986"/>
                </a:moveTo>
                <a:lnTo>
                  <a:pt x="2832295" y="2270986"/>
                </a:lnTo>
                <a:lnTo>
                  <a:pt x="2832295" y="0"/>
                </a:lnTo>
                <a:lnTo>
                  <a:pt x="0" y="0"/>
                </a:lnTo>
                <a:lnTo>
                  <a:pt x="0" y="2270986"/>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0" name="Group 10"/>
          <p:cNvGrpSpPr/>
          <p:nvPr/>
        </p:nvGrpSpPr>
        <p:grpSpPr>
          <a:xfrm>
            <a:off x="1028700" y="3109974"/>
            <a:ext cx="16230600" cy="2951036"/>
            <a:chOff x="0" y="0"/>
            <a:chExt cx="3365543" cy="629743"/>
          </a:xfrm>
        </p:grpSpPr>
        <p:sp>
          <p:nvSpPr>
            <p:cNvPr id="11" name="Freeform 11"/>
            <p:cNvSpPr/>
            <p:nvPr/>
          </p:nvSpPr>
          <p:spPr>
            <a:xfrm>
              <a:off x="0" y="0"/>
              <a:ext cx="3365543" cy="629743"/>
            </a:xfrm>
            <a:custGeom>
              <a:avLst/>
              <a:gdLst/>
              <a:ahLst/>
              <a:cxnLst/>
              <a:rect l="l" t="t" r="r" b="b"/>
              <a:pathLst>
                <a:path w="3365543" h="629743">
                  <a:moveTo>
                    <a:pt x="30899" y="0"/>
                  </a:moveTo>
                  <a:lnTo>
                    <a:pt x="3334644" y="0"/>
                  </a:lnTo>
                  <a:cubicBezTo>
                    <a:pt x="3351709" y="0"/>
                    <a:pt x="3365543" y="13834"/>
                    <a:pt x="3365543" y="30899"/>
                  </a:cubicBezTo>
                  <a:lnTo>
                    <a:pt x="3365543" y="598844"/>
                  </a:lnTo>
                  <a:cubicBezTo>
                    <a:pt x="3365543" y="607039"/>
                    <a:pt x="3362287" y="614898"/>
                    <a:pt x="3356493" y="620693"/>
                  </a:cubicBezTo>
                  <a:cubicBezTo>
                    <a:pt x="3350698" y="626488"/>
                    <a:pt x="3342839" y="629743"/>
                    <a:pt x="3334644" y="629743"/>
                  </a:cubicBezTo>
                  <a:lnTo>
                    <a:pt x="30899" y="629743"/>
                  </a:lnTo>
                  <a:cubicBezTo>
                    <a:pt x="22704" y="629743"/>
                    <a:pt x="14845" y="626488"/>
                    <a:pt x="9050" y="620693"/>
                  </a:cubicBezTo>
                  <a:cubicBezTo>
                    <a:pt x="3255" y="614898"/>
                    <a:pt x="0" y="607039"/>
                    <a:pt x="0" y="598844"/>
                  </a:cubicBezTo>
                  <a:lnTo>
                    <a:pt x="0" y="30899"/>
                  </a:lnTo>
                  <a:cubicBezTo>
                    <a:pt x="0" y="22704"/>
                    <a:pt x="3255" y="14845"/>
                    <a:pt x="9050" y="9050"/>
                  </a:cubicBezTo>
                  <a:cubicBezTo>
                    <a:pt x="14845" y="3255"/>
                    <a:pt x="22704" y="0"/>
                    <a:pt x="30899" y="0"/>
                  </a:cubicBezTo>
                  <a:close/>
                </a:path>
              </a:pathLst>
            </a:custGeom>
            <a:solidFill>
              <a:srgbClr val="FFFFFF"/>
            </a:solidFill>
          </p:spPr>
        </p:sp>
        <p:sp>
          <p:nvSpPr>
            <p:cNvPr id="12" name="TextBox 12"/>
            <p:cNvSpPr txBox="1"/>
            <p:nvPr/>
          </p:nvSpPr>
          <p:spPr>
            <a:xfrm>
              <a:off x="0" y="-38100"/>
              <a:ext cx="3365543" cy="667843"/>
            </a:xfrm>
            <a:prstGeom prst="rect">
              <a:avLst/>
            </a:prstGeom>
          </p:spPr>
          <p:txBody>
            <a:bodyPr lIns="50800" tIns="50800" rIns="50800" bIns="50800" rtlCol="0" anchor="ctr"/>
            <a:lstStyle/>
            <a:p>
              <a:pPr algn="ctr">
                <a:lnSpc>
                  <a:spcPts val="3367"/>
                </a:lnSpc>
              </a:pPr>
              <a:endParaRPr/>
            </a:p>
          </p:txBody>
        </p:sp>
      </p:grpSp>
      <p:sp>
        <p:nvSpPr>
          <p:cNvPr id="13" name="TextBox 13"/>
          <p:cNvSpPr txBox="1"/>
          <p:nvPr/>
        </p:nvSpPr>
        <p:spPr>
          <a:xfrm>
            <a:off x="3283049" y="857250"/>
            <a:ext cx="11721903" cy="1963614"/>
          </a:xfrm>
          <a:prstGeom prst="rect">
            <a:avLst/>
          </a:prstGeom>
        </p:spPr>
        <p:txBody>
          <a:bodyPr lIns="0" tIns="0" rIns="0" bIns="0" rtlCol="0" anchor="t">
            <a:spAutoFit/>
          </a:bodyPr>
          <a:lstStyle/>
          <a:p>
            <a:pPr algn="ctr">
              <a:lnSpc>
                <a:spcPts val="7756"/>
              </a:lnSpc>
              <a:spcBef>
                <a:spcPct val="0"/>
              </a:spcBef>
            </a:pPr>
            <a:r>
              <a:rPr lang="en-US" sz="5540" dirty="0">
                <a:solidFill>
                  <a:srgbClr val="FFFBF7"/>
                </a:solidFill>
                <a:latin typeface="Horizon"/>
                <a:ea typeface="Horizon"/>
                <a:cs typeface="Horizon"/>
                <a:sym typeface="Horizon"/>
              </a:rPr>
              <a:t>Demanda potencial</a:t>
            </a:r>
          </a:p>
        </p:txBody>
      </p:sp>
      <p:sp>
        <p:nvSpPr>
          <p:cNvPr id="15" name="TextBox 15"/>
          <p:cNvSpPr txBox="1"/>
          <p:nvPr/>
        </p:nvSpPr>
        <p:spPr>
          <a:xfrm>
            <a:off x="1295439" y="3312202"/>
            <a:ext cx="15324551" cy="2653803"/>
          </a:xfrm>
          <a:prstGeom prst="rect">
            <a:avLst/>
          </a:prstGeom>
        </p:spPr>
        <p:txBody>
          <a:bodyPr wrap="square" lIns="0" tIns="0" rIns="0" bIns="0" rtlCol="0" anchor="t">
            <a:spAutoFit/>
          </a:bodyPr>
          <a:lstStyle/>
          <a:p>
            <a:pPr algn="ctr">
              <a:lnSpc>
                <a:spcPts val="4216"/>
              </a:lnSpc>
              <a:spcBef>
                <a:spcPct val="0"/>
              </a:spcBef>
            </a:pPr>
            <a:r>
              <a:rPr lang="es-MX" sz="3011" dirty="0">
                <a:solidFill>
                  <a:srgbClr val="004369"/>
                </a:solidFill>
                <a:latin typeface="Montserrat"/>
                <a:ea typeface="Montserrat"/>
                <a:cs typeface="Montserrat"/>
                <a:sym typeface="Montserrat"/>
              </a:rPr>
              <a:t>¿Cómo seleccionarla región del país por donde ingresará la empresa? una empresa no debe asumir que todo un país representa un mercado homogéneo. Debe identificar una región geográfica donde existan consumidores potenciales para su producto y condiciones favorables para acceder comercialmente a ellos.</a:t>
            </a:r>
            <a:endParaRPr lang="en-US" sz="3011" dirty="0">
              <a:solidFill>
                <a:srgbClr val="004369"/>
              </a:solidFill>
              <a:latin typeface="Montserrat"/>
              <a:ea typeface="Montserrat"/>
              <a:cs typeface="Montserrat"/>
              <a:sym typeface="Montserrat"/>
            </a:endParaRPr>
          </a:p>
        </p:txBody>
      </p:sp>
    </p:spTree>
    <p:extLst>
      <p:ext uri="{BB962C8B-B14F-4D97-AF65-F5344CB8AC3E}">
        <p14:creationId xmlns:p14="http://schemas.microsoft.com/office/powerpoint/2010/main" val="16416375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Freeform 3"/>
          <p:cNvSpPr/>
          <p:nvPr/>
        </p:nvSpPr>
        <p:spPr>
          <a:xfrm rot="-5400000">
            <a:off x="13452126" y="7784393"/>
            <a:ext cx="4442983" cy="5846030"/>
          </a:xfrm>
          <a:custGeom>
            <a:avLst/>
            <a:gdLst/>
            <a:ahLst/>
            <a:cxnLst/>
            <a:rect l="l" t="t" r="r" b="b"/>
            <a:pathLst>
              <a:path w="4442983" h="5846030">
                <a:moveTo>
                  <a:pt x="0" y="0"/>
                </a:moveTo>
                <a:lnTo>
                  <a:pt x="4442983" y="0"/>
                </a:lnTo>
                <a:lnTo>
                  <a:pt x="4442983" y="5846030"/>
                </a:lnTo>
                <a:lnTo>
                  <a:pt x="0" y="584603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rot="-5400000">
            <a:off x="13835012" y="-1063472"/>
            <a:ext cx="4442983" cy="5846030"/>
          </a:xfrm>
          <a:custGeom>
            <a:avLst/>
            <a:gdLst/>
            <a:ahLst/>
            <a:cxnLst/>
            <a:rect l="l" t="t" r="r" b="b"/>
            <a:pathLst>
              <a:path w="4442983" h="5846030">
                <a:moveTo>
                  <a:pt x="0" y="0"/>
                </a:moveTo>
                <a:lnTo>
                  <a:pt x="4442983" y="0"/>
                </a:lnTo>
                <a:lnTo>
                  <a:pt x="4442983" y="5846030"/>
                </a:lnTo>
                <a:lnTo>
                  <a:pt x="0" y="584603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rot="-5400000">
            <a:off x="13835012" y="3360460"/>
            <a:ext cx="4442983" cy="5846030"/>
          </a:xfrm>
          <a:custGeom>
            <a:avLst/>
            <a:gdLst/>
            <a:ahLst/>
            <a:cxnLst/>
            <a:rect l="l" t="t" r="r" b="b"/>
            <a:pathLst>
              <a:path w="4442983" h="5846030">
                <a:moveTo>
                  <a:pt x="0" y="0"/>
                </a:moveTo>
                <a:lnTo>
                  <a:pt x="4442983" y="0"/>
                </a:lnTo>
                <a:lnTo>
                  <a:pt x="4442983" y="5846030"/>
                </a:lnTo>
                <a:lnTo>
                  <a:pt x="0" y="584603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flipV="1">
            <a:off x="2924415" y="5751873"/>
            <a:ext cx="2832295" cy="2270986"/>
          </a:xfrm>
          <a:custGeom>
            <a:avLst/>
            <a:gdLst/>
            <a:ahLst/>
            <a:cxnLst/>
            <a:rect l="l" t="t" r="r" b="b"/>
            <a:pathLst>
              <a:path w="2832295" h="2270986">
                <a:moveTo>
                  <a:pt x="0" y="2270986"/>
                </a:moveTo>
                <a:lnTo>
                  <a:pt x="2832295" y="2270986"/>
                </a:lnTo>
                <a:lnTo>
                  <a:pt x="2832295" y="0"/>
                </a:lnTo>
                <a:lnTo>
                  <a:pt x="0" y="0"/>
                </a:lnTo>
                <a:lnTo>
                  <a:pt x="0" y="2270986"/>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0" name="Group 10"/>
          <p:cNvGrpSpPr/>
          <p:nvPr/>
        </p:nvGrpSpPr>
        <p:grpSpPr>
          <a:xfrm>
            <a:off x="1028700" y="3109973"/>
            <a:ext cx="16230600" cy="4442984"/>
            <a:chOff x="0" y="0"/>
            <a:chExt cx="3365543" cy="629743"/>
          </a:xfrm>
        </p:grpSpPr>
        <p:sp>
          <p:nvSpPr>
            <p:cNvPr id="11" name="Freeform 11"/>
            <p:cNvSpPr/>
            <p:nvPr/>
          </p:nvSpPr>
          <p:spPr>
            <a:xfrm>
              <a:off x="0" y="0"/>
              <a:ext cx="3365543" cy="629743"/>
            </a:xfrm>
            <a:custGeom>
              <a:avLst/>
              <a:gdLst/>
              <a:ahLst/>
              <a:cxnLst/>
              <a:rect l="l" t="t" r="r" b="b"/>
              <a:pathLst>
                <a:path w="3365543" h="629743">
                  <a:moveTo>
                    <a:pt x="30899" y="0"/>
                  </a:moveTo>
                  <a:lnTo>
                    <a:pt x="3334644" y="0"/>
                  </a:lnTo>
                  <a:cubicBezTo>
                    <a:pt x="3351709" y="0"/>
                    <a:pt x="3365543" y="13834"/>
                    <a:pt x="3365543" y="30899"/>
                  </a:cubicBezTo>
                  <a:lnTo>
                    <a:pt x="3365543" y="598844"/>
                  </a:lnTo>
                  <a:cubicBezTo>
                    <a:pt x="3365543" y="607039"/>
                    <a:pt x="3362287" y="614898"/>
                    <a:pt x="3356493" y="620693"/>
                  </a:cubicBezTo>
                  <a:cubicBezTo>
                    <a:pt x="3350698" y="626488"/>
                    <a:pt x="3342839" y="629743"/>
                    <a:pt x="3334644" y="629743"/>
                  </a:cubicBezTo>
                  <a:lnTo>
                    <a:pt x="30899" y="629743"/>
                  </a:lnTo>
                  <a:cubicBezTo>
                    <a:pt x="22704" y="629743"/>
                    <a:pt x="14845" y="626488"/>
                    <a:pt x="9050" y="620693"/>
                  </a:cubicBezTo>
                  <a:cubicBezTo>
                    <a:pt x="3255" y="614898"/>
                    <a:pt x="0" y="607039"/>
                    <a:pt x="0" y="598844"/>
                  </a:cubicBezTo>
                  <a:lnTo>
                    <a:pt x="0" y="30899"/>
                  </a:lnTo>
                  <a:cubicBezTo>
                    <a:pt x="0" y="22704"/>
                    <a:pt x="3255" y="14845"/>
                    <a:pt x="9050" y="9050"/>
                  </a:cubicBezTo>
                  <a:cubicBezTo>
                    <a:pt x="14845" y="3255"/>
                    <a:pt x="22704" y="0"/>
                    <a:pt x="30899" y="0"/>
                  </a:cubicBezTo>
                  <a:close/>
                </a:path>
              </a:pathLst>
            </a:custGeom>
            <a:solidFill>
              <a:srgbClr val="FFFFFF"/>
            </a:solidFill>
          </p:spPr>
        </p:sp>
        <p:sp>
          <p:nvSpPr>
            <p:cNvPr id="12" name="TextBox 12"/>
            <p:cNvSpPr txBox="1"/>
            <p:nvPr/>
          </p:nvSpPr>
          <p:spPr>
            <a:xfrm>
              <a:off x="0" y="-38100"/>
              <a:ext cx="3365543" cy="667843"/>
            </a:xfrm>
            <a:prstGeom prst="rect">
              <a:avLst/>
            </a:prstGeom>
          </p:spPr>
          <p:txBody>
            <a:bodyPr lIns="50800" tIns="50800" rIns="50800" bIns="50800" rtlCol="0" anchor="ctr"/>
            <a:lstStyle/>
            <a:p>
              <a:pPr algn="ctr">
                <a:lnSpc>
                  <a:spcPts val="3367"/>
                </a:lnSpc>
              </a:pPr>
              <a:endParaRPr/>
            </a:p>
          </p:txBody>
        </p:sp>
      </p:grpSp>
      <p:sp>
        <p:nvSpPr>
          <p:cNvPr id="13" name="TextBox 13"/>
          <p:cNvSpPr txBox="1"/>
          <p:nvPr/>
        </p:nvSpPr>
        <p:spPr>
          <a:xfrm>
            <a:off x="3283049" y="857250"/>
            <a:ext cx="11721903" cy="1963614"/>
          </a:xfrm>
          <a:prstGeom prst="rect">
            <a:avLst/>
          </a:prstGeom>
        </p:spPr>
        <p:txBody>
          <a:bodyPr lIns="0" tIns="0" rIns="0" bIns="0" rtlCol="0" anchor="t">
            <a:spAutoFit/>
          </a:bodyPr>
          <a:lstStyle/>
          <a:p>
            <a:pPr algn="ctr">
              <a:lnSpc>
                <a:spcPts val="7756"/>
              </a:lnSpc>
              <a:spcBef>
                <a:spcPct val="0"/>
              </a:spcBef>
            </a:pPr>
            <a:r>
              <a:rPr lang="en-US" sz="5540" dirty="0">
                <a:solidFill>
                  <a:srgbClr val="FFFBF7"/>
                </a:solidFill>
                <a:latin typeface="Horizon"/>
                <a:ea typeface="Horizon"/>
                <a:cs typeface="Horizon"/>
                <a:sym typeface="Horizon"/>
              </a:rPr>
              <a:t>PERFIL DEL CONSUMIDOR</a:t>
            </a:r>
          </a:p>
        </p:txBody>
      </p:sp>
      <p:sp>
        <p:nvSpPr>
          <p:cNvPr id="15" name="TextBox 15"/>
          <p:cNvSpPr txBox="1"/>
          <p:nvPr/>
        </p:nvSpPr>
        <p:spPr>
          <a:xfrm>
            <a:off x="1295439" y="3312202"/>
            <a:ext cx="15324551" cy="3731021"/>
          </a:xfrm>
          <a:prstGeom prst="rect">
            <a:avLst/>
          </a:prstGeom>
        </p:spPr>
        <p:txBody>
          <a:bodyPr wrap="square" lIns="0" tIns="0" rIns="0" bIns="0" rtlCol="0" anchor="t">
            <a:spAutoFit/>
          </a:bodyPr>
          <a:lstStyle/>
          <a:p>
            <a:pPr algn="ctr">
              <a:lnSpc>
                <a:spcPts val="4216"/>
              </a:lnSpc>
              <a:spcBef>
                <a:spcPct val="0"/>
              </a:spcBef>
            </a:pPr>
            <a:r>
              <a:rPr lang="es-MX" sz="3011" b="1" dirty="0">
                <a:solidFill>
                  <a:srgbClr val="004369"/>
                </a:solidFill>
                <a:latin typeface="Montserrat"/>
                <a:ea typeface="Montserrat"/>
                <a:cs typeface="Montserrat"/>
                <a:sym typeface="Montserrat"/>
              </a:rPr>
              <a:t>Características demográficas</a:t>
            </a:r>
            <a:r>
              <a:rPr lang="es-MX" sz="3011" dirty="0">
                <a:solidFill>
                  <a:srgbClr val="004369"/>
                </a:solidFill>
                <a:latin typeface="Montserrat"/>
                <a:ea typeface="Montserrat"/>
                <a:cs typeface="Montserrat"/>
                <a:sym typeface="Montserrat"/>
              </a:rPr>
              <a:t>: personas migrantes entre los 15 y los 28 años. </a:t>
            </a:r>
            <a:r>
              <a:rPr lang="es-MX" sz="3011" b="1" dirty="0">
                <a:solidFill>
                  <a:srgbClr val="004369"/>
                </a:solidFill>
                <a:latin typeface="Montserrat"/>
                <a:ea typeface="Montserrat"/>
                <a:cs typeface="Montserrat"/>
                <a:sym typeface="Montserrat"/>
              </a:rPr>
              <a:t>Características psicográficas: </a:t>
            </a:r>
            <a:r>
              <a:rPr lang="es-MX" sz="3011" dirty="0">
                <a:solidFill>
                  <a:srgbClr val="004369"/>
                </a:solidFill>
                <a:latin typeface="Montserrat"/>
                <a:ea typeface="Montserrat"/>
                <a:cs typeface="Montserrat"/>
                <a:sym typeface="Montserrat"/>
              </a:rPr>
              <a:t>personas que valoran o buscan el tipo de producto que se pretende comercializar. </a:t>
            </a:r>
          </a:p>
          <a:p>
            <a:pPr algn="ctr">
              <a:lnSpc>
                <a:spcPts val="4216"/>
              </a:lnSpc>
              <a:spcBef>
                <a:spcPct val="0"/>
              </a:spcBef>
            </a:pPr>
            <a:r>
              <a:rPr lang="es-MX" sz="3011" b="1" dirty="0">
                <a:solidFill>
                  <a:srgbClr val="004369"/>
                </a:solidFill>
                <a:latin typeface="Montserrat"/>
                <a:ea typeface="Montserrat"/>
                <a:cs typeface="Montserrat"/>
                <a:sym typeface="Montserrat"/>
              </a:rPr>
              <a:t>Necesidad o motivación: </a:t>
            </a:r>
            <a:r>
              <a:rPr lang="es-MX" sz="3011" dirty="0">
                <a:solidFill>
                  <a:srgbClr val="004369"/>
                </a:solidFill>
                <a:latin typeface="Montserrat"/>
                <a:ea typeface="Montserrat"/>
                <a:cs typeface="Montserrat"/>
                <a:sym typeface="Montserrat"/>
              </a:rPr>
              <a:t>satisfacer una necesidad concreta que el producto resuelve o atender una preferencia de consumo. </a:t>
            </a:r>
          </a:p>
          <a:p>
            <a:pPr algn="ctr">
              <a:lnSpc>
                <a:spcPts val="4216"/>
              </a:lnSpc>
              <a:spcBef>
                <a:spcPct val="0"/>
              </a:spcBef>
            </a:pPr>
            <a:r>
              <a:rPr lang="es-MX" sz="3011" b="1" dirty="0">
                <a:solidFill>
                  <a:srgbClr val="004369"/>
                </a:solidFill>
                <a:latin typeface="Montserrat"/>
                <a:ea typeface="Montserrat"/>
                <a:cs typeface="Montserrat"/>
                <a:sym typeface="Montserrat"/>
              </a:rPr>
              <a:t>Comportamiento de compra</a:t>
            </a:r>
            <a:r>
              <a:rPr lang="es-MX" sz="3011" dirty="0">
                <a:solidFill>
                  <a:srgbClr val="004369"/>
                </a:solidFill>
                <a:latin typeface="Montserrat"/>
                <a:ea typeface="Montserrat"/>
                <a:cs typeface="Montserrat"/>
                <a:sym typeface="Montserrat"/>
              </a:rPr>
              <a:t>: frecuencia de consumo, lugares habituales de compra y disposición a probar productos nuevos.</a:t>
            </a:r>
            <a:endParaRPr lang="en-US" sz="3011" dirty="0">
              <a:solidFill>
                <a:srgbClr val="004369"/>
              </a:solidFill>
              <a:latin typeface="Montserrat"/>
              <a:ea typeface="Montserrat"/>
              <a:cs typeface="Montserrat"/>
              <a:sym typeface="Montserrat"/>
            </a:endParaRPr>
          </a:p>
        </p:txBody>
      </p:sp>
    </p:spTree>
    <p:extLst>
      <p:ext uri="{BB962C8B-B14F-4D97-AF65-F5344CB8AC3E}">
        <p14:creationId xmlns:p14="http://schemas.microsoft.com/office/powerpoint/2010/main" val="5182973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Freeform 3"/>
          <p:cNvSpPr/>
          <p:nvPr/>
        </p:nvSpPr>
        <p:spPr>
          <a:xfrm rot="-5400000">
            <a:off x="13452126" y="7784393"/>
            <a:ext cx="4442983" cy="5846030"/>
          </a:xfrm>
          <a:custGeom>
            <a:avLst/>
            <a:gdLst/>
            <a:ahLst/>
            <a:cxnLst/>
            <a:rect l="l" t="t" r="r" b="b"/>
            <a:pathLst>
              <a:path w="4442983" h="5846030">
                <a:moveTo>
                  <a:pt x="0" y="0"/>
                </a:moveTo>
                <a:lnTo>
                  <a:pt x="4442983" y="0"/>
                </a:lnTo>
                <a:lnTo>
                  <a:pt x="4442983" y="5846030"/>
                </a:lnTo>
                <a:lnTo>
                  <a:pt x="0" y="584603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rot="-5400000">
            <a:off x="13835012" y="-1063472"/>
            <a:ext cx="4442983" cy="5846030"/>
          </a:xfrm>
          <a:custGeom>
            <a:avLst/>
            <a:gdLst/>
            <a:ahLst/>
            <a:cxnLst/>
            <a:rect l="l" t="t" r="r" b="b"/>
            <a:pathLst>
              <a:path w="4442983" h="5846030">
                <a:moveTo>
                  <a:pt x="0" y="0"/>
                </a:moveTo>
                <a:lnTo>
                  <a:pt x="4442983" y="0"/>
                </a:lnTo>
                <a:lnTo>
                  <a:pt x="4442983" y="5846030"/>
                </a:lnTo>
                <a:lnTo>
                  <a:pt x="0" y="584603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rot="-5400000">
            <a:off x="13835012" y="3360460"/>
            <a:ext cx="4442983" cy="5846030"/>
          </a:xfrm>
          <a:custGeom>
            <a:avLst/>
            <a:gdLst/>
            <a:ahLst/>
            <a:cxnLst/>
            <a:rect l="l" t="t" r="r" b="b"/>
            <a:pathLst>
              <a:path w="4442983" h="5846030">
                <a:moveTo>
                  <a:pt x="0" y="0"/>
                </a:moveTo>
                <a:lnTo>
                  <a:pt x="4442983" y="0"/>
                </a:lnTo>
                <a:lnTo>
                  <a:pt x="4442983" y="5846030"/>
                </a:lnTo>
                <a:lnTo>
                  <a:pt x="0" y="584603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flipV="1">
            <a:off x="2924415" y="5751873"/>
            <a:ext cx="2832295" cy="2270986"/>
          </a:xfrm>
          <a:custGeom>
            <a:avLst/>
            <a:gdLst/>
            <a:ahLst/>
            <a:cxnLst/>
            <a:rect l="l" t="t" r="r" b="b"/>
            <a:pathLst>
              <a:path w="2832295" h="2270986">
                <a:moveTo>
                  <a:pt x="0" y="2270986"/>
                </a:moveTo>
                <a:lnTo>
                  <a:pt x="2832295" y="2270986"/>
                </a:lnTo>
                <a:lnTo>
                  <a:pt x="2832295" y="0"/>
                </a:lnTo>
                <a:lnTo>
                  <a:pt x="0" y="0"/>
                </a:lnTo>
                <a:lnTo>
                  <a:pt x="0" y="2270986"/>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0" name="Group 10"/>
          <p:cNvGrpSpPr/>
          <p:nvPr/>
        </p:nvGrpSpPr>
        <p:grpSpPr>
          <a:xfrm>
            <a:off x="1143000" y="4081035"/>
            <a:ext cx="16230600" cy="4442984"/>
            <a:chOff x="0" y="0"/>
            <a:chExt cx="3365543" cy="629743"/>
          </a:xfrm>
        </p:grpSpPr>
        <p:sp>
          <p:nvSpPr>
            <p:cNvPr id="11" name="Freeform 11"/>
            <p:cNvSpPr/>
            <p:nvPr/>
          </p:nvSpPr>
          <p:spPr>
            <a:xfrm>
              <a:off x="0" y="0"/>
              <a:ext cx="3365543" cy="629743"/>
            </a:xfrm>
            <a:custGeom>
              <a:avLst/>
              <a:gdLst/>
              <a:ahLst/>
              <a:cxnLst/>
              <a:rect l="l" t="t" r="r" b="b"/>
              <a:pathLst>
                <a:path w="3365543" h="629743">
                  <a:moveTo>
                    <a:pt x="30899" y="0"/>
                  </a:moveTo>
                  <a:lnTo>
                    <a:pt x="3334644" y="0"/>
                  </a:lnTo>
                  <a:cubicBezTo>
                    <a:pt x="3351709" y="0"/>
                    <a:pt x="3365543" y="13834"/>
                    <a:pt x="3365543" y="30899"/>
                  </a:cubicBezTo>
                  <a:lnTo>
                    <a:pt x="3365543" y="598844"/>
                  </a:lnTo>
                  <a:cubicBezTo>
                    <a:pt x="3365543" y="607039"/>
                    <a:pt x="3362287" y="614898"/>
                    <a:pt x="3356493" y="620693"/>
                  </a:cubicBezTo>
                  <a:cubicBezTo>
                    <a:pt x="3350698" y="626488"/>
                    <a:pt x="3342839" y="629743"/>
                    <a:pt x="3334644" y="629743"/>
                  </a:cubicBezTo>
                  <a:lnTo>
                    <a:pt x="30899" y="629743"/>
                  </a:lnTo>
                  <a:cubicBezTo>
                    <a:pt x="22704" y="629743"/>
                    <a:pt x="14845" y="626488"/>
                    <a:pt x="9050" y="620693"/>
                  </a:cubicBezTo>
                  <a:cubicBezTo>
                    <a:pt x="3255" y="614898"/>
                    <a:pt x="0" y="607039"/>
                    <a:pt x="0" y="598844"/>
                  </a:cubicBezTo>
                  <a:lnTo>
                    <a:pt x="0" y="30899"/>
                  </a:lnTo>
                  <a:cubicBezTo>
                    <a:pt x="0" y="22704"/>
                    <a:pt x="3255" y="14845"/>
                    <a:pt x="9050" y="9050"/>
                  </a:cubicBezTo>
                  <a:cubicBezTo>
                    <a:pt x="14845" y="3255"/>
                    <a:pt x="22704" y="0"/>
                    <a:pt x="30899" y="0"/>
                  </a:cubicBezTo>
                  <a:close/>
                </a:path>
              </a:pathLst>
            </a:custGeom>
            <a:solidFill>
              <a:srgbClr val="FFFFFF"/>
            </a:solidFill>
          </p:spPr>
        </p:sp>
        <p:sp>
          <p:nvSpPr>
            <p:cNvPr id="12" name="TextBox 12"/>
            <p:cNvSpPr txBox="1"/>
            <p:nvPr/>
          </p:nvSpPr>
          <p:spPr>
            <a:xfrm>
              <a:off x="0" y="-38100"/>
              <a:ext cx="3365543" cy="667843"/>
            </a:xfrm>
            <a:prstGeom prst="rect">
              <a:avLst/>
            </a:prstGeom>
          </p:spPr>
          <p:txBody>
            <a:bodyPr lIns="50800" tIns="50800" rIns="50800" bIns="50800" rtlCol="0" anchor="ctr"/>
            <a:lstStyle/>
            <a:p>
              <a:pPr algn="ctr">
                <a:lnSpc>
                  <a:spcPts val="3367"/>
                </a:lnSpc>
              </a:pPr>
              <a:endParaRPr/>
            </a:p>
          </p:txBody>
        </p:sp>
      </p:grpSp>
      <p:sp>
        <p:nvSpPr>
          <p:cNvPr id="13" name="TextBox 13"/>
          <p:cNvSpPr txBox="1"/>
          <p:nvPr/>
        </p:nvSpPr>
        <p:spPr>
          <a:xfrm>
            <a:off x="1295439" y="300089"/>
            <a:ext cx="15468599" cy="2963888"/>
          </a:xfrm>
          <a:prstGeom prst="rect">
            <a:avLst/>
          </a:prstGeom>
        </p:spPr>
        <p:txBody>
          <a:bodyPr wrap="square" lIns="0" tIns="0" rIns="0" bIns="0" rtlCol="0" anchor="t">
            <a:spAutoFit/>
          </a:bodyPr>
          <a:lstStyle/>
          <a:p>
            <a:pPr algn="ctr">
              <a:lnSpc>
                <a:spcPts val="7756"/>
              </a:lnSpc>
              <a:spcBef>
                <a:spcPct val="0"/>
              </a:spcBef>
            </a:pPr>
            <a:r>
              <a:rPr lang="en-US" sz="5540" dirty="0">
                <a:solidFill>
                  <a:srgbClr val="FFFBF7"/>
                </a:solidFill>
                <a:latin typeface="Horizon"/>
                <a:ea typeface="Horizon"/>
                <a:cs typeface="Horizon"/>
                <a:sym typeface="Horizon"/>
              </a:rPr>
              <a:t>CONCENTRACIÓN GEOGRÁFICA DEL SEGMENTO</a:t>
            </a:r>
          </a:p>
        </p:txBody>
      </p:sp>
      <p:sp>
        <p:nvSpPr>
          <p:cNvPr id="15" name="TextBox 15"/>
          <p:cNvSpPr txBox="1"/>
          <p:nvPr/>
        </p:nvSpPr>
        <p:spPr>
          <a:xfrm>
            <a:off x="1367462" y="4355892"/>
            <a:ext cx="15324551" cy="4269630"/>
          </a:xfrm>
          <a:prstGeom prst="rect">
            <a:avLst/>
          </a:prstGeom>
        </p:spPr>
        <p:txBody>
          <a:bodyPr wrap="square" lIns="0" tIns="0" rIns="0" bIns="0" rtlCol="0" anchor="t">
            <a:spAutoFit/>
          </a:bodyPr>
          <a:lstStyle/>
          <a:p>
            <a:pPr algn="ctr">
              <a:lnSpc>
                <a:spcPts val="4216"/>
              </a:lnSpc>
              <a:spcBef>
                <a:spcPct val="0"/>
              </a:spcBef>
            </a:pPr>
            <a:r>
              <a:rPr lang="es-MX" sz="3011" dirty="0">
                <a:latin typeface="Montserrat"/>
                <a:ea typeface="Montserrat"/>
                <a:cs typeface="Montserrat"/>
                <a:sym typeface="Montserrat"/>
              </a:rPr>
              <a:t>Una vez definido el perfil, investigamos en qué ciudades o regiones de España se concentra esa población.</a:t>
            </a:r>
          </a:p>
          <a:p>
            <a:pPr>
              <a:lnSpc>
                <a:spcPts val="4216"/>
              </a:lnSpc>
              <a:spcBef>
                <a:spcPct val="0"/>
              </a:spcBef>
            </a:pPr>
            <a:r>
              <a:rPr lang="es-MX" sz="3011" dirty="0">
                <a:latin typeface="Montserrat"/>
                <a:ea typeface="Montserrat"/>
                <a:cs typeface="Montserrat"/>
                <a:sym typeface="Montserrat"/>
              </a:rPr>
              <a:t>Ejemplo:</a:t>
            </a:r>
          </a:p>
          <a:p>
            <a:pPr>
              <a:lnSpc>
                <a:spcPts val="4216"/>
              </a:lnSpc>
              <a:spcBef>
                <a:spcPct val="0"/>
              </a:spcBef>
            </a:pPr>
            <a:r>
              <a:rPr lang="es-MX" sz="3011" dirty="0">
                <a:latin typeface="Montserrat"/>
                <a:ea typeface="Montserrat"/>
                <a:cs typeface="Montserrat"/>
                <a:sym typeface="Montserrat"/>
              </a:rPr>
              <a:t>Población migrante de España Universo de referencia nacional</a:t>
            </a:r>
          </a:p>
          <a:p>
            <a:pPr>
              <a:lnSpc>
                <a:spcPts val="4216"/>
              </a:lnSpc>
              <a:spcBef>
                <a:spcPct val="0"/>
              </a:spcBef>
            </a:pPr>
            <a:r>
              <a:rPr lang="es-MX" sz="3011" dirty="0">
                <a:latin typeface="Montserrat"/>
                <a:ea typeface="Montserrat"/>
                <a:cs typeface="Montserrat"/>
                <a:sym typeface="Montserrat"/>
              </a:rPr>
              <a:t>Barcelona concentra el 60 %: Proporción hipotética de la población migrante nacional</a:t>
            </a:r>
          </a:p>
          <a:p>
            <a:pPr>
              <a:lnSpc>
                <a:spcPts val="4216"/>
              </a:lnSpc>
              <a:spcBef>
                <a:spcPct val="0"/>
              </a:spcBef>
            </a:pPr>
            <a:r>
              <a:rPr lang="es-MX" sz="3011" dirty="0">
                <a:latin typeface="Montserrat"/>
                <a:ea typeface="Montserrat"/>
                <a:cs typeface="Montserrat"/>
                <a:sym typeface="Montserrat"/>
              </a:rPr>
              <a:t>El 50 % cumple el perfil específico: Proporción hipotética que tiene entre 15 y 28 años y reúne los criterios de interés por el producto</a:t>
            </a:r>
            <a:endParaRPr lang="en-US" sz="3011" dirty="0">
              <a:latin typeface="Montserrat"/>
              <a:ea typeface="Montserrat"/>
              <a:cs typeface="Montserrat"/>
              <a:sym typeface="Montserrat"/>
            </a:endParaRPr>
          </a:p>
        </p:txBody>
      </p:sp>
    </p:spTree>
    <p:extLst>
      <p:ext uri="{BB962C8B-B14F-4D97-AF65-F5344CB8AC3E}">
        <p14:creationId xmlns:p14="http://schemas.microsoft.com/office/powerpoint/2010/main" val="24098730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Freeform 3"/>
          <p:cNvSpPr/>
          <p:nvPr/>
        </p:nvSpPr>
        <p:spPr>
          <a:xfrm>
            <a:off x="14342014" y="-4876697"/>
            <a:ext cx="8199674" cy="8229600"/>
          </a:xfrm>
          <a:custGeom>
            <a:avLst/>
            <a:gdLst/>
            <a:ahLst/>
            <a:cxnLst/>
            <a:rect l="l" t="t" r="r" b="b"/>
            <a:pathLst>
              <a:path w="8199674" h="8229600">
                <a:moveTo>
                  <a:pt x="0" y="0"/>
                </a:moveTo>
                <a:lnTo>
                  <a:pt x="8199674" y="0"/>
                </a:lnTo>
                <a:lnTo>
                  <a:pt x="8199674" y="8229600"/>
                </a:lnTo>
                <a:lnTo>
                  <a:pt x="0" y="8229600"/>
                </a:lnTo>
                <a:lnTo>
                  <a:pt x="0" y="0"/>
                </a:lnTo>
                <a:close/>
              </a:path>
            </a:pathLst>
          </a:custGeom>
          <a:blipFill>
            <a:blip r:embed="rId3"/>
            <a:stretch>
              <a:fillRect/>
            </a:stretch>
          </a:blipFill>
        </p:spPr>
      </p:sp>
      <p:sp>
        <p:nvSpPr>
          <p:cNvPr id="4" name="Freeform 4"/>
          <p:cNvSpPr/>
          <p:nvPr/>
        </p:nvSpPr>
        <p:spPr>
          <a:xfrm>
            <a:off x="-4632705" y="4383941"/>
            <a:ext cx="8199674" cy="8229600"/>
          </a:xfrm>
          <a:custGeom>
            <a:avLst/>
            <a:gdLst/>
            <a:ahLst/>
            <a:cxnLst/>
            <a:rect l="l" t="t" r="r" b="b"/>
            <a:pathLst>
              <a:path w="8199674" h="8229600">
                <a:moveTo>
                  <a:pt x="0" y="0"/>
                </a:moveTo>
                <a:lnTo>
                  <a:pt x="8199675" y="0"/>
                </a:lnTo>
                <a:lnTo>
                  <a:pt x="8199675" y="8229600"/>
                </a:lnTo>
                <a:lnTo>
                  <a:pt x="0" y="8229600"/>
                </a:lnTo>
                <a:lnTo>
                  <a:pt x="0" y="0"/>
                </a:lnTo>
                <a:close/>
              </a:path>
            </a:pathLst>
          </a:custGeom>
          <a:blipFill>
            <a:blip r:embed="rId3"/>
            <a:stretch>
              <a:fillRect/>
            </a:stretch>
          </a:blipFill>
        </p:spPr>
      </p:sp>
      <p:sp>
        <p:nvSpPr>
          <p:cNvPr id="5" name="TextBox 5"/>
          <p:cNvSpPr txBox="1"/>
          <p:nvPr/>
        </p:nvSpPr>
        <p:spPr>
          <a:xfrm>
            <a:off x="876642" y="382329"/>
            <a:ext cx="16170188" cy="847924"/>
          </a:xfrm>
          <a:prstGeom prst="rect">
            <a:avLst/>
          </a:prstGeom>
        </p:spPr>
        <p:txBody>
          <a:bodyPr lIns="0" tIns="0" rIns="0" bIns="0" rtlCol="0" anchor="t">
            <a:spAutoFit/>
          </a:bodyPr>
          <a:lstStyle/>
          <a:p>
            <a:pPr algn="ctr">
              <a:lnSpc>
                <a:spcPts val="6648"/>
              </a:lnSpc>
            </a:pPr>
            <a:r>
              <a:rPr lang="en-US" sz="5540" dirty="0">
                <a:solidFill>
                  <a:srgbClr val="FFFBF7"/>
                </a:solidFill>
                <a:latin typeface="Horizon"/>
                <a:ea typeface="Horizon"/>
                <a:cs typeface="Horizon"/>
                <a:sym typeface="Horizon"/>
              </a:rPr>
              <a:t>CONECTIVIDAD LOGISTICA</a:t>
            </a:r>
          </a:p>
        </p:txBody>
      </p:sp>
      <p:pic>
        <p:nvPicPr>
          <p:cNvPr id="13" name="Imagen 12">
            <a:extLst>
              <a:ext uri="{FF2B5EF4-FFF2-40B4-BE49-F238E27FC236}">
                <a16:creationId xmlns:a16="http://schemas.microsoft.com/office/drawing/2014/main" id="{CFB31C0A-4DE1-4ED1-B9CF-ACC5F212FE8A}"/>
              </a:ext>
            </a:extLst>
          </p:cNvPr>
          <p:cNvPicPr>
            <a:picLocks noChangeAspect="1"/>
          </p:cNvPicPr>
          <p:nvPr/>
        </p:nvPicPr>
        <p:blipFill>
          <a:blip r:embed="rId4"/>
          <a:stretch>
            <a:fillRect/>
          </a:stretch>
        </p:blipFill>
        <p:spPr>
          <a:xfrm>
            <a:off x="3368992" y="1612582"/>
            <a:ext cx="11550015" cy="7790175"/>
          </a:xfrm>
          <a:prstGeom prst="rect">
            <a:avLst/>
          </a:prstGeom>
        </p:spPr>
      </p:pic>
    </p:spTree>
    <p:extLst>
      <p:ext uri="{BB962C8B-B14F-4D97-AF65-F5344CB8AC3E}">
        <p14:creationId xmlns:p14="http://schemas.microsoft.com/office/powerpoint/2010/main" val="13512686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5689"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Freeform 3"/>
          <p:cNvSpPr/>
          <p:nvPr/>
        </p:nvSpPr>
        <p:spPr>
          <a:xfrm rot="-5400000">
            <a:off x="13452126" y="7784393"/>
            <a:ext cx="4442983" cy="5846030"/>
          </a:xfrm>
          <a:custGeom>
            <a:avLst/>
            <a:gdLst/>
            <a:ahLst/>
            <a:cxnLst/>
            <a:rect l="l" t="t" r="r" b="b"/>
            <a:pathLst>
              <a:path w="4442983" h="5846030">
                <a:moveTo>
                  <a:pt x="0" y="0"/>
                </a:moveTo>
                <a:lnTo>
                  <a:pt x="4442983" y="0"/>
                </a:lnTo>
                <a:lnTo>
                  <a:pt x="4442983" y="5846030"/>
                </a:lnTo>
                <a:lnTo>
                  <a:pt x="0" y="584603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rot="-5400000">
            <a:off x="13835012" y="-1063472"/>
            <a:ext cx="4442983" cy="5846030"/>
          </a:xfrm>
          <a:custGeom>
            <a:avLst/>
            <a:gdLst/>
            <a:ahLst/>
            <a:cxnLst/>
            <a:rect l="l" t="t" r="r" b="b"/>
            <a:pathLst>
              <a:path w="4442983" h="5846030">
                <a:moveTo>
                  <a:pt x="0" y="0"/>
                </a:moveTo>
                <a:lnTo>
                  <a:pt x="4442983" y="0"/>
                </a:lnTo>
                <a:lnTo>
                  <a:pt x="4442983" y="5846030"/>
                </a:lnTo>
                <a:lnTo>
                  <a:pt x="0" y="584603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rot="-5400000">
            <a:off x="13835012" y="3360460"/>
            <a:ext cx="4442983" cy="5846030"/>
          </a:xfrm>
          <a:custGeom>
            <a:avLst/>
            <a:gdLst/>
            <a:ahLst/>
            <a:cxnLst/>
            <a:rect l="l" t="t" r="r" b="b"/>
            <a:pathLst>
              <a:path w="4442983" h="5846030">
                <a:moveTo>
                  <a:pt x="0" y="0"/>
                </a:moveTo>
                <a:lnTo>
                  <a:pt x="4442983" y="0"/>
                </a:lnTo>
                <a:lnTo>
                  <a:pt x="4442983" y="5846030"/>
                </a:lnTo>
                <a:lnTo>
                  <a:pt x="0" y="584603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6" name="Freeform 6"/>
          <p:cNvSpPr/>
          <p:nvPr/>
        </p:nvSpPr>
        <p:spPr>
          <a:xfrm flipV="1">
            <a:off x="2924415" y="5751873"/>
            <a:ext cx="2832295" cy="2270986"/>
          </a:xfrm>
          <a:custGeom>
            <a:avLst/>
            <a:gdLst/>
            <a:ahLst/>
            <a:cxnLst/>
            <a:rect l="l" t="t" r="r" b="b"/>
            <a:pathLst>
              <a:path w="2832295" h="2270986">
                <a:moveTo>
                  <a:pt x="0" y="2270986"/>
                </a:moveTo>
                <a:lnTo>
                  <a:pt x="2832295" y="2270986"/>
                </a:lnTo>
                <a:lnTo>
                  <a:pt x="2832295" y="0"/>
                </a:lnTo>
                <a:lnTo>
                  <a:pt x="0" y="0"/>
                </a:lnTo>
                <a:lnTo>
                  <a:pt x="0" y="2270986"/>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0" name="Group 10"/>
          <p:cNvGrpSpPr/>
          <p:nvPr/>
        </p:nvGrpSpPr>
        <p:grpSpPr>
          <a:xfrm>
            <a:off x="685799" y="542340"/>
            <a:ext cx="10683807" cy="3839159"/>
            <a:chOff x="0" y="0"/>
            <a:chExt cx="3365543" cy="629743"/>
          </a:xfrm>
        </p:grpSpPr>
        <p:sp>
          <p:nvSpPr>
            <p:cNvPr id="11" name="Freeform 11"/>
            <p:cNvSpPr/>
            <p:nvPr/>
          </p:nvSpPr>
          <p:spPr>
            <a:xfrm>
              <a:off x="0" y="0"/>
              <a:ext cx="3365543" cy="629743"/>
            </a:xfrm>
            <a:custGeom>
              <a:avLst/>
              <a:gdLst/>
              <a:ahLst/>
              <a:cxnLst/>
              <a:rect l="l" t="t" r="r" b="b"/>
              <a:pathLst>
                <a:path w="3365543" h="629743">
                  <a:moveTo>
                    <a:pt x="30899" y="0"/>
                  </a:moveTo>
                  <a:lnTo>
                    <a:pt x="3334644" y="0"/>
                  </a:lnTo>
                  <a:cubicBezTo>
                    <a:pt x="3351709" y="0"/>
                    <a:pt x="3365543" y="13834"/>
                    <a:pt x="3365543" y="30899"/>
                  </a:cubicBezTo>
                  <a:lnTo>
                    <a:pt x="3365543" y="598844"/>
                  </a:lnTo>
                  <a:cubicBezTo>
                    <a:pt x="3365543" y="607039"/>
                    <a:pt x="3362287" y="614898"/>
                    <a:pt x="3356493" y="620693"/>
                  </a:cubicBezTo>
                  <a:cubicBezTo>
                    <a:pt x="3350698" y="626488"/>
                    <a:pt x="3342839" y="629743"/>
                    <a:pt x="3334644" y="629743"/>
                  </a:cubicBezTo>
                  <a:lnTo>
                    <a:pt x="30899" y="629743"/>
                  </a:lnTo>
                  <a:cubicBezTo>
                    <a:pt x="22704" y="629743"/>
                    <a:pt x="14845" y="626488"/>
                    <a:pt x="9050" y="620693"/>
                  </a:cubicBezTo>
                  <a:cubicBezTo>
                    <a:pt x="3255" y="614898"/>
                    <a:pt x="0" y="607039"/>
                    <a:pt x="0" y="598844"/>
                  </a:cubicBezTo>
                  <a:lnTo>
                    <a:pt x="0" y="30899"/>
                  </a:lnTo>
                  <a:cubicBezTo>
                    <a:pt x="0" y="22704"/>
                    <a:pt x="3255" y="14845"/>
                    <a:pt x="9050" y="9050"/>
                  </a:cubicBezTo>
                  <a:cubicBezTo>
                    <a:pt x="14845" y="3255"/>
                    <a:pt x="22704" y="0"/>
                    <a:pt x="30899" y="0"/>
                  </a:cubicBezTo>
                  <a:close/>
                </a:path>
              </a:pathLst>
            </a:custGeom>
            <a:solidFill>
              <a:srgbClr val="FFFFFF"/>
            </a:solidFill>
          </p:spPr>
        </p:sp>
        <p:sp>
          <p:nvSpPr>
            <p:cNvPr id="12" name="TextBox 12"/>
            <p:cNvSpPr txBox="1"/>
            <p:nvPr/>
          </p:nvSpPr>
          <p:spPr>
            <a:xfrm>
              <a:off x="0" y="-38100"/>
              <a:ext cx="3365543" cy="667843"/>
            </a:xfrm>
            <a:prstGeom prst="rect">
              <a:avLst/>
            </a:prstGeom>
          </p:spPr>
          <p:txBody>
            <a:bodyPr lIns="50800" tIns="50800" rIns="50800" bIns="50800" rtlCol="0" anchor="ctr"/>
            <a:lstStyle/>
            <a:p>
              <a:pPr algn="ctr">
                <a:lnSpc>
                  <a:spcPts val="3367"/>
                </a:lnSpc>
              </a:pPr>
              <a:endParaRPr/>
            </a:p>
          </p:txBody>
        </p:sp>
      </p:grpSp>
      <p:sp>
        <p:nvSpPr>
          <p:cNvPr id="15" name="TextBox 15"/>
          <p:cNvSpPr txBox="1"/>
          <p:nvPr/>
        </p:nvSpPr>
        <p:spPr>
          <a:xfrm>
            <a:off x="838200" y="545003"/>
            <a:ext cx="10285185" cy="3731021"/>
          </a:xfrm>
          <a:prstGeom prst="rect">
            <a:avLst/>
          </a:prstGeom>
        </p:spPr>
        <p:txBody>
          <a:bodyPr wrap="square" lIns="0" tIns="0" rIns="0" bIns="0" rtlCol="0" anchor="t">
            <a:spAutoFit/>
          </a:bodyPr>
          <a:lstStyle/>
          <a:p>
            <a:pPr>
              <a:lnSpc>
                <a:spcPts val="4216"/>
              </a:lnSpc>
              <a:spcBef>
                <a:spcPct val="0"/>
              </a:spcBef>
            </a:pPr>
            <a:r>
              <a:rPr lang="es-MX" sz="3011" dirty="0">
                <a:solidFill>
                  <a:srgbClr val="004369"/>
                </a:solidFill>
                <a:latin typeface="Montserrat"/>
                <a:ea typeface="Montserrat"/>
                <a:cs typeface="Montserrat"/>
                <a:sym typeface="Montserrat"/>
              </a:rPr>
              <a:t>Cuenta con una amplia y moderna infraestructura portuaria, con más de 60 puertos marítimos entre principales y auxiliares, abiertos para el manejo de carga. Desde Colombia la oferta de servicios</a:t>
            </a:r>
          </a:p>
          <a:p>
            <a:pPr>
              <a:lnSpc>
                <a:spcPts val="4216"/>
              </a:lnSpc>
              <a:spcBef>
                <a:spcPct val="0"/>
              </a:spcBef>
            </a:pPr>
            <a:r>
              <a:rPr lang="es-MX" sz="3011" dirty="0">
                <a:solidFill>
                  <a:srgbClr val="004369"/>
                </a:solidFill>
                <a:latin typeface="Montserrat"/>
                <a:ea typeface="Montserrat"/>
                <a:cs typeface="Montserrat"/>
                <a:sym typeface="Montserrat"/>
              </a:rPr>
              <a:t>de exportación se dirige principalmente a los siguientes puertos: Bremen, Bremerhaven y Hamburgo</a:t>
            </a:r>
            <a:endParaRPr lang="en-US" sz="3011" dirty="0">
              <a:solidFill>
                <a:srgbClr val="004369"/>
              </a:solidFill>
              <a:latin typeface="Montserrat"/>
              <a:ea typeface="Montserrat"/>
              <a:cs typeface="Montserrat"/>
              <a:sym typeface="Montserrat"/>
            </a:endParaRPr>
          </a:p>
        </p:txBody>
      </p:sp>
      <p:pic>
        <p:nvPicPr>
          <p:cNvPr id="8" name="Imagen 7">
            <a:extLst>
              <a:ext uri="{FF2B5EF4-FFF2-40B4-BE49-F238E27FC236}">
                <a16:creationId xmlns:a16="http://schemas.microsoft.com/office/drawing/2014/main" id="{FD430608-FD37-436E-9F7B-C7E0813B2B02}"/>
              </a:ext>
            </a:extLst>
          </p:cNvPr>
          <p:cNvPicPr>
            <a:picLocks noChangeAspect="1"/>
          </p:cNvPicPr>
          <p:nvPr/>
        </p:nvPicPr>
        <p:blipFill>
          <a:blip r:embed="rId7"/>
          <a:stretch>
            <a:fillRect/>
          </a:stretch>
        </p:blipFill>
        <p:spPr>
          <a:xfrm>
            <a:off x="3806397" y="4501789"/>
            <a:ext cx="6953534" cy="5475143"/>
          </a:xfrm>
          <a:prstGeom prst="rect">
            <a:avLst/>
          </a:prstGeom>
        </p:spPr>
      </p:pic>
      <p:pic>
        <p:nvPicPr>
          <p:cNvPr id="14" name="Imagen 13">
            <a:extLst>
              <a:ext uri="{FF2B5EF4-FFF2-40B4-BE49-F238E27FC236}">
                <a16:creationId xmlns:a16="http://schemas.microsoft.com/office/drawing/2014/main" id="{B9AF4728-1FD8-47C7-9429-800DD39BAEEB}"/>
              </a:ext>
            </a:extLst>
          </p:cNvPr>
          <p:cNvPicPr>
            <a:picLocks noChangeAspect="1"/>
          </p:cNvPicPr>
          <p:nvPr/>
        </p:nvPicPr>
        <p:blipFill>
          <a:blip r:embed="rId8"/>
          <a:stretch>
            <a:fillRect/>
          </a:stretch>
        </p:blipFill>
        <p:spPr>
          <a:xfrm>
            <a:off x="11123385" y="1729778"/>
            <a:ext cx="6927952" cy="7945343"/>
          </a:xfrm>
          <a:prstGeom prst="rect">
            <a:avLst/>
          </a:prstGeom>
        </p:spPr>
      </p:pic>
    </p:spTree>
    <p:extLst>
      <p:ext uri="{BB962C8B-B14F-4D97-AF65-F5344CB8AC3E}">
        <p14:creationId xmlns:p14="http://schemas.microsoft.com/office/powerpoint/2010/main" val="20198970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Freeform 3"/>
          <p:cNvSpPr/>
          <p:nvPr/>
        </p:nvSpPr>
        <p:spPr>
          <a:xfrm rot="-5400000" flipH="1">
            <a:off x="-1550334" y="2583959"/>
            <a:ext cx="5764203" cy="7584478"/>
          </a:xfrm>
          <a:custGeom>
            <a:avLst/>
            <a:gdLst/>
            <a:ahLst/>
            <a:cxnLst/>
            <a:rect l="l" t="t" r="r" b="b"/>
            <a:pathLst>
              <a:path w="5764203" h="7584478">
                <a:moveTo>
                  <a:pt x="5764203" y="0"/>
                </a:moveTo>
                <a:lnTo>
                  <a:pt x="0" y="0"/>
                </a:lnTo>
                <a:lnTo>
                  <a:pt x="0" y="7584478"/>
                </a:lnTo>
                <a:lnTo>
                  <a:pt x="5764203" y="7584478"/>
                </a:lnTo>
                <a:lnTo>
                  <a:pt x="5764203"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rot="-5400000" flipV="1">
            <a:off x="14076538" y="2583959"/>
            <a:ext cx="5764203" cy="7584478"/>
          </a:xfrm>
          <a:custGeom>
            <a:avLst/>
            <a:gdLst/>
            <a:ahLst/>
            <a:cxnLst/>
            <a:rect l="l" t="t" r="r" b="b"/>
            <a:pathLst>
              <a:path w="5764203" h="7584478">
                <a:moveTo>
                  <a:pt x="0" y="7584478"/>
                </a:moveTo>
                <a:lnTo>
                  <a:pt x="5764203" y="7584478"/>
                </a:lnTo>
                <a:lnTo>
                  <a:pt x="5764203" y="0"/>
                </a:lnTo>
                <a:lnTo>
                  <a:pt x="0" y="0"/>
                </a:lnTo>
                <a:lnTo>
                  <a:pt x="0" y="7584478"/>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4866298" y="3494097"/>
            <a:ext cx="8555404" cy="5764203"/>
          </a:xfrm>
          <a:custGeom>
            <a:avLst/>
            <a:gdLst/>
            <a:ahLst/>
            <a:cxnLst/>
            <a:rect l="l" t="t" r="r" b="b"/>
            <a:pathLst>
              <a:path w="8555404" h="5764203">
                <a:moveTo>
                  <a:pt x="0" y="0"/>
                </a:moveTo>
                <a:lnTo>
                  <a:pt x="8555404" y="0"/>
                </a:lnTo>
                <a:lnTo>
                  <a:pt x="8555404" y="5764203"/>
                </a:lnTo>
                <a:lnTo>
                  <a:pt x="0" y="5764203"/>
                </a:lnTo>
                <a:lnTo>
                  <a:pt x="0" y="0"/>
                </a:lnTo>
                <a:close/>
              </a:path>
            </a:pathLst>
          </a:custGeom>
          <a:blipFill>
            <a:blip r:embed="rId5"/>
            <a:stretch>
              <a:fillRect l="-485" r="-485"/>
            </a:stretch>
          </a:blipFill>
        </p:spPr>
      </p:sp>
      <p:sp>
        <p:nvSpPr>
          <p:cNvPr id="6" name="TextBox 6"/>
          <p:cNvSpPr txBox="1"/>
          <p:nvPr/>
        </p:nvSpPr>
        <p:spPr>
          <a:xfrm>
            <a:off x="2471911" y="962025"/>
            <a:ext cx="13668028" cy="847924"/>
          </a:xfrm>
          <a:prstGeom prst="rect">
            <a:avLst/>
          </a:prstGeom>
        </p:spPr>
        <p:txBody>
          <a:bodyPr lIns="0" tIns="0" rIns="0" bIns="0" rtlCol="0" anchor="t">
            <a:spAutoFit/>
          </a:bodyPr>
          <a:lstStyle/>
          <a:p>
            <a:pPr algn="ctr">
              <a:lnSpc>
                <a:spcPts val="6648"/>
              </a:lnSpc>
            </a:pPr>
            <a:r>
              <a:rPr lang="en-US" sz="5540" dirty="0">
                <a:solidFill>
                  <a:srgbClr val="FFFBF7"/>
                </a:solidFill>
                <a:latin typeface="Horizon"/>
                <a:ea typeface="Horizon"/>
                <a:cs typeface="Horizon"/>
                <a:sym typeface="Horizon"/>
              </a:rPr>
              <a:t>VALOR AGREGADO</a:t>
            </a:r>
          </a:p>
        </p:txBody>
      </p:sp>
      <p:grpSp>
        <p:nvGrpSpPr>
          <p:cNvPr id="7" name="Group 7"/>
          <p:cNvGrpSpPr/>
          <p:nvPr/>
        </p:nvGrpSpPr>
        <p:grpSpPr>
          <a:xfrm>
            <a:off x="1028700" y="3885771"/>
            <a:ext cx="3639980" cy="5079233"/>
            <a:chOff x="0" y="0"/>
            <a:chExt cx="958678" cy="1337740"/>
          </a:xfrm>
        </p:grpSpPr>
        <p:sp>
          <p:nvSpPr>
            <p:cNvPr id="8" name="Freeform 8"/>
            <p:cNvSpPr/>
            <p:nvPr/>
          </p:nvSpPr>
          <p:spPr>
            <a:xfrm>
              <a:off x="0" y="0"/>
              <a:ext cx="958678" cy="1337740"/>
            </a:xfrm>
            <a:custGeom>
              <a:avLst/>
              <a:gdLst/>
              <a:ahLst/>
              <a:cxnLst/>
              <a:rect l="l" t="t" r="r" b="b"/>
              <a:pathLst>
                <a:path w="958678" h="1337740">
                  <a:moveTo>
                    <a:pt x="108473" y="0"/>
                  </a:moveTo>
                  <a:lnTo>
                    <a:pt x="850205" y="0"/>
                  </a:lnTo>
                  <a:cubicBezTo>
                    <a:pt x="878974" y="0"/>
                    <a:pt x="906565" y="11428"/>
                    <a:pt x="926907" y="31771"/>
                  </a:cubicBezTo>
                  <a:cubicBezTo>
                    <a:pt x="947250" y="52113"/>
                    <a:pt x="958678" y="79704"/>
                    <a:pt x="958678" y="108473"/>
                  </a:cubicBezTo>
                  <a:lnTo>
                    <a:pt x="958678" y="1229268"/>
                  </a:lnTo>
                  <a:cubicBezTo>
                    <a:pt x="958678" y="1258037"/>
                    <a:pt x="947250" y="1285627"/>
                    <a:pt x="926907" y="1305970"/>
                  </a:cubicBezTo>
                  <a:cubicBezTo>
                    <a:pt x="906565" y="1326312"/>
                    <a:pt x="878974" y="1337740"/>
                    <a:pt x="850205" y="1337740"/>
                  </a:cubicBezTo>
                  <a:lnTo>
                    <a:pt x="108473" y="1337740"/>
                  </a:lnTo>
                  <a:cubicBezTo>
                    <a:pt x="79704" y="1337740"/>
                    <a:pt x="52113" y="1326312"/>
                    <a:pt x="31771" y="1305970"/>
                  </a:cubicBezTo>
                  <a:cubicBezTo>
                    <a:pt x="11428" y="1285627"/>
                    <a:pt x="0" y="1258037"/>
                    <a:pt x="0" y="1229268"/>
                  </a:cubicBezTo>
                  <a:lnTo>
                    <a:pt x="0" y="108473"/>
                  </a:lnTo>
                  <a:cubicBezTo>
                    <a:pt x="0" y="79704"/>
                    <a:pt x="11428" y="52113"/>
                    <a:pt x="31771" y="31771"/>
                  </a:cubicBezTo>
                  <a:cubicBezTo>
                    <a:pt x="52113" y="11428"/>
                    <a:pt x="79704" y="0"/>
                    <a:pt x="108473" y="0"/>
                  </a:cubicBezTo>
                  <a:close/>
                </a:path>
              </a:pathLst>
            </a:custGeom>
            <a:solidFill>
              <a:srgbClr val="004369"/>
            </a:solidFill>
          </p:spPr>
        </p:sp>
        <p:sp>
          <p:nvSpPr>
            <p:cNvPr id="9" name="TextBox 9"/>
            <p:cNvSpPr txBox="1"/>
            <p:nvPr/>
          </p:nvSpPr>
          <p:spPr>
            <a:xfrm>
              <a:off x="0" y="-38100"/>
              <a:ext cx="958678" cy="1375840"/>
            </a:xfrm>
            <a:prstGeom prst="rect">
              <a:avLst/>
            </a:prstGeom>
          </p:spPr>
          <p:txBody>
            <a:bodyPr lIns="50800" tIns="50800" rIns="50800" bIns="50800" rtlCol="0" anchor="ctr"/>
            <a:lstStyle/>
            <a:p>
              <a:pPr algn="ctr">
                <a:lnSpc>
                  <a:spcPts val="3367"/>
                </a:lnSpc>
              </a:pPr>
              <a:endParaRPr/>
            </a:p>
          </p:txBody>
        </p:sp>
      </p:grpSp>
      <p:sp>
        <p:nvSpPr>
          <p:cNvPr id="10" name="TextBox 10"/>
          <p:cNvSpPr txBox="1"/>
          <p:nvPr/>
        </p:nvSpPr>
        <p:spPr>
          <a:xfrm>
            <a:off x="1331768" y="4184623"/>
            <a:ext cx="3033845" cy="1464440"/>
          </a:xfrm>
          <a:prstGeom prst="rect">
            <a:avLst/>
          </a:prstGeom>
        </p:spPr>
        <p:txBody>
          <a:bodyPr lIns="0" tIns="0" rIns="0" bIns="0" rtlCol="0" anchor="t">
            <a:spAutoFit/>
          </a:bodyPr>
          <a:lstStyle/>
          <a:p>
            <a:pPr algn="ctr">
              <a:lnSpc>
                <a:spcPts val="3936"/>
              </a:lnSpc>
              <a:spcBef>
                <a:spcPct val="0"/>
              </a:spcBef>
            </a:pPr>
            <a:r>
              <a:rPr lang="en-US" sz="2811" dirty="0">
                <a:solidFill>
                  <a:srgbClr val="FFFBF7"/>
                </a:solidFill>
                <a:latin typeface="Montserrat"/>
                <a:ea typeface="Montserrat"/>
                <a:cs typeface="Montserrat"/>
                <a:sym typeface="Montserrat"/>
              </a:rPr>
              <a:t>Diagnóstico Inicial del producto</a:t>
            </a:r>
          </a:p>
        </p:txBody>
      </p:sp>
      <p:grpSp>
        <p:nvGrpSpPr>
          <p:cNvPr id="11" name="Group 11"/>
          <p:cNvGrpSpPr/>
          <p:nvPr/>
        </p:nvGrpSpPr>
        <p:grpSpPr>
          <a:xfrm>
            <a:off x="13621727" y="3836582"/>
            <a:ext cx="3639980" cy="5079233"/>
            <a:chOff x="0" y="0"/>
            <a:chExt cx="958678" cy="1337740"/>
          </a:xfrm>
        </p:grpSpPr>
        <p:sp>
          <p:nvSpPr>
            <p:cNvPr id="12" name="Freeform 12"/>
            <p:cNvSpPr/>
            <p:nvPr/>
          </p:nvSpPr>
          <p:spPr>
            <a:xfrm>
              <a:off x="0" y="0"/>
              <a:ext cx="958678" cy="1337740"/>
            </a:xfrm>
            <a:custGeom>
              <a:avLst/>
              <a:gdLst/>
              <a:ahLst/>
              <a:cxnLst/>
              <a:rect l="l" t="t" r="r" b="b"/>
              <a:pathLst>
                <a:path w="958678" h="1337740">
                  <a:moveTo>
                    <a:pt x="108473" y="0"/>
                  </a:moveTo>
                  <a:lnTo>
                    <a:pt x="850205" y="0"/>
                  </a:lnTo>
                  <a:cubicBezTo>
                    <a:pt x="878974" y="0"/>
                    <a:pt x="906565" y="11428"/>
                    <a:pt x="926907" y="31771"/>
                  </a:cubicBezTo>
                  <a:cubicBezTo>
                    <a:pt x="947250" y="52113"/>
                    <a:pt x="958678" y="79704"/>
                    <a:pt x="958678" y="108473"/>
                  </a:cubicBezTo>
                  <a:lnTo>
                    <a:pt x="958678" y="1229268"/>
                  </a:lnTo>
                  <a:cubicBezTo>
                    <a:pt x="958678" y="1258037"/>
                    <a:pt x="947250" y="1285627"/>
                    <a:pt x="926907" y="1305970"/>
                  </a:cubicBezTo>
                  <a:cubicBezTo>
                    <a:pt x="906565" y="1326312"/>
                    <a:pt x="878974" y="1337740"/>
                    <a:pt x="850205" y="1337740"/>
                  </a:cubicBezTo>
                  <a:lnTo>
                    <a:pt x="108473" y="1337740"/>
                  </a:lnTo>
                  <a:cubicBezTo>
                    <a:pt x="79704" y="1337740"/>
                    <a:pt x="52113" y="1326312"/>
                    <a:pt x="31771" y="1305970"/>
                  </a:cubicBezTo>
                  <a:cubicBezTo>
                    <a:pt x="11428" y="1285627"/>
                    <a:pt x="0" y="1258037"/>
                    <a:pt x="0" y="1229268"/>
                  </a:cubicBezTo>
                  <a:lnTo>
                    <a:pt x="0" y="108473"/>
                  </a:lnTo>
                  <a:cubicBezTo>
                    <a:pt x="0" y="79704"/>
                    <a:pt x="11428" y="52113"/>
                    <a:pt x="31771" y="31771"/>
                  </a:cubicBezTo>
                  <a:cubicBezTo>
                    <a:pt x="52113" y="11428"/>
                    <a:pt x="79704" y="0"/>
                    <a:pt x="108473" y="0"/>
                  </a:cubicBezTo>
                  <a:close/>
                </a:path>
              </a:pathLst>
            </a:custGeom>
            <a:solidFill>
              <a:srgbClr val="004369"/>
            </a:solidFill>
          </p:spPr>
        </p:sp>
        <p:sp>
          <p:nvSpPr>
            <p:cNvPr id="13" name="TextBox 13"/>
            <p:cNvSpPr txBox="1"/>
            <p:nvPr/>
          </p:nvSpPr>
          <p:spPr>
            <a:xfrm>
              <a:off x="0" y="-38100"/>
              <a:ext cx="958678" cy="1375840"/>
            </a:xfrm>
            <a:prstGeom prst="rect">
              <a:avLst/>
            </a:prstGeom>
          </p:spPr>
          <p:txBody>
            <a:bodyPr lIns="50800" tIns="50800" rIns="50800" bIns="50800" rtlCol="0" anchor="ctr"/>
            <a:lstStyle/>
            <a:p>
              <a:pPr algn="ctr">
                <a:lnSpc>
                  <a:spcPts val="3367"/>
                </a:lnSpc>
              </a:pPr>
              <a:endParaRPr/>
            </a:p>
          </p:txBody>
        </p:sp>
      </p:grpSp>
      <p:sp>
        <p:nvSpPr>
          <p:cNvPr id="14" name="TextBox 14"/>
          <p:cNvSpPr txBox="1"/>
          <p:nvPr/>
        </p:nvSpPr>
        <p:spPr>
          <a:xfrm>
            <a:off x="13924795" y="4135434"/>
            <a:ext cx="3033845" cy="964303"/>
          </a:xfrm>
          <a:prstGeom prst="rect">
            <a:avLst/>
          </a:prstGeom>
        </p:spPr>
        <p:txBody>
          <a:bodyPr lIns="0" tIns="0" rIns="0" bIns="0" rtlCol="0" anchor="t">
            <a:spAutoFit/>
          </a:bodyPr>
          <a:lstStyle/>
          <a:p>
            <a:pPr algn="just">
              <a:lnSpc>
                <a:spcPts val="3936"/>
              </a:lnSpc>
              <a:spcBef>
                <a:spcPct val="0"/>
              </a:spcBef>
            </a:pPr>
            <a:r>
              <a:rPr lang="en-US" sz="2811" dirty="0">
                <a:solidFill>
                  <a:srgbClr val="FFFBF7"/>
                </a:solidFill>
                <a:latin typeface="Montserrat"/>
                <a:ea typeface="Montserrat"/>
                <a:cs typeface="Montserrat"/>
                <a:sym typeface="Montserrat"/>
              </a:rPr>
              <a:t>Construcción de valor agregado.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Freeform 3"/>
          <p:cNvSpPr/>
          <p:nvPr/>
        </p:nvSpPr>
        <p:spPr>
          <a:xfrm rot="-5400000" flipH="1">
            <a:off x="-1550334" y="2583959"/>
            <a:ext cx="5764203" cy="7584478"/>
          </a:xfrm>
          <a:custGeom>
            <a:avLst/>
            <a:gdLst/>
            <a:ahLst/>
            <a:cxnLst/>
            <a:rect l="l" t="t" r="r" b="b"/>
            <a:pathLst>
              <a:path w="5764203" h="7584478">
                <a:moveTo>
                  <a:pt x="5764203" y="0"/>
                </a:moveTo>
                <a:lnTo>
                  <a:pt x="0" y="0"/>
                </a:lnTo>
                <a:lnTo>
                  <a:pt x="0" y="7584478"/>
                </a:lnTo>
                <a:lnTo>
                  <a:pt x="5764203" y="7584478"/>
                </a:lnTo>
                <a:lnTo>
                  <a:pt x="5764203"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rot="-5400000" flipV="1">
            <a:off x="14135532" y="2583959"/>
            <a:ext cx="5764203" cy="7584478"/>
          </a:xfrm>
          <a:custGeom>
            <a:avLst/>
            <a:gdLst/>
            <a:ahLst/>
            <a:cxnLst/>
            <a:rect l="l" t="t" r="r" b="b"/>
            <a:pathLst>
              <a:path w="5764203" h="7584478">
                <a:moveTo>
                  <a:pt x="0" y="7584478"/>
                </a:moveTo>
                <a:lnTo>
                  <a:pt x="5764203" y="7584478"/>
                </a:lnTo>
                <a:lnTo>
                  <a:pt x="5764203" y="0"/>
                </a:lnTo>
                <a:lnTo>
                  <a:pt x="0" y="0"/>
                </a:lnTo>
                <a:lnTo>
                  <a:pt x="0" y="7584478"/>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4866298" y="3494097"/>
            <a:ext cx="8555404" cy="5764203"/>
          </a:xfrm>
          <a:custGeom>
            <a:avLst/>
            <a:gdLst/>
            <a:ahLst/>
            <a:cxnLst/>
            <a:rect l="l" t="t" r="r" b="b"/>
            <a:pathLst>
              <a:path w="8555404" h="5764203">
                <a:moveTo>
                  <a:pt x="0" y="0"/>
                </a:moveTo>
                <a:lnTo>
                  <a:pt x="8555404" y="0"/>
                </a:lnTo>
                <a:lnTo>
                  <a:pt x="8555404" y="5764203"/>
                </a:lnTo>
                <a:lnTo>
                  <a:pt x="0" y="5764203"/>
                </a:lnTo>
                <a:lnTo>
                  <a:pt x="0" y="0"/>
                </a:lnTo>
                <a:close/>
              </a:path>
            </a:pathLst>
          </a:custGeom>
          <a:blipFill>
            <a:blip r:embed="rId5"/>
            <a:stretch>
              <a:fillRect l="-485" r="-485"/>
            </a:stretch>
          </a:blipFill>
        </p:spPr>
      </p:sp>
      <p:sp>
        <p:nvSpPr>
          <p:cNvPr id="6" name="TextBox 6"/>
          <p:cNvSpPr txBox="1"/>
          <p:nvPr/>
        </p:nvSpPr>
        <p:spPr>
          <a:xfrm>
            <a:off x="2471911" y="962025"/>
            <a:ext cx="13668028" cy="1694310"/>
          </a:xfrm>
          <a:prstGeom prst="rect">
            <a:avLst/>
          </a:prstGeom>
        </p:spPr>
        <p:txBody>
          <a:bodyPr lIns="0" tIns="0" rIns="0" bIns="0" rtlCol="0" anchor="t">
            <a:spAutoFit/>
          </a:bodyPr>
          <a:lstStyle/>
          <a:p>
            <a:pPr algn="ctr">
              <a:lnSpc>
                <a:spcPts val="6648"/>
              </a:lnSpc>
            </a:pPr>
            <a:r>
              <a:rPr lang="en-US" sz="5540" dirty="0">
                <a:solidFill>
                  <a:srgbClr val="FFFBF7"/>
                </a:solidFill>
                <a:latin typeface="Horizon"/>
                <a:ea typeface="Horizon"/>
                <a:cs typeface="Horizon"/>
                <a:sym typeface="Horizon"/>
              </a:rPr>
              <a:t>DIAGNÓSTICO DEL PRODUCTO</a:t>
            </a:r>
          </a:p>
        </p:txBody>
      </p:sp>
      <p:pic>
        <p:nvPicPr>
          <p:cNvPr id="16" name="Imagen 15">
            <a:extLst>
              <a:ext uri="{FF2B5EF4-FFF2-40B4-BE49-F238E27FC236}">
                <a16:creationId xmlns:a16="http://schemas.microsoft.com/office/drawing/2014/main" id="{F78F3530-E496-47C5-9AF1-446673201652}"/>
              </a:ext>
            </a:extLst>
          </p:cNvPr>
          <p:cNvPicPr>
            <a:picLocks noChangeAspect="1"/>
          </p:cNvPicPr>
          <p:nvPr/>
        </p:nvPicPr>
        <p:blipFill>
          <a:blip r:embed="rId6"/>
          <a:stretch>
            <a:fillRect/>
          </a:stretch>
        </p:blipFill>
        <p:spPr>
          <a:xfrm>
            <a:off x="1465872" y="3009900"/>
            <a:ext cx="15680106" cy="5600982"/>
          </a:xfrm>
          <a:prstGeom prst="rect">
            <a:avLst/>
          </a:prstGeom>
        </p:spPr>
      </p:pic>
    </p:spTree>
    <p:extLst>
      <p:ext uri="{BB962C8B-B14F-4D97-AF65-F5344CB8AC3E}">
        <p14:creationId xmlns:p14="http://schemas.microsoft.com/office/powerpoint/2010/main" val="25710927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0046A6F1-71B9-4B8D-92CB-840308290DEF}"/>
              </a:ext>
            </a:extLst>
          </p:cNvPr>
          <p:cNvPicPr>
            <a:picLocks noChangeAspect="1"/>
          </p:cNvPicPr>
          <p:nvPr/>
        </p:nvPicPr>
        <p:blipFill>
          <a:blip r:embed="rId2"/>
          <a:stretch>
            <a:fillRect/>
          </a:stretch>
        </p:blipFill>
        <p:spPr>
          <a:xfrm>
            <a:off x="29497" y="1524000"/>
            <a:ext cx="17754840" cy="7239000"/>
          </a:xfrm>
          <a:prstGeom prst="rect">
            <a:avLst/>
          </a:prstGeom>
        </p:spPr>
      </p:pic>
    </p:spTree>
    <p:extLst>
      <p:ext uri="{BB962C8B-B14F-4D97-AF65-F5344CB8AC3E}">
        <p14:creationId xmlns:p14="http://schemas.microsoft.com/office/powerpoint/2010/main" val="36996924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Freeform 3"/>
          <p:cNvSpPr/>
          <p:nvPr/>
        </p:nvSpPr>
        <p:spPr>
          <a:xfrm rot="-5400000" flipH="1">
            <a:off x="-1550334" y="2583959"/>
            <a:ext cx="5764203" cy="7584478"/>
          </a:xfrm>
          <a:custGeom>
            <a:avLst/>
            <a:gdLst/>
            <a:ahLst/>
            <a:cxnLst/>
            <a:rect l="l" t="t" r="r" b="b"/>
            <a:pathLst>
              <a:path w="5764203" h="7584478">
                <a:moveTo>
                  <a:pt x="5764203" y="0"/>
                </a:moveTo>
                <a:lnTo>
                  <a:pt x="0" y="0"/>
                </a:lnTo>
                <a:lnTo>
                  <a:pt x="0" y="7584478"/>
                </a:lnTo>
                <a:lnTo>
                  <a:pt x="5764203" y="7584478"/>
                </a:lnTo>
                <a:lnTo>
                  <a:pt x="5764203"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4" name="Freeform 4"/>
          <p:cNvSpPr/>
          <p:nvPr/>
        </p:nvSpPr>
        <p:spPr>
          <a:xfrm rot="-5400000" flipV="1">
            <a:off x="14135532" y="2583959"/>
            <a:ext cx="5764203" cy="7584478"/>
          </a:xfrm>
          <a:custGeom>
            <a:avLst/>
            <a:gdLst/>
            <a:ahLst/>
            <a:cxnLst/>
            <a:rect l="l" t="t" r="r" b="b"/>
            <a:pathLst>
              <a:path w="5764203" h="7584478">
                <a:moveTo>
                  <a:pt x="0" y="7584478"/>
                </a:moveTo>
                <a:lnTo>
                  <a:pt x="5764203" y="7584478"/>
                </a:lnTo>
                <a:lnTo>
                  <a:pt x="5764203" y="0"/>
                </a:lnTo>
                <a:lnTo>
                  <a:pt x="0" y="0"/>
                </a:lnTo>
                <a:lnTo>
                  <a:pt x="0" y="7584478"/>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Freeform 5"/>
          <p:cNvSpPr/>
          <p:nvPr/>
        </p:nvSpPr>
        <p:spPr>
          <a:xfrm>
            <a:off x="4866298" y="3494097"/>
            <a:ext cx="8555404" cy="5764203"/>
          </a:xfrm>
          <a:custGeom>
            <a:avLst/>
            <a:gdLst/>
            <a:ahLst/>
            <a:cxnLst/>
            <a:rect l="l" t="t" r="r" b="b"/>
            <a:pathLst>
              <a:path w="8555404" h="5764203">
                <a:moveTo>
                  <a:pt x="0" y="0"/>
                </a:moveTo>
                <a:lnTo>
                  <a:pt x="8555404" y="0"/>
                </a:lnTo>
                <a:lnTo>
                  <a:pt x="8555404" y="5764203"/>
                </a:lnTo>
                <a:lnTo>
                  <a:pt x="0" y="5764203"/>
                </a:lnTo>
                <a:lnTo>
                  <a:pt x="0" y="0"/>
                </a:lnTo>
                <a:close/>
              </a:path>
            </a:pathLst>
          </a:custGeom>
          <a:blipFill>
            <a:blip r:embed="rId5"/>
            <a:stretch>
              <a:fillRect l="-485" r="-485"/>
            </a:stretch>
          </a:blipFill>
        </p:spPr>
      </p:sp>
      <p:sp>
        <p:nvSpPr>
          <p:cNvPr id="6" name="TextBox 6"/>
          <p:cNvSpPr txBox="1"/>
          <p:nvPr/>
        </p:nvSpPr>
        <p:spPr>
          <a:xfrm>
            <a:off x="2471911" y="962025"/>
            <a:ext cx="13668028" cy="1694310"/>
          </a:xfrm>
          <a:prstGeom prst="rect">
            <a:avLst/>
          </a:prstGeom>
        </p:spPr>
        <p:txBody>
          <a:bodyPr lIns="0" tIns="0" rIns="0" bIns="0" rtlCol="0" anchor="t">
            <a:spAutoFit/>
          </a:bodyPr>
          <a:lstStyle/>
          <a:p>
            <a:pPr algn="ctr">
              <a:lnSpc>
                <a:spcPts val="6648"/>
              </a:lnSpc>
            </a:pPr>
            <a:r>
              <a:rPr lang="en-US" sz="5540" dirty="0">
                <a:solidFill>
                  <a:srgbClr val="FFFBF7"/>
                </a:solidFill>
                <a:latin typeface="Horizon"/>
                <a:ea typeface="Horizon"/>
                <a:cs typeface="Horizon"/>
                <a:sym typeface="Horizon"/>
              </a:rPr>
              <a:t>Construcción de VALOR AGREGADO</a:t>
            </a:r>
          </a:p>
        </p:txBody>
      </p:sp>
      <p:pic>
        <p:nvPicPr>
          <p:cNvPr id="8" name="Imagen 7">
            <a:extLst>
              <a:ext uri="{FF2B5EF4-FFF2-40B4-BE49-F238E27FC236}">
                <a16:creationId xmlns:a16="http://schemas.microsoft.com/office/drawing/2014/main" id="{00D2A7D6-F034-4882-8BE3-76DF8A378DD7}"/>
              </a:ext>
            </a:extLst>
          </p:cNvPr>
          <p:cNvPicPr>
            <a:picLocks noChangeAspect="1"/>
          </p:cNvPicPr>
          <p:nvPr/>
        </p:nvPicPr>
        <p:blipFill rotWithShape="1">
          <a:blip r:embed="rId6"/>
          <a:srcRect r="5242"/>
          <a:stretch/>
        </p:blipFill>
        <p:spPr>
          <a:xfrm>
            <a:off x="3194807" y="3086100"/>
            <a:ext cx="12242513" cy="6553200"/>
          </a:xfrm>
          <a:prstGeom prst="rect">
            <a:avLst/>
          </a:prstGeom>
        </p:spPr>
      </p:pic>
    </p:spTree>
    <p:extLst>
      <p:ext uri="{BB962C8B-B14F-4D97-AF65-F5344CB8AC3E}">
        <p14:creationId xmlns:p14="http://schemas.microsoft.com/office/powerpoint/2010/main" val="4578754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3BDDBD9C-2611-4FB2-9AA9-BC4A649C761D}"/>
              </a:ext>
            </a:extLst>
          </p:cNvPr>
          <p:cNvPicPr>
            <a:picLocks noChangeAspect="1"/>
          </p:cNvPicPr>
          <p:nvPr/>
        </p:nvPicPr>
        <p:blipFill>
          <a:blip r:embed="rId2"/>
          <a:stretch>
            <a:fillRect/>
          </a:stretch>
        </p:blipFill>
        <p:spPr>
          <a:xfrm>
            <a:off x="686333" y="333374"/>
            <a:ext cx="16534867" cy="9236273"/>
          </a:xfrm>
          <a:prstGeom prst="rect">
            <a:avLst/>
          </a:prstGeom>
        </p:spPr>
      </p:pic>
    </p:spTree>
    <p:extLst>
      <p:ext uri="{BB962C8B-B14F-4D97-AF65-F5344CB8AC3E}">
        <p14:creationId xmlns:p14="http://schemas.microsoft.com/office/powerpoint/2010/main" val="35518388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Freeform 3"/>
          <p:cNvSpPr/>
          <p:nvPr/>
        </p:nvSpPr>
        <p:spPr>
          <a:xfrm>
            <a:off x="14967554" y="5918134"/>
            <a:ext cx="8199674" cy="8229600"/>
          </a:xfrm>
          <a:custGeom>
            <a:avLst/>
            <a:gdLst/>
            <a:ahLst/>
            <a:cxnLst/>
            <a:rect l="l" t="t" r="r" b="b"/>
            <a:pathLst>
              <a:path w="8199674" h="8229600">
                <a:moveTo>
                  <a:pt x="0" y="0"/>
                </a:moveTo>
                <a:lnTo>
                  <a:pt x="8199674" y="0"/>
                </a:lnTo>
                <a:lnTo>
                  <a:pt x="8199674" y="8229600"/>
                </a:lnTo>
                <a:lnTo>
                  <a:pt x="0" y="8229600"/>
                </a:lnTo>
                <a:lnTo>
                  <a:pt x="0" y="0"/>
                </a:lnTo>
                <a:close/>
              </a:path>
            </a:pathLst>
          </a:custGeom>
          <a:blipFill>
            <a:blip r:embed="rId3"/>
            <a:stretch>
              <a:fillRect/>
            </a:stretch>
          </a:blipFill>
        </p:spPr>
      </p:sp>
      <p:sp>
        <p:nvSpPr>
          <p:cNvPr id="7" name="Freeform 7"/>
          <p:cNvSpPr/>
          <p:nvPr/>
        </p:nvSpPr>
        <p:spPr>
          <a:xfrm>
            <a:off x="-4099837" y="-3340015"/>
            <a:ext cx="8199674" cy="8229600"/>
          </a:xfrm>
          <a:custGeom>
            <a:avLst/>
            <a:gdLst/>
            <a:ahLst/>
            <a:cxnLst/>
            <a:rect l="l" t="t" r="r" b="b"/>
            <a:pathLst>
              <a:path w="8199674" h="8229600">
                <a:moveTo>
                  <a:pt x="0" y="0"/>
                </a:moveTo>
                <a:lnTo>
                  <a:pt x="8199674" y="0"/>
                </a:lnTo>
                <a:lnTo>
                  <a:pt x="8199674" y="8229600"/>
                </a:lnTo>
                <a:lnTo>
                  <a:pt x="0" y="8229600"/>
                </a:lnTo>
                <a:lnTo>
                  <a:pt x="0" y="0"/>
                </a:lnTo>
                <a:close/>
              </a:path>
            </a:pathLst>
          </a:custGeom>
          <a:blipFill>
            <a:blip r:embed="rId3"/>
            <a:stretch>
              <a:fillRect/>
            </a:stretch>
          </a:blipFill>
        </p:spPr>
      </p:sp>
      <p:grpSp>
        <p:nvGrpSpPr>
          <p:cNvPr id="8" name="Group 8"/>
          <p:cNvGrpSpPr/>
          <p:nvPr/>
        </p:nvGrpSpPr>
        <p:grpSpPr>
          <a:xfrm>
            <a:off x="1358413" y="2185377"/>
            <a:ext cx="15571174" cy="5402915"/>
            <a:chOff x="0" y="0"/>
            <a:chExt cx="2029226" cy="1422990"/>
          </a:xfrm>
        </p:grpSpPr>
        <p:sp>
          <p:nvSpPr>
            <p:cNvPr id="9" name="Freeform 9"/>
            <p:cNvSpPr/>
            <p:nvPr/>
          </p:nvSpPr>
          <p:spPr>
            <a:xfrm>
              <a:off x="0" y="0"/>
              <a:ext cx="2029227" cy="1422990"/>
            </a:xfrm>
            <a:custGeom>
              <a:avLst/>
              <a:gdLst/>
              <a:ahLst/>
              <a:cxnLst/>
              <a:rect l="l" t="t" r="r" b="b"/>
              <a:pathLst>
                <a:path w="2029227" h="1422990">
                  <a:moveTo>
                    <a:pt x="51246" y="0"/>
                  </a:moveTo>
                  <a:lnTo>
                    <a:pt x="1977980" y="0"/>
                  </a:lnTo>
                  <a:cubicBezTo>
                    <a:pt x="1991572" y="0"/>
                    <a:pt x="2004606" y="5399"/>
                    <a:pt x="2014217" y="15010"/>
                  </a:cubicBezTo>
                  <a:cubicBezTo>
                    <a:pt x="2023827" y="24620"/>
                    <a:pt x="2029227" y="37655"/>
                    <a:pt x="2029227" y="51246"/>
                  </a:cubicBezTo>
                  <a:lnTo>
                    <a:pt x="2029227" y="1371744"/>
                  </a:lnTo>
                  <a:cubicBezTo>
                    <a:pt x="2029227" y="1385335"/>
                    <a:pt x="2023827" y="1398370"/>
                    <a:pt x="2014217" y="1407980"/>
                  </a:cubicBezTo>
                  <a:cubicBezTo>
                    <a:pt x="2004606" y="1417591"/>
                    <a:pt x="1991572" y="1422990"/>
                    <a:pt x="1977980" y="1422990"/>
                  </a:cubicBezTo>
                  <a:lnTo>
                    <a:pt x="51246" y="1422990"/>
                  </a:lnTo>
                  <a:cubicBezTo>
                    <a:pt x="37655" y="1422990"/>
                    <a:pt x="24620" y="1417591"/>
                    <a:pt x="15010" y="1407980"/>
                  </a:cubicBezTo>
                  <a:cubicBezTo>
                    <a:pt x="5399" y="1398370"/>
                    <a:pt x="0" y="1385335"/>
                    <a:pt x="0" y="1371744"/>
                  </a:cubicBezTo>
                  <a:lnTo>
                    <a:pt x="0" y="51246"/>
                  </a:lnTo>
                  <a:cubicBezTo>
                    <a:pt x="0" y="37655"/>
                    <a:pt x="5399" y="24620"/>
                    <a:pt x="15010" y="15010"/>
                  </a:cubicBezTo>
                  <a:cubicBezTo>
                    <a:pt x="24620" y="5399"/>
                    <a:pt x="37655" y="0"/>
                    <a:pt x="51246" y="0"/>
                  </a:cubicBezTo>
                  <a:close/>
                </a:path>
              </a:pathLst>
            </a:custGeom>
            <a:solidFill>
              <a:srgbClr val="FFFFFF"/>
            </a:solidFill>
          </p:spPr>
        </p:sp>
        <p:sp>
          <p:nvSpPr>
            <p:cNvPr id="10" name="TextBox 10"/>
            <p:cNvSpPr txBox="1"/>
            <p:nvPr/>
          </p:nvSpPr>
          <p:spPr>
            <a:xfrm>
              <a:off x="0" y="-38100"/>
              <a:ext cx="2029226" cy="1461090"/>
            </a:xfrm>
            <a:prstGeom prst="rect">
              <a:avLst/>
            </a:prstGeom>
          </p:spPr>
          <p:txBody>
            <a:bodyPr lIns="50800" tIns="50800" rIns="50800" bIns="50800" rtlCol="0" anchor="ctr"/>
            <a:lstStyle/>
            <a:p>
              <a:pPr algn="ctr">
                <a:lnSpc>
                  <a:spcPts val="3367"/>
                </a:lnSpc>
              </a:pPr>
              <a:endParaRPr/>
            </a:p>
          </p:txBody>
        </p:sp>
      </p:grpSp>
      <p:sp>
        <p:nvSpPr>
          <p:cNvPr id="11" name="TextBox 11"/>
          <p:cNvSpPr txBox="1"/>
          <p:nvPr/>
        </p:nvSpPr>
        <p:spPr>
          <a:xfrm>
            <a:off x="1058906" y="1007222"/>
            <a:ext cx="16170188" cy="847924"/>
          </a:xfrm>
          <a:prstGeom prst="rect">
            <a:avLst/>
          </a:prstGeom>
        </p:spPr>
        <p:txBody>
          <a:bodyPr lIns="0" tIns="0" rIns="0" bIns="0" rtlCol="0" anchor="t">
            <a:spAutoFit/>
          </a:bodyPr>
          <a:lstStyle/>
          <a:p>
            <a:pPr algn="ctr">
              <a:lnSpc>
                <a:spcPts val="6648"/>
              </a:lnSpc>
            </a:pPr>
            <a:r>
              <a:rPr lang="en-US" sz="5540" dirty="0">
                <a:solidFill>
                  <a:srgbClr val="FFFBF7"/>
                </a:solidFill>
                <a:latin typeface="Horizon"/>
                <a:ea typeface="Horizon"/>
                <a:cs typeface="Horizon"/>
                <a:sym typeface="Horizon"/>
              </a:rPr>
              <a:t> Adaptación del producto</a:t>
            </a:r>
          </a:p>
        </p:txBody>
      </p:sp>
      <p:sp>
        <p:nvSpPr>
          <p:cNvPr id="14" name="TextBox 14"/>
          <p:cNvSpPr txBox="1"/>
          <p:nvPr/>
        </p:nvSpPr>
        <p:spPr>
          <a:xfrm>
            <a:off x="1751012" y="3053363"/>
            <a:ext cx="14555788" cy="3192412"/>
          </a:xfrm>
          <a:prstGeom prst="rect">
            <a:avLst/>
          </a:prstGeom>
        </p:spPr>
        <p:txBody>
          <a:bodyPr wrap="square" lIns="0" tIns="0" rIns="0" bIns="0" rtlCol="0" anchor="t">
            <a:spAutoFit/>
          </a:bodyPr>
          <a:lstStyle/>
          <a:p>
            <a:pPr algn="just">
              <a:lnSpc>
                <a:spcPts val="4216"/>
              </a:lnSpc>
              <a:spcBef>
                <a:spcPct val="0"/>
              </a:spcBef>
            </a:pPr>
            <a:r>
              <a:rPr lang="es-MX" sz="3011" dirty="0">
                <a:solidFill>
                  <a:srgbClr val="004369"/>
                </a:solidFill>
                <a:latin typeface="Montserrat"/>
                <a:ea typeface="Montserrat"/>
                <a:cs typeface="Montserrat"/>
                <a:sym typeface="Montserrat"/>
              </a:rPr>
              <a:t>Adaptar un producto a un mercado internacional es importante porque permite responder a las necesidades, preferencias culturales, hábitos de consumo y expectativas de los consumidores del país de destino. Esta adaptación aumenta la aceptación del producto, fortalece su diferenciación frente a la competencia y mejora sus posibilidades de éxito comercial, al ofrecer una propuesta de valor pertinente para cada mercado.</a:t>
            </a:r>
            <a:endParaRPr lang="en-US" sz="3011" dirty="0">
              <a:solidFill>
                <a:srgbClr val="004369"/>
              </a:solidFill>
              <a:latin typeface="Montserrat"/>
              <a:ea typeface="Montserrat"/>
              <a:cs typeface="Montserrat"/>
              <a:sym typeface="Montserra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Freeform 3"/>
          <p:cNvSpPr/>
          <p:nvPr/>
        </p:nvSpPr>
        <p:spPr>
          <a:xfrm>
            <a:off x="14967554" y="5918134"/>
            <a:ext cx="8199674" cy="8229600"/>
          </a:xfrm>
          <a:custGeom>
            <a:avLst/>
            <a:gdLst/>
            <a:ahLst/>
            <a:cxnLst/>
            <a:rect l="l" t="t" r="r" b="b"/>
            <a:pathLst>
              <a:path w="8199674" h="8229600">
                <a:moveTo>
                  <a:pt x="0" y="0"/>
                </a:moveTo>
                <a:lnTo>
                  <a:pt x="8199674" y="0"/>
                </a:lnTo>
                <a:lnTo>
                  <a:pt x="8199674" y="8229600"/>
                </a:lnTo>
                <a:lnTo>
                  <a:pt x="0" y="8229600"/>
                </a:lnTo>
                <a:lnTo>
                  <a:pt x="0" y="0"/>
                </a:lnTo>
                <a:close/>
              </a:path>
            </a:pathLst>
          </a:custGeom>
          <a:blipFill>
            <a:blip r:embed="rId3"/>
            <a:stretch>
              <a:fillRect/>
            </a:stretch>
          </a:blipFill>
        </p:spPr>
      </p:sp>
      <p:sp>
        <p:nvSpPr>
          <p:cNvPr id="7" name="Freeform 7"/>
          <p:cNvSpPr/>
          <p:nvPr/>
        </p:nvSpPr>
        <p:spPr>
          <a:xfrm>
            <a:off x="-4099837" y="-3340015"/>
            <a:ext cx="8199674" cy="8229600"/>
          </a:xfrm>
          <a:custGeom>
            <a:avLst/>
            <a:gdLst/>
            <a:ahLst/>
            <a:cxnLst/>
            <a:rect l="l" t="t" r="r" b="b"/>
            <a:pathLst>
              <a:path w="8199674" h="8229600">
                <a:moveTo>
                  <a:pt x="0" y="0"/>
                </a:moveTo>
                <a:lnTo>
                  <a:pt x="8199674" y="0"/>
                </a:lnTo>
                <a:lnTo>
                  <a:pt x="8199674" y="8229600"/>
                </a:lnTo>
                <a:lnTo>
                  <a:pt x="0" y="8229600"/>
                </a:lnTo>
                <a:lnTo>
                  <a:pt x="0" y="0"/>
                </a:lnTo>
                <a:close/>
              </a:path>
            </a:pathLst>
          </a:custGeom>
          <a:blipFill>
            <a:blip r:embed="rId3"/>
            <a:stretch>
              <a:fillRect/>
            </a:stretch>
          </a:blipFill>
        </p:spPr>
      </p:sp>
      <p:sp>
        <p:nvSpPr>
          <p:cNvPr id="11" name="TextBox 11"/>
          <p:cNvSpPr txBox="1"/>
          <p:nvPr/>
        </p:nvSpPr>
        <p:spPr>
          <a:xfrm>
            <a:off x="1058906" y="1007222"/>
            <a:ext cx="16170188" cy="1694310"/>
          </a:xfrm>
          <a:prstGeom prst="rect">
            <a:avLst/>
          </a:prstGeom>
        </p:spPr>
        <p:txBody>
          <a:bodyPr lIns="0" tIns="0" rIns="0" bIns="0" rtlCol="0" anchor="t">
            <a:spAutoFit/>
          </a:bodyPr>
          <a:lstStyle/>
          <a:p>
            <a:pPr algn="ctr">
              <a:lnSpc>
                <a:spcPts val="6648"/>
              </a:lnSpc>
            </a:pPr>
            <a:r>
              <a:rPr lang="en-US" sz="5540" dirty="0">
                <a:solidFill>
                  <a:srgbClr val="FFFBF7"/>
                </a:solidFill>
                <a:latin typeface="Horizon"/>
                <a:ea typeface="Horizon"/>
                <a:cs typeface="Horizon"/>
                <a:sym typeface="Horizon"/>
              </a:rPr>
              <a:t> </a:t>
            </a:r>
            <a:r>
              <a:rPr lang="en-US" sz="5540" dirty="0" err="1">
                <a:solidFill>
                  <a:srgbClr val="FFFBF7"/>
                </a:solidFill>
                <a:latin typeface="Horizon"/>
                <a:ea typeface="Horizon"/>
                <a:cs typeface="Horizon"/>
                <a:sym typeface="Horizon"/>
              </a:rPr>
              <a:t>casos</a:t>
            </a:r>
            <a:r>
              <a:rPr lang="en-US" sz="5540" dirty="0">
                <a:solidFill>
                  <a:srgbClr val="FFFBF7"/>
                </a:solidFill>
                <a:latin typeface="Horizon"/>
                <a:ea typeface="Horizon"/>
                <a:cs typeface="Horizon"/>
                <a:sym typeface="Horizon"/>
              </a:rPr>
              <a:t> Adaptación del producto</a:t>
            </a:r>
          </a:p>
        </p:txBody>
      </p:sp>
      <p:pic>
        <p:nvPicPr>
          <p:cNvPr id="5" name="Imagen 4">
            <a:extLst>
              <a:ext uri="{FF2B5EF4-FFF2-40B4-BE49-F238E27FC236}">
                <a16:creationId xmlns:a16="http://schemas.microsoft.com/office/drawing/2014/main" id="{84160E41-7FA1-4E80-9D85-D8505D924348}"/>
              </a:ext>
            </a:extLst>
          </p:cNvPr>
          <p:cNvPicPr>
            <a:picLocks noChangeAspect="1"/>
          </p:cNvPicPr>
          <p:nvPr/>
        </p:nvPicPr>
        <p:blipFill>
          <a:blip r:embed="rId4"/>
          <a:stretch>
            <a:fillRect/>
          </a:stretch>
        </p:blipFill>
        <p:spPr>
          <a:xfrm>
            <a:off x="3276600" y="2894622"/>
            <a:ext cx="10650158" cy="5664977"/>
          </a:xfrm>
          <a:prstGeom prst="rect">
            <a:avLst/>
          </a:prstGeom>
        </p:spPr>
      </p:pic>
    </p:spTree>
    <p:extLst>
      <p:ext uri="{BB962C8B-B14F-4D97-AF65-F5344CB8AC3E}">
        <p14:creationId xmlns:p14="http://schemas.microsoft.com/office/powerpoint/2010/main" val="1642494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Freeform 3"/>
          <p:cNvSpPr/>
          <p:nvPr/>
        </p:nvSpPr>
        <p:spPr>
          <a:xfrm>
            <a:off x="14967554" y="5918134"/>
            <a:ext cx="8199674" cy="8229600"/>
          </a:xfrm>
          <a:custGeom>
            <a:avLst/>
            <a:gdLst/>
            <a:ahLst/>
            <a:cxnLst/>
            <a:rect l="l" t="t" r="r" b="b"/>
            <a:pathLst>
              <a:path w="8199674" h="8229600">
                <a:moveTo>
                  <a:pt x="0" y="0"/>
                </a:moveTo>
                <a:lnTo>
                  <a:pt x="8199674" y="0"/>
                </a:lnTo>
                <a:lnTo>
                  <a:pt x="8199674" y="8229600"/>
                </a:lnTo>
                <a:lnTo>
                  <a:pt x="0" y="8229600"/>
                </a:lnTo>
                <a:lnTo>
                  <a:pt x="0" y="0"/>
                </a:lnTo>
                <a:close/>
              </a:path>
            </a:pathLst>
          </a:custGeom>
          <a:blipFill>
            <a:blip r:embed="rId3"/>
            <a:stretch>
              <a:fillRect/>
            </a:stretch>
          </a:blipFill>
        </p:spPr>
      </p:sp>
      <p:sp>
        <p:nvSpPr>
          <p:cNvPr id="7" name="Freeform 7"/>
          <p:cNvSpPr/>
          <p:nvPr/>
        </p:nvSpPr>
        <p:spPr>
          <a:xfrm>
            <a:off x="-4099837" y="-3340015"/>
            <a:ext cx="8199674" cy="8229600"/>
          </a:xfrm>
          <a:custGeom>
            <a:avLst/>
            <a:gdLst/>
            <a:ahLst/>
            <a:cxnLst/>
            <a:rect l="l" t="t" r="r" b="b"/>
            <a:pathLst>
              <a:path w="8199674" h="8229600">
                <a:moveTo>
                  <a:pt x="0" y="0"/>
                </a:moveTo>
                <a:lnTo>
                  <a:pt x="8199674" y="0"/>
                </a:lnTo>
                <a:lnTo>
                  <a:pt x="8199674" y="8229600"/>
                </a:lnTo>
                <a:lnTo>
                  <a:pt x="0" y="8229600"/>
                </a:lnTo>
                <a:lnTo>
                  <a:pt x="0" y="0"/>
                </a:lnTo>
                <a:close/>
              </a:path>
            </a:pathLst>
          </a:custGeom>
          <a:blipFill>
            <a:blip r:embed="rId3"/>
            <a:stretch>
              <a:fillRect/>
            </a:stretch>
          </a:blipFill>
        </p:spPr>
      </p:sp>
      <p:sp>
        <p:nvSpPr>
          <p:cNvPr id="11" name="TextBox 11"/>
          <p:cNvSpPr txBox="1"/>
          <p:nvPr/>
        </p:nvSpPr>
        <p:spPr>
          <a:xfrm>
            <a:off x="1058906" y="1007222"/>
            <a:ext cx="16170188" cy="1694310"/>
          </a:xfrm>
          <a:prstGeom prst="rect">
            <a:avLst/>
          </a:prstGeom>
        </p:spPr>
        <p:txBody>
          <a:bodyPr lIns="0" tIns="0" rIns="0" bIns="0" rtlCol="0" anchor="t">
            <a:spAutoFit/>
          </a:bodyPr>
          <a:lstStyle/>
          <a:p>
            <a:pPr algn="ctr">
              <a:lnSpc>
                <a:spcPts val="6648"/>
              </a:lnSpc>
            </a:pPr>
            <a:r>
              <a:rPr lang="en-US" sz="5540" dirty="0">
                <a:solidFill>
                  <a:srgbClr val="FFFBF7"/>
                </a:solidFill>
                <a:latin typeface="Horizon"/>
                <a:ea typeface="Horizon"/>
                <a:cs typeface="Horizon"/>
                <a:sym typeface="Horizon"/>
              </a:rPr>
              <a:t> </a:t>
            </a:r>
            <a:r>
              <a:rPr lang="en-US" sz="5540" dirty="0" err="1">
                <a:solidFill>
                  <a:srgbClr val="FFFBF7"/>
                </a:solidFill>
                <a:latin typeface="Horizon"/>
                <a:ea typeface="Horizon"/>
                <a:cs typeface="Horizon"/>
                <a:sym typeface="Horizon"/>
              </a:rPr>
              <a:t>casos</a:t>
            </a:r>
            <a:r>
              <a:rPr lang="en-US" sz="5540" dirty="0">
                <a:solidFill>
                  <a:srgbClr val="FFFBF7"/>
                </a:solidFill>
                <a:latin typeface="Horizon"/>
                <a:ea typeface="Horizon"/>
                <a:cs typeface="Horizon"/>
                <a:sym typeface="Horizon"/>
              </a:rPr>
              <a:t> Adaptación del producto</a:t>
            </a:r>
          </a:p>
        </p:txBody>
      </p:sp>
      <p:pic>
        <p:nvPicPr>
          <p:cNvPr id="4" name="Imagen 3">
            <a:extLst>
              <a:ext uri="{FF2B5EF4-FFF2-40B4-BE49-F238E27FC236}">
                <a16:creationId xmlns:a16="http://schemas.microsoft.com/office/drawing/2014/main" id="{687AD977-CA35-4069-BA3F-3C8C32AF0CC1}"/>
              </a:ext>
            </a:extLst>
          </p:cNvPr>
          <p:cNvPicPr>
            <a:picLocks noChangeAspect="1"/>
          </p:cNvPicPr>
          <p:nvPr/>
        </p:nvPicPr>
        <p:blipFill>
          <a:blip r:embed="rId4"/>
          <a:stretch>
            <a:fillRect/>
          </a:stretch>
        </p:blipFill>
        <p:spPr>
          <a:xfrm>
            <a:off x="4104753" y="2701532"/>
            <a:ext cx="9144456" cy="6859668"/>
          </a:xfrm>
          <a:prstGeom prst="rect">
            <a:avLst/>
          </a:prstGeom>
        </p:spPr>
      </p:pic>
    </p:spTree>
    <p:extLst>
      <p:ext uri="{BB962C8B-B14F-4D97-AF65-F5344CB8AC3E}">
        <p14:creationId xmlns:p14="http://schemas.microsoft.com/office/powerpoint/2010/main" val="22300802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A24702A-B275-49E0-9B95-A7D51C914258}"/>
              </a:ext>
            </a:extLst>
          </p:cNvPr>
          <p:cNvPicPr>
            <a:picLocks noChangeAspect="1"/>
          </p:cNvPicPr>
          <p:nvPr/>
        </p:nvPicPr>
        <p:blipFill>
          <a:blip r:embed="rId2"/>
          <a:stretch>
            <a:fillRect/>
          </a:stretch>
        </p:blipFill>
        <p:spPr>
          <a:xfrm>
            <a:off x="762000" y="647699"/>
            <a:ext cx="16383000" cy="9151441"/>
          </a:xfrm>
          <a:prstGeom prst="rect">
            <a:avLst/>
          </a:prstGeom>
        </p:spPr>
      </p:pic>
    </p:spTree>
    <p:extLst>
      <p:ext uri="{BB962C8B-B14F-4D97-AF65-F5344CB8AC3E}">
        <p14:creationId xmlns:p14="http://schemas.microsoft.com/office/powerpoint/2010/main" val="28616319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Freeform 3"/>
          <p:cNvSpPr/>
          <p:nvPr/>
        </p:nvSpPr>
        <p:spPr>
          <a:xfrm rot="-5400000" flipV="1">
            <a:off x="8950743" y="2880746"/>
            <a:ext cx="5426158" cy="7139681"/>
          </a:xfrm>
          <a:custGeom>
            <a:avLst/>
            <a:gdLst/>
            <a:ahLst/>
            <a:cxnLst/>
            <a:rect l="l" t="t" r="r" b="b"/>
            <a:pathLst>
              <a:path w="5426158" h="7139681">
                <a:moveTo>
                  <a:pt x="0" y="7139681"/>
                </a:moveTo>
                <a:lnTo>
                  <a:pt x="5426157" y="7139681"/>
                </a:lnTo>
                <a:lnTo>
                  <a:pt x="5426157" y="0"/>
                </a:lnTo>
                <a:lnTo>
                  <a:pt x="0" y="0"/>
                </a:lnTo>
                <a:lnTo>
                  <a:pt x="0" y="7139681"/>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TextBox 5"/>
          <p:cNvSpPr txBox="1"/>
          <p:nvPr/>
        </p:nvSpPr>
        <p:spPr>
          <a:xfrm>
            <a:off x="1097006" y="350793"/>
            <a:ext cx="16170188" cy="923330"/>
          </a:xfrm>
          <a:prstGeom prst="rect">
            <a:avLst/>
          </a:prstGeom>
        </p:spPr>
        <p:txBody>
          <a:bodyPr lIns="0" tIns="0" rIns="0" bIns="0" rtlCol="0" anchor="t">
            <a:spAutoFit/>
          </a:bodyPr>
          <a:lstStyle/>
          <a:p>
            <a:pPr algn="ctr"/>
            <a:r>
              <a:rPr lang="en-US" sz="2000" dirty="0">
                <a:solidFill>
                  <a:srgbClr val="FFFBF7"/>
                </a:solidFill>
                <a:latin typeface="Horizon"/>
                <a:ea typeface="Horizon"/>
                <a:cs typeface="Horizon"/>
                <a:sym typeface="Horizon"/>
              </a:rPr>
              <a:t>¿Si usted fuera el gerente de Mercadeo internacional  de la  empresa dulces del valle, la cual está pensando en exportar  chontaduros en almibar al mercado frances que adaptación le haría al producto?</a:t>
            </a:r>
          </a:p>
        </p:txBody>
      </p:sp>
      <p:pic>
        <p:nvPicPr>
          <p:cNvPr id="10" name="Imagen 9">
            <a:extLst>
              <a:ext uri="{FF2B5EF4-FFF2-40B4-BE49-F238E27FC236}">
                <a16:creationId xmlns:a16="http://schemas.microsoft.com/office/drawing/2014/main" id="{D0C90651-E0F5-48A9-AA45-C2A4D6F041CB}"/>
              </a:ext>
            </a:extLst>
          </p:cNvPr>
          <p:cNvPicPr>
            <a:picLocks noChangeAspect="1"/>
          </p:cNvPicPr>
          <p:nvPr/>
        </p:nvPicPr>
        <p:blipFill>
          <a:blip r:embed="rId5"/>
          <a:stretch>
            <a:fillRect/>
          </a:stretch>
        </p:blipFill>
        <p:spPr>
          <a:xfrm>
            <a:off x="1825631" y="1610628"/>
            <a:ext cx="14636737" cy="7775767"/>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TextBox 3"/>
          <p:cNvSpPr txBox="1"/>
          <p:nvPr/>
        </p:nvSpPr>
        <p:spPr>
          <a:xfrm>
            <a:off x="1981200" y="215925"/>
            <a:ext cx="13568040" cy="3387081"/>
          </a:xfrm>
          <a:prstGeom prst="rect">
            <a:avLst/>
          </a:prstGeom>
        </p:spPr>
        <p:txBody>
          <a:bodyPr lIns="0" tIns="0" rIns="0" bIns="0" rtlCol="0" anchor="t">
            <a:spAutoFit/>
          </a:bodyPr>
          <a:lstStyle/>
          <a:p>
            <a:pPr algn="ctr">
              <a:lnSpc>
                <a:spcPts val="6648"/>
              </a:lnSpc>
            </a:pPr>
            <a:r>
              <a:rPr lang="en-US" sz="5540" dirty="0">
                <a:solidFill>
                  <a:srgbClr val="FFFBF7"/>
                </a:solidFill>
                <a:latin typeface="Horizon"/>
                <a:ea typeface="Horizon"/>
                <a:cs typeface="Horizon"/>
                <a:sym typeface="Horizon"/>
              </a:rPr>
              <a:t>¿Cómo diseñar una estrategia de comunicación internacional?</a:t>
            </a:r>
          </a:p>
        </p:txBody>
      </p:sp>
      <p:sp>
        <p:nvSpPr>
          <p:cNvPr id="4" name="Freeform 4"/>
          <p:cNvSpPr/>
          <p:nvPr/>
        </p:nvSpPr>
        <p:spPr>
          <a:xfrm rot="-5400000" flipH="1" flipV="1">
            <a:off x="7926434" y="2884678"/>
            <a:ext cx="5105400" cy="7641848"/>
          </a:xfrm>
          <a:custGeom>
            <a:avLst/>
            <a:gdLst/>
            <a:ahLst/>
            <a:cxnLst/>
            <a:rect l="l" t="t" r="r" b="b"/>
            <a:pathLst>
              <a:path w="5807805" h="7641848">
                <a:moveTo>
                  <a:pt x="5807805" y="7641848"/>
                </a:moveTo>
                <a:lnTo>
                  <a:pt x="0" y="7641848"/>
                </a:lnTo>
                <a:lnTo>
                  <a:pt x="0" y="0"/>
                </a:lnTo>
                <a:lnTo>
                  <a:pt x="5807805" y="0"/>
                </a:lnTo>
                <a:lnTo>
                  <a:pt x="5807805" y="7641848"/>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5" name="Group 5"/>
          <p:cNvGrpSpPr/>
          <p:nvPr/>
        </p:nvGrpSpPr>
        <p:grpSpPr>
          <a:xfrm>
            <a:off x="1028700" y="3893521"/>
            <a:ext cx="16230600" cy="5450506"/>
            <a:chOff x="0" y="0"/>
            <a:chExt cx="4274726" cy="1529628"/>
          </a:xfrm>
        </p:grpSpPr>
        <p:sp>
          <p:nvSpPr>
            <p:cNvPr id="6" name="Freeform 6"/>
            <p:cNvSpPr/>
            <p:nvPr/>
          </p:nvSpPr>
          <p:spPr>
            <a:xfrm>
              <a:off x="0" y="0"/>
              <a:ext cx="4274726" cy="1529628"/>
            </a:xfrm>
            <a:custGeom>
              <a:avLst/>
              <a:gdLst/>
              <a:ahLst/>
              <a:cxnLst/>
              <a:rect l="l" t="t" r="r" b="b"/>
              <a:pathLst>
                <a:path w="4274726" h="1529628">
                  <a:moveTo>
                    <a:pt x="24327" y="0"/>
                  </a:moveTo>
                  <a:lnTo>
                    <a:pt x="4250399" y="0"/>
                  </a:lnTo>
                  <a:cubicBezTo>
                    <a:pt x="4263834" y="0"/>
                    <a:pt x="4274726" y="10891"/>
                    <a:pt x="4274726" y="24327"/>
                  </a:cubicBezTo>
                  <a:lnTo>
                    <a:pt x="4274726" y="1505301"/>
                  </a:lnTo>
                  <a:cubicBezTo>
                    <a:pt x="4274726" y="1518736"/>
                    <a:pt x="4263834" y="1529628"/>
                    <a:pt x="4250399" y="1529628"/>
                  </a:cubicBezTo>
                  <a:lnTo>
                    <a:pt x="24327" y="1529628"/>
                  </a:lnTo>
                  <a:cubicBezTo>
                    <a:pt x="10891" y="1529628"/>
                    <a:pt x="0" y="1518736"/>
                    <a:pt x="0" y="1505301"/>
                  </a:cubicBezTo>
                  <a:lnTo>
                    <a:pt x="0" y="24327"/>
                  </a:lnTo>
                  <a:cubicBezTo>
                    <a:pt x="0" y="10891"/>
                    <a:pt x="10891" y="0"/>
                    <a:pt x="24327" y="0"/>
                  </a:cubicBezTo>
                  <a:close/>
                </a:path>
              </a:pathLst>
            </a:custGeom>
            <a:solidFill>
              <a:srgbClr val="004369"/>
            </a:solidFill>
          </p:spPr>
        </p:sp>
        <p:sp>
          <p:nvSpPr>
            <p:cNvPr id="7" name="TextBox 7"/>
            <p:cNvSpPr txBox="1"/>
            <p:nvPr/>
          </p:nvSpPr>
          <p:spPr>
            <a:xfrm>
              <a:off x="0" y="-38100"/>
              <a:ext cx="4274726" cy="1567728"/>
            </a:xfrm>
            <a:prstGeom prst="rect">
              <a:avLst/>
            </a:prstGeom>
          </p:spPr>
          <p:txBody>
            <a:bodyPr lIns="50800" tIns="50800" rIns="50800" bIns="50800" rtlCol="0" anchor="ctr"/>
            <a:lstStyle/>
            <a:p>
              <a:pPr algn="ctr">
                <a:lnSpc>
                  <a:spcPts val="3367"/>
                </a:lnSpc>
              </a:pPr>
              <a:endParaRPr/>
            </a:p>
          </p:txBody>
        </p:sp>
      </p:grpSp>
      <p:sp>
        <p:nvSpPr>
          <p:cNvPr id="8" name="TextBox 8"/>
          <p:cNvSpPr txBox="1"/>
          <p:nvPr/>
        </p:nvSpPr>
        <p:spPr>
          <a:xfrm>
            <a:off x="7344709" y="5784047"/>
            <a:ext cx="9477754" cy="1462104"/>
          </a:xfrm>
          <a:prstGeom prst="rect">
            <a:avLst/>
          </a:prstGeom>
        </p:spPr>
        <p:txBody>
          <a:bodyPr lIns="0" tIns="0" rIns="0" bIns="0" rtlCol="0" anchor="t">
            <a:spAutoFit/>
          </a:bodyPr>
          <a:lstStyle/>
          <a:p>
            <a:pPr algn="ctr">
              <a:lnSpc>
                <a:spcPts val="3936"/>
              </a:lnSpc>
              <a:spcBef>
                <a:spcPct val="0"/>
              </a:spcBef>
            </a:pPr>
            <a:r>
              <a:rPr lang="es-MX" sz="2811" dirty="0">
                <a:solidFill>
                  <a:srgbClr val="FFFBF7"/>
                </a:solidFill>
                <a:latin typeface="Montserrat"/>
                <a:ea typeface="Montserrat"/>
                <a:cs typeface="Montserrat"/>
                <a:sym typeface="Montserrat"/>
              </a:rPr>
              <a:t>El objetivo es comunicar el valor del producto al consumidor del mercado de destino de manera pertinente, coherente y eficiente.</a:t>
            </a:r>
            <a:endParaRPr lang="en-US" sz="2811" dirty="0">
              <a:solidFill>
                <a:srgbClr val="FFFBF7"/>
              </a:solidFill>
              <a:latin typeface="Montserrat"/>
              <a:ea typeface="Montserrat"/>
              <a:cs typeface="Montserrat"/>
              <a:sym typeface="Montserrat"/>
            </a:endParaRPr>
          </a:p>
        </p:txBody>
      </p:sp>
      <p:sp>
        <p:nvSpPr>
          <p:cNvPr id="11" name="Freeform 11"/>
          <p:cNvSpPr/>
          <p:nvPr/>
        </p:nvSpPr>
        <p:spPr>
          <a:xfrm>
            <a:off x="1123356" y="3919537"/>
            <a:ext cx="5784516" cy="5191125"/>
          </a:xfrm>
          <a:custGeom>
            <a:avLst/>
            <a:gdLst/>
            <a:ahLst/>
            <a:cxnLst/>
            <a:rect l="l" t="t" r="r" b="b"/>
            <a:pathLst>
              <a:path w="5784516" h="5807805">
                <a:moveTo>
                  <a:pt x="0" y="0"/>
                </a:moveTo>
                <a:lnTo>
                  <a:pt x="5784516" y="0"/>
                </a:lnTo>
                <a:lnTo>
                  <a:pt x="5784516" y="5807805"/>
                </a:lnTo>
                <a:lnTo>
                  <a:pt x="0" y="5807805"/>
                </a:lnTo>
                <a:lnTo>
                  <a:pt x="0" y="0"/>
                </a:lnTo>
                <a:close/>
              </a:path>
            </a:pathLst>
          </a:custGeom>
          <a:blipFill>
            <a:blip r:embed="rId5"/>
            <a:stretch>
              <a:fillRect l="-24510" r="-24510"/>
            </a:stretch>
          </a:blipFill>
        </p:spPr>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Freeform 3"/>
          <p:cNvSpPr/>
          <p:nvPr/>
        </p:nvSpPr>
        <p:spPr>
          <a:xfrm>
            <a:off x="14967554" y="5918134"/>
            <a:ext cx="8199674" cy="8229600"/>
          </a:xfrm>
          <a:custGeom>
            <a:avLst/>
            <a:gdLst/>
            <a:ahLst/>
            <a:cxnLst/>
            <a:rect l="l" t="t" r="r" b="b"/>
            <a:pathLst>
              <a:path w="8199674" h="8229600">
                <a:moveTo>
                  <a:pt x="0" y="0"/>
                </a:moveTo>
                <a:lnTo>
                  <a:pt x="8199674" y="0"/>
                </a:lnTo>
                <a:lnTo>
                  <a:pt x="8199674" y="8229600"/>
                </a:lnTo>
                <a:lnTo>
                  <a:pt x="0" y="8229600"/>
                </a:lnTo>
                <a:lnTo>
                  <a:pt x="0" y="0"/>
                </a:lnTo>
                <a:close/>
              </a:path>
            </a:pathLst>
          </a:custGeom>
          <a:blipFill>
            <a:blip r:embed="rId3"/>
            <a:stretch>
              <a:fillRect/>
            </a:stretch>
          </a:blipFill>
        </p:spPr>
      </p:sp>
      <p:sp>
        <p:nvSpPr>
          <p:cNvPr id="7" name="Freeform 7"/>
          <p:cNvSpPr/>
          <p:nvPr/>
        </p:nvSpPr>
        <p:spPr>
          <a:xfrm>
            <a:off x="-4099837" y="-3340015"/>
            <a:ext cx="8199674" cy="8229600"/>
          </a:xfrm>
          <a:custGeom>
            <a:avLst/>
            <a:gdLst/>
            <a:ahLst/>
            <a:cxnLst/>
            <a:rect l="l" t="t" r="r" b="b"/>
            <a:pathLst>
              <a:path w="8199674" h="8229600">
                <a:moveTo>
                  <a:pt x="0" y="0"/>
                </a:moveTo>
                <a:lnTo>
                  <a:pt x="8199674" y="0"/>
                </a:lnTo>
                <a:lnTo>
                  <a:pt x="8199674" y="8229600"/>
                </a:lnTo>
                <a:lnTo>
                  <a:pt x="0" y="8229600"/>
                </a:lnTo>
                <a:lnTo>
                  <a:pt x="0" y="0"/>
                </a:lnTo>
                <a:close/>
              </a:path>
            </a:pathLst>
          </a:custGeom>
          <a:blipFill>
            <a:blip r:embed="rId3"/>
            <a:stretch>
              <a:fillRect/>
            </a:stretch>
          </a:blipFill>
        </p:spPr>
      </p:sp>
      <p:sp>
        <p:nvSpPr>
          <p:cNvPr id="11" name="TextBox 11"/>
          <p:cNvSpPr txBox="1"/>
          <p:nvPr/>
        </p:nvSpPr>
        <p:spPr>
          <a:xfrm>
            <a:off x="1173486" y="391644"/>
            <a:ext cx="16170188" cy="1694310"/>
          </a:xfrm>
          <a:prstGeom prst="rect">
            <a:avLst/>
          </a:prstGeom>
        </p:spPr>
        <p:txBody>
          <a:bodyPr lIns="0" tIns="0" rIns="0" bIns="0" rtlCol="0" anchor="t">
            <a:spAutoFit/>
          </a:bodyPr>
          <a:lstStyle/>
          <a:p>
            <a:pPr algn="ctr">
              <a:lnSpc>
                <a:spcPts val="6648"/>
              </a:lnSpc>
            </a:pPr>
            <a:r>
              <a:rPr lang="en-US" sz="5540" dirty="0">
                <a:solidFill>
                  <a:srgbClr val="FFFBF7"/>
                </a:solidFill>
                <a:latin typeface="Horizon"/>
                <a:ea typeface="Horizon"/>
                <a:cs typeface="Horizon"/>
                <a:sym typeface="Horizon"/>
              </a:rPr>
              <a:t> ADAPTAR EL MENSAJE/NO TRADUCIR</a:t>
            </a:r>
          </a:p>
        </p:txBody>
      </p:sp>
      <p:pic>
        <p:nvPicPr>
          <p:cNvPr id="6" name="Imagen 5">
            <a:extLst>
              <a:ext uri="{FF2B5EF4-FFF2-40B4-BE49-F238E27FC236}">
                <a16:creationId xmlns:a16="http://schemas.microsoft.com/office/drawing/2014/main" id="{6122E8F5-4D5C-4F4F-BB7B-63F8094EBD6A}"/>
              </a:ext>
            </a:extLst>
          </p:cNvPr>
          <p:cNvPicPr>
            <a:picLocks noChangeAspect="1"/>
          </p:cNvPicPr>
          <p:nvPr/>
        </p:nvPicPr>
        <p:blipFill>
          <a:blip r:embed="rId4"/>
          <a:stretch>
            <a:fillRect/>
          </a:stretch>
        </p:blipFill>
        <p:spPr>
          <a:xfrm>
            <a:off x="4121960" y="2050083"/>
            <a:ext cx="9725421" cy="7982851"/>
          </a:xfrm>
          <a:prstGeom prst="rect">
            <a:avLst/>
          </a:prstGeom>
        </p:spPr>
      </p:pic>
    </p:spTree>
    <p:extLst>
      <p:ext uri="{BB962C8B-B14F-4D97-AF65-F5344CB8AC3E}">
        <p14:creationId xmlns:p14="http://schemas.microsoft.com/office/powerpoint/2010/main" val="35228197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sp>
        <p:nvSpPr>
          <p:cNvPr id="3" name="Freeform 3"/>
          <p:cNvSpPr/>
          <p:nvPr/>
        </p:nvSpPr>
        <p:spPr>
          <a:xfrm>
            <a:off x="14967554" y="5918134"/>
            <a:ext cx="8199674" cy="8229600"/>
          </a:xfrm>
          <a:custGeom>
            <a:avLst/>
            <a:gdLst/>
            <a:ahLst/>
            <a:cxnLst/>
            <a:rect l="l" t="t" r="r" b="b"/>
            <a:pathLst>
              <a:path w="8199674" h="8229600">
                <a:moveTo>
                  <a:pt x="0" y="0"/>
                </a:moveTo>
                <a:lnTo>
                  <a:pt x="8199674" y="0"/>
                </a:lnTo>
                <a:lnTo>
                  <a:pt x="8199674" y="8229600"/>
                </a:lnTo>
                <a:lnTo>
                  <a:pt x="0" y="8229600"/>
                </a:lnTo>
                <a:lnTo>
                  <a:pt x="0" y="0"/>
                </a:lnTo>
                <a:close/>
              </a:path>
            </a:pathLst>
          </a:custGeom>
          <a:blipFill>
            <a:blip r:embed="rId3"/>
            <a:stretch>
              <a:fillRect/>
            </a:stretch>
          </a:blipFill>
        </p:spPr>
      </p:sp>
      <p:sp>
        <p:nvSpPr>
          <p:cNvPr id="7" name="Freeform 7"/>
          <p:cNvSpPr/>
          <p:nvPr/>
        </p:nvSpPr>
        <p:spPr>
          <a:xfrm>
            <a:off x="-4099837" y="-3340015"/>
            <a:ext cx="8199674" cy="8229600"/>
          </a:xfrm>
          <a:custGeom>
            <a:avLst/>
            <a:gdLst/>
            <a:ahLst/>
            <a:cxnLst/>
            <a:rect l="l" t="t" r="r" b="b"/>
            <a:pathLst>
              <a:path w="8199674" h="8229600">
                <a:moveTo>
                  <a:pt x="0" y="0"/>
                </a:moveTo>
                <a:lnTo>
                  <a:pt x="8199674" y="0"/>
                </a:lnTo>
                <a:lnTo>
                  <a:pt x="8199674" y="8229600"/>
                </a:lnTo>
                <a:lnTo>
                  <a:pt x="0" y="8229600"/>
                </a:lnTo>
                <a:lnTo>
                  <a:pt x="0" y="0"/>
                </a:lnTo>
                <a:close/>
              </a:path>
            </a:pathLst>
          </a:custGeom>
          <a:blipFill>
            <a:blip r:embed="rId3"/>
            <a:stretch>
              <a:fillRect/>
            </a:stretch>
          </a:blipFill>
        </p:spPr>
      </p:sp>
      <p:sp>
        <p:nvSpPr>
          <p:cNvPr id="11" name="TextBox 11"/>
          <p:cNvSpPr txBox="1"/>
          <p:nvPr/>
        </p:nvSpPr>
        <p:spPr>
          <a:xfrm>
            <a:off x="1173486" y="391644"/>
            <a:ext cx="16170188" cy="1694310"/>
          </a:xfrm>
          <a:prstGeom prst="rect">
            <a:avLst/>
          </a:prstGeom>
        </p:spPr>
        <p:txBody>
          <a:bodyPr lIns="0" tIns="0" rIns="0" bIns="0" rtlCol="0" anchor="t">
            <a:spAutoFit/>
          </a:bodyPr>
          <a:lstStyle/>
          <a:p>
            <a:pPr algn="ctr">
              <a:lnSpc>
                <a:spcPts val="6648"/>
              </a:lnSpc>
            </a:pPr>
            <a:r>
              <a:rPr lang="en-US" sz="5540" dirty="0">
                <a:solidFill>
                  <a:srgbClr val="FFFBF7"/>
                </a:solidFill>
                <a:latin typeface="Horizon"/>
                <a:ea typeface="Horizon"/>
                <a:cs typeface="Horizon"/>
                <a:sym typeface="Horizon"/>
              </a:rPr>
              <a:t> priorizar  canales y estrategias</a:t>
            </a:r>
          </a:p>
        </p:txBody>
      </p:sp>
      <p:pic>
        <p:nvPicPr>
          <p:cNvPr id="4" name="Imagen 3">
            <a:extLst>
              <a:ext uri="{FF2B5EF4-FFF2-40B4-BE49-F238E27FC236}">
                <a16:creationId xmlns:a16="http://schemas.microsoft.com/office/drawing/2014/main" id="{6AC24EDF-44D3-45D5-BF76-725313E6AD8F}"/>
              </a:ext>
            </a:extLst>
          </p:cNvPr>
          <p:cNvPicPr>
            <a:picLocks noChangeAspect="1"/>
          </p:cNvPicPr>
          <p:nvPr/>
        </p:nvPicPr>
        <p:blipFill>
          <a:blip r:embed="rId4"/>
          <a:stretch>
            <a:fillRect/>
          </a:stretch>
        </p:blipFill>
        <p:spPr>
          <a:xfrm>
            <a:off x="3429000" y="2324100"/>
            <a:ext cx="11125200" cy="7416800"/>
          </a:xfrm>
          <a:prstGeom prst="rect">
            <a:avLst/>
          </a:prstGeom>
        </p:spPr>
      </p:pic>
    </p:spTree>
    <p:extLst>
      <p:ext uri="{BB962C8B-B14F-4D97-AF65-F5344CB8AC3E}">
        <p14:creationId xmlns:p14="http://schemas.microsoft.com/office/powerpoint/2010/main" val="13001386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txBody>
          <a:bodyPr/>
          <a:lstStyle/>
          <a:p>
            <a:r>
              <a:rPr lang="es-MX" dirty="0"/>
              <a:t>di</a:t>
            </a:r>
            <a:endParaRPr lang="es-CO" dirty="0"/>
          </a:p>
        </p:txBody>
      </p:sp>
      <p:sp>
        <p:nvSpPr>
          <p:cNvPr id="3" name="Freeform 3"/>
          <p:cNvSpPr/>
          <p:nvPr/>
        </p:nvSpPr>
        <p:spPr>
          <a:xfrm rot="-5400000" flipH="1">
            <a:off x="7262792" y="1252000"/>
            <a:ext cx="6914532" cy="9098068"/>
          </a:xfrm>
          <a:custGeom>
            <a:avLst/>
            <a:gdLst/>
            <a:ahLst/>
            <a:cxnLst/>
            <a:rect l="l" t="t" r="r" b="b"/>
            <a:pathLst>
              <a:path w="6914532" h="9098068">
                <a:moveTo>
                  <a:pt x="6914532" y="0"/>
                </a:moveTo>
                <a:lnTo>
                  <a:pt x="0" y="0"/>
                </a:lnTo>
                <a:lnTo>
                  <a:pt x="0" y="9098068"/>
                </a:lnTo>
                <a:lnTo>
                  <a:pt x="6914532" y="9098068"/>
                </a:lnTo>
                <a:lnTo>
                  <a:pt x="6914532"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TextBox 5"/>
          <p:cNvSpPr txBox="1"/>
          <p:nvPr/>
        </p:nvSpPr>
        <p:spPr>
          <a:xfrm>
            <a:off x="838200" y="369623"/>
            <a:ext cx="16170188" cy="2540696"/>
          </a:xfrm>
          <a:prstGeom prst="rect">
            <a:avLst/>
          </a:prstGeom>
        </p:spPr>
        <p:txBody>
          <a:bodyPr lIns="0" tIns="0" rIns="0" bIns="0" rtlCol="0" anchor="t">
            <a:spAutoFit/>
          </a:bodyPr>
          <a:lstStyle/>
          <a:p>
            <a:pPr algn="ctr">
              <a:lnSpc>
                <a:spcPts val="6648"/>
              </a:lnSpc>
            </a:pPr>
            <a:r>
              <a:rPr lang="en-US" sz="5540" dirty="0">
                <a:solidFill>
                  <a:srgbClr val="FFFBF7"/>
                </a:solidFill>
                <a:latin typeface="Horizon"/>
                <a:ea typeface="Horizon"/>
                <a:cs typeface="Horizon"/>
                <a:sym typeface="Horizon"/>
              </a:rPr>
              <a:t>CAMPAÑA PARA LANZAMIENTO DE UN PRODUCTO- GRUPO</a:t>
            </a:r>
          </a:p>
        </p:txBody>
      </p:sp>
      <p:pic>
        <p:nvPicPr>
          <p:cNvPr id="15" name="Imagen 14">
            <a:extLst>
              <a:ext uri="{FF2B5EF4-FFF2-40B4-BE49-F238E27FC236}">
                <a16:creationId xmlns:a16="http://schemas.microsoft.com/office/drawing/2014/main" id="{C3433277-21FB-4065-8346-C1C84B8935F5}"/>
              </a:ext>
            </a:extLst>
          </p:cNvPr>
          <p:cNvPicPr>
            <a:picLocks noChangeAspect="1"/>
          </p:cNvPicPr>
          <p:nvPr/>
        </p:nvPicPr>
        <p:blipFill>
          <a:blip r:embed="rId5"/>
          <a:stretch>
            <a:fillRect/>
          </a:stretch>
        </p:blipFill>
        <p:spPr>
          <a:xfrm>
            <a:off x="1314450" y="3279942"/>
            <a:ext cx="6172200" cy="6172200"/>
          </a:xfrm>
          <a:prstGeom prst="rect">
            <a:avLst/>
          </a:prstGeom>
        </p:spPr>
      </p:pic>
      <p:pic>
        <p:nvPicPr>
          <p:cNvPr id="16" name="Imagen 15">
            <a:extLst>
              <a:ext uri="{FF2B5EF4-FFF2-40B4-BE49-F238E27FC236}">
                <a16:creationId xmlns:a16="http://schemas.microsoft.com/office/drawing/2014/main" id="{A6071F82-D2F8-4937-B611-58438D91897E}"/>
              </a:ext>
            </a:extLst>
          </p:cNvPr>
          <p:cNvPicPr>
            <a:picLocks noChangeAspect="1"/>
          </p:cNvPicPr>
          <p:nvPr/>
        </p:nvPicPr>
        <p:blipFill>
          <a:blip r:embed="rId6"/>
          <a:stretch>
            <a:fillRect/>
          </a:stretch>
        </p:blipFill>
        <p:spPr>
          <a:xfrm>
            <a:off x="7696200" y="3600170"/>
            <a:ext cx="9753600" cy="5658129"/>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297</TotalTime>
  <Words>638</Words>
  <Application>Microsoft Office PowerPoint</Application>
  <PresentationFormat>Personalizado</PresentationFormat>
  <Paragraphs>53</Paragraphs>
  <Slides>27</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27</vt:i4>
      </vt:variant>
    </vt:vector>
  </HeadingPairs>
  <TitlesOfParts>
    <vt:vector size="33" baseType="lpstr">
      <vt:lpstr>Horizon</vt:lpstr>
      <vt:lpstr>Montserrat Bold</vt:lpstr>
      <vt:lpstr>Arial</vt:lpstr>
      <vt:lpstr>Montserrat</vt:lpstr>
      <vt:lpstr>Calibri</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and White Minimalist Logistic Presentation</dc:title>
  <cp:lastModifiedBy>Erlendy Ibarbo Perlaza</cp:lastModifiedBy>
  <cp:revision>17</cp:revision>
  <dcterms:created xsi:type="dcterms:W3CDTF">2006-08-16T00:00:00Z</dcterms:created>
  <dcterms:modified xsi:type="dcterms:W3CDTF">2026-10-21T22:15:10Z</dcterms:modified>
  <dc:identifier>DAHLFjFzzqs</dc:identifier>
</cp:coreProperties>
</file>