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8" r:id="rId4"/>
    <p:sldId id="267" r:id="rId5"/>
    <p:sldId id="270" r:id="rId6"/>
    <p:sldId id="269" r:id="rId7"/>
    <p:sldId id="271" r:id="rId8"/>
    <p:sldId id="272" r:id="rId9"/>
    <p:sldId id="273" r:id="rId10"/>
    <p:sldId id="274" r:id="rId11"/>
    <p:sldId id="275" r:id="rId12"/>
    <p:sldId id="260" r:id="rId13"/>
    <p:sldId id="276" r:id="rId14"/>
    <p:sldId id="277" r:id="rId15"/>
    <p:sldId id="280" r:id="rId16"/>
    <p:sldId id="278" r:id="rId17"/>
    <p:sldId id="279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pen Sauce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0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15262" y="6465919"/>
            <a:ext cx="15657476" cy="182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31"/>
              </a:lnSpc>
              <a:spcBef>
                <a:spcPct val="0"/>
              </a:spcBef>
            </a:pPr>
            <a:r>
              <a:rPr lang="en-US" sz="6600" spc="-48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Perfil de Mercados Internacionales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6818344"/>
            <a:ext cx="16230600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1028700" y="8433340"/>
            <a:ext cx="16230600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7939429" y="8911133"/>
            <a:ext cx="2682979" cy="233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59"/>
              </a:lnSpc>
              <a:spcBef>
                <a:spcPct val="0"/>
              </a:spcBef>
            </a:pPr>
            <a:r>
              <a:rPr lang="en-US" sz="1399" spc="-27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ERLENDY IBARBO PERLAZA.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665593" y="8956136"/>
            <a:ext cx="302164" cy="30216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942088" y="7956800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6151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endParaRPr lang="en-US" sz="20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ENFOQUES</a:t>
            </a:r>
          </a:p>
          <a:p>
            <a:pPr algn="l">
              <a:lnSpc>
                <a:spcPct val="150000"/>
              </a:lnSpc>
            </a:pPr>
            <a:endParaRPr lang="es-MX" sz="24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Cuantitativo</a:t>
            </a:r>
            <a:r>
              <a:rPr lang="es-MX" sz="2400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: Mide datos numéricos y realiza análisis estadísticos para probar hipótesis.</a:t>
            </a:r>
          </a:p>
          <a:p>
            <a:pPr algn="l">
              <a:lnSpc>
                <a:spcPct val="150000"/>
              </a:lnSpc>
            </a:pPr>
            <a:endParaRPr lang="es-MX" sz="24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highlight>
                  <a:srgbClr val="008000"/>
                </a:highlight>
                <a:latin typeface="Open Sauce"/>
                <a:ea typeface="Open Sauce"/>
                <a:cs typeface="Open Sauce"/>
                <a:sym typeface="Open Sauce"/>
              </a:rPr>
              <a:t>Cualitativo</a:t>
            </a:r>
            <a:r>
              <a:rPr lang="es-MX" sz="2400" spc="-28" dirty="0">
                <a:solidFill>
                  <a:srgbClr val="F2F1FF"/>
                </a:solidFill>
                <a:highlight>
                  <a:srgbClr val="008000"/>
                </a:highlight>
                <a:latin typeface="Open Sauce"/>
                <a:ea typeface="Open Sauce"/>
                <a:cs typeface="Open Sauce"/>
                <a:sym typeface="Open Sauce"/>
              </a:rPr>
              <a:t>: Explora percepciones, motivaciones, contextos culturales y comportamientos a profundidad. (Utilizaremos este enfoque)</a:t>
            </a:r>
          </a:p>
          <a:p>
            <a:pPr algn="l">
              <a:lnSpc>
                <a:spcPct val="150000"/>
              </a:lnSpc>
            </a:pPr>
            <a:endParaRPr lang="es-MX" sz="24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Mixto</a:t>
            </a:r>
            <a:r>
              <a:rPr lang="es-MX" sz="2400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: Combina métodos cualitativos y cuantitativos para un análisis integral.</a:t>
            </a:r>
            <a:endParaRPr lang="en-US" sz="24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942088" y="7956800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6705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endParaRPr lang="en-US" sz="20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El enfoque cualitativo es un método de investigación orientado a comprender fenómenos complejos desde la perspectiva de los propios actores. En lugar de buscar representatividad estadística o medir datos numéricos, se enfoca en explorar significados, percepciones, motivaciones, contextos culturales, actitudes y comportamientos.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En esencia: No responde al «¿cuántos?» (cuantitativo), sino al «¿por qué?» y al «¿cómo?» de las decisiones y hábitos en el mercado.</a:t>
            </a:r>
          </a:p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endParaRPr lang="en-US" sz="24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72545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942088" y="7956800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5483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Permite la comprensión del contexto cultural y local: En mercados internacionales, los números de consumo no explican por qué un producto triunfa o fracasa. </a:t>
            </a:r>
          </a:p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Permite descubrir las matices culturales, barreras idiomáticas y dinámicas locales que solo un residente o consumidor del país de destino conoce.</a:t>
            </a:r>
          </a:p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Hace posible una exploración profunda del consumidor/experto: Al entrevistar a una persona residente en el mercado objetivo, captamos la experiencia humana directa: sus valores, dolores, necesidades no satisfechas y la forma en que percibe la oferta de valor desde su contexto diario.</a:t>
            </a:r>
            <a:endParaRPr lang="en-US" sz="24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10715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873547" y="8468274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7595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POBLACIÓN OBJETO Y TAMAÑO DE MUESTRA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POBLACIÓN: En investigación cualitativa, el valor de la información depende de la precisión con la que se define a la población. Un perfil claramente delimitado (ubicación, rol profesional, hábitos o perfil demográfico) garantiza que los datos recolectados sean válidos y relevantes para el mercado de destino.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Tamaño de muestra en un estudio real: En un entorno profesional, la muestra cualitativa se determina por el principio de saturación de datos (cuando las respuestas dejan de aportar información nueva), lo que suele requerir entre </a:t>
            </a:r>
            <a:r>
              <a:rPr lang="es-MX" sz="2400" b="1" i="1" spc="-28" dirty="0">
                <a:solidFill>
                  <a:srgbClr val="F2F1FF"/>
                </a:solidFill>
                <a:highlight>
                  <a:srgbClr val="008000"/>
                </a:highlight>
                <a:latin typeface="Open Sauce"/>
                <a:ea typeface="Open Sauce"/>
                <a:cs typeface="Open Sauce"/>
                <a:sym typeface="Open Sauce"/>
              </a:rPr>
              <a:t>10 y 30 </a:t>
            </a: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entrevistas a profundidad según la complejidad del estudio.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0415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873547" y="8468274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3717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Alcance del ejercicio académico: Dado que realizamos una simulación formativa dentro del marco del curso, cada equipo </a:t>
            </a:r>
            <a:r>
              <a:rPr lang="es-MX" sz="2400" b="1" i="1" spc="-28" dirty="0">
                <a:solidFill>
                  <a:srgbClr val="F2F1FF"/>
                </a:solidFill>
                <a:highlight>
                  <a:srgbClr val="008000"/>
                </a:highlight>
                <a:latin typeface="Open Sauce"/>
                <a:ea typeface="Open Sauce"/>
                <a:cs typeface="Open Sauce"/>
                <a:sym typeface="Open Sauce"/>
              </a:rPr>
              <a:t>aplicará la entrevista a una (1) sola persona </a:t>
            </a: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que resida en el país o mercado seleccionado y cumpla estrictamente con el perfil definido.</a:t>
            </a:r>
            <a:endParaRPr lang="en-US" sz="2400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14730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873547" y="8468274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5379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LA ENTREVISTA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Es la herramienta cualitativa fundamental para comprender el porqué detrás de las conductas. Permite acceder a las motivaciones profundas, matices culturales, percepciones y hábitos reales de las personas, obteniendo una riqueza de información humana que las cifras y las encuestas frías no pueden revelar.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8185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873547" y="8468274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5379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TAREA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1.Cada grupo debe diseñar el cuestionario de entrevista adaptado al producto y/o empresa y entregar a través de AVAS, plazo 21 de octubre 2026, 11:59 pm (Todos deben subir a la plataforma la tarea)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Cuando la docente indique el grupo deberá desarrollar el flyer de la entrevista y compartirlo con la docente para aprobación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8230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515954" y="208241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296400" y="7646886"/>
            <a:ext cx="11331938" cy="1647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9479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Ejemplo 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7EE099BA-CF9F-49DB-808D-1769F1751CC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1243" t="46" r="1243" b="6991"/>
          <a:stretch/>
        </p:blipFill>
        <p:spPr>
          <a:xfrm>
            <a:off x="2290762" y="414448"/>
            <a:ext cx="6858000" cy="956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873547" y="8468274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704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Instrucciones para el Resumen Ejecutivo (1 Página)</a:t>
            </a:r>
          </a:p>
          <a:p>
            <a:pPr marL="457200" indent="-457200" algn="l">
              <a:lnSpc>
                <a:spcPct val="150000"/>
              </a:lnSpc>
              <a:buAutoNum type="arabicPeriod"/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Perfil del Entrevistado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Foto alegórica: Imagen representativa del perfil demográfico del participante (no la persona real por confidencialidad).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Ficha del perfil: Ciudad/país de residencia, ocupación, contexto laboral y tiempo de residencia en el extranjero.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2. Principales Hallazgos de la Entrevista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Percepción e interés: Aceptación del concepto o prototipo del producto y necesidades identificadas. 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Empaque, envase y diseño: Evaluación visual, atractivo frente a los anaqueles locales y adecuación del formato.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62002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76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873547" y="8468274"/>
            <a:ext cx="11830991" cy="164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12386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Metodología</a:t>
            </a:r>
            <a:endParaRPr lang="en-US" sz="12386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5379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Canales de compra: Puntos de venta habituales donde se comercializaría el producto (supermercados, e-commerce, etc.)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Recomendaciones Estratégicas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Dictamen final y pasos a seguir recomendados para la comercialización del producto.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640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1571" y="-3333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838899"/>
            <a:ext cx="7758061" cy="4792455"/>
            <a:chOff x="0" y="0"/>
            <a:chExt cx="1201927" cy="742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01927" cy="742477"/>
            </a:xfrm>
            <a:custGeom>
              <a:avLst/>
              <a:gdLst/>
              <a:ahLst/>
              <a:cxnLst/>
              <a:rect l="l" t="t" r="r" b="b"/>
              <a:pathLst>
                <a:path w="1201927" h="742477">
                  <a:moveTo>
                    <a:pt x="0" y="0"/>
                  </a:moveTo>
                  <a:lnTo>
                    <a:pt x="1201927" y="0"/>
                  </a:lnTo>
                  <a:lnTo>
                    <a:pt x="1201927" y="742477"/>
                  </a:lnTo>
                  <a:lnTo>
                    <a:pt x="0" y="742477"/>
                  </a:lnTo>
                  <a:close/>
                </a:path>
              </a:pathLst>
            </a:custGeom>
            <a:blipFill>
              <a:blip r:embed="rId3"/>
              <a:stretch>
                <a:fillRect t="-3926" b="-3926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70511" y="8062578"/>
            <a:ext cx="13236649" cy="1119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793"/>
              </a:lnSpc>
              <a:spcBef>
                <a:spcPct val="0"/>
              </a:spcBef>
            </a:pPr>
            <a:r>
              <a:rPr lang="en-US" sz="6000" u="none" strike="noStrike" spc="-391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Análisis de la competencia Internacional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91716" y="2100263"/>
            <a:ext cx="8110484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Para evaluar de manera integral el entorno competitivo del mercado seleccionado, cada equipo analizará 4 empresas:</a:t>
            </a:r>
          </a:p>
          <a:p>
            <a:pPr algn="l">
              <a:lnSpc>
                <a:spcPts val="2639"/>
              </a:lnSpc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indent="-342900" algn="just">
              <a:lnSpc>
                <a:spcPts val="2639"/>
              </a:lnSpc>
              <a:buFont typeface="Wingdings" panose="05000000000000000000" pitchFamily="2" charset="2"/>
              <a:buChar char="§"/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2 Competidores Directos (Locales): Empresas radicadas en el país de destino que producen y comercializan productos similares dentro de ese mismo mercado.</a:t>
            </a:r>
          </a:p>
          <a:p>
            <a:pPr marL="342900" indent="-342900" algn="just">
              <a:lnSpc>
                <a:spcPts val="2639"/>
              </a:lnSpc>
              <a:buFont typeface="Wingdings" panose="05000000000000000000" pitchFamily="2" charset="2"/>
              <a:buChar char="§"/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342900" indent="-342900" algn="just">
              <a:lnSpc>
                <a:spcPts val="2639"/>
              </a:lnSpc>
              <a:buFont typeface="Wingdings" panose="05000000000000000000" pitchFamily="2" charset="2"/>
              <a:buChar char="§"/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2 Competidores Indirectos (Internacionales / Exportadores): Empresas extranjeras que exportan sus productos hacia el país de destino (entre las cuales se puede incluir una empresa colombiana que ya tenga presencia allá).</a:t>
            </a:r>
            <a:endParaRPr lang="en-US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1028700" y="7702964"/>
            <a:ext cx="9343892" cy="476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1571" y="-3333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838899"/>
            <a:ext cx="7758061" cy="4792455"/>
            <a:chOff x="0" y="0"/>
            <a:chExt cx="1201927" cy="742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01927" cy="742477"/>
            </a:xfrm>
            <a:custGeom>
              <a:avLst/>
              <a:gdLst/>
              <a:ahLst/>
              <a:cxnLst/>
              <a:rect l="l" t="t" r="r" b="b"/>
              <a:pathLst>
                <a:path w="1201927" h="742477">
                  <a:moveTo>
                    <a:pt x="0" y="0"/>
                  </a:moveTo>
                  <a:lnTo>
                    <a:pt x="1201927" y="0"/>
                  </a:lnTo>
                  <a:lnTo>
                    <a:pt x="1201927" y="742477"/>
                  </a:lnTo>
                  <a:lnTo>
                    <a:pt x="0" y="742477"/>
                  </a:lnTo>
                  <a:close/>
                </a:path>
              </a:pathLst>
            </a:custGeom>
            <a:blipFill>
              <a:blip r:embed="rId3"/>
              <a:stretch>
                <a:fillRect t="-3926" b="-3926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70511" y="8062578"/>
            <a:ext cx="13236649" cy="1119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793"/>
              </a:lnSpc>
              <a:spcBef>
                <a:spcPct val="0"/>
              </a:spcBef>
            </a:pPr>
            <a:r>
              <a:rPr lang="en-US" sz="6000" u="none" strike="noStrike" spc="-391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Análisis de la competencia Internacional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91716" y="2100263"/>
            <a:ext cx="8110484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Para evaluar cuantitativamente el producto propio frente a la competencia, se construirá una Matriz Ponderada de Atributos:</a:t>
            </a:r>
          </a:p>
          <a:p>
            <a:pPr algn="l">
              <a:lnSpc>
                <a:spcPts val="2639"/>
              </a:lnSpc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Definición de Atributos del Producto: Selección de criterios clave de valor para el consumidor internacional (ej. calidad del empaque, precio, sabor/formulación, certificaciones, sostenibilidad, diseño/imagen, disponibilidad en canal).</a:t>
            </a:r>
          </a:p>
          <a:p>
            <a:pPr algn="l">
              <a:lnSpc>
                <a:spcPts val="2639"/>
              </a:lnSpc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Calificación Comparativa (Escala 1 a 5 o 1 a 10): Evaluación del producto propio frente a los 2 competidores directos y 2 indirectos en cada atributo.</a:t>
            </a:r>
            <a:endParaRPr lang="en-US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1028700" y="7702964"/>
            <a:ext cx="9343892" cy="476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47480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1571" y="-3333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838899"/>
            <a:ext cx="7758061" cy="4792455"/>
            <a:chOff x="0" y="0"/>
            <a:chExt cx="1201927" cy="742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01927" cy="742477"/>
            </a:xfrm>
            <a:custGeom>
              <a:avLst/>
              <a:gdLst/>
              <a:ahLst/>
              <a:cxnLst/>
              <a:rect l="l" t="t" r="r" b="b"/>
              <a:pathLst>
                <a:path w="1201927" h="742477">
                  <a:moveTo>
                    <a:pt x="0" y="0"/>
                  </a:moveTo>
                  <a:lnTo>
                    <a:pt x="1201927" y="0"/>
                  </a:lnTo>
                  <a:lnTo>
                    <a:pt x="1201927" y="742477"/>
                  </a:lnTo>
                  <a:lnTo>
                    <a:pt x="0" y="742477"/>
                  </a:lnTo>
                  <a:close/>
                </a:path>
              </a:pathLst>
            </a:custGeom>
            <a:blipFill>
              <a:blip r:embed="rId3"/>
              <a:stretch>
                <a:fillRect t="-3926" b="-3926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70511" y="8062578"/>
            <a:ext cx="13236649" cy="1119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793"/>
              </a:lnSpc>
              <a:spcBef>
                <a:spcPct val="0"/>
              </a:spcBef>
            </a:pPr>
            <a:r>
              <a:rPr lang="en-US" sz="6000" u="none" strike="noStrike" spc="-391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Análisis de la competencia Internacional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17778" y="1369265"/>
            <a:ext cx="8110484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A partir de los resultados de la matriz ponderada, los estudiantes graficarán la Curva de Valor (basada en la metodología de la Estrategia del Océano Azul):</a:t>
            </a:r>
          </a:p>
          <a:p>
            <a:pPr algn="l">
              <a:lnSpc>
                <a:spcPts val="2639"/>
              </a:lnSpc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Los atributos clave de valor evaluados.</a:t>
            </a:r>
          </a:p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El nivel de desempeño/calificación obtenido por cada empresa.</a:t>
            </a:r>
          </a:p>
          <a:p>
            <a:pPr algn="l">
              <a:lnSpc>
                <a:spcPts val="2639"/>
              </a:lnSpc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Resultado e Interpretación:    Identificación de Ventajas Competitivas: Atributos donde nuestro producto supera a la competencia local e internacional. </a:t>
            </a:r>
          </a:p>
          <a:p>
            <a:pPr algn="l">
              <a:lnSpc>
                <a:spcPts val="2639"/>
              </a:lnSpc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Brechas y Desventajas: Puntos débiles donde la competencia nos supera y que requieren adaptaciones antes de ingresar al mercado.</a:t>
            </a:r>
          </a:p>
          <a:p>
            <a:pPr algn="l">
              <a:lnSpc>
                <a:spcPts val="2639"/>
              </a:lnSpc>
            </a:pPr>
            <a:endParaRPr lang="es-MX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2639"/>
              </a:lnSpc>
            </a:pPr>
            <a:r>
              <a:rPr lang="es-MX" sz="2199" spc="-43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Diferenciación: Propuesta de valor única para destacar frente a la oferta existente. Mostrar curva de Valor</a:t>
            </a:r>
            <a:endParaRPr lang="en-US" sz="2199" spc="-43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1028700" y="7702964"/>
            <a:ext cx="9343892" cy="4762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3647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DA4BD3-867B-4A8F-83C1-79B64B077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5064"/>
            <a:ext cx="14188962" cy="50674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317801A-31B9-4D4E-8500-C7C54C978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882421"/>
            <a:ext cx="8991600" cy="541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4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942088" y="7956800"/>
            <a:ext cx="11830991" cy="140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7200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Precios de Referencias</a:t>
            </a:r>
            <a:endParaRPr lang="en-US" sz="7200" u="none" strike="noStrike" spc="-495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7327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Al analizar un producto similar o sustituto directo en el mercado de destino, la comparación monetaria nos permite responder a tres preguntas estratégicas:</a:t>
            </a:r>
          </a:p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Punto de referencia del mercado (</a:t>
            </a:r>
            <a:r>
              <a:rPr lang="es-MX" sz="2000" b="1" spc="-28" dirty="0" err="1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Benchmark</a:t>
            </a: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): ¿A qué precio compra actualmente el consumidor local productos similares o sustitutos?</a:t>
            </a:r>
          </a:p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Disposición a pagar (</a:t>
            </a:r>
            <a:r>
              <a:rPr lang="es-MX" sz="2000" b="1" spc="-28" dirty="0" err="1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Willingness</a:t>
            </a: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 to </a:t>
            </a:r>
            <a:r>
              <a:rPr lang="es-MX" sz="2000" b="1" spc="-28" dirty="0" err="1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Pay</a:t>
            </a:r>
            <a:r>
              <a:rPr lang="es-MX" sz="20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): ¿Cuál es el rango de precio aceptado en la moneda de ese país para esa categoría de producto?</a:t>
            </a:r>
          </a:p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dirty="0">
                <a:solidFill>
                  <a:schemeClr val="bg1"/>
                </a:solidFill>
                <a:highlight>
                  <a:srgbClr val="008000"/>
                </a:highlight>
              </a:rPr>
              <a:t>Actualmente, Un </a:t>
            </a:r>
            <a:r>
              <a:rPr lang="es-MX" sz="2400" dirty="0" err="1">
                <a:solidFill>
                  <a:schemeClr val="bg1"/>
                </a:solidFill>
                <a:highlight>
                  <a:srgbClr val="008000"/>
                </a:highlight>
              </a:rPr>
              <a:t>shampo</a:t>
            </a:r>
            <a:r>
              <a:rPr lang="es-MX" sz="2400" dirty="0">
                <a:solidFill>
                  <a:schemeClr val="bg1"/>
                </a:solidFill>
                <a:highlight>
                  <a:srgbClr val="008000"/>
                </a:highlight>
              </a:rPr>
              <a:t> de coco con ingredientes naturales tiene un precio de $35.000 COP (aprox. USD 8,75) en Colombia, mientras que en el mercado de Emiratos Árabes Unidos un shampoo de características similares se comercializa en 33 AED (aprox. USD 8,98, equivalente a un tipo de cambio de 1 AED ≈ 0,27 USD).</a:t>
            </a:r>
            <a:endParaRPr lang="en-US" sz="2400" spc="-28" dirty="0">
              <a:solidFill>
                <a:schemeClr val="bg1"/>
              </a:solidFill>
              <a:highlight>
                <a:srgbClr val="008000"/>
              </a:highlight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25799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AutoShape 3"/>
          <p:cNvSpPr/>
          <p:nvPr/>
        </p:nvSpPr>
        <p:spPr>
          <a:xfrm flipV="1">
            <a:off x="1028700" y="1033462"/>
            <a:ext cx="16230600" cy="0"/>
          </a:xfrm>
          <a:prstGeom prst="line">
            <a:avLst/>
          </a:prstGeom>
          <a:ln w="9525" cap="flat">
            <a:solidFill>
              <a:srgbClr val="7ED9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453804"/>
            <a:ext cx="223451" cy="223451"/>
          </a:xfrm>
          <a:custGeom>
            <a:avLst/>
            <a:gdLst/>
            <a:ahLst/>
            <a:cxnLst/>
            <a:rect l="l" t="t" r="r" b="b"/>
            <a:pathLst>
              <a:path w="223451" h="223451">
                <a:moveTo>
                  <a:pt x="0" y="0"/>
                </a:moveTo>
                <a:lnTo>
                  <a:pt x="223451" y="0"/>
                </a:lnTo>
                <a:lnTo>
                  <a:pt x="223451" y="223451"/>
                </a:lnTo>
                <a:lnTo>
                  <a:pt x="0" y="2234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645788" y="2062162"/>
            <a:ext cx="5643575" cy="4605147"/>
            <a:chOff x="0" y="0"/>
            <a:chExt cx="874337" cy="713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4337" cy="713458"/>
            </a:xfrm>
            <a:custGeom>
              <a:avLst/>
              <a:gdLst/>
              <a:ahLst/>
              <a:cxnLst/>
              <a:rect l="l" t="t" r="r" b="b"/>
              <a:pathLst>
                <a:path w="874337" h="713458">
                  <a:moveTo>
                    <a:pt x="0" y="0"/>
                  </a:moveTo>
                  <a:lnTo>
                    <a:pt x="874337" y="0"/>
                  </a:lnTo>
                  <a:lnTo>
                    <a:pt x="874337" y="713458"/>
                  </a:lnTo>
                  <a:lnTo>
                    <a:pt x="0" y="713458"/>
                  </a:lnTo>
                  <a:close/>
                </a:path>
              </a:pathLst>
            </a:custGeom>
            <a:blipFill>
              <a:blip r:embed="rId5"/>
              <a:stretch>
                <a:fillRect l="-11238" r="-11238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8701168"/>
            <a:ext cx="557132" cy="557132"/>
          </a:xfrm>
          <a:custGeom>
            <a:avLst/>
            <a:gdLst/>
            <a:ahLst/>
            <a:cxnLst/>
            <a:rect l="l" t="t" r="r" b="b"/>
            <a:pathLst>
              <a:path w="557132" h="557132">
                <a:moveTo>
                  <a:pt x="0" y="0"/>
                </a:moveTo>
                <a:lnTo>
                  <a:pt x="557132" y="0"/>
                </a:lnTo>
                <a:lnTo>
                  <a:pt x="557132" y="557132"/>
                </a:lnTo>
                <a:lnTo>
                  <a:pt x="0" y="5571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352800" y="6902088"/>
            <a:ext cx="11830991" cy="1404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386"/>
              </a:lnSpc>
              <a:spcBef>
                <a:spcPct val="0"/>
              </a:spcBef>
            </a:pPr>
            <a:r>
              <a:rPr lang="en-US" sz="7200" u="none" strike="noStrike" spc="-495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Condiciones de Ingreso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40479" y="430910"/>
            <a:ext cx="1118821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60"/>
              </a:lnSpc>
              <a:spcBef>
                <a:spcPct val="0"/>
              </a:spcBef>
            </a:pPr>
            <a:r>
              <a:rPr lang="en-US" sz="1400" spc="-28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Contact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0425" y="1050171"/>
            <a:ext cx="10122734" cy="427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endParaRPr lang="es-MX" sz="20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HERRAMIENTA: MACMAP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Revisar Arancel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Condiciones Sanitarias </a:t>
            </a:r>
          </a:p>
          <a:p>
            <a:pPr algn="l">
              <a:lnSpc>
                <a:spcPct val="150000"/>
              </a:lnSpc>
            </a:pPr>
            <a:r>
              <a:rPr lang="es-MX" sz="2400" b="1" spc="-28" dirty="0">
                <a:solidFill>
                  <a:srgbClr val="F2F1FF"/>
                </a:solidFill>
                <a:latin typeface="Open Sauce"/>
                <a:ea typeface="Open Sauce"/>
                <a:cs typeface="Open Sauce"/>
                <a:sym typeface="Open Sauce"/>
              </a:rPr>
              <a:t>Normas de etiquetado</a:t>
            </a: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ct val="150000"/>
              </a:lnSpc>
            </a:pPr>
            <a:endParaRPr lang="es-MX" sz="2400" b="1" spc="-28" dirty="0">
              <a:solidFill>
                <a:srgbClr val="F2F1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65593" y="414448"/>
            <a:ext cx="302164" cy="30216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57150" cap="sq">
              <a:solidFill>
                <a:srgbClr val="7ED957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37350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1118</Words>
  <Application>Microsoft Office PowerPoint</Application>
  <PresentationFormat>Personalizado</PresentationFormat>
  <Paragraphs>118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Wingdings</vt:lpstr>
      <vt:lpstr>Open Sauce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Green Modern Logistics Company Presentation</dc:title>
  <cp:lastModifiedBy>Erlendy Ibarbo Perlaza</cp:lastModifiedBy>
  <cp:revision>12</cp:revision>
  <dcterms:created xsi:type="dcterms:W3CDTF">2006-08-16T00:00:00Z</dcterms:created>
  <dcterms:modified xsi:type="dcterms:W3CDTF">2026-10-14T22:42:18Z</dcterms:modified>
  <dc:identifier>DAHYBL71Mg8</dc:identifier>
</cp:coreProperties>
</file>