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6" r:id="rId3"/>
    <p:sldId id="257" r:id="rId4"/>
    <p:sldId id="258" r:id="rId5"/>
    <p:sldId id="259" r:id="rId6"/>
    <p:sldId id="260" r:id="rId7"/>
    <p:sldId id="285" r:id="rId8"/>
    <p:sldId id="261" r:id="rId9"/>
    <p:sldId id="262" r:id="rId10"/>
    <p:sldId id="263" r:id="rId11"/>
    <p:sldId id="265" r:id="rId12"/>
    <p:sldId id="277" r:id="rId13"/>
    <p:sldId id="278" r:id="rId14"/>
    <p:sldId id="279" r:id="rId15"/>
    <p:sldId id="280" r:id="rId16"/>
    <p:sldId id="281" r:id="rId17"/>
    <p:sldId id="282" r:id="rId18"/>
    <p:sldId id="283" r:id="rId19"/>
    <p:sldId id="284" r:id="rId20"/>
    <p:sldId id="271" r:id="rId21"/>
    <p:sldId id="264" r:id="rId22"/>
    <p:sldId id="273" r:id="rId23"/>
    <p:sldId id="272" r:id="rId24"/>
    <p:sldId id="274" r:id="rId25"/>
    <p:sldId id="275" r:id="rId26"/>
    <p:sldId id="276" r:id="rId27"/>
    <p:sldId id="267" r:id="rId28"/>
    <p:sldId id="268" r:id="rId29"/>
    <p:sldId id="269" r:id="rId30"/>
    <p:sldId id="270" r:id="rId31"/>
  </p:sldIdLst>
  <p:sldSz cx="12192000" cy="6858000"/>
  <p:notesSz cx="6858000" cy="9144000"/>
  <p:defaultTextStyle>
    <a:defPPr>
      <a:defRPr lang="es-C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022" autoAdjust="0"/>
    <p:restoredTop sz="94660"/>
  </p:normalViewPr>
  <p:slideViewPr>
    <p:cSldViewPr snapToGrid="0">
      <p:cViewPr varScale="1">
        <p:scale>
          <a:sx n="72" d="100"/>
          <a:sy n="72" d="100"/>
        </p:scale>
        <p:origin x="576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4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editar el estilo de subtítulo del patrón</a:t>
            </a:r>
            <a:endParaRPr lang="es-CO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7AE498-D85A-41B5-AD23-3DB15C205730}" type="datetimeFigureOut">
              <a:rPr lang="es-CO" smtClean="0"/>
              <a:t>29/10/2026</a:t>
            </a:fld>
            <a:endParaRPr lang="es-CO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C2EFDD-9942-4756-9C17-4738ED3D4DC1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0696030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7AE498-D85A-41B5-AD23-3DB15C205730}" type="datetimeFigureOut">
              <a:rPr lang="es-CO" smtClean="0"/>
              <a:t>29/10/2026</a:t>
            </a:fld>
            <a:endParaRPr lang="es-CO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C2EFDD-9942-4756-9C17-4738ED3D4DC1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9957987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7AE498-D85A-41B5-AD23-3DB15C205730}" type="datetimeFigureOut">
              <a:rPr lang="es-CO" smtClean="0"/>
              <a:t>29/10/2026</a:t>
            </a:fld>
            <a:endParaRPr lang="es-CO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C2EFDD-9942-4756-9C17-4738ED3D4DC1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40212068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7AE498-D85A-41B5-AD23-3DB15C205730}" type="datetimeFigureOut">
              <a:rPr lang="es-CO" smtClean="0"/>
              <a:t>29/10/2026</a:t>
            </a:fld>
            <a:endParaRPr lang="es-CO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C2EFDD-9942-4756-9C17-4738ED3D4DC1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6468499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7AE498-D85A-41B5-AD23-3DB15C205730}" type="datetimeFigureOut">
              <a:rPr lang="es-CO" smtClean="0"/>
              <a:t>29/10/2026</a:t>
            </a:fld>
            <a:endParaRPr lang="es-CO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C2EFDD-9942-4756-9C17-4738ED3D4DC1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0203269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7AE498-D85A-41B5-AD23-3DB15C205730}" type="datetimeFigureOut">
              <a:rPr lang="es-CO" smtClean="0"/>
              <a:t>29/10/2026</a:t>
            </a:fld>
            <a:endParaRPr lang="es-CO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C2EFDD-9942-4756-9C17-4738ED3D4DC1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9981076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7AE498-D85A-41B5-AD23-3DB15C205730}" type="datetimeFigureOut">
              <a:rPr lang="es-CO" smtClean="0"/>
              <a:t>29/10/2026</a:t>
            </a:fld>
            <a:endParaRPr lang="es-CO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C2EFDD-9942-4756-9C17-4738ED3D4DC1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7815919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7AE498-D85A-41B5-AD23-3DB15C205730}" type="datetimeFigureOut">
              <a:rPr lang="es-CO" smtClean="0"/>
              <a:t>29/10/2026</a:t>
            </a:fld>
            <a:endParaRPr lang="es-CO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C2EFDD-9942-4756-9C17-4738ED3D4DC1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5946703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O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7AE498-D85A-41B5-AD23-3DB15C205730}" type="datetimeFigureOut">
              <a:rPr lang="es-CO" smtClean="0"/>
              <a:t>29/10/2026</a:t>
            </a:fld>
            <a:endParaRPr lang="es-CO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C2EFDD-9942-4756-9C17-4738ED3D4DC1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8599796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7AE498-D85A-41B5-AD23-3DB15C205730}" type="datetimeFigureOut">
              <a:rPr lang="es-CO" smtClean="0"/>
              <a:t>29/10/2026</a:t>
            </a:fld>
            <a:endParaRPr lang="es-CO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C2EFDD-9942-4756-9C17-4738ED3D4DC1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2097058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7AE498-D85A-41B5-AD23-3DB15C205730}" type="datetimeFigureOut">
              <a:rPr lang="es-CO" smtClean="0"/>
              <a:t>29/10/2026</a:t>
            </a:fld>
            <a:endParaRPr lang="es-CO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C2EFDD-9942-4756-9C17-4738ED3D4DC1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2515017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7AE498-D85A-41B5-AD23-3DB15C205730}" type="datetimeFigureOut">
              <a:rPr lang="es-CO" smtClean="0"/>
              <a:t>29/10/2026</a:t>
            </a:fld>
            <a:endParaRPr lang="es-CO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O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C2EFDD-9942-4756-9C17-4738ED3D4DC1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835366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24.emf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0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emf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9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2590800" y="957431"/>
            <a:ext cx="7010400" cy="1175554"/>
          </a:xfrm>
        </p:spPr>
        <p:txBody>
          <a:bodyPr/>
          <a:lstStyle/>
          <a:p>
            <a:r>
              <a:rPr lang="es-CO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ALÓGAMAS III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84151" y="2483243"/>
            <a:ext cx="9144000" cy="1655762"/>
          </a:xfrm>
        </p:spPr>
        <p:txBody>
          <a:bodyPr/>
          <a:lstStyle/>
          <a:p>
            <a:r>
              <a:rPr lang="es-CO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Mejora genética de plantas alógamas ciclo III</a:t>
            </a:r>
          </a:p>
          <a:p>
            <a:r>
              <a:rPr lang="es-CO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Curso AT0607 Grupo AT06</a:t>
            </a:r>
          </a:p>
          <a:p>
            <a:r>
              <a:rPr lang="es-CO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2026-10-30</a:t>
            </a:r>
          </a:p>
          <a:p>
            <a:endParaRPr lang="es-CO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0629700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/>
          <p:cNvSpPr txBox="1"/>
          <p:nvPr/>
        </p:nvSpPr>
        <p:spPr>
          <a:xfrm>
            <a:off x="710005" y="430306"/>
            <a:ext cx="53094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O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Mejora genética vegetal en plantas alógamas: ciclo III </a:t>
            </a:r>
          </a:p>
        </p:txBody>
      </p:sp>
      <p:sp>
        <p:nvSpPr>
          <p:cNvPr id="3" name="CuadroTexto 2"/>
          <p:cNvSpPr txBox="1"/>
          <p:nvPr/>
        </p:nvSpPr>
        <p:spPr>
          <a:xfrm>
            <a:off x="2893808" y="1635162"/>
            <a:ext cx="6820778" cy="44627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AutoNum type="arabicPeriod"/>
            </a:pPr>
            <a:r>
              <a:rPr lang="es-CO" b="1" dirty="0"/>
              <a:t>Selección intrapoblacional</a:t>
            </a:r>
          </a:p>
          <a:p>
            <a:r>
              <a:rPr lang="es-CO" dirty="0"/>
              <a:t>1.1. SMS</a:t>
            </a:r>
          </a:p>
          <a:p>
            <a:r>
              <a:rPr lang="es-CO" dirty="0"/>
              <a:t>1.2. SME</a:t>
            </a:r>
          </a:p>
          <a:p>
            <a:r>
              <a:rPr lang="es-CO" dirty="0"/>
              <a:t>1.3. SM en prefloración</a:t>
            </a:r>
          </a:p>
          <a:p>
            <a:r>
              <a:rPr lang="es-CO" dirty="0"/>
              <a:t>1.4. SM planta por surco</a:t>
            </a:r>
          </a:p>
          <a:p>
            <a:r>
              <a:rPr lang="es-CO" dirty="0"/>
              <a:t>1.5. S entre y dentro de familias de medios hermanos</a:t>
            </a:r>
          </a:p>
          <a:p>
            <a:r>
              <a:rPr lang="es-CO" dirty="0">
                <a:solidFill>
                  <a:srgbClr val="C00000"/>
                </a:solidFill>
              </a:rPr>
              <a:t>1.6. S entre y dentro de familias de hermanos completos</a:t>
            </a:r>
          </a:p>
          <a:p>
            <a:r>
              <a:rPr lang="es-CO" dirty="0">
                <a:solidFill>
                  <a:srgbClr val="C00000"/>
                </a:solidFill>
              </a:rPr>
              <a:t>1.7. S entre y dentro de familias endogámicas </a:t>
            </a:r>
            <a:r>
              <a:rPr lang="es-CO" sz="2800" i="1" dirty="0">
                <a:solidFill>
                  <a:srgbClr val="C00000"/>
                </a:solidFill>
              </a:rPr>
              <a:t>s</a:t>
            </a:r>
            <a:r>
              <a:rPr lang="es-CO" i="1" dirty="0">
                <a:solidFill>
                  <a:srgbClr val="C00000"/>
                </a:solidFill>
              </a:rPr>
              <a:t>1</a:t>
            </a:r>
            <a:r>
              <a:rPr lang="es-CO" dirty="0">
                <a:solidFill>
                  <a:srgbClr val="C00000"/>
                </a:solidFill>
              </a:rPr>
              <a:t> y </a:t>
            </a:r>
            <a:r>
              <a:rPr lang="es-CO" sz="3200" i="1" dirty="0">
                <a:solidFill>
                  <a:srgbClr val="C00000"/>
                </a:solidFill>
              </a:rPr>
              <a:t>s</a:t>
            </a:r>
            <a:r>
              <a:rPr lang="es-CO" i="1" dirty="0">
                <a:solidFill>
                  <a:srgbClr val="C00000"/>
                </a:solidFill>
              </a:rPr>
              <a:t>2</a:t>
            </a:r>
          </a:p>
          <a:p>
            <a:r>
              <a:rPr lang="es-CO" dirty="0"/>
              <a:t>1.8. S recurrente por HCG/HCE [Variedades sintéticas]</a:t>
            </a:r>
          </a:p>
          <a:p>
            <a:endParaRPr lang="es-CO" dirty="0"/>
          </a:p>
          <a:p>
            <a:r>
              <a:rPr lang="es-CO" dirty="0"/>
              <a:t>2. </a:t>
            </a:r>
            <a:r>
              <a:rPr lang="es-CO" b="1" dirty="0"/>
              <a:t>Selección </a:t>
            </a:r>
            <a:r>
              <a:rPr lang="es-CO" b="1" dirty="0" err="1"/>
              <a:t>interpoblacional</a:t>
            </a:r>
            <a:endParaRPr lang="es-CO" b="1" dirty="0"/>
          </a:p>
          <a:p>
            <a:r>
              <a:rPr lang="es-CO" dirty="0"/>
              <a:t>2.1. Selección recurrente recíproca en familias de medios hermanos</a:t>
            </a:r>
          </a:p>
          <a:p>
            <a:r>
              <a:rPr lang="es-CO" dirty="0"/>
              <a:t>2.2. Selección recurrente recíproca en familias de hermanos completos</a:t>
            </a:r>
          </a:p>
          <a:p>
            <a:endParaRPr lang="es-CO" dirty="0"/>
          </a:p>
          <a:p>
            <a:pPr marL="342900" indent="-342900">
              <a:buAutoNum type="arabicPeriod"/>
            </a:pPr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25104639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54304" y="322728"/>
            <a:ext cx="8588189" cy="64411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95519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7045" y="442495"/>
            <a:ext cx="10097909" cy="59730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555981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88197" y="688490"/>
            <a:ext cx="7645101" cy="57338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901765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4241" y="3402330"/>
            <a:ext cx="6076950" cy="3419475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935019" y="6166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s-CO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Progreso esperado por selección=Ganancia esperada </a:t>
            </a: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0569" y="1289461"/>
            <a:ext cx="2572745" cy="1927075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06213" y="1136909"/>
            <a:ext cx="6109050" cy="3436341"/>
          </a:xfrm>
          <a:prstGeom prst="rect">
            <a:avLst/>
          </a:prstGeom>
        </p:spPr>
      </p:pic>
      <p:sp>
        <p:nvSpPr>
          <p:cNvPr id="6" name="Flecha abajo 5"/>
          <p:cNvSpPr/>
          <p:nvPr/>
        </p:nvSpPr>
        <p:spPr>
          <a:xfrm>
            <a:off x="935019" y="2947595"/>
            <a:ext cx="269837" cy="185031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" name="CuadroTexto 6"/>
          <p:cNvSpPr txBox="1"/>
          <p:nvPr/>
        </p:nvSpPr>
        <p:spPr>
          <a:xfrm>
            <a:off x="1344704" y="6271708"/>
            <a:ext cx="45387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O" dirty="0"/>
              <a:t>Coeficiente de regresión o heredabilidad (h^2)</a:t>
            </a:r>
          </a:p>
        </p:txBody>
      </p:sp>
      <p:cxnSp>
        <p:nvCxnSpPr>
          <p:cNvPr id="9" name="Conector recto de flecha 8"/>
          <p:cNvCxnSpPr/>
          <p:nvPr/>
        </p:nvCxnSpPr>
        <p:spPr>
          <a:xfrm flipV="1">
            <a:off x="1753496" y="5400340"/>
            <a:ext cx="12562" cy="94380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" name="CuadroTexto 9"/>
          <p:cNvSpPr txBox="1"/>
          <p:nvPr/>
        </p:nvSpPr>
        <p:spPr>
          <a:xfrm>
            <a:off x="1987111" y="5902376"/>
            <a:ext cx="28032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O" dirty="0"/>
              <a:t>Diferencial de selección (</a:t>
            </a:r>
            <a:r>
              <a:rPr lang="es-CO" dirty="0" err="1"/>
              <a:t>ds</a:t>
            </a:r>
            <a:r>
              <a:rPr lang="es-CO" dirty="0"/>
              <a:t>)</a:t>
            </a:r>
          </a:p>
        </p:txBody>
      </p:sp>
      <p:cxnSp>
        <p:nvCxnSpPr>
          <p:cNvPr id="12" name="Conector recto de flecha 11"/>
          <p:cNvCxnSpPr/>
          <p:nvPr/>
        </p:nvCxnSpPr>
        <p:spPr>
          <a:xfrm flipV="1">
            <a:off x="2183802" y="5400340"/>
            <a:ext cx="0" cy="53054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8" name="Rectángulo 17"/>
          <p:cNvSpPr/>
          <p:nvPr/>
        </p:nvSpPr>
        <p:spPr>
          <a:xfrm>
            <a:off x="3231457" y="1919133"/>
            <a:ext cx="1220206" cy="37555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CO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Δg</a:t>
            </a:r>
            <a:r>
              <a:rPr lang="es-CO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=h^2*</a:t>
            </a:r>
            <a:r>
              <a:rPr lang="es-CO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ds</a:t>
            </a:r>
            <a:endParaRPr lang="es-CO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9" name="Rectángulo 18"/>
          <p:cNvSpPr/>
          <p:nvPr/>
        </p:nvSpPr>
        <p:spPr>
          <a:xfrm>
            <a:off x="8224798" y="5354846"/>
            <a:ext cx="2480166" cy="72173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CO" sz="4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Δg</a:t>
            </a:r>
            <a:r>
              <a:rPr lang="es-CO" sz="4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=h^2*</a:t>
            </a:r>
            <a:r>
              <a:rPr lang="es-CO" sz="4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ds</a:t>
            </a:r>
            <a:endParaRPr lang="es-CO" sz="4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329245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84810" y="1000461"/>
            <a:ext cx="8487670" cy="48947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027360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19200" y="80962"/>
            <a:ext cx="9753600" cy="6696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858596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149" y="1485629"/>
            <a:ext cx="11469701" cy="3886742"/>
          </a:xfrm>
          <a:prstGeom prst="rect">
            <a:avLst/>
          </a:prstGeom>
        </p:spPr>
      </p:pic>
      <p:sp>
        <p:nvSpPr>
          <p:cNvPr id="3" name="CuadroTexto 2"/>
          <p:cNvSpPr txBox="1"/>
          <p:nvPr/>
        </p:nvSpPr>
        <p:spPr>
          <a:xfrm>
            <a:off x="1495313" y="763793"/>
            <a:ext cx="32728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O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Progreso esperado por selección</a:t>
            </a:r>
          </a:p>
        </p:txBody>
      </p:sp>
    </p:spTree>
    <p:extLst>
      <p:ext uri="{BB962C8B-B14F-4D97-AF65-F5344CB8AC3E}">
        <p14:creationId xmlns:p14="http://schemas.microsoft.com/office/powerpoint/2010/main" val="252078987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5966" y="1342734"/>
            <a:ext cx="11060068" cy="4172532"/>
          </a:xfrm>
          <a:prstGeom prst="rect">
            <a:avLst/>
          </a:prstGeom>
        </p:spPr>
      </p:pic>
      <p:sp>
        <p:nvSpPr>
          <p:cNvPr id="3" name="CuadroTexto 2"/>
          <p:cNvSpPr txBox="1"/>
          <p:nvPr/>
        </p:nvSpPr>
        <p:spPr>
          <a:xfrm>
            <a:off x="1495313" y="763793"/>
            <a:ext cx="32728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O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Progreso esperado por selección</a:t>
            </a:r>
          </a:p>
        </p:txBody>
      </p:sp>
    </p:spTree>
    <p:extLst>
      <p:ext uri="{BB962C8B-B14F-4D97-AF65-F5344CB8AC3E}">
        <p14:creationId xmlns:p14="http://schemas.microsoft.com/office/powerpoint/2010/main" val="202011107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ómo se calcula la covarianza entre dos variables?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2857" y="1789578"/>
            <a:ext cx="3971925" cy="2209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AutoShape 4" descr="Medidas de dispersión - Qué es, definición y concepto | 2021 | Economipedi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  <p:sp>
        <p:nvSpPr>
          <p:cNvPr id="4" name="AutoShape 6" descr="Medidas de dispersión - Qué es, definición y concepto | 2021 | Economipedia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  <p:pic>
        <p:nvPicPr>
          <p:cNvPr id="3080" name="Picture 8" descr="Medidas de dispersión - Qué es, definición y concepto | 2021 | Economipedi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4295" y="637254"/>
            <a:ext cx="3829050" cy="1485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CuadroTexto 7"/>
          <p:cNvSpPr txBox="1"/>
          <p:nvPr/>
        </p:nvSpPr>
        <p:spPr>
          <a:xfrm>
            <a:off x="849855" y="452588"/>
            <a:ext cx="65106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O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Progreso esperado por selección=Ganancia esperada por selección</a:t>
            </a: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8839" y="1105739"/>
            <a:ext cx="6078239" cy="3420152"/>
          </a:xfrm>
          <a:prstGeom prst="rect">
            <a:avLst/>
          </a:prstGeom>
        </p:spPr>
      </p:pic>
      <p:sp>
        <p:nvSpPr>
          <p:cNvPr id="6" name="CuadroTexto 5"/>
          <p:cNvSpPr txBox="1"/>
          <p:nvPr/>
        </p:nvSpPr>
        <p:spPr>
          <a:xfrm>
            <a:off x="849855" y="4064226"/>
            <a:ext cx="6568721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O" dirty="0"/>
              <a:t>Y-</a:t>
            </a:r>
            <a:r>
              <a:rPr lang="es-CO" dirty="0" err="1"/>
              <a:t>Y</a:t>
            </a:r>
            <a:r>
              <a:rPr lang="es-CO" sz="1200" dirty="0" err="1"/>
              <a:t>media</a:t>
            </a:r>
            <a:r>
              <a:rPr lang="es-CO" dirty="0"/>
              <a:t>=progreso de selección (</a:t>
            </a:r>
            <a:r>
              <a:rPr lang="es-CO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Δg)</a:t>
            </a:r>
          </a:p>
          <a:p>
            <a:r>
              <a:rPr lang="es-CO" dirty="0">
                <a:latin typeface="Calibri" panose="020F0502020204030204" pitchFamily="34" charset="0"/>
                <a:cs typeface="Calibri" panose="020F0502020204030204" pitchFamily="34" charset="0"/>
              </a:rPr>
              <a:t>b=m= coeficiente de regresión o heredabilidad (</a:t>
            </a:r>
            <a:r>
              <a:rPr lang="es-CO" i="1" dirty="0">
                <a:latin typeface="Calibri" panose="020F0502020204030204" pitchFamily="34" charset="0"/>
                <a:cs typeface="Calibri" panose="020F0502020204030204" pitchFamily="34" charset="0"/>
              </a:rPr>
              <a:t>h^</a:t>
            </a:r>
            <a:r>
              <a:rPr lang="es-CO" sz="1400" i="1" dirty="0"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r>
              <a:rPr lang="es-CO" dirty="0">
                <a:latin typeface="Calibri" panose="020F0502020204030204" pitchFamily="34" charset="0"/>
                <a:cs typeface="Calibri" panose="020F0502020204030204" pitchFamily="34" charset="0"/>
              </a:rPr>
              <a:t>)= </a:t>
            </a:r>
            <a:r>
              <a:rPr lang="es-CO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Cov</a:t>
            </a:r>
            <a:r>
              <a:rPr lang="es-CO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CO" sz="1200" dirty="0">
                <a:latin typeface="Calibri" panose="020F0502020204030204" pitchFamily="34" charset="0"/>
                <a:cs typeface="Calibri" panose="020F0502020204030204" pitchFamily="34" charset="0"/>
              </a:rPr>
              <a:t>XY </a:t>
            </a:r>
            <a:r>
              <a:rPr lang="es-CO" dirty="0">
                <a:latin typeface="Calibri" panose="020F0502020204030204" pitchFamily="34" charset="0"/>
                <a:cs typeface="Calibri" panose="020F0502020204030204" pitchFamily="34" charset="0"/>
              </a:rPr>
              <a:t>/</a:t>
            </a:r>
            <a:r>
              <a:rPr lang="es-CO" i="1" dirty="0">
                <a:latin typeface="Calibri" panose="020F0502020204030204" pitchFamily="34" charset="0"/>
                <a:cs typeface="Calibri" panose="020F0502020204030204" pitchFamily="34" charset="0"/>
              </a:rPr>
              <a:t>Var</a:t>
            </a:r>
            <a:r>
              <a:rPr lang="es-CO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CO" dirty="0" err="1">
                <a:latin typeface="Calibri" panose="020F0502020204030204" pitchFamily="34" charset="0"/>
                <a:cs typeface="Calibri" panose="020F0502020204030204" pitchFamily="34" charset="0"/>
              </a:rPr>
              <a:t>Xo</a:t>
            </a:r>
            <a:endParaRPr lang="es-CO" sz="12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s-CO" dirty="0">
                <a:latin typeface="Calibri" panose="020F0502020204030204" pitchFamily="34" charset="0"/>
                <a:cs typeface="Calibri" panose="020F0502020204030204" pitchFamily="34" charset="0"/>
              </a:rPr>
              <a:t>X-</a:t>
            </a:r>
            <a:r>
              <a:rPr lang="es-CO" dirty="0" err="1">
                <a:latin typeface="Calibri" panose="020F0502020204030204" pitchFamily="34" charset="0"/>
                <a:cs typeface="Calibri" panose="020F0502020204030204" pitchFamily="34" charset="0"/>
              </a:rPr>
              <a:t>X</a:t>
            </a:r>
            <a:r>
              <a:rPr lang="es-CO" sz="1200" dirty="0" err="1">
                <a:latin typeface="Calibri" panose="020F0502020204030204" pitchFamily="34" charset="0"/>
                <a:cs typeface="Calibri" panose="020F0502020204030204" pitchFamily="34" charset="0"/>
              </a:rPr>
              <a:t>media</a:t>
            </a:r>
            <a:r>
              <a:rPr lang="es-CO" dirty="0">
                <a:latin typeface="Calibri" panose="020F0502020204030204" pitchFamily="34" charset="0"/>
                <a:cs typeface="Calibri" panose="020F0502020204030204" pitchFamily="34" charset="0"/>
              </a:rPr>
              <a:t>= diferencial de selección (</a:t>
            </a:r>
            <a:r>
              <a:rPr lang="es-CO" i="1" dirty="0" err="1">
                <a:latin typeface="Calibri" panose="020F0502020204030204" pitchFamily="34" charset="0"/>
                <a:cs typeface="Calibri" panose="020F0502020204030204" pitchFamily="34" charset="0"/>
              </a:rPr>
              <a:t>ds</a:t>
            </a:r>
            <a:r>
              <a:rPr lang="es-CO" dirty="0"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  <a:endParaRPr lang="es-CO" dirty="0"/>
          </a:p>
        </p:txBody>
      </p:sp>
      <p:sp>
        <p:nvSpPr>
          <p:cNvPr id="11" name="Rectángulo 10"/>
          <p:cNvSpPr/>
          <p:nvPr/>
        </p:nvSpPr>
        <p:spPr>
          <a:xfrm>
            <a:off x="4105169" y="5397501"/>
            <a:ext cx="2710999" cy="7509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CO" sz="4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Δg  =h^2*</a:t>
            </a:r>
            <a:r>
              <a:rPr lang="es-CO" sz="4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ds</a:t>
            </a:r>
            <a:endParaRPr lang="es-CO" sz="4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7" name="Imagen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881947" y="3606641"/>
            <a:ext cx="3935513" cy="2153124"/>
          </a:xfrm>
          <a:prstGeom prst="rect">
            <a:avLst/>
          </a:prstGeom>
        </p:spPr>
      </p:pic>
      <p:pic>
        <p:nvPicPr>
          <p:cNvPr id="9" name="Imagen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881947" y="5686449"/>
            <a:ext cx="3810532" cy="9240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678161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80573" y="599680"/>
            <a:ext cx="8630854" cy="5658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023286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99731" y="866417"/>
            <a:ext cx="7792537" cy="51251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685801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14021" y="1118865"/>
            <a:ext cx="7763958" cy="46202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835362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99731" y="971207"/>
            <a:ext cx="7792537" cy="49155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408960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37889" y="1128391"/>
            <a:ext cx="7316221" cy="46012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773407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42626" y="1185549"/>
            <a:ext cx="7506748" cy="44869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449895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99731" y="861654"/>
            <a:ext cx="7792537" cy="51346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143590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13994" y="752101"/>
            <a:ext cx="7964011" cy="53537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749185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929781"/>
          </a:xfrm>
        </p:spPr>
        <p:txBody>
          <a:bodyPr>
            <a:normAutofit fontScale="90000"/>
          </a:bodyPr>
          <a:lstStyle/>
          <a:p>
            <a:pPr algn="ctr"/>
            <a:r>
              <a:rPr lang="es-CO" sz="3600" dirty="0" err="1"/>
              <a:t>Xo</a:t>
            </a:r>
            <a:r>
              <a:rPr lang="es-CO" sz="3600" dirty="0"/>
              <a:t>=media población original</a:t>
            </a:r>
            <a:br>
              <a:rPr lang="es-CO" sz="3600" dirty="0"/>
            </a:br>
            <a:r>
              <a:rPr lang="es-CO" sz="3600" dirty="0" err="1"/>
              <a:t>Xs</a:t>
            </a:r>
            <a:r>
              <a:rPr lang="es-CO" sz="3600" dirty="0"/>
              <a:t>= media de las plantas seleccionadas</a:t>
            </a:r>
            <a:br>
              <a:rPr lang="es-CO" sz="3600" dirty="0"/>
            </a:br>
            <a:r>
              <a:rPr lang="es-CO" sz="3600" dirty="0"/>
              <a:t>X</a:t>
            </a:r>
            <a:r>
              <a:rPr lang="es-CO" sz="2000" dirty="0"/>
              <a:t>M</a:t>
            </a:r>
            <a:r>
              <a:rPr lang="es-CO" sz="3600" dirty="0"/>
              <a:t>= media del carácter de la población mejorada</a:t>
            </a:r>
            <a:br>
              <a:rPr lang="es-CO" sz="3600" dirty="0"/>
            </a:br>
            <a:endParaRPr lang="es-CO" sz="3600" dirty="0"/>
          </a:p>
        </p:txBody>
      </p:sp>
      <p:sp>
        <p:nvSpPr>
          <p:cNvPr id="3" name="CuadroTexto 2"/>
          <p:cNvSpPr txBox="1"/>
          <p:nvPr/>
        </p:nvSpPr>
        <p:spPr>
          <a:xfrm>
            <a:off x="1561810" y="2609114"/>
            <a:ext cx="9762801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O" sz="3600" i="1" dirty="0" err="1"/>
              <a:t>ds</a:t>
            </a:r>
            <a:r>
              <a:rPr lang="es-CO" sz="3600" dirty="0"/>
              <a:t>= </a:t>
            </a:r>
            <a:r>
              <a:rPr lang="es-CO" sz="3600" i="1" dirty="0" err="1"/>
              <a:t>Xs-Xo</a:t>
            </a:r>
            <a:r>
              <a:rPr lang="es-CO" sz="3600" i="1" dirty="0"/>
              <a:t>=</a:t>
            </a:r>
            <a:r>
              <a:rPr lang="es-CO" sz="3600" i="1" dirty="0" err="1"/>
              <a:t>K</a:t>
            </a:r>
            <a:r>
              <a:rPr lang="es-CO" sz="3200" i="1" dirty="0" err="1"/>
              <a:t>var</a:t>
            </a:r>
            <a:r>
              <a:rPr lang="es-CO" sz="3600" i="1" dirty="0" err="1"/>
              <a:t>Xo</a:t>
            </a:r>
            <a:endParaRPr lang="es-CO" sz="3600" i="1" dirty="0"/>
          </a:p>
          <a:p>
            <a:endParaRPr lang="es-CO" sz="3600" dirty="0"/>
          </a:p>
          <a:p>
            <a:r>
              <a:rPr lang="es-CO" sz="36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Δg=X</a:t>
            </a:r>
            <a:r>
              <a:rPr lang="es-CO" sz="28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</a:t>
            </a:r>
            <a:r>
              <a:rPr lang="es-CO" sz="36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</a:t>
            </a:r>
            <a:r>
              <a:rPr lang="es-CO" sz="3600" i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Xo</a:t>
            </a:r>
            <a:r>
              <a:rPr lang="es-CO" sz="36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=K[1/2VarA/raíz (</a:t>
            </a:r>
            <a:r>
              <a:rPr lang="es-CO" sz="3600" i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VarA+VarD+VarE+VarD</a:t>
            </a:r>
            <a:r>
              <a:rPr lang="es-CO" sz="36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endParaRPr lang="es-CO" sz="3600" i="1" dirty="0"/>
          </a:p>
          <a:p>
            <a:endParaRPr lang="es-CO" sz="3600" dirty="0"/>
          </a:p>
        </p:txBody>
      </p:sp>
      <p:sp>
        <p:nvSpPr>
          <p:cNvPr id="4" name="CuadroTexto 3"/>
          <p:cNvSpPr txBox="1"/>
          <p:nvPr/>
        </p:nvSpPr>
        <p:spPr>
          <a:xfrm>
            <a:off x="4717673" y="4917438"/>
            <a:ext cx="275665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O" sz="3200" i="1" dirty="0"/>
              <a:t>X</a:t>
            </a:r>
            <a:r>
              <a:rPr lang="es-CO" sz="2000" i="1" dirty="0"/>
              <a:t>M</a:t>
            </a:r>
            <a:r>
              <a:rPr lang="es-CO" sz="3200" i="1" dirty="0"/>
              <a:t>-</a:t>
            </a:r>
            <a:r>
              <a:rPr lang="es-CO" sz="3200" i="1" dirty="0" err="1"/>
              <a:t>Xo</a:t>
            </a:r>
            <a:r>
              <a:rPr lang="es-CO" sz="3200" i="1" dirty="0"/>
              <a:t>=b(</a:t>
            </a:r>
            <a:r>
              <a:rPr lang="es-CO" sz="3200" i="1" dirty="0" err="1"/>
              <a:t>Xs-Xo</a:t>
            </a:r>
            <a:r>
              <a:rPr lang="es-CO" sz="3200" i="1" dirty="0"/>
              <a:t>)</a:t>
            </a:r>
          </a:p>
        </p:txBody>
      </p:sp>
      <p:sp>
        <p:nvSpPr>
          <p:cNvPr id="5" name="CuadroTexto 4"/>
          <p:cNvSpPr txBox="1"/>
          <p:nvPr/>
        </p:nvSpPr>
        <p:spPr>
          <a:xfrm>
            <a:off x="2869699" y="5816421"/>
            <a:ext cx="645260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O" sz="2800" i="1" dirty="0" err="1"/>
              <a:t>Cov</a:t>
            </a:r>
            <a:r>
              <a:rPr lang="es-CO" sz="2800" i="1" dirty="0"/>
              <a:t>(X,Y)= Sumatoria (Xi-</a:t>
            </a:r>
            <a:r>
              <a:rPr lang="es-CO" sz="2800" i="1" dirty="0" err="1"/>
              <a:t>X</a:t>
            </a:r>
            <a:r>
              <a:rPr lang="es-CO" sz="2000" i="1" dirty="0" err="1"/>
              <a:t>media</a:t>
            </a:r>
            <a:r>
              <a:rPr lang="es-CO" sz="2800" i="1" dirty="0"/>
              <a:t>) (Yi-</a:t>
            </a:r>
            <a:r>
              <a:rPr lang="es-CO" sz="2800" i="1" dirty="0" err="1"/>
              <a:t>Y</a:t>
            </a:r>
            <a:r>
              <a:rPr lang="es-CO" sz="2000" i="1" dirty="0" err="1"/>
              <a:t>media</a:t>
            </a:r>
            <a:r>
              <a:rPr lang="es-CO" sz="2800" i="1" dirty="0"/>
              <a:t>)/n</a:t>
            </a:r>
          </a:p>
        </p:txBody>
      </p:sp>
      <p:sp>
        <p:nvSpPr>
          <p:cNvPr id="6" name="CuadroTexto 5"/>
          <p:cNvSpPr txBox="1"/>
          <p:nvPr/>
        </p:nvSpPr>
        <p:spPr>
          <a:xfrm>
            <a:off x="6417305" y="2725912"/>
            <a:ext cx="211404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O" sz="3200" i="1" dirty="0"/>
              <a:t>K=</a:t>
            </a:r>
            <a:r>
              <a:rPr lang="es-CO" sz="3200" i="1" dirty="0" err="1"/>
              <a:t>ds</a:t>
            </a:r>
            <a:r>
              <a:rPr lang="es-CO" sz="3200" i="1" dirty="0"/>
              <a:t>/</a:t>
            </a:r>
            <a:r>
              <a:rPr lang="es-CO" sz="3200" i="1" dirty="0" err="1"/>
              <a:t>VarXo</a:t>
            </a:r>
            <a:endParaRPr lang="es-CO" sz="2800" i="1" dirty="0"/>
          </a:p>
        </p:txBody>
      </p:sp>
    </p:spTree>
    <p:extLst>
      <p:ext uri="{BB962C8B-B14F-4D97-AF65-F5344CB8AC3E}">
        <p14:creationId xmlns:p14="http://schemas.microsoft.com/office/powerpoint/2010/main" val="12852990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to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47832887"/>
              </p:ext>
            </p:extLst>
          </p:nvPr>
        </p:nvGraphicFramePr>
        <p:xfrm>
          <a:off x="1956124" y="1314450"/>
          <a:ext cx="9181755" cy="4686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2" name="Hoja de cálculo" r:id="rId3" imgW="4124213" imgH="2105137" progId="Excel.Sheet.12">
                  <p:embed/>
                </p:oleObj>
              </mc:Choice>
              <mc:Fallback>
                <p:oleObj name="Hoja de cálculo" r:id="rId3" imgW="4124213" imgH="2105137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956124" y="1314450"/>
                        <a:ext cx="9181755" cy="46863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CuadroTexto 4"/>
          <p:cNvSpPr txBox="1"/>
          <p:nvPr/>
        </p:nvSpPr>
        <p:spPr>
          <a:xfrm>
            <a:off x="1495313" y="763793"/>
            <a:ext cx="32349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O" dirty="0"/>
              <a:t>Progreso esperado por selección</a:t>
            </a:r>
          </a:p>
        </p:txBody>
      </p:sp>
    </p:spTree>
    <p:extLst>
      <p:ext uri="{BB962C8B-B14F-4D97-AF65-F5344CB8AC3E}">
        <p14:creationId xmlns:p14="http://schemas.microsoft.com/office/powerpoint/2010/main" val="180643187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5164" y="85428"/>
            <a:ext cx="7950798" cy="624578"/>
          </a:xfrm>
        </p:spPr>
        <p:txBody>
          <a:bodyPr>
            <a:normAutofit fontScale="90000"/>
          </a:bodyPr>
          <a:lstStyle/>
          <a:p>
            <a:r>
              <a:rPr lang="es-CO" dirty="0"/>
              <a:t>1.2. Selección masal estratificadas</a:t>
            </a: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16068" y="397717"/>
            <a:ext cx="4638268" cy="6291039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6" name="CuadroTexto 5"/>
              <p:cNvSpPr txBox="1"/>
              <p:nvPr/>
            </p:nvSpPr>
            <p:spPr>
              <a:xfrm>
                <a:off x="892885" y="1427694"/>
                <a:ext cx="5034577" cy="828240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s-CO" i="1" dirty="0" smtClean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m:t>Δg</m:t>
                      </m:r>
                      <m:r>
                        <a:rPr lang="es-CO" b="0" i="1" dirty="0" smtClean="0"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m:t>=</m:t>
                      </m:r>
                      <m:r>
                        <a:rPr lang="es-CO" b="0" i="1" dirty="0" smtClean="0"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m:t>𝐾</m:t>
                      </m:r>
                      <m:f>
                        <m:fPr>
                          <m:ctrlPr>
                            <a:rPr lang="es-CO" b="0" i="1" dirty="0" smtClean="0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" panose="020F0502020204030204" pitchFamily="34" charset="0"/>
                            </a:rPr>
                          </m:ctrlPr>
                        </m:fPr>
                        <m:num>
                          <m:r>
                            <a:rPr lang="es-CO" b="0" i="1" dirty="0" smtClean="0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" panose="020F0502020204030204" pitchFamily="34" charset="0"/>
                            </a:rPr>
                            <m:t>1</m:t>
                          </m:r>
                        </m:num>
                        <m:den>
                          <m:r>
                            <a:rPr lang="es-CO" b="0" i="1" dirty="0" smtClean="0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" panose="020F0502020204030204" pitchFamily="34" charset="0"/>
                            </a:rPr>
                            <m:t>2</m:t>
                          </m:r>
                        </m:den>
                      </m:f>
                      <m:r>
                        <a:rPr lang="es-CO" b="0" i="1" dirty="0" smtClean="0"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m:t> </m:t>
                      </m:r>
                      <m:r>
                        <a:rPr lang="es-CO" b="0" i="1" dirty="0" smtClean="0"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m:t>𝑉𝑎𝑟𝐴</m:t>
                      </m:r>
                    </m:oMath>
                  </m:oMathPara>
                </a14:m>
                <a:endParaRPr lang="es-CO" i="1" dirty="0"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es-CO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s-CO" b="0" i="1" smtClean="0">
                              <a:latin typeface="Cambria Math" panose="02040503050406030204" pitchFamily="18" charset="0"/>
                            </a:rPr>
                            <m:t>𝑉𝑎𝑟𝐴</m:t>
                          </m:r>
                          <m:r>
                            <a:rPr lang="es-CO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s-CO" b="0" i="1" smtClean="0">
                              <a:latin typeface="Cambria Math" panose="02040503050406030204" pitchFamily="18" charset="0"/>
                            </a:rPr>
                            <m:t>𝑉𝑎𝑟𝐷</m:t>
                          </m:r>
                          <m:r>
                            <a:rPr lang="es-CO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s-CO" b="0" i="1" smtClean="0">
                              <a:latin typeface="Cambria Math" panose="02040503050406030204" pitchFamily="18" charset="0"/>
                            </a:rPr>
                            <m:t>𝑉𝑎𝑟𝐷𝐸</m:t>
                          </m:r>
                          <m:r>
                            <a:rPr lang="es-CO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s-CO" b="0" i="1" smtClean="0">
                              <a:latin typeface="Cambria Math" panose="02040503050406030204" pitchFamily="18" charset="0"/>
                            </a:rPr>
                            <m:t>𝑉𝑎𝑟𝐸𝐸</m:t>
                          </m:r>
                        </m:e>
                      </m:rad>
                    </m:oMath>
                  </m:oMathPara>
                </a14:m>
                <a:endParaRPr lang="es-CO" dirty="0"/>
              </a:p>
            </p:txBody>
          </p:sp>
        </mc:Choice>
        <mc:Fallback xmlns="">
          <p:sp>
            <p:nvSpPr>
              <p:cNvPr id="6" name="CuadroTexto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2885" y="1427694"/>
                <a:ext cx="5034577" cy="828240"/>
              </a:xfrm>
              <a:prstGeom prst="rect">
                <a:avLst/>
              </a:prstGeom>
              <a:blipFill>
                <a:blip r:embed="rId3"/>
                <a:stretch>
                  <a:fillRect b="-2206"/>
                </a:stretch>
              </a:blipFill>
            </p:spPr>
            <p:txBody>
              <a:bodyPr/>
              <a:lstStyle/>
              <a:p>
                <a:r>
                  <a:rPr lang="es-CO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11894694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O" dirty="0"/>
              <a:t>Conclusiones</a:t>
            </a:r>
          </a:p>
        </p:txBody>
      </p:sp>
      <p:sp>
        <p:nvSpPr>
          <p:cNvPr id="3" name="CuadroTexto 2"/>
          <p:cNvSpPr txBox="1"/>
          <p:nvPr/>
        </p:nvSpPr>
        <p:spPr>
          <a:xfrm>
            <a:off x="1140311" y="2043953"/>
            <a:ext cx="8728672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O" dirty="0"/>
              <a:t>El progreso debido a la selección depende de:</a:t>
            </a:r>
          </a:p>
          <a:p>
            <a:endParaRPr lang="es-CO" dirty="0"/>
          </a:p>
          <a:p>
            <a:pPr marL="342900" indent="-342900">
              <a:buAutoNum type="arabicPeriod"/>
            </a:pPr>
            <a:r>
              <a:rPr lang="es-CO" dirty="0"/>
              <a:t>Del </a:t>
            </a:r>
            <a:r>
              <a:rPr lang="es-CO" u="sng" dirty="0"/>
              <a:t>diferencial de selección</a:t>
            </a:r>
            <a:r>
              <a:rPr lang="es-CO" dirty="0"/>
              <a:t>-</a:t>
            </a:r>
            <a:r>
              <a:rPr lang="es-CO" dirty="0" err="1"/>
              <a:t>ds</a:t>
            </a:r>
            <a:endParaRPr lang="es-CO" dirty="0"/>
          </a:p>
          <a:p>
            <a:pPr marL="342900" indent="-342900">
              <a:buAutoNum type="arabicPeriod"/>
            </a:pPr>
            <a:r>
              <a:rPr lang="es-CO" dirty="0"/>
              <a:t>De la </a:t>
            </a:r>
            <a:r>
              <a:rPr lang="es-CO" u="sng" dirty="0"/>
              <a:t>Covarianza genética </a:t>
            </a:r>
            <a:r>
              <a:rPr lang="es-CO" dirty="0"/>
              <a:t>que exista entre la población original y la población mejorada</a:t>
            </a:r>
          </a:p>
          <a:p>
            <a:pPr marL="342900" indent="-342900">
              <a:buAutoNum type="arabicPeriod"/>
            </a:pPr>
            <a:r>
              <a:rPr lang="es-CO" dirty="0"/>
              <a:t>De la </a:t>
            </a:r>
            <a:r>
              <a:rPr lang="es-CO" u="sng" dirty="0"/>
              <a:t>variación fenotípica </a:t>
            </a:r>
            <a:r>
              <a:rPr lang="es-CO" dirty="0"/>
              <a:t>del carácter de la población original</a:t>
            </a:r>
          </a:p>
          <a:p>
            <a:pPr marL="342900" indent="-342900">
              <a:buAutoNum type="arabicPeriod"/>
            </a:pPr>
            <a:r>
              <a:rPr lang="es-CO" dirty="0"/>
              <a:t>Las características genéticas </a:t>
            </a:r>
            <a:r>
              <a:rPr lang="es-CO" u="sng" dirty="0"/>
              <a:t>de la madre </a:t>
            </a:r>
            <a:r>
              <a:rPr lang="es-CO" dirty="0"/>
              <a:t>(es un tipo de selección materna)</a:t>
            </a:r>
          </a:p>
          <a:p>
            <a:pPr marL="342900" indent="-342900">
              <a:buAutoNum type="arabicPeriod"/>
            </a:pPr>
            <a:r>
              <a:rPr lang="es-CO" dirty="0"/>
              <a:t>De la </a:t>
            </a:r>
            <a:r>
              <a:rPr lang="es-CO" b="1" u="sng" dirty="0"/>
              <a:t>varianza genética aditiva</a:t>
            </a:r>
          </a:p>
          <a:p>
            <a:pPr marL="342900" indent="-342900">
              <a:buAutoNum type="arabicPeriod"/>
            </a:pPr>
            <a:r>
              <a:rPr lang="es-CO" dirty="0"/>
              <a:t>La Covarianza entre madres e hijos es </a:t>
            </a:r>
            <a:r>
              <a:rPr lang="es-CO" u="sng" dirty="0"/>
              <a:t>½ de la varianza aditiva</a:t>
            </a:r>
          </a:p>
        </p:txBody>
      </p:sp>
    </p:spTree>
    <p:extLst>
      <p:ext uri="{BB962C8B-B14F-4D97-AF65-F5344CB8AC3E}">
        <p14:creationId xmlns:p14="http://schemas.microsoft.com/office/powerpoint/2010/main" val="217975498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O" dirty="0"/>
              <a:t>1.3. Selección en prefloración: selección masal en ambos sexos con control de polen</a:t>
            </a:r>
          </a:p>
        </p:txBody>
      </p:sp>
      <p:sp>
        <p:nvSpPr>
          <p:cNvPr id="4" name="Rectángulo 3"/>
          <p:cNvSpPr/>
          <p:nvPr/>
        </p:nvSpPr>
        <p:spPr>
          <a:xfrm>
            <a:off x="1793307" y="2491298"/>
            <a:ext cx="819314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CO" sz="3200" b="1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Δg  = K1[1/2VarA/</a:t>
            </a:r>
            <a:r>
              <a:rPr lang="es-CO" sz="3200" b="1" i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VarXo</a:t>
            </a:r>
            <a:r>
              <a:rPr lang="es-CO" sz="3200" b="1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]+[K2[1/2VarA/</a:t>
            </a:r>
            <a:r>
              <a:rPr lang="es-CO" sz="3200" b="1" i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VarXo</a:t>
            </a:r>
            <a:r>
              <a:rPr lang="es-CO" sz="3200" b="1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] </a:t>
            </a:r>
            <a:endParaRPr lang="es-CO" sz="3200" b="1" i="1" dirty="0"/>
          </a:p>
        </p:txBody>
      </p:sp>
    </p:spTree>
    <p:extLst>
      <p:ext uri="{BB962C8B-B14F-4D97-AF65-F5344CB8AC3E}">
        <p14:creationId xmlns:p14="http://schemas.microsoft.com/office/powerpoint/2010/main" val="170020071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22729" y="365125"/>
            <a:ext cx="11031071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es-CO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1.4. Selección entre y dentro de familias de medios hermanos (</a:t>
            </a:r>
            <a:r>
              <a:rPr lang="es-CO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Lonquist</a:t>
            </a:r>
            <a:r>
              <a:rPr lang="es-CO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1964; </a:t>
            </a:r>
            <a:r>
              <a:rPr lang="es-CO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Paterniani</a:t>
            </a:r>
            <a:r>
              <a:rPr lang="es-CO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1967)</a:t>
            </a:r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4813" y="2970442"/>
            <a:ext cx="4486901" cy="3391373"/>
          </a:xfrm>
          <a:prstGeom prst="rect">
            <a:avLst/>
          </a:prstGeom>
        </p:spPr>
      </p:pic>
      <p:cxnSp>
        <p:nvCxnSpPr>
          <p:cNvPr id="5" name="Conector recto 4"/>
          <p:cNvCxnSpPr/>
          <p:nvPr/>
        </p:nvCxnSpPr>
        <p:spPr>
          <a:xfrm flipV="1">
            <a:off x="5185186" y="3485477"/>
            <a:ext cx="2194560" cy="1075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7994640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2"/>
          <p:cNvSpPr>
            <a:spLocks noGrp="1"/>
          </p:cNvSpPr>
          <p:nvPr>
            <p:ph type="title"/>
          </p:nvPr>
        </p:nvSpPr>
        <p:spPr>
          <a:xfrm>
            <a:off x="408790" y="159213"/>
            <a:ext cx="11187953" cy="1334583"/>
          </a:xfrm>
        </p:spPr>
        <p:txBody>
          <a:bodyPr>
            <a:normAutofit/>
          </a:bodyPr>
          <a:lstStyle/>
          <a:p>
            <a:r>
              <a:rPr lang="es-CO" sz="3200" dirty="0"/>
              <a:t>2. Selección </a:t>
            </a:r>
            <a:r>
              <a:rPr lang="es-CO" sz="3200" dirty="0" err="1"/>
              <a:t>interpoblacional</a:t>
            </a:r>
            <a:r>
              <a:rPr lang="es-CO" sz="3200" dirty="0"/>
              <a:t> (</a:t>
            </a:r>
            <a:r>
              <a:rPr lang="es-CO" sz="3200" dirty="0" err="1"/>
              <a:t>Comstock</a:t>
            </a:r>
            <a:r>
              <a:rPr lang="es-CO" sz="3200" dirty="0"/>
              <a:t>; Robinson &amp; Harvey, 1949)</a:t>
            </a:r>
            <a:br>
              <a:rPr lang="es-CO" sz="3200" dirty="0"/>
            </a:br>
            <a:r>
              <a:rPr lang="es-CO" sz="3200" dirty="0"/>
              <a:t>2.1. SRR en familias de medios hermanos</a:t>
            </a: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8790" y="1323191"/>
            <a:ext cx="6579001" cy="2478600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86678" y="4063514"/>
            <a:ext cx="3704116" cy="2693110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85887" y="2562491"/>
            <a:ext cx="5106113" cy="3639058"/>
          </a:xfrm>
          <a:prstGeom prst="rect">
            <a:avLst/>
          </a:prstGeom>
        </p:spPr>
      </p:pic>
      <p:cxnSp>
        <p:nvCxnSpPr>
          <p:cNvPr id="8" name="Conector recto 7"/>
          <p:cNvCxnSpPr/>
          <p:nvPr/>
        </p:nvCxnSpPr>
        <p:spPr>
          <a:xfrm>
            <a:off x="9004148" y="2990626"/>
            <a:ext cx="634795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" name="Conector recto 9"/>
          <p:cNvCxnSpPr/>
          <p:nvPr/>
        </p:nvCxnSpPr>
        <p:spPr>
          <a:xfrm>
            <a:off x="8799755" y="3801791"/>
            <a:ext cx="839188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" name="Conector recto 12"/>
          <p:cNvCxnSpPr/>
          <p:nvPr/>
        </p:nvCxnSpPr>
        <p:spPr>
          <a:xfrm>
            <a:off x="10133704" y="3801791"/>
            <a:ext cx="785308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" name="Conector recto 15"/>
          <p:cNvCxnSpPr/>
          <p:nvPr/>
        </p:nvCxnSpPr>
        <p:spPr>
          <a:xfrm>
            <a:off x="9993853" y="2969110"/>
            <a:ext cx="613186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7" name="CuadroTexto 16"/>
          <p:cNvSpPr txBox="1"/>
          <p:nvPr/>
        </p:nvSpPr>
        <p:spPr>
          <a:xfrm>
            <a:off x="7616414" y="1613647"/>
            <a:ext cx="33929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O" dirty="0"/>
              <a:t>Se parte de dos poblaciones </a:t>
            </a:r>
            <a:r>
              <a:rPr lang="es-CO" b="1" u="sng" dirty="0"/>
              <a:t>A</a:t>
            </a:r>
            <a:r>
              <a:rPr lang="es-CO" dirty="0"/>
              <a:t> y </a:t>
            </a:r>
            <a:r>
              <a:rPr lang="es-CO" b="1" u="sng" dirty="0"/>
              <a:t>B</a:t>
            </a:r>
            <a:r>
              <a:rPr lang="es-CO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71467329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969136" y="375248"/>
            <a:ext cx="6971852" cy="1325563"/>
          </a:xfrm>
        </p:spPr>
        <p:txBody>
          <a:bodyPr>
            <a:normAutofit/>
          </a:bodyPr>
          <a:lstStyle/>
          <a:p>
            <a:r>
              <a:rPr lang="es-CO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1.8. Selección recurrente (Hull, 1945)por HCG/HCE </a:t>
            </a:r>
          </a:p>
        </p:txBody>
      </p:sp>
      <p:pic>
        <p:nvPicPr>
          <p:cNvPr id="3" name="Picture 10" descr="UNIVERSIDAD NACIONAL ABIERTA Y A DISTANCIA ESCUELA DE CIENCIAS AGRÍCOLAS,  PECUARIAS Y DEL MEDIO AMBIENTE ESPECIALIZACIÓN EN BIOTECNOLOGÍA AGRARIA -  PDF Free Downloa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5423" y="365125"/>
            <a:ext cx="4587875" cy="63932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8" name="Picture 2" descr="Selección Recurrente - YouTub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7945" y="2477123"/>
            <a:ext cx="7044055" cy="39622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CuadroTexto 3"/>
          <p:cNvSpPr txBox="1"/>
          <p:nvPr/>
        </p:nvSpPr>
        <p:spPr>
          <a:xfrm>
            <a:off x="5147945" y="1570616"/>
            <a:ext cx="6575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O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1.8.1</a:t>
            </a:r>
          </a:p>
        </p:txBody>
      </p:sp>
    </p:spTree>
    <p:extLst>
      <p:ext uri="{BB962C8B-B14F-4D97-AF65-F5344CB8AC3E}">
        <p14:creationId xmlns:p14="http://schemas.microsoft.com/office/powerpoint/2010/main" val="152800423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 2"/>
          <p:cNvSpPr/>
          <p:nvPr/>
        </p:nvSpPr>
        <p:spPr>
          <a:xfrm>
            <a:off x="526615" y="404315"/>
            <a:ext cx="5028428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CO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1.8. Selección recurrente (Hull, 1945)por HCG/HCE </a:t>
            </a:r>
          </a:p>
          <a:p>
            <a:r>
              <a:rPr lang="es-CO" dirty="0"/>
              <a:t>1.8.2. Selección recurrente genotípica </a:t>
            </a:r>
          </a:p>
          <a:p>
            <a:r>
              <a:rPr lang="es-CO" dirty="0"/>
              <a:t>1.8.2.1. HCG</a:t>
            </a:r>
          </a:p>
          <a:p>
            <a:r>
              <a:rPr lang="es-CO" dirty="0"/>
              <a:t>1.8.2.2. HCE</a:t>
            </a:r>
          </a:p>
        </p:txBody>
      </p:sp>
      <p:pic>
        <p:nvPicPr>
          <p:cNvPr id="5122" name="Picture 2" descr="Alogama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23933" y="1746757"/>
            <a:ext cx="6076950" cy="45624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9909835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90568" y="363071"/>
            <a:ext cx="8064649" cy="60484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417370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325" y="96184"/>
            <a:ext cx="6076950" cy="4562475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83737" y="960101"/>
            <a:ext cx="3779519" cy="28346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933109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1121</TotalTime>
  <Words>477</Words>
  <Application>Microsoft Office PowerPoint</Application>
  <PresentationFormat>Panorámica</PresentationFormat>
  <Paragraphs>61</Paragraphs>
  <Slides>30</Slides>
  <Notes>0</Notes>
  <HiddenSlides>0</HiddenSlides>
  <MMClips>0</MMClips>
  <ScaleCrop>false</ScaleCrop>
  <HeadingPairs>
    <vt:vector size="8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Servidores OLE incrustados</vt:lpstr>
      </vt:variant>
      <vt:variant>
        <vt:i4>1</vt:i4>
      </vt:variant>
      <vt:variant>
        <vt:lpstr>Títulos de diapositiva</vt:lpstr>
      </vt:variant>
      <vt:variant>
        <vt:i4>30</vt:i4>
      </vt:variant>
    </vt:vector>
  </HeadingPairs>
  <TitlesOfParts>
    <vt:vector size="37" baseType="lpstr">
      <vt:lpstr>Arial</vt:lpstr>
      <vt:lpstr>Calibri</vt:lpstr>
      <vt:lpstr>Calibri Light</vt:lpstr>
      <vt:lpstr>Cambria Math</vt:lpstr>
      <vt:lpstr>Times New Roman</vt:lpstr>
      <vt:lpstr>Tema de Office</vt:lpstr>
      <vt:lpstr>Hoja de cálculo</vt:lpstr>
      <vt:lpstr>ALÓGAMAS III</vt:lpstr>
      <vt:lpstr>Presentación de PowerPoint</vt:lpstr>
      <vt:lpstr>Presentación de PowerPoint</vt:lpstr>
      <vt:lpstr>Presentación de PowerPoint</vt:lpstr>
      <vt:lpstr>Presentación de PowerPoint</vt:lpstr>
      <vt:lpstr>Progreso esperado por selección=Ganancia esperada 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Xo=media población original Xs= media de las plantas seleccionadas XM= media del carácter de la población mejorada </vt:lpstr>
      <vt:lpstr>Presentación de PowerPoint</vt:lpstr>
      <vt:lpstr>1.2. Selección masal estratificadas</vt:lpstr>
      <vt:lpstr>Conclusiones</vt:lpstr>
      <vt:lpstr>1.3. Selección en prefloración: selección masal en ambos sexos con control de polen</vt:lpstr>
      <vt:lpstr>1.4. Selección entre y dentro de familias de medios hermanos (Lonquist, 1964; Paterniani, 1967)</vt:lpstr>
      <vt:lpstr>2. Selección interpoblacional (Comstock; Robinson &amp; Harvey, 1949) 2.1. SRR en familias de medios hermanos</vt:lpstr>
      <vt:lpstr>1.8. Selección recurrente (Hull, 1945)por HCG/HCE 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Jose Cardona</dc:creator>
  <cp:lastModifiedBy>Jose Omar Cardona Montaño</cp:lastModifiedBy>
  <cp:revision>29</cp:revision>
  <dcterms:created xsi:type="dcterms:W3CDTF">2021-09-07T11:08:56Z</dcterms:created>
  <dcterms:modified xsi:type="dcterms:W3CDTF">2026-10-30T01:15:10Z</dcterms:modified>
</cp:coreProperties>
</file>