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8" r:id="rId9"/>
    <p:sldId id="261" r:id="rId10"/>
    <p:sldId id="270" r:id="rId11"/>
    <p:sldId id="267" r:id="rId12"/>
    <p:sldId id="262" r:id="rId13"/>
    <p:sldId id="263" r:id="rId14"/>
    <p:sldId id="264" r:id="rId15"/>
  </p:sldIdLst>
  <p:sldSz cx="12192000" cy="6858000"/>
  <p:notesSz cx="6858000" cy="12192000"/>
  <p:embeddedFontLst>
    <p:embeddedFont>
      <p:font typeface="Arial Rounded MT Bold" panose="020F0704030504030204" pitchFamily="3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Gill Sans MT" panose="020B0502020104020203" pitchFamily="34" charset="0"/>
      <p:regular r:id="rId22"/>
      <p:bold r:id="rId23"/>
      <p:italic r:id="rId24"/>
      <p:boldItalic r:id="rId25"/>
    </p:embeddedFont>
    <p:embeddedFont>
      <p:font typeface="Instrument Sans Bold" panose="020B0604020202020204" charset="0"/>
      <p:regular r:id="rId26"/>
    </p:embeddedFont>
    <p:embeddedFont>
      <p:font typeface="Instrument Sans Medium" panose="020B0604020202020204" charset="0"/>
      <p:regular r:id="rId27"/>
    </p:embeddedFont>
    <p:embeddedFont>
      <p:font typeface="Instrument Sans SemiBold" panose="020B0604020202020204" charset="0"/>
      <p:regular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4649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105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74879" y="1374978"/>
            <a:ext cx="3433902" cy="377504"/>
          </a:xfrm>
          <a:prstGeom prst="roundRect">
            <a:avLst>
              <a:gd name="adj" fmla="val 22118"/>
            </a:avLst>
          </a:prstGeom>
          <a:solidFill>
            <a:srgbClr val="E2E3E9"/>
          </a:solidFill>
          <a:ln/>
        </p:spPr>
      </p:sp>
      <p:sp>
        <p:nvSpPr>
          <p:cNvPr id="4" name="Text 1"/>
          <p:cNvSpPr/>
          <p:nvPr/>
        </p:nvSpPr>
        <p:spPr>
          <a:xfrm>
            <a:off x="845217" y="1459347"/>
            <a:ext cx="5600461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DESARROLLO FORMAL DE SOFTWARE 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59EEFBDB-1E46-4C06-8BAE-2CF090441844}"/>
              </a:ext>
            </a:extLst>
          </p:cNvPr>
          <p:cNvSpPr/>
          <p:nvPr/>
        </p:nvSpPr>
        <p:spPr>
          <a:xfrm>
            <a:off x="851019" y="1992577"/>
            <a:ext cx="6296860" cy="1550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4000" dirty="0">
                <a:latin typeface="Arial Rounded MT Bold" panose="020F0704030504030204" pitchFamily="34" charset="0"/>
              </a:rPr>
              <a:t>Error, Defecto y Fallo; Verificación y Validación; Pruebas de software.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5A9C1798-C1A1-4130-97B3-01C6E54E2533}"/>
              </a:ext>
            </a:extLst>
          </p:cNvPr>
          <p:cNvSpPr/>
          <p:nvPr/>
        </p:nvSpPr>
        <p:spPr>
          <a:xfrm>
            <a:off x="851019" y="4085848"/>
            <a:ext cx="3433902" cy="546756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505468"/>
            </a:solidFill>
            <a:prstDash val="solid"/>
          </a:ln>
        </p:spPr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244704C2-0122-46E3-BC86-51CDFF227343}"/>
              </a:ext>
            </a:extLst>
          </p:cNvPr>
          <p:cNvSpPr/>
          <p:nvPr/>
        </p:nvSpPr>
        <p:spPr>
          <a:xfrm>
            <a:off x="851019" y="4945681"/>
            <a:ext cx="47884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Mg.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Yowanna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Karina Caicedo Guerrero</a:t>
            </a:r>
            <a:endParaRPr lang="en-US" sz="145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85E0B78C-6B9C-42EF-898C-DA176B2C736C}"/>
              </a:ext>
            </a:extLst>
          </p:cNvPr>
          <p:cNvSpPr/>
          <p:nvPr/>
        </p:nvSpPr>
        <p:spPr>
          <a:xfrm>
            <a:off x="922535" y="4160370"/>
            <a:ext cx="3648743" cy="702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96000"/>
              </a:lnSpc>
              <a:buNone/>
            </a:pPr>
            <a:r>
              <a:rPr lang="en-US" sz="1400" dirty="0">
                <a:solidFill>
                  <a:srgbClr val="50546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INGENIERÍA DE SISTEMAS </a:t>
            </a:r>
          </a:p>
          <a:p>
            <a:pPr marL="0" indent="0">
              <a:lnSpc>
                <a:spcPct val="96000"/>
              </a:lnSpc>
              <a:buNone/>
            </a:pPr>
            <a:r>
              <a:rPr lang="en-US" sz="1400" dirty="0">
                <a:solidFill>
                  <a:srgbClr val="50546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UNIVERSIDAD DEL PACÍFICO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6194F6A-F7C7-4E61-A3BD-F79960FD4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626990"/>
          </a:xfrm>
          <a:prstGeom prst="rect">
            <a:avLst/>
          </a:prstGeom>
        </p:spPr>
      </p:pic>
      <p:sp>
        <p:nvSpPr>
          <p:cNvPr id="5" name="Text 3">
            <a:extLst>
              <a:ext uri="{FF2B5EF4-FFF2-40B4-BE49-F238E27FC236}">
                <a16:creationId xmlns:a16="http://schemas.microsoft.com/office/drawing/2014/main" id="{A33AE1E2-5E18-4B87-A45C-039E7245A915}"/>
              </a:ext>
            </a:extLst>
          </p:cNvPr>
          <p:cNvSpPr/>
          <p:nvPr/>
        </p:nvSpPr>
        <p:spPr>
          <a:xfrm>
            <a:off x="630167" y="3870981"/>
            <a:ext cx="10819020" cy="26367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s-CO" sz="28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Diferenciar los conceptos de error, defecto y fallo; comprenderemos qué aportan la verificación, la validación y las pruebas; y los relacionaremos con la noción de correctitud del software. Conectar estos conceptos con las funcionalidades que ya han seleccionado en vuestro proyecto.</a:t>
            </a:r>
            <a:endParaRPr lang="es-CO" sz="28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002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8D33443-9684-46F6-B8C4-B12E015A8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147" y="0"/>
            <a:ext cx="122481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4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419967"/>
            <a:ext cx="6296860" cy="15948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>
              <a:spcBef>
                <a:spcPts val="500"/>
              </a:spcBef>
              <a:defRPr sz="1700">
                <a:solidFill>
                  <a:srgbClr val="23282D"/>
                </a:solidFill>
              </a:defRPr>
            </a:pPr>
            <a:r>
              <a:rPr lang="es-ES" sz="4400" b="1" dirty="0">
                <a:latin typeface="Gill Sans MT" panose="020B0502020104020203" pitchFamily="34" charset="0"/>
              </a:rPr>
              <a:t>¿Basta con ejecutar un programa y comprobar que funciona en algunos casos?</a:t>
            </a: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2470187"/>
            <a:ext cx="6296860" cy="125283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98665" y="2627213"/>
            <a:ext cx="584244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Un caso no es suficiente</a:t>
            </a:r>
            <a:endParaRPr lang="en-US" b="1" dirty="0">
              <a:latin typeface="Gill Sans MT" panose="020B0502020104020203" pitchFamily="3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5498665" y="2984698"/>
            <a:ext cx="584244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Un resultado correcto en un caso no garantiza que </a:t>
            </a: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todos los casos</a:t>
            </a: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 sean correctos.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844032"/>
            <a:ext cx="6296860" cy="125283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498665" y="4033143"/>
            <a:ext cx="584244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Necesitamos una especificación</a:t>
            </a:r>
            <a:endParaRPr lang="en-US" b="1" dirty="0">
              <a:latin typeface="Gill Sans MT" panose="020B0502020104020203" pitchFamily="34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5498665" y="4390628"/>
            <a:ext cx="584244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La especificación permite expresar </a:t>
            </a: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qué comportamiento esperamos</a:t>
            </a: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 del software.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5249962"/>
            <a:ext cx="6296860" cy="125283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498665" y="5439073"/>
            <a:ext cx="584244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Evidencias distintas</a:t>
            </a:r>
            <a:endParaRPr lang="en-US" b="1" dirty="0">
              <a:latin typeface="Gill Sans MT" panose="020B050202010402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5498665" y="5796558"/>
            <a:ext cx="5842449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Verificación y pruebas aportan </a:t>
            </a: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evidencias diferentes</a:t>
            </a: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 sobre la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600" dirty="0" err="1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correctitud</a:t>
            </a: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1140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Error, </a:t>
            </a:r>
            <a:r>
              <a:rPr lang="en-US" sz="3700" b="1" dirty="0" err="1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Defecto</a:t>
            </a:r>
            <a:r>
              <a:rPr lang="en-US" sz="3700" b="1" dirty="0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 y </a:t>
            </a:r>
            <a:r>
              <a:rPr lang="en-US" sz="3700" b="1" dirty="0" err="1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Fallo</a:t>
            </a:r>
            <a:endParaRPr lang="en-US" sz="3700" b="1" dirty="0">
              <a:latin typeface="Gill Sans MT" panose="020B0502020104020203" pitchFamily="34" charset="0"/>
            </a:endParaRPr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141753"/>
              </p:ext>
            </p:extLst>
          </p:nvPr>
        </p:nvGraphicFramePr>
        <p:xfrm>
          <a:off x="661475" y="2814494"/>
          <a:ext cx="10868745" cy="2186726"/>
        </p:xfrm>
        <a:graphic>
          <a:graphicData uri="http://schemas.openxmlformats.org/drawingml/2006/table">
            <a:tbl>
              <a:tblPr/>
              <a:tblGrid>
                <a:gridCol w="2173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4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0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509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Concepto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Dónde se origina / manifiesta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Ejemplo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Error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En la persona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Se interpreta mal una regla del negocio.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Defecto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En el software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La regla queda implementada incorrectamente.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09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Fallo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Durante la ejecución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5B5F71"/>
                          </a:solidFill>
                          <a:latin typeface="Gill Sans MT" panose="020B0502020104020203" pitchFamily="34" charset="0"/>
                          <a:ea typeface="Instrument Sans" pitchFamily="34" charset="-122"/>
                          <a:cs typeface="Instrument Sans" pitchFamily="34" charset="-120"/>
                        </a:rPr>
                        <a:t>El sistema produce un resultado incorrecto.</a:t>
                      </a:r>
                      <a:endParaRPr lang="en-US" sz="1600" dirty="0">
                        <a:latin typeface="Gill Sans MT" panose="020B0502020104020203" pitchFamily="34" charset="0"/>
                        <a:ea typeface="Instrument Sans" charset="0"/>
                        <a:cs typeface="Instrument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hape 1"/>
          <p:cNvSpPr/>
          <p:nvPr/>
        </p:nvSpPr>
        <p:spPr>
          <a:xfrm>
            <a:off x="661473" y="5128815"/>
            <a:ext cx="10868745" cy="1184842"/>
          </a:xfrm>
          <a:prstGeom prst="roundRect">
            <a:avLst>
              <a:gd name="adj" fmla="val 10502"/>
            </a:avLst>
          </a:prstGeom>
          <a:solidFill>
            <a:srgbClr val="E2E3E9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5389573"/>
            <a:ext cx="236234" cy="18901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5723" y="5767120"/>
            <a:ext cx="915164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Idea clave:</a:t>
            </a:r>
            <a:r>
              <a:rPr lang="en-US" sz="1600" dirty="0">
                <a:solidFill>
                  <a:srgbClr val="000000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 Un defecto puede existir en el software aunque todavía no observemos un fallo</a:t>
            </a:r>
            <a:r>
              <a:rPr lang="en-US" sz="1450" dirty="0">
                <a:solidFill>
                  <a:srgbClr val="000000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50" dirty="0">
              <a:latin typeface="Gill Sans MT" panose="020B0502020104020203" pitchFamily="34" charset="0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9A4D1D11-50B8-4077-934F-6FB53B36035D}"/>
              </a:ext>
            </a:extLst>
          </p:cNvPr>
          <p:cNvSpPr/>
          <p:nvPr/>
        </p:nvSpPr>
        <p:spPr>
          <a:xfrm>
            <a:off x="758309" y="1743692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s-CO" sz="1600" b="1" dirty="0">
                <a:solidFill>
                  <a:srgbClr val="000000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Ejemplo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s-CO" sz="1600" dirty="0">
                <a:solidFill>
                  <a:srgbClr val="000000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Un programador entiende mal una regla</a:t>
            </a:r>
            <a:r>
              <a:rPr lang="en-US" sz="1450" dirty="0">
                <a:solidFill>
                  <a:srgbClr val="000000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: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s-ES" sz="1450" dirty="0">
                <a:solidFill>
                  <a:srgbClr val="000000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El descuento para el estudiante es del 20%, pero implementa 10%</a:t>
            </a:r>
          </a:p>
          <a:p>
            <a:pPr marL="0" indent="0" algn="l">
              <a:lnSpc>
                <a:spcPct val="133000"/>
              </a:lnSpc>
              <a:buNone/>
            </a:pPr>
            <a:endParaRPr lang="en-US" sz="1450" dirty="0">
              <a:latin typeface="Gill Sans MT" panose="020B0502020104020203" pitchFamily="34" charset="0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5C6C7F14-5A60-43FF-A157-74FB62750352}"/>
              </a:ext>
            </a:extLst>
          </p:cNvPr>
          <p:cNvSpPr/>
          <p:nvPr/>
        </p:nvSpPr>
        <p:spPr>
          <a:xfrm>
            <a:off x="1275723" y="5371792"/>
            <a:ext cx="915164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s-CO" sz="1600" b="1" dirty="0">
                <a:solidFill>
                  <a:srgbClr val="000000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¿Puede existir un defecto sin que inmediatamente observemos un fallo?</a:t>
            </a:r>
            <a:endParaRPr lang="es-CO" sz="1450" dirty="0">
              <a:latin typeface="Gill Sans MT" panose="020B05020201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74489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Ejemplo: Registrar una </a:t>
            </a:r>
            <a:r>
              <a:rPr lang="en-US" sz="3200" b="1" dirty="0" err="1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Solicitud</a:t>
            </a:r>
            <a:endParaRPr lang="en-US" sz="3200" b="1" dirty="0">
              <a:latin typeface="Gill Sans MT" panose="020B0502020104020203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261257"/>
            <a:ext cx="5082835" cy="27876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17293" y="1599339"/>
            <a:ext cx="3549264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Regla del negocio</a:t>
            </a:r>
            <a:endParaRPr lang="en-US" sz="2000" b="1" dirty="0">
              <a:latin typeface="Gill Sans MT" panose="020B05020201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391265" y="1959538"/>
            <a:ext cx="4563641" cy="1789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3000"/>
              </a:lnSpc>
              <a:spcAft>
                <a:spcPts val="950"/>
              </a:spcAft>
            </a:pPr>
            <a:r>
              <a:rPr lang="es-ES" sz="1600" dirty="0"/>
              <a:t>Un estudiante puede registrar una solicitud si tiene </a:t>
            </a:r>
            <a:r>
              <a:rPr lang="es-ES" sz="1600" b="1" dirty="0"/>
              <a:t>matrícula activa </a:t>
            </a:r>
            <a:r>
              <a:rPr lang="es-ES" sz="1600" dirty="0"/>
              <a:t>y</a:t>
            </a:r>
            <a:r>
              <a:rPr lang="es-ES" sz="1600" b="1" dirty="0"/>
              <a:t> existen cupos disponibles</a:t>
            </a:r>
            <a:r>
              <a:rPr lang="es-ES" sz="1600" dirty="0"/>
              <a:t>.</a:t>
            </a:r>
          </a:p>
          <a:p>
            <a:pPr>
              <a:lnSpc>
                <a:spcPct val="123000"/>
              </a:lnSpc>
              <a:spcAft>
                <a:spcPts val="950"/>
              </a:spcAft>
            </a:pPr>
            <a:r>
              <a:rPr lang="es-ES" sz="16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¿Qué pasaría si el programador entiende que solamente debe verificar que el estudiante tenga usuario?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811" y="4302268"/>
            <a:ext cx="240996" cy="2410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11361" y="4311261"/>
            <a:ext cx="298700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Error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09076" y="4607648"/>
            <a:ext cx="3462555" cy="550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"El error es la equivocación que comete una persona.“</a:t>
            </a: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81117" y="4313200"/>
            <a:ext cx="240996" cy="2410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742969" y="4308289"/>
            <a:ext cx="2987104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Defecto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4242612" y="5196505"/>
            <a:ext cx="3266694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El programa no comprueba la matrícula activa.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50929" y="4286999"/>
            <a:ext cx="240996" cy="24100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412781" y="4282088"/>
            <a:ext cx="298700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Fallo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7878251" y="5025007"/>
            <a:ext cx="3521535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3000"/>
              </a:lnSpc>
            </a:pPr>
            <a:r>
              <a:rPr lang="es-ES" sz="1400" dirty="0"/>
              <a:t>Cuando ejecutamos el programa y ocurre algo incorrecto.</a:t>
            </a:r>
          </a:p>
          <a:p>
            <a:pPr>
              <a:lnSpc>
                <a:spcPct val="123000"/>
              </a:lnSpc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Ejemplo: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Un estudiante sin matrícula activa logra registrar una solicitud.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34E4BBFB-DDC2-471D-9C22-169F01253F09}"/>
              </a:ext>
            </a:extLst>
          </p:cNvPr>
          <p:cNvSpPr/>
          <p:nvPr/>
        </p:nvSpPr>
        <p:spPr>
          <a:xfrm>
            <a:off x="592317" y="5222856"/>
            <a:ext cx="3358673" cy="10232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El programador interpreta incorrectamente la regla.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Se interpreta que basta con tener un usuario registrado.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20D0CFE1-3224-45DA-8F4A-E43115474C3B}"/>
              </a:ext>
            </a:extLst>
          </p:cNvPr>
          <p:cNvSpPr/>
          <p:nvPr/>
        </p:nvSpPr>
        <p:spPr>
          <a:xfrm>
            <a:off x="4242612" y="4637687"/>
            <a:ext cx="3462556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s-ES" sz="1400" dirty="0"/>
              <a:t>"Ahora imaginemos que esa equivocación queda escrita en el programa."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CD8CE39E-6BC5-4B26-88D6-0379097476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0963" y="4663157"/>
            <a:ext cx="3266694" cy="1897426"/>
          </a:xfrm>
          <a:prstGeom prst="rect">
            <a:avLst/>
          </a:prstGeom>
        </p:spPr>
      </p:pic>
      <p:sp>
        <p:nvSpPr>
          <p:cNvPr id="19" name="Text 8">
            <a:extLst>
              <a:ext uri="{FF2B5EF4-FFF2-40B4-BE49-F238E27FC236}">
                <a16:creationId xmlns:a16="http://schemas.microsoft.com/office/drawing/2014/main" id="{1B7D0049-E10E-479A-BAD2-E05AFF8F6EEC}"/>
              </a:ext>
            </a:extLst>
          </p:cNvPr>
          <p:cNvSpPr/>
          <p:nvPr/>
        </p:nvSpPr>
        <p:spPr>
          <a:xfrm>
            <a:off x="7810034" y="4663157"/>
            <a:ext cx="3521535" cy="361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s-ES" sz="1400" dirty="0"/>
              <a:t>"¿Cuándo vemos el problema?"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4" grpId="0" animBg="1"/>
      <p:bldP spid="15" grpId="0" animBg="1"/>
      <p:bldP spid="16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5126" y="82363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3700" b="1" dirty="0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Verificación y Validación</a:t>
            </a:r>
            <a:endParaRPr lang="es-ES" sz="3700" b="1" dirty="0">
              <a:latin typeface="Gill Sans MT" panose="020B0502020104020203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67826" y="2197238"/>
            <a:ext cx="5264416" cy="3367316"/>
          </a:xfrm>
          <a:custGeom>
            <a:avLst/>
            <a:gdLst/>
            <a:ahLst/>
            <a:cxnLst/>
            <a:rect l="l" t="t" r="r" b="b"/>
            <a:pathLst>
              <a:path w="5428023" h="1807369">
                <a:moveTo>
                  <a:pt x="66156" y="0"/>
                </a:moveTo>
                <a:lnTo>
                  <a:pt x="5428023" y="0"/>
                </a:lnTo>
                <a:lnTo>
                  <a:pt x="5428023" y="1807369"/>
                </a:lnTo>
                <a:lnTo>
                  <a:pt x="66156" y="1807369"/>
                </a:lnTo>
                <a:arcTo wR="66156" hR="66158" stAng="5400000" swAng="5400000"/>
                <a:lnTo>
                  <a:pt x="0" y="66158"/>
                </a:lnTo>
                <a:arcTo wR="66156" hR="66158" stAng="10800000" swAng="5400000"/>
                <a:close/>
              </a:path>
            </a:pathLst>
          </a:custGeom>
          <a:solidFill>
            <a:srgbClr val="E2E3E9"/>
          </a:solidFill>
          <a:ln/>
        </p:spPr>
      </p:sp>
      <p:sp>
        <p:nvSpPr>
          <p:cNvPr id="5" name="Text 3"/>
          <p:cNvSpPr/>
          <p:nvPr/>
        </p:nvSpPr>
        <p:spPr>
          <a:xfrm>
            <a:off x="856832" y="2386249"/>
            <a:ext cx="50500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Verificación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56832" y="2689346"/>
            <a:ext cx="4918737" cy="205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¿Estamos construyendo </a:t>
            </a: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correctamente el producto</a:t>
            </a: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 según lo especificado?</a:t>
            </a:r>
            <a:endParaRPr lang="en-US" sz="1600" dirty="0">
              <a:latin typeface="Gill Sans MT" panose="020B0502020104020203" pitchFamily="34" charset="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s-ES" sz="1600" dirty="0">
                <a:solidFill>
                  <a:schemeClr val="tx2">
                    <a:lumMod val="75000"/>
                  </a:schemeClr>
                </a:solidFill>
              </a:rPr>
              <a:t>Está relacionada con comprobar que el software </a:t>
            </a:r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cumple lo que se ha especificado.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Ejemplo: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s-ES" sz="1600" dirty="0">
                <a:solidFill>
                  <a:schemeClr val="tx2">
                    <a:lumMod val="75000"/>
                  </a:schemeClr>
                </a:solidFill>
              </a:rPr>
              <a:t>Especificación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s-ES" sz="1600" dirty="0">
                <a:solidFill>
                  <a:schemeClr val="tx2">
                    <a:lumMod val="75000"/>
                  </a:schemeClr>
                </a:solidFill>
              </a:rPr>
              <a:t>"El sistema </a:t>
            </a:r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no debe permitir </a:t>
            </a:r>
            <a:r>
              <a:rPr lang="es-ES" sz="1600" dirty="0">
                <a:solidFill>
                  <a:schemeClr val="tx2">
                    <a:lumMod val="75000"/>
                  </a:schemeClr>
                </a:solidFill>
              </a:rPr>
              <a:t>registrar una solicitud si no existen cupos."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21248" y="2205060"/>
            <a:ext cx="5402623" cy="3359494"/>
          </a:xfrm>
          <a:custGeom>
            <a:avLst/>
            <a:gdLst/>
            <a:ahLst/>
            <a:cxnLst/>
            <a:rect l="l" t="t" r="r" b="b"/>
            <a:pathLst>
              <a:path w="5428023" h="1807369">
                <a:moveTo>
                  <a:pt x="0" y="0"/>
                </a:moveTo>
                <a:lnTo>
                  <a:pt x="5361866" y="0"/>
                </a:lnTo>
                <a:arcTo wR="66156" hR="66158" stAng="16200000" swAng="5400000"/>
                <a:lnTo>
                  <a:pt x="5428023" y="1741211"/>
                </a:lnTo>
                <a:arcTo wR="66156" hR="66158" stAng="0" swAng="5400000"/>
                <a:lnTo>
                  <a:pt x="0" y="1807369"/>
                </a:lnTo>
                <a:lnTo>
                  <a:pt x="0" y="0"/>
                </a:lnTo>
                <a:close/>
              </a:path>
            </a:pathLst>
          </a:custGeom>
          <a:solidFill>
            <a:srgbClr val="E2E3E9"/>
          </a:solidFill>
          <a:ln/>
        </p:spPr>
      </p:sp>
      <p:sp>
        <p:nvSpPr>
          <p:cNvPr id="9" name="Text 7"/>
          <p:cNvSpPr/>
          <p:nvPr/>
        </p:nvSpPr>
        <p:spPr>
          <a:xfrm>
            <a:off x="6284854" y="2394071"/>
            <a:ext cx="50500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Validación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284854" y="2802753"/>
            <a:ext cx="5050009" cy="10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  <a:spcAft>
                <a:spcPts val="850"/>
              </a:spcAft>
            </a:pPr>
            <a:r>
              <a:rPr lang="es-ES" sz="16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"Pero imaginemos que construimos perfectamente esa funcionalidad. ¿Eso garantiza que era realmente lo que necesitaba el usuario?"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marL="0" indent="0" algn="l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¿Estamos construyendo </a:t>
            </a: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el </a:t>
            </a:r>
            <a:r>
              <a:rPr lang="en-US" sz="1600" b="1" dirty="0" err="1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producto</a:t>
            </a: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 </a:t>
            </a:r>
            <a:r>
              <a:rPr lang="en-US" sz="1600" b="1" dirty="0" err="1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correcto</a:t>
            </a: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, </a:t>
            </a:r>
            <a:r>
              <a:rPr lang="en-US" sz="1600" b="1" dirty="0" err="1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el</a:t>
            </a: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 que realmente necesita el usuario</a:t>
            </a: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?</a:t>
            </a:r>
            <a:endParaRPr lang="en-US" sz="1600" dirty="0">
              <a:latin typeface="Gill Sans MT" panose="020B0502020104020203" pitchFamily="34" charset="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Se relaciona con la </a:t>
            </a:r>
            <a:r>
              <a:rPr lang="en-US" sz="1600" b="1" dirty="0" err="1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necesidad</a:t>
            </a: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 del producto.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67826" y="1631850"/>
            <a:ext cx="677346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s-E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¿</a:t>
            </a:r>
            <a:r>
              <a:rPr lang="es-ES" sz="20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Son lo mismo verificar y validar?</a:t>
            </a:r>
            <a:endParaRPr lang="es-ES" sz="2000" dirty="0">
              <a:latin typeface="Gill Sans MT" panose="020B0502020104020203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0FCBFF7-75BA-4730-A99B-F1F21BB5A8E6}"/>
              </a:ext>
            </a:extLst>
          </p:cNvPr>
          <p:cNvSpPr txBox="1"/>
          <p:nvPr/>
        </p:nvSpPr>
        <p:spPr>
          <a:xfrm>
            <a:off x="3829540" y="5762977"/>
            <a:ext cx="5189414" cy="423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s-CO" sz="18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Ambas contribuyen a obtener </a:t>
            </a:r>
            <a:r>
              <a:rPr lang="es-CO" sz="18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software confiable</a:t>
            </a:r>
            <a:r>
              <a:rPr lang="en-US" sz="18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800" dirty="0">
              <a:latin typeface="Gill Sans MT" panose="020B05020201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6E4E9CB-8D69-4508-9A1D-5B10CA4F151F}"/>
              </a:ext>
            </a:extLst>
          </p:cNvPr>
          <p:cNvSpPr/>
          <p:nvPr/>
        </p:nvSpPr>
        <p:spPr>
          <a:xfrm>
            <a:off x="655126" y="82363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3700" b="1" dirty="0">
                <a:solidFill>
                  <a:srgbClr val="505468"/>
                </a:solidFill>
                <a:latin typeface="Gill Sans MT" panose="020B0502020104020203" pitchFamily="34" charset="0"/>
              </a:rPr>
              <a:t>Pruebas de Software</a:t>
            </a:r>
            <a:endParaRPr lang="es-ES" sz="3700" b="1" dirty="0">
              <a:latin typeface="Gill Sans MT" panose="020B0502020104020203" pitchFamily="34" charset="0"/>
            </a:endParaRP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090A70FF-29B6-419B-8C1B-4D783DC39B98}"/>
              </a:ext>
            </a:extLst>
          </p:cNvPr>
          <p:cNvSpPr/>
          <p:nvPr/>
        </p:nvSpPr>
        <p:spPr>
          <a:xfrm>
            <a:off x="855391" y="1631850"/>
            <a:ext cx="8788789" cy="42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s-ES" sz="1600" dirty="0">
                <a:solidFill>
                  <a:schemeClr val="tx2">
                    <a:lumMod val="75000"/>
                  </a:schemeClr>
                </a:solidFill>
              </a:rPr>
              <a:t>"Supongamos que tenemos una función para reservar un cupo. </a:t>
            </a:r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¿Cómo comprobarían que funciona?</a:t>
            </a:r>
            <a:r>
              <a:rPr lang="es-ES" sz="1600" dirty="0">
                <a:solidFill>
                  <a:schemeClr val="tx2">
                    <a:lumMod val="75000"/>
                  </a:schemeClr>
                </a:solidFill>
              </a:rPr>
              <a:t>"</a:t>
            </a:r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C109B64C-4041-4D20-AF8F-DF8275E56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246" y="2176165"/>
            <a:ext cx="8332566" cy="1252835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FE295246-691B-48D1-973D-D46DDDFD0F5E}"/>
              </a:ext>
            </a:extLst>
          </p:cNvPr>
          <p:cNvSpPr/>
          <p:nvPr/>
        </p:nvSpPr>
        <p:spPr>
          <a:xfrm>
            <a:off x="1084551" y="2414954"/>
            <a:ext cx="7895323" cy="792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s-CO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Las pruebas proporcionan evidencia sobre el comportamiento del software mediante casos concretos de ejecución.</a:t>
            </a:r>
            <a:endParaRPr lang="es-CO" sz="1600" dirty="0">
              <a:latin typeface="Gill Sans MT" panose="020B0502020104020203" pitchFamily="34" charset="0"/>
            </a:endParaRPr>
          </a:p>
        </p:txBody>
      </p:sp>
      <p:sp>
        <p:nvSpPr>
          <p:cNvPr id="6" name="Text 9">
            <a:extLst>
              <a:ext uri="{FF2B5EF4-FFF2-40B4-BE49-F238E27FC236}">
                <a16:creationId xmlns:a16="http://schemas.microsoft.com/office/drawing/2014/main" id="{700A85DA-9545-43E3-9770-72A34DC56315}"/>
              </a:ext>
            </a:extLst>
          </p:cNvPr>
          <p:cNvSpPr/>
          <p:nvPr/>
        </p:nvSpPr>
        <p:spPr>
          <a:xfrm>
            <a:off x="971646" y="3701393"/>
            <a:ext cx="8788789" cy="42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s-ES" sz="1600" dirty="0">
                <a:solidFill>
                  <a:schemeClr val="tx2">
                    <a:lumMod val="75000"/>
                  </a:schemeClr>
                </a:solidFill>
              </a:rPr>
              <a:t>"Si probamos 5 casos y todos funcionan. </a:t>
            </a:r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¿Podemos afirmar que la función es correcta para cualquier entrada?"</a:t>
            </a:r>
            <a:endParaRPr lang="es-ES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196E2030-35EE-43C6-8984-DEA36F482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5501" y="4245708"/>
            <a:ext cx="8332566" cy="1252835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446C93AE-A0B1-40B1-AE4E-84F410060FE9}"/>
              </a:ext>
            </a:extLst>
          </p:cNvPr>
          <p:cNvSpPr/>
          <p:nvPr/>
        </p:nvSpPr>
        <p:spPr>
          <a:xfrm>
            <a:off x="1200806" y="4484497"/>
            <a:ext cx="7895323" cy="792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s-CO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Surge la necesidad de la especificación y posteriormente de la verificación formal.</a:t>
            </a:r>
            <a:endParaRPr lang="es-CO" sz="1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22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0643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¿Qué aportan las pruebas?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1580555"/>
            <a:ext cx="3053877" cy="1706662"/>
          </a:xfrm>
          <a:prstGeom prst="roundRect">
            <a:avLst>
              <a:gd name="adj" fmla="val 4652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28717" y="1775916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Ejecución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5428717" y="2184598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Las pruebas ejecutan el software con </a:t>
            </a:r>
            <a:r>
              <a:rPr lang="en-US" sz="145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casos seleccionados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8476244" y="1580555"/>
            <a:ext cx="3053976" cy="1706662"/>
          </a:xfrm>
          <a:prstGeom prst="roundRect">
            <a:avLst>
              <a:gd name="adj" fmla="val 4652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71601" y="1775916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Tipos de casos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671601" y="2184598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Podemos utilizar casos </a:t>
            </a:r>
            <a:r>
              <a:rPr lang="en-US" sz="145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normales, extremos e inválidos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3476228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8717" y="3671590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Limitación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5428717" y="4080272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Una prueba exitosa demuestra que </a:t>
            </a:r>
            <a:r>
              <a:rPr lang="en-US" sz="145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ese caso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funcionó, pero no garantiza correctitud para </a:t>
            </a:r>
            <a:r>
              <a:rPr lang="en-US" sz="145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todas las entradas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233360" y="5093097"/>
            <a:ext cx="6296860" cy="1058366"/>
          </a:xfrm>
          <a:prstGeom prst="roundRect">
            <a:avLst>
              <a:gd name="adj" fmla="val 7501"/>
            </a:avLst>
          </a:prstGeom>
          <a:solidFill>
            <a:srgbClr val="D9D9D9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367" y="5360789"/>
            <a:ext cx="236234" cy="1890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847608" y="5329337"/>
            <a:ext cx="54936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chemeClr val="tx2">
                    <a:lumMod val="75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Si existen millones de entradas posibles, ¿podemos probarlas todas?</a:t>
            </a:r>
            <a:endParaRPr lang="en-US" sz="145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79852"/>
            <a:ext cx="8530651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Ejemplo: </a:t>
            </a:r>
            <a:r>
              <a:rPr lang="es-ES" sz="3200" b="1" dirty="0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Registrar una Solicitud</a:t>
            </a:r>
            <a:endParaRPr lang="es-ES" sz="3200" b="1" dirty="0">
              <a:latin typeface="Gill Sans MT" panose="020B0502020104020203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261257"/>
            <a:ext cx="5082835" cy="27876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17293" y="1473827"/>
            <a:ext cx="3549264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 err="1">
                <a:solidFill>
                  <a:srgbClr val="505468"/>
                </a:solidFill>
                <a:latin typeface="Gill Sans MT" panose="020B0502020104020203" pitchFamily="34" charset="0"/>
              </a:rPr>
              <a:t>Tipos</a:t>
            </a:r>
            <a:r>
              <a:rPr lang="en-US" sz="2000" b="1" dirty="0">
                <a:solidFill>
                  <a:srgbClr val="505468"/>
                </a:solidFill>
                <a:latin typeface="Gill Sans MT" panose="020B0502020104020203" pitchFamily="34" charset="0"/>
              </a:rPr>
              <a:t> de Casos</a:t>
            </a:r>
            <a:endParaRPr lang="en-US" sz="2000" b="1" dirty="0">
              <a:latin typeface="Gill Sans MT" panose="020B05020201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391265" y="1896166"/>
            <a:ext cx="4563641" cy="1469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Supongamos que para registrar una solicitud:</a:t>
            </a:r>
          </a:p>
          <a:p>
            <a:endParaRPr lang="es-E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El estudiante debe estar matriculado; </a:t>
            </a:r>
          </a:p>
          <a:p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Debe tener los datos completos; </a:t>
            </a:r>
          </a:p>
          <a:p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Debe existir disponibilidad.</a:t>
            </a: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811" y="4302268"/>
            <a:ext cx="240996" cy="2410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11361" y="4311261"/>
            <a:ext cx="298700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16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Caso Normal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09077" y="4607648"/>
            <a:ext cx="3174376" cy="550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just">
              <a:lnSpc>
                <a:spcPct val="123000"/>
              </a:lnSpc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Es una situación válida y esperada, en la que los datos cumplen las condiciones normales de funcionamiento.</a:t>
            </a:r>
          </a:p>
          <a:p>
            <a:pPr algn="just">
              <a:lnSpc>
                <a:spcPct val="123000"/>
              </a:lnSpc>
            </a:pPr>
            <a:r>
              <a:rPr lang="es-ES" sz="12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Ejemplo:</a:t>
            </a:r>
          </a:p>
          <a:p>
            <a:pPr algn="just">
              <a:lnSpc>
                <a:spcPct val="123000"/>
              </a:lnSpc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Estudiante matriculado + datos completos + hay cupos.</a:t>
            </a:r>
          </a:p>
          <a:p>
            <a:pPr algn="just">
              <a:lnSpc>
                <a:spcPct val="123000"/>
              </a:lnSpc>
            </a:pPr>
            <a:r>
              <a:rPr lang="es-ES" sz="12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Resultado: </a:t>
            </a:r>
            <a:r>
              <a:rPr lang="es-ES" sz="12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La solicitud se registra.</a:t>
            </a: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81117" y="4313200"/>
            <a:ext cx="240996" cy="2410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742969" y="4308289"/>
            <a:ext cx="2987104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16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Caso límite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50929" y="4286999"/>
            <a:ext cx="240996" cy="24100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412781" y="4282088"/>
            <a:ext cx="298700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16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Caso inválido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20D0CFE1-3224-45DA-8F4A-E43115474C3B}"/>
              </a:ext>
            </a:extLst>
          </p:cNvPr>
          <p:cNvSpPr/>
          <p:nvPr/>
        </p:nvSpPr>
        <p:spPr>
          <a:xfrm>
            <a:off x="4242612" y="4637687"/>
            <a:ext cx="3236711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3000"/>
              </a:lnSpc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Es una situación válida que se encuentra en el límite de las condiciones esperadas.</a:t>
            </a:r>
          </a:p>
          <a:p>
            <a:pPr algn="just">
              <a:lnSpc>
                <a:spcPct val="123000"/>
              </a:lnSpc>
            </a:pPr>
            <a:r>
              <a:rPr lang="es-ES" sz="12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Ejemplo:</a:t>
            </a:r>
          </a:p>
          <a:p>
            <a:pPr algn="just">
              <a:lnSpc>
                <a:spcPct val="123000"/>
              </a:lnSpc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Estudiante matriculado + datos completos + </a:t>
            </a:r>
            <a:r>
              <a:rPr lang="es-ES" sz="12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queda solamente 1 cupo.</a:t>
            </a:r>
          </a:p>
          <a:p>
            <a:pPr algn="just">
              <a:lnSpc>
                <a:spcPct val="123000"/>
              </a:lnSpc>
            </a:pPr>
            <a:r>
              <a:rPr lang="es-ES" sz="12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Resultado: </a:t>
            </a:r>
            <a:r>
              <a:rPr lang="es-ES" sz="12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No quedan cupos o 0 cupos disponibles.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E73CCA68-4578-4BEC-9942-0D105DEB5F89}"/>
              </a:ext>
            </a:extLst>
          </p:cNvPr>
          <p:cNvSpPr/>
          <p:nvPr/>
        </p:nvSpPr>
        <p:spPr>
          <a:xfrm>
            <a:off x="7938482" y="4607648"/>
            <a:ext cx="3378195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just">
              <a:lnSpc>
                <a:spcPct val="123000"/>
              </a:lnSpc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Es una situación que no cumple las condiciones establecidas para la funcionalidad.</a:t>
            </a:r>
          </a:p>
          <a:p>
            <a:pPr>
              <a:lnSpc>
                <a:spcPct val="123000"/>
              </a:lnSpc>
            </a:pPr>
            <a:r>
              <a:rPr lang="es-ES" sz="12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Ejemplo:</a:t>
            </a:r>
          </a:p>
          <a:p>
            <a:pPr algn="just">
              <a:lnSpc>
                <a:spcPct val="123000"/>
              </a:lnSpc>
            </a:pPr>
            <a:r>
              <a:rPr lang="es-ES" sz="12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Estudiante </a:t>
            </a:r>
            <a:r>
              <a:rPr lang="es-ES" sz="12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no matriculado </a:t>
            </a:r>
            <a:r>
              <a:rPr lang="es-ES" sz="12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+ datos completos + hay cupos.</a:t>
            </a:r>
          </a:p>
          <a:p>
            <a:pPr algn="just">
              <a:lnSpc>
                <a:spcPct val="123000"/>
              </a:lnSpc>
            </a:pPr>
            <a:r>
              <a:rPr lang="es-ES" sz="1200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Resultado: </a:t>
            </a:r>
            <a:r>
              <a:rPr lang="es-ES" sz="1200" dirty="0"/>
              <a:t> </a:t>
            </a:r>
            <a:r>
              <a:rPr lang="es-ES" sz="12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No se debe registrar la solicitud o estudiante inactivo.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26FFE956-C0D5-4293-93EB-FD36D3E314BD}"/>
              </a:ext>
            </a:extLst>
          </p:cNvPr>
          <p:cNvSpPr/>
          <p:nvPr/>
        </p:nvSpPr>
        <p:spPr>
          <a:xfrm>
            <a:off x="6096001" y="3450048"/>
            <a:ext cx="5303786" cy="598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s-ES" sz="1600" b="1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</a:rPr>
              <a:t>¿Cuál de estos casos creen que tiene más posibilidades de revelar un problema en el software?</a:t>
            </a:r>
          </a:p>
        </p:txBody>
      </p:sp>
    </p:spTree>
    <p:extLst>
      <p:ext uri="{BB962C8B-B14F-4D97-AF65-F5344CB8AC3E}">
        <p14:creationId xmlns:p14="http://schemas.microsoft.com/office/powerpoint/2010/main" val="122284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652A195-9A08-4845-8A23-07E57DC51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6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197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Conectemos los conceptos</a:t>
            </a:r>
            <a:endParaRPr lang="en-US" sz="3600" b="1" dirty="0">
              <a:latin typeface="Gill Sans MT" panose="020B0502020104020203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00" y="1672140"/>
            <a:ext cx="10520595" cy="39479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336045" y="4287271"/>
            <a:ext cx="1586822" cy="1105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Calidad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"Todo esto contribuye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 a obtener un software 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de mayor calidad."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336215" y="4303558"/>
            <a:ext cx="1586822" cy="95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Pruebas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"También ejecutamos el 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software con diferentes 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casos para buscar fallos."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325516" y="4287271"/>
            <a:ext cx="1586822" cy="95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Verificación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"Luego podemos comprobar 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si lo construido cumple 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lo que especificamos."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3249484" y="4269421"/>
            <a:ext cx="1586822" cy="95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Construcción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"Después construimos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 o implementamos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 ese comportamiento."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172308" y="4269421"/>
            <a:ext cx="1740368" cy="807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Especificación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  <a:latin typeface="Gill Sans MT" panose="020B0502020104020203" pitchFamily="34" charset="0"/>
              </a:rPr>
              <a:t>"Primero necesitamos saber qué debe hacer el software."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61475" y="5691188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especificación establece </a:t>
            </a:r>
            <a:r>
              <a:rPr lang="en-US" sz="145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qué debe cumplirse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; la construcción </a:t>
            </a:r>
            <a:r>
              <a:rPr lang="en-US" sz="14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lo implementa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; la verificación </a:t>
            </a:r>
            <a:r>
              <a:rPr lang="en-US" sz="14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analiza propiedades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; las pruebas </a:t>
            </a:r>
            <a:r>
              <a:rPr lang="en-US" sz="14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buscan evidencias 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mediante ejecuciones.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1627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3200" b="1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Actividad Calificable 1</a:t>
            </a:r>
            <a:endParaRPr lang="es-ES" sz="3200" b="1">
              <a:latin typeface="Gill Sans MT" panose="020B0502020104020203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75" y="1346002"/>
            <a:ext cx="114783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s-ES" sz="1600" b="1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Análisis de una funcionalidad del proyecto</a:t>
            </a:r>
            <a:endParaRPr lang="es-ES" sz="1600">
              <a:latin typeface="Gill Sans MT" panose="020B05020201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61475" y="1820664"/>
            <a:ext cx="524993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¿Qué hacer?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61475" y="2192933"/>
            <a:ext cx="302411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" pitchFamily="34" charset="-122"/>
                <a:cs typeface="Instrument Sans" pitchFamily="34" charset="-120"/>
              </a:rPr>
              <a:t>01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61475" y="2430859"/>
            <a:ext cx="5249930" cy="19050"/>
          </a:xfrm>
          <a:prstGeom prst="rect">
            <a:avLst/>
          </a:prstGeom>
          <a:solidFill>
            <a:srgbClr val="5B5F72"/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2544564"/>
            <a:ext cx="52499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Trabajen con </a:t>
            </a:r>
            <a:r>
              <a:rPr lang="en-US" sz="14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una de las tres funcionalidades</a:t>
            </a: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 ya seleccionadas.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61475" y="2996605"/>
            <a:ext cx="302411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" pitchFamily="34" charset="-122"/>
                <a:cs typeface="Instrument Sans" pitchFamily="34" charset="-120"/>
              </a:rPr>
              <a:t>02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61475" y="3219450"/>
            <a:ext cx="5249930" cy="19050"/>
          </a:xfrm>
          <a:prstGeom prst="rect">
            <a:avLst/>
          </a:prstGeom>
          <a:solidFill>
            <a:srgbClr val="5B5F72"/>
          </a:solidFill>
          <a:ln/>
        </p:spPr>
      </p:sp>
      <p:sp>
        <p:nvSpPr>
          <p:cNvPr id="10" name="Text 8"/>
          <p:cNvSpPr/>
          <p:nvPr/>
        </p:nvSpPr>
        <p:spPr>
          <a:xfrm>
            <a:off x="661475" y="3348236"/>
            <a:ext cx="52499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Revisen la </a:t>
            </a:r>
            <a:r>
              <a:rPr lang="es-E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tabla</a:t>
            </a: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s-E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elaborada previamente </a:t>
            </a:r>
            <a:r>
              <a:rPr lang="es-ES" sz="14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nombre, que hace</a:t>
            </a:r>
            <a:r>
              <a:rPr lang="en-US" sz="14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, entradas y </a:t>
            </a:r>
            <a:r>
              <a:rPr lang="es-ES" sz="14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salidas</a:t>
            </a:r>
            <a:endParaRPr lang="es-ES" sz="1400" b="1" dirty="0">
              <a:latin typeface="Gill Sans MT" panose="020B0502020104020203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61475" y="3800277"/>
            <a:ext cx="302411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" pitchFamily="34" charset="-122"/>
                <a:cs typeface="Instrument Sans" pitchFamily="34" charset="-120"/>
              </a:rPr>
              <a:t>03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61475" y="4008041"/>
            <a:ext cx="5249930" cy="19050"/>
          </a:xfrm>
          <a:prstGeom prst="rect">
            <a:avLst/>
          </a:prstGeom>
          <a:solidFill>
            <a:srgbClr val="5B5F72"/>
          </a:solidFill>
          <a:ln/>
        </p:spPr>
      </p:sp>
      <p:sp>
        <p:nvSpPr>
          <p:cNvPr id="13" name="Text 11"/>
          <p:cNvSpPr/>
          <p:nvPr/>
        </p:nvSpPr>
        <p:spPr>
          <a:xfrm>
            <a:off x="661475" y="4151908"/>
            <a:ext cx="52499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Identifiquen al menos un posible </a:t>
            </a:r>
            <a:r>
              <a:rPr lang="en-US" sz="14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error, defecto y fallo</a:t>
            </a: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61475" y="4603948"/>
            <a:ext cx="302411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" pitchFamily="34" charset="-122"/>
                <a:cs typeface="Instrument Sans" pitchFamily="34" charset="-120"/>
              </a:rPr>
              <a:t>04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61475" y="4796631"/>
            <a:ext cx="5249930" cy="19050"/>
          </a:xfrm>
          <a:prstGeom prst="rect">
            <a:avLst/>
          </a:prstGeom>
          <a:solidFill>
            <a:srgbClr val="5B5F72"/>
          </a:solidFill>
          <a:ln/>
        </p:spPr>
      </p:sp>
      <p:sp>
        <p:nvSpPr>
          <p:cNvPr id="16" name="Text 14"/>
          <p:cNvSpPr/>
          <p:nvPr/>
        </p:nvSpPr>
        <p:spPr>
          <a:xfrm>
            <a:off x="661475" y="4955580"/>
            <a:ext cx="52499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Propongan </a:t>
            </a:r>
            <a:r>
              <a:rPr lang="en-US" sz="14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3 casos de prueba</a:t>
            </a: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: normal, límite e inválido.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61475" y="5407620"/>
            <a:ext cx="302411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" pitchFamily="34" charset="-122"/>
                <a:cs typeface="Instrument Sans" pitchFamily="34" charset="-120"/>
              </a:rPr>
              <a:t>05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61475" y="5585222"/>
            <a:ext cx="5249930" cy="19050"/>
          </a:xfrm>
          <a:prstGeom prst="rect">
            <a:avLst/>
          </a:prstGeom>
          <a:solidFill>
            <a:srgbClr val="5B5F72"/>
          </a:solidFill>
          <a:ln/>
        </p:spPr>
      </p:sp>
      <p:sp>
        <p:nvSpPr>
          <p:cNvPr id="19" name="Text 17"/>
          <p:cNvSpPr/>
          <p:nvPr/>
        </p:nvSpPr>
        <p:spPr>
          <a:xfrm>
            <a:off x="661475" y="5759252"/>
            <a:ext cx="52499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Expliquen qué </a:t>
            </a:r>
            <a:r>
              <a:rPr lang="en-US" sz="14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evidencia</a:t>
            </a:r>
            <a:r>
              <a:rPr lang="en-US" sz="14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 aporta cada prueba.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329006" y="2644775"/>
            <a:ext cx="5165199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6329006" y="2762250"/>
            <a:ext cx="516519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Tiempo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D39021D6-8391-479A-A8CE-5608C3124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970" y="2544564"/>
            <a:ext cx="4986215" cy="315725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77949"/>
            <a:ext cx="6296860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505468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Cierre de la clase</a:t>
            </a:r>
            <a:endParaRPr lang="en-US" sz="3300" b="1" dirty="0">
              <a:latin typeface="Gill Sans MT" panose="020B0502020104020203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4690" y="1452670"/>
            <a:ext cx="6234517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¿Qué necesitamos definir antes de poder afirmar que una implementación es correcta?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61475" y="1339155"/>
            <a:ext cx="19050" cy="861616"/>
          </a:xfrm>
          <a:prstGeom prst="roundRect">
            <a:avLst>
              <a:gd name="adj" fmla="val 49999"/>
            </a:avLst>
          </a:prstGeom>
          <a:solidFill>
            <a:srgbClr val="505468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373015"/>
            <a:ext cx="3071835" cy="226833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95299" y="2500610"/>
            <a:ext cx="204088" cy="2550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850581" y="3053358"/>
            <a:ext cx="2693622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Comportamiento esperado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850581" y="3676551"/>
            <a:ext cx="2693622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Un comportamiento esperado </a:t>
            </a: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claramente definido</a:t>
            </a: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86400" y="2373015"/>
            <a:ext cx="3071934" cy="226833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320324" y="2500610"/>
            <a:ext cx="204088" cy="2550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4075507" y="3053358"/>
            <a:ext cx="2693722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Condiciones de correctitud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4075507" y="3676551"/>
            <a:ext cx="2693722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Condiciones que permitan determinar cuándo el comportamiento es </a:t>
            </a: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correcto</a:t>
            </a: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794448"/>
            <a:ext cx="6296860" cy="1485503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707861" y="4922044"/>
            <a:ext cx="204088" cy="2550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0"/>
          <p:cNvSpPr/>
          <p:nvPr/>
        </p:nvSpPr>
        <p:spPr>
          <a:xfrm>
            <a:off x="850581" y="5474791"/>
            <a:ext cx="591864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SemiBold" pitchFamily="34" charset="-122"/>
                <a:cs typeface="Instrument Sans SemiBold" pitchFamily="34" charset="-120"/>
              </a:rPr>
              <a:t>Evidencias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850581" y="5832277"/>
            <a:ext cx="591864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Evidencias obtenidas mediante </a:t>
            </a:r>
            <a:r>
              <a:rPr lang="en-US" sz="1600" b="1" dirty="0">
                <a:solidFill>
                  <a:srgbClr val="5B5F71"/>
                </a:solidFill>
                <a:latin typeface="Gill Sans MT" panose="020B0502020104020203" pitchFamily="34" charset="0"/>
                <a:ea typeface="Instrument Sans Bold" pitchFamily="34" charset="-122"/>
                <a:cs typeface="Instrument Sans Bold" pitchFamily="34" charset="-120"/>
              </a:rPr>
              <a:t>verificación y pruebas</a:t>
            </a:r>
            <a:r>
              <a:rPr lang="en-US" sz="1600" dirty="0">
                <a:solidFill>
                  <a:srgbClr val="5B5F71"/>
                </a:solidFill>
                <a:latin typeface="Gill Sans MT" panose="020B0502020104020203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600" dirty="0">
              <a:latin typeface="Gill Sans MT" panose="020B0502020104020203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969</Words>
  <Application>Microsoft Office PowerPoint</Application>
  <PresentationFormat>Panorámica</PresentationFormat>
  <Paragraphs>151</Paragraphs>
  <Slides>14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Gill Sans MT</vt:lpstr>
      <vt:lpstr>Instrument Sans SemiBold</vt:lpstr>
      <vt:lpstr>Instrument Sans Medium</vt:lpstr>
      <vt:lpstr>Arial</vt:lpstr>
      <vt:lpstr>Arial Rounded MT Bold</vt:lpstr>
      <vt:lpstr>Calibri</vt:lpstr>
      <vt:lpstr>Instrument Sans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lastModifiedBy>Trabajos de Grado Ingenieria de Sistemas</cp:lastModifiedBy>
  <cp:revision>35</cp:revision>
  <dcterms:created xsi:type="dcterms:W3CDTF">2026-09-14T19:30:18Z</dcterms:created>
  <dcterms:modified xsi:type="dcterms:W3CDTF">2026-09-15T01:17:08Z</dcterms:modified>
</cp:coreProperties>
</file>