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57" r:id="rId3"/>
    <p:sldId id="264" r:id="rId4"/>
    <p:sldId id="274" r:id="rId5"/>
    <p:sldId id="272" r:id="rId6"/>
    <p:sldId id="273" r:id="rId7"/>
    <p:sldId id="259" r:id="rId8"/>
    <p:sldId id="263" r:id="rId9"/>
    <p:sldId id="355" r:id="rId10"/>
    <p:sldId id="363" r:id="rId11"/>
    <p:sldId id="258" r:id="rId12"/>
    <p:sldId id="270" r:id="rId13"/>
    <p:sldId id="276" r:id="rId14"/>
    <p:sldId id="275" r:id="rId15"/>
    <p:sldId id="260" r:id="rId16"/>
    <p:sldId id="364" r:id="rId17"/>
    <p:sldId id="265" r:id="rId18"/>
    <p:sldId id="271" r:id="rId19"/>
    <p:sldId id="262" r:id="rId20"/>
    <p:sldId id="277" r:id="rId21"/>
  </p:sldIdLst>
  <p:sldSz cx="18288000" cy="10287000"/>
  <p:notesSz cx="6858000" cy="9144000"/>
  <p:embeddedFontLst>
    <p:embeddedFont>
      <p:font typeface="Arial Black" panose="020B0A04020102020204" pitchFamily="34" charset="0"/>
      <p:bold r:id="rId23"/>
    </p:embeddedFont>
    <p:embeddedFont>
      <p:font typeface="Calibri" panose="020F0502020204030204" pitchFamily="34" charset="0"/>
      <p:regular r:id="rId24"/>
      <p:bold r:id="rId25"/>
      <p:italic r:id="rId26"/>
      <p:boldItalic r:id="rId27"/>
    </p:embeddedFont>
    <p:embeddedFont>
      <p:font typeface="Codec Pro Bold" panose="020B0604020202020204" charset="0"/>
      <p:regular r:id="rId28"/>
    </p:embeddedFont>
    <p:embeddedFont>
      <p:font typeface="Codec Pro Ultra-Bold" panose="020B0604020202020204" charset="0"/>
      <p:regular r:id="rId29"/>
    </p:embeddedFont>
    <p:embeddedFont>
      <p:font typeface="Lato" panose="020F0502020204030203" pitchFamily="34" charset="0"/>
      <p:regular r:id="rId30"/>
      <p:bold r:id="rId31"/>
      <p:italic r:id="rId32"/>
      <p:boldItalic r:id="rId33"/>
    </p:embeddedFont>
    <p:embeddedFont>
      <p:font typeface="TT Chocolates" panose="020B0604020202020204" charset="0"/>
      <p:regular r:id="rId34"/>
    </p:embeddedFont>
    <p:embeddedFont>
      <p:font typeface="TT Chocolates Bold" panose="020B0604020202020204" charset="0"/>
      <p:regular r:id="rId35"/>
    </p:embeddedFont>
    <p:embeddedFont>
      <p:font typeface="Tw Cen MT Condensed Extra Bold" panose="020B0803020202020204" pitchFamily="34" charset="0"/>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4622" autoAdjust="0"/>
  </p:normalViewPr>
  <p:slideViewPr>
    <p:cSldViewPr>
      <p:cViewPr varScale="1">
        <p:scale>
          <a:sx n="54" d="100"/>
          <a:sy n="54" d="100"/>
        </p:scale>
        <p:origin x="773"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1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C4C5ED-87DB-4EB5-8B5D-E4576B271A57}" type="datetimeFigureOut">
              <a:rPr lang="es-CO" smtClean="0"/>
              <a:t>7/09/2026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D82C3E-2E27-48AF-BCB4-70CAB739081E}" type="slidenum">
              <a:rPr lang="es-CO" smtClean="0"/>
              <a:t>‹Nº›</a:t>
            </a:fld>
            <a:endParaRPr lang="es-CO"/>
          </a:p>
        </p:txBody>
      </p:sp>
    </p:spTree>
    <p:extLst>
      <p:ext uri="{BB962C8B-B14F-4D97-AF65-F5344CB8AC3E}">
        <p14:creationId xmlns:p14="http://schemas.microsoft.com/office/powerpoint/2010/main" val="1749111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A89C7E07-3C67-C64C-8DA0-0404F6303970}" type="slidenum">
              <a:rPr lang="es-ES" smtClean="0"/>
              <a:t>9</a:t>
            </a:fld>
            <a:endParaRPr lang="es-ES"/>
          </a:p>
        </p:txBody>
      </p:sp>
    </p:spTree>
    <p:extLst>
      <p:ext uri="{BB962C8B-B14F-4D97-AF65-F5344CB8AC3E}">
        <p14:creationId xmlns:p14="http://schemas.microsoft.com/office/powerpoint/2010/main" val="1457328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pPr rtl="0"/>
            <a:fld id="{A89C7E07-3C67-C64C-8DA0-0404F6303970}" type="slidenum">
              <a:rPr lang="es-ES" smtClean="0"/>
              <a:t>10</a:t>
            </a:fld>
            <a:endParaRPr lang="es-ES"/>
          </a:p>
        </p:txBody>
      </p:sp>
    </p:spTree>
    <p:extLst>
      <p:ext uri="{BB962C8B-B14F-4D97-AF65-F5344CB8AC3E}">
        <p14:creationId xmlns:p14="http://schemas.microsoft.com/office/powerpoint/2010/main" val="2044248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ita">
    <p:bg>
      <p:bgPr>
        <a:solidFill>
          <a:schemeClr val="tx1"/>
        </a:solidFill>
        <a:effectLst/>
      </p:bgPr>
    </p:bg>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A5C37098-CEB2-1E45-989B-3DD92F3B1A30}"/>
              </a:ext>
            </a:extLst>
          </p:cNvPr>
          <p:cNvSpPr>
            <a:spLocks noGrp="1"/>
          </p:cNvSpPr>
          <p:nvPr>
            <p:ph type="title"/>
          </p:nvPr>
        </p:nvSpPr>
        <p:spPr>
          <a:xfrm>
            <a:off x="1446033" y="3714751"/>
            <a:ext cx="10698480" cy="4934957"/>
          </a:xfrm>
          <a:prstGeom prst="rect">
            <a:avLst/>
          </a:prstGeom>
          <a:ln>
            <a:noFill/>
          </a:ln>
        </p:spPr>
        <p:txBody>
          <a:bodyPr lIns="0" tIns="0" rIns="0" bIns="0" rtlCol="0" anchor="t" anchorCtr="0">
            <a:normAutofit/>
          </a:bodyPr>
          <a:lstStyle>
            <a:lvl1pPr>
              <a:lnSpc>
                <a:spcPct val="100000"/>
              </a:lnSpc>
              <a:defRPr sz="4200" b="0" i="0">
                <a:solidFill>
                  <a:schemeClr val="bg1"/>
                </a:solidFill>
                <a:latin typeface="+mn-lt"/>
              </a:defRPr>
            </a:lvl1pPr>
          </a:lstStyle>
          <a:p>
            <a:pPr rtl="0"/>
            <a:r>
              <a:rPr lang="es-ES" noProof="0"/>
              <a:t>Haga clic para modificar el estilo de título del patrón</a:t>
            </a:r>
            <a:endParaRPr lang="es-ES" noProof="0" dirty="0"/>
          </a:p>
        </p:txBody>
      </p:sp>
      <p:sp>
        <p:nvSpPr>
          <p:cNvPr id="10" name="Cuadro de texto 9">
            <a:extLst>
              <a:ext uri="{FF2B5EF4-FFF2-40B4-BE49-F238E27FC236}">
                <a16:creationId xmlns:a16="http://schemas.microsoft.com/office/drawing/2014/main" id="{E902327D-DBD4-7A4E-ABF2-A946A559A8AD}"/>
              </a:ext>
            </a:extLst>
          </p:cNvPr>
          <p:cNvSpPr txBox="1"/>
          <p:nvPr userDrawn="1"/>
        </p:nvSpPr>
        <p:spPr>
          <a:xfrm>
            <a:off x="1049922" y="822437"/>
            <a:ext cx="2384058" cy="4708981"/>
          </a:xfrm>
          <a:prstGeom prst="rect">
            <a:avLst/>
          </a:prstGeom>
          <a:noFill/>
        </p:spPr>
        <p:txBody>
          <a:bodyPr wrap="square" rtlCol="0">
            <a:spAutoFit/>
          </a:bodyPr>
          <a:lstStyle/>
          <a:p>
            <a:pPr rtl="0"/>
            <a:r>
              <a:rPr lang="es-ES" sz="30000" b="1" noProof="0" dirty="0">
                <a:solidFill>
                  <a:schemeClr val="bg1"/>
                </a:solidFill>
              </a:rPr>
              <a:t>“</a:t>
            </a:r>
          </a:p>
        </p:txBody>
      </p:sp>
      <p:grpSp>
        <p:nvGrpSpPr>
          <p:cNvPr id="18" name="Grupo 17">
            <a:extLst>
              <a:ext uri="{FF2B5EF4-FFF2-40B4-BE49-F238E27FC236}">
                <a16:creationId xmlns:a16="http://schemas.microsoft.com/office/drawing/2014/main" id="{6ACB4ADD-D9F4-984E-B29D-A2CF6D19E810}"/>
              </a:ext>
            </a:extLst>
          </p:cNvPr>
          <p:cNvGrpSpPr/>
          <p:nvPr userDrawn="1"/>
        </p:nvGrpSpPr>
        <p:grpSpPr>
          <a:xfrm>
            <a:off x="9544050" y="0"/>
            <a:ext cx="8743947" cy="4853403"/>
            <a:chOff x="5612972" y="1"/>
            <a:chExt cx="6615961" cy="3672246"/>
          </a:xfrm>
        </p:grpSpPr>
        <p:sp>
          <p:nvSpPr>
            <p:cNvPr id="19" name="Autoforma 24">
              <a:extLst>
                <a:ext uri="{FF2B5EF4-FFF2-40B4-BE49-F238E27FC236}">
                  <a16:creationId xmlns:a16="http://schemas.microsoft.com/office/drawing/2014/main" id="{5017C477-A988-7041-8A67-3D8294D6AD7C}"/>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sz="2700" noProof="0" dirty="0"/>
            </a:p>
          </p:txBody>
        </p:sp>
        <p:sp>
          <p:nvSpPr>
            <p:cNvPr id="20" name="Forma libre 19">
              <a:extLst>
                <a:ext uri="{FF2B5EF4-FFF2-40B4-BE49-F238E27FC236}">
                  <a16:creationId xmlns:a16="http://schemas.microsoft.com/office/drawing/2014/main" id="{206D7F37-5DD1-A24E-9CCA-84B2A168554D}"/>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sz="2700" noProof="0" dirty="0"/>
            </a:p>
          </p:txBody>
        </p:sp>
        <p:sp>
          <p:nvSpPr>
            <p:cNvPr id="21" name="Forma libre 20">
              <a:extLst>
                <a:ext uri="{FF2B5EF4-FFF2-40B4-BE49-F238E27FC236}">
                  <a16:creationId xmlns:a16="http://schemas.microsoft.com/office/drawing/2014/main" id="{A6E321C8-096C-1B41-B14F-4CA7AE04BB1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sz="2700" noProof="0" dirty="0"/>
            </a:p>
          </p:txBody>
        </p:sp>
        <p:sp>
          <p:nvSpPr>
            <p:cNvPr id="22" name="Forma libre 21">
              <a:extLst>
                <a:ext uri="{FF2B5EF4-FFF2-40B4-BE49-F238E27FC236}">
                  <a16:creationId xmlns:a16="http://schemas.microsoft.com/office/drawing/2014/main" id="{32B3FDD4-EB13-F44F-99D0-BFAB06F00B3A}"/>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es-ES" sz="2700" noProof="0" dirty="0"/>
            </a:p>
          </p:txBody>
        </p:sp>
        <p:sp>
          <p:nvSpPr>
            <p:cNvPr id="23" name="Forma libre 22">
              <a:extLst>
                <a:ext uri="{FF2B5EF4-FFF2-40B4-BE49-F238E27FC236}">
                  <a16:creationId xmlns:a16="http://schemas.microsoft.com/office/drawing/2014/main" id="{A20BCBD2-A735-0C43-8C55-B384372AC62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sz="2700" noProof="0" dirty="0"/>
            </a:p>
          </p:txBody>
        </p:sp>
      </p:grpSp>
      <p:grpSp>
        <p:nvGrpSpPr>
          <p:cNvPr id="24" name="Grupo 23">
            <a:extLst>
              <a:ext uri="{FF2B5EF4-FFF2-40B4-BE49-F238E27FC236}">
                <a16:creationId xmlns:a16="http://schemas.microsoft.com/office/drawing/2014/main" id="{669A90A7-BF26-684E-8C8B-638053DA1234}"/>
              </a:ext>
            </a:extLst>
          </p:cNvPr>
          <p:cNvGrpSpPr>
            <a:grpSpLocks/>
          </p:cNvGrpSpPr>
          <p:nvPr userDrawn="1"/>
        </p:nvGrpSpPr>
        <p:grpSpPr bwMode="auto">
          <a:xfrm rot="16200000" flipV="1">
            <a:off x="0" y="5850198"/>
            <a:ext cx="4438839" cy="4438839"/>
            <a:chOff x="0" y="12289"/>
            <a:chExt cx="3550" cy="3551"/>
          </a:xfrm>
        </p:grpSpPr>
        <p:sp>
          <p:nvSpPr>
            <p:cNvPr id="25" name="Forma libre 24">
              <a:extLst>
                <a:ext uri="{FF2B5EF4-FFF2-40B4-BE49-F238E27FC236}">
                  <a16:creationId xmlns:a16="http://schemas.microsoft.com/office/drawing/2014/main" id="{861D8E86-886A-8744-BC4C-FE82B02438F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sz="2700" noProof="0" dirty="0"/>
            </a:p>
          </p:txBody>
        </p:sp>
        <p:sp>
          <p:nvSpPr>
            <p:cNvPr id="26" name="Forma libre 25">
              <a:extLst>
                <a:ext uri="{FF2B5EF4-FFF2-40B4-BE49-F238E27FC236}">
                  <a16:creationId xmlns:a16="http://schemas.microsoft.com/office/drawing/2014/main" id="{2D967470-E96E-8843-AAD2-E0C8B807793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sz="2700" noProof="0" dirty="0"/>
            </a:p>
          </p:txBody>
        </p:sp>
        <p:sp>
          <p:nvSpPr>
            <p:cNvPr id="27" name="Forma libre 26">
              <a:extLst>
                <a:ext uri="{FF2B5EF4-FFF2-40B4-BE49-F238E27FC236}">
                  <a16:creationId xmlns:a16="http://schemas.microsoft.com/office/drawing/2014/main" id="{C8A27D09-765D-3949-BCCA-238C3514D4C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s-ES" sz="2700" noProof="0" dirty="0"/>
            </a:p>
          </p:txBody>
        </p:sp>
      </p:grpSp>
    </p:spTree>
    <p:extLst>
      <p:ext uri="{BB962C8B-B14F-4D97-AF65-F5344CB8AC3E}">
        <p14:creationId xmlns:p14="http://schemas.microsoft.com/office/powerpoint/2010/main" val="6410526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560">
          <p15:clr>
            <a:srgbClr val="FBAE40"/>
          </p15:clr>
        </p15:guide>
        <p15:guide id="8" orient="horz" pos="1752">
          <p15:clr>
            <a:srgbClr val="FBAE40"/>
          </p15:clr>
        </p15:guide>
        <p15:guide id="9" orient="horz" pos="124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gif"/><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gif"/><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gif"/><Relationship Id="rId5" Type="http://schemas.openxmlformats.org/officeDocument/2006/relationships/image" Target="../media/image12.sv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4.gif"/></Relationships>
</file>

<file path=ppt/slides/_rels/slide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gif"/></Relationships>
</file>

<file path=ppt/slides/_rels/slide6.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gif"/></Relationships>
</file>

<file path=ppt/slides/_rels/slide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gif"/><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29.gif"/><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hyperlink" Target="https://www.buscalibre.com.co/libros/autor/lombana-jahir" TargetMode="External"/><Relationship Id="rId7" Type="http://schemas.openxmlformats.org/officeDocument/2006/relationships/hyperlink" Target="https://www.buscalibre.com.co/libros/editorial/mc-graw-hill"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hyperlink" Target="https://www.buscalibre.com.co/libros/autor/charles-hill" TargetMode="External"/><Relationship Id="rId5" Type="http://schemas.openxmlformats.org/officeDocument/2006/relationships/image" Target="../media/image30.png"/><Relationship Id="rId4" Type="http://schemas.openxmlformats.org/officeDocument/2006/relationships/hyperlink" Target="https://www.buscalibre.com.co/libros/editorial/ecoe-editores" TargetMode="External"/><Relationship Id="rId9"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5.gif"/></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gif"/><Relationship Id="rId1" Type="http://schemas.openxmlformats.org/officeDocument/2006/relationships/slideLayout" Target="../slideLayouts/slideLayout7.xml"/><Relationship Id="rId4" Type="http://schemas.openxmlformats.org/officeDocument/2006/relationships/image" Target="../media/image37.svg"/></Relationships>
</file>

<file path=ppt/slides/_rels/slide13.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gif"/><Relationship Id="rId5" Type="http://schemas.openxmlformats.org/officeDocument/2006/relationships/image" Target="../media/image37.sv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gif"/><Relationship Id="rId4" Type="http://schemas.openxmlformats.org/officeDocument/2006/relationships/image" Target="../media/image21.gif"/></Relationships>
</file>

<file path=ppt/slides/_rels/slide19.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12922782" y="266700"/>
            <a:ext cx="5060418" cy="4343400"/>
          </a:xfrm>
          <a:custGeom>
            <a:avLst/>
            <a:gdLst/>
            <a:ahLst/>
            <a:cxnLst/>
            <a:rect l="l" t="t" r="r" b="b"/>
            <a:pathLst>
              <a:path w="11142643" h="8286074">
                <a:moveTo>
                  <a:pt x="11142642" y="0"/>
                </a:moveTo>
                <a:lnTo>
                  <a:pt x="0" y="0"/>
                </a:lnTo>
                <a:lnTo>
                  <a:pt x="0" y="8286075"/>
                </a:lnTo>
                <a:lnTo>
                  <a:pt x="11142642" y="8286075"/>
                </a:lnTo>
                <a:lnTo>
                  <a:pt x="11142642"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7" name="TextBox 7"/>
          <p:cNvSpPr txBox="1"/>
          <p:nvPr/>
        </p:nvSpPr>
        <p:spPr>
          <a:xfrm>
            <a:off x="1938497" y="1372868"/>
            <a:ext cx="5060418" cy="367408"/>
          </a:xfrm>
          <a:prstGeom prst="rect">
            <a:avLst/>
          </a:prstGeom>
        </p:spPr>
        <p:txBody>
          <a:bodyPr wrap="square" lIns="0" tIns="0" rIns="0" bIns="0" rtlCol="0" anchor="t">
            <a:spAutoFit/>
          </a:bodyPr>
          <a:lstStyle/>
          <a:p>
            <a:pPr algn="l">
              <a:lnSpc>
                <a:spcPts val="1916"/>
              </a:lnSpc>
            </a:pPr>
            <a:r>
              <a:rPr lang="en-US" sz="4800" b="1" dirty="0">
                <a:solidFill>
                  <a:srgbClr val="000000"/>
                </a:solidFill>
                <a:latin typeface="TT Chocolates Bold"/>
                <a:ea typeface="TT Chocolates Bold"/>
                <a:cs typeface="TT Chocolates Bold"/>
                <a:sym typeface="TT Chocolates Bold"/>
              </a:rPr>
              <a:t>ASIGNATURA</a:t>
            </a:r>
          </a:p>
        </p:txBody>
      </p:sp>
      <p:sp>
        <p:nvSpPr>
          <p:cNvPr id="8" name="TextBox 8"/>
          <p:cNvSpPr txBox="1"/>
          <p:nvPr/>
        </p:nvSpPr>
        <p:spPr>
          <a:xfrm>
            <a:off x="304800" y="2205675"/>
            <a:ext cx="11658600" cy="2581989"/>
          </a:xfrm>
          <a:prstGeom prst="rect">
            <a:avLst/>
          </a:prstGeom>
        </p:spPr>
        <p:txBody>
          <a:bodyPr wrap="square" lIns="0" tIns="0" rIns="0" bIns="0" rtlCol="0" anchor="t">
            <a:spAutoFit/>
          </a:bodyPr>
          <a:lstStyle/>
          <a:p>
            <a:pPr algn="l">
              <a:lnSpc>
                <a:spcPts val="10741"/>
              </a:lnSpc>
            </a:pPr>
            <a:r>
              <a:rPr lang="en-US" sz="5400" b="1" dirty="0">
                <a:latin typeface="Codec Pro Ultra-Bold"/>
                <a:ea typeface="Codec Pro Ultra-Bold"/>
                <a:cs typeface="Codec Pro Ultra-Bold"/>
                <a:sym typeface="Codec Pro Ultra-Bold"/>
              </a:rPr>
              <a:t>INTRODUCCIÓN A LOS NEGOCIOS INTERNACIONALES</a:t>
            </a:r>
          </a:p>
        </p:txBody>
      </p:sp>
      <p:sp>
        <p:nvSpPr>
          <p:cNvPr id="9" name="TextBox 9"/>
          <p:cNvSpPr txBox="1"/>
          <p:nvPr/>
        </p:nvSpPr>
        <p:spPr>
          <a:xfrm>
            <a:off x="295274" y="6499654"/>
            <a:ext cx="9153525" cy="465577"/>
          </a:xfrm>
          <a:prstGeom prst="rect">
            <a:avLst/>
          </a:prstGeom>
        </p:spPr>
        <p:txBody>
          <a:bodyPr wrap="square" lIns="0" tIns="0" rIns="0" bIns="0" rtlCol="0" anchor="t">
            <a:spAutoFit/>
          </a:bodyPr>
          <a:lstStyle/>
          <a:p>
            <a:pPr algn="l">
              <a:lnSpc>
                <a:spcPts val="3556"/>
              </a:lnSpc>
            </a:pPr>
            <a:r>
              <a:rPr lang="en-US" sz="4000" b="1" dirty="0" err="1">
                <a:solidFill>
                  <a:srgbClr val="000000"/>
                </a:solidFill>
                <a:latin typeface="Tw Cen MT Condensed Extra Bold" panose="020B0803020202020204" pitchFamily="34" charset="0"/>
                <a:ea typeface="TT Chocolates"/>
                <a:cs typeface="TT Chocolates"/>
                <a:sym typeface="TT Chocolates"/>
              </a:rPr>
              <a:t>Docente</a:t>
            </a:r>
            <a:r>
              <a:rPr lang="en-US" sz="4000" b="1" dirty="0">
                <a:solidFill>
                  <a:srgbClr val="000000"/>
                </a:solidFill>
                <a:latin typeface="Tw Cen MT Condensed Extra Bold" panose="020B0803020202020204" pitchFamily="34" charset="0"/>
                <a:ea typeface="TT Chocolates"/>
                <a:cs typeface="TT Chocolates"/>
                <a:sym typeface="TT Chocolates"/>
              </a:rPr>
              <a:t>: Tiana Vanessa Candelo Aguilar</a:t>
            </a:r>
          </a:p>
        </p:txBody>
      </p:sp>
      <p:sp>
        <p:nvSpPr>
          <p:cNvPr id="10" name="TextBox 10"/>
          <p:cNvSpPr txBox="1"/>
          <p:nvPr/>
        </p:nvSpPr>
        <p:spPr>
          <a:xfrm>
            <a:off x="1028700" y="8706358"/>
            <a:ext cx="7124700" cy="960519"/>
          </a:xfrm>
          <a:prstGeom prst="rect">
            <a:avLst/>
          </a:prstGeom>
        </p:spPr>
        <p:txBody>
          <a:bodyPr wrap="square" lIns="0" tIns="0" rIns="0" bIns="0" rtlCol="0" anchor="t">
            <a:spAutoFit/>
          </a:bodyPr>
          <a:lstStyle/>
          <a:p>
            <a:pPr algn="l">
              <a:lnSpc>
                <a:spcPts val="2223"/>
              </a:lnSpc>
            </a:pPr>
            <a:r>
              <a:rPr lang="en-US" sz="4800" b="1" dirty="0">
                <a:solidFill>
                  <a:srgbClr val="000000"/>
                </a:solidFill>
                <a:latin typeface="TT Chocolates Bold"/>
                <a:ea typeface="TT Chocolates Bold"/>
                <a:cs typeface="TT Chocolates Bold"/>
                <a:sym typeface="TT Chocolates Bold"/>
              </a:rPr>
              <a:t>I </a:t>
            </a:r>
            <a:r>
              <a:rPr lang="es-CO" sz="4800" b="1" dirty="0">
                <a:solidFill>
                  <a:srgbClr val="000000"/>
                </a:solidFill>
                <a:latin typeface="TT Chocolates Bold"/>
                <a:ea typeface="TT Chocolates Bold"/>
                <a:cs typeface="TT Chocolates Bold"/>
                <a:sym typeface="TT Chocolates Bold"/>
              </a:rPr>
              <a:t>semestre</a:t>
            </a:r>
          </a:p>
          <a:p>
            <a:pPr algn="l">
              <a:lnSpc>
                <a:spcPts val="2223"/>
              </a:lnSpc>
            </a:pPr>
            <a:endParaRPr lang="en-US" sz="4800" b="1" dirty="0">
              <a:solidFill>
                <a:srgbClr val="000000"/>
              </a:solidFill>
              <a:latin typeface="TT Chocolates Bold"/>
              <a:ea typeface="TT Chocolates Bold"/>
              <a:cs typeface="TT Chocolates Bold"/>
              <a:sym typeface="TT Chocolates Bold"/>
            </a:endParaRPr>
          </a:p>
          <a:p>
            <a:pPr algn="l">
              <a:lnSpc>
                <a:spcPts val="2223"/>
              </a:lnSpc>
            </a:pPr>
            <a:r>
              <a:rPr lang="en-US" sz="4800" b="1" dirty="0">
                <a:solidFill>
                  <a:srgbClr val="000000"/>
                </a:solidFill>
                <a:latin typeface="TT Chocolates Bold"/>
                <a:ea typeface="TT Chocolates Bold"/>
                <a:cs typeface="TT Chocolates Bold"/>
                <a:sym typeface="TT Chocolates Bold"/>
              </a:rPr>
              <a:t>Universidad del </a:t>
            </a:r>
            <a:r>
              <a:rPr lang="en-US" sz="4800" b="1" dirty="0" err="1">
                <a:solidFill>
                  <a:srgbClr val="000000"/>
                </a:solidFill>
                <a:latin typeface="TT Chocolates Bold"/>
                <a:ea typeface="TT Chocolates Bold"/>
                <a:cs typeface="TT Chocolates Bold"/>
                <a:sym typeface="TT Chocolates Bold"/>
              </a:rPr>
              <a:t>Pacifico</a:t>
            </a:r>
            <a:endParaRPr lang="en-US" sz="4800" b="1" dirty="0">
              <a:solidFill>
                <a:srgbClr val="000000"/>
              </a:solidFill>
              <a:latin typeface="TT Chocolates Bold"/>
              <a:ea typeface="TT Chocolates Bold"/>
              <a:cs typeface="TT Chocolates Bold"/>
              <a:sym typeface="TT Chocolates Bold"/>
            </a:endParaRPr>
          </a:p>
        </p:txBody>
      </p:sp>
      <p:pic>
        <p:nvPicPr>
          <p:cNvPr id="11" name="Picture 4">
            <a:extLst>
              <a:ext uri="{FF2B5EF4-FFF2-40B4-BE49-F238E27FC236}">
                <a16:creationId xmlns:a16="http://schemas.microsoft.com/office/drawing/2014/main" id="{23C7D56F-B3F1-44A3-86B2-2D1C467A59CC}"/>
              </a:ext>
            </a:extLst>
          </p:cNvPr>
          <p:cNvPicPr>
            <a:picLocks noChangeAspect="1"/>
          </p:cNvPicPr>
          <p:nvPr/>
        </p:nvPicPr>
        <p:blipFill>
          <a:blip r:embed="rId4"/>
          <a:srcRect/>
          <a:stretch>
            <a:fillRect/>
          </a:stretch>
        </p:blipFill>
        <p:spPr>
          <a:xfrm>
            <a:off x="9448800" y="4305300"/>
            <a:ext cx="5583718" cy="5515899"/>
          </a:xfrm>
          <a:prstGeom prst="rect">
            <a:avLst/>
          </a:prstGeom>
        </p:spPr>
      </p:pic>
      <p:pic>
        <p:nvPicPr>
          <p:cNvPr id="12" name="Picture 4">
            <a:extLst>
              <a:ext uri="{FF2B5EF4-FFF2-40B4-BE49-F238E27FC236}">
                <a16:creationId xmlns:a16="http://schemas.microsoft.com/office/drawing/2014/main" id="{1F1BF8BC-A837-4B36-BBD1-3CB8A3556655}"/>
              </a:ext>
            </a:extLst>
          </p:cNvPr>
          <p:cNvPicPr>
            <a:picLocks noChangeAspect="1"/>
          </p:cNvPicPr>
          <p:nvPr/>
        </p:nvPicPr>
        <p:blipFill>
          <a:blip r:embed="rId5"/>
          <a:srcRect/>
          <a:stretch>
            <a:fillRect/>
          </a:stretch>
        </p:blipFill>
        <p:spPr>
          <a:xfrm>
            <a:off x="464280" y="464548"/>
            <a:ext cx="1474217" cy="13716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381000" y="266701"/>
            <a:ext cx="5684088" cy="5943600"/>
          </a:xfrm>
          <a:custGeom>
            <a:avLst/>
            <a:gdLst/>
            <a:ahLst/>
            <a:cxnLst/>
            <a:rect l="l" t="t" r="r" b="b"/>
            <a:pathLst>
              <a:path w="8041945" h="9119731">
                <a:moveTo>
                  <a:pt x="0" y="0"/>
                </a:moveTo>
                <a:lnTo>
                  <a:pt x="8041945" y="0"/>
                </a:lnTo>
                <a:lnTo>
                  <a:pt x="8041945" y="9119731"/>
                </a:lnTo>
                <a:lnTo>
                  <a:pt x="0" y="911973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pic>
        <p:nvPicPr>
          <p:cNvPr id="7" name="Imagen 6">
            <a:extLst>
              <a:ext uri="{FF2B5EF4-FFF2-40B4-BE49-F238E27FC236}">
                <a16:creationId xmlns:a16="http://schemas.microsoft.com/office/drawing/2014/main" id="{5A618D4D-C54F-45B0-A1C9-DB42E45EC920}"/>
              </a:ext>
            </a:extLst>
          </p:cNvPr>
          <p:cNvPicPr>
            <a:picLocks noChangeAspect="1"/>
          </p:cNvPicPr>
          <p:nvPr/>
        </p:nvPicPr>
        <p:blipFill>
          <a:blip r:embed="rId4"/>
          <a:stretch>
            <a:fillRect/>
          </a:stretch>
        </p:blipFill>
        <p:spPr>
          <a:xfrm>
            <a:off x="6629400" y="0"/>
            <a:ext cx="11658600" cy="10287000"/>
          </a:xfrm>
          <a:prstGeom prst="rect">
            <a:avLst/>
          </a:prstGeom>
        </p:spPr>
      </p:pic>
      <p:pic>
        <p:nvPicPr>
          <p:cNvPr id="8" name="Picture 6">
            <a:extLst>
              <a:ext uri="{FF2B5EF4-FFF2-40B4-BE49-F238E27FC236}">
                <a16:creationId xmlns:a16="http://schemas.microsoft.com/office/drawing/2014/main" id="{CD3F66FC-762A-4FDA-8365-FB65F5A8E983}"/>
              </a:ext>
            </a:extLst>
          </p:cNvPr>
          <p:cNvPicPr>
            <a:picLocks noChangeAspect="1"/>
          </p:cNvPicPr>
          <p:nvPr/>
        </p:nvPicPr>
        <p:blipFill>
          <a:blip r:embed="rId5"/>
          <a:srcRect/>
          <a:stretch>
            <a:fillRect/>
          </a:stretch>
        </p:blipFill>
        <p:spPr>
          <a:xfrm>
            <a:off x="685801" y="6005879"/>
            <a:ext cx="4572000" cy="431922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489109" y="3086099"/>
            <a:ext cx="4660309" cy="4791353"/>
          </a:xfrm>
          <a:custGeom>
            <a:avLst/>
            <a:gdLst/>
            <a:ahLst/>
            <a:cxnLst/>
            <a:rect l="l" t="t" r="r" b="b"/>
            <a:pathLst>
              <a:path w="5121719" h="5427640">
                <a:moveTo>
                  <a:pt x="0" y="0"/>
                </a:moveTo>
                <a:lnTo>
                  <a:pt x="5121719" y="0"/>
                </a:lnTo>
                <a:lnTo>
                  <a:pt x="5121719" y="5427640"/>
                </a:lnTo>
                <a:lnTo>
                  <a:pt x="0" y="542764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solidFill>
              <a:schemeClr val="accent6">
                <a:lumMod val="75000"/>
              </a:schemeClr>
            </a:solidFill>
            <a:prstDash val="solid"/>
            <a:miter/>
          </a:ln>
        </p:spPr>
        <p:txBody>
          <a:bodyPr/>
          <a:lstStyle/>
          <a:p>
            <a:endParaRPr lang="es-CO" dirty="0"/>
          </a:p>
        </p:txBody>
      </p:sp>
      <p:sp>
        <p:nvSpPr>
          <p:cNvPr id="3" name="TextBox 3"/>
          <p:cNvSpPr txBox="1"/>
          <p:nvPr/>
        </p:nvSpPr>
        <p:spPr>
          <a:xfrm>
            <a:off x="1524000" y="1081055"/>
            <a:ext cx="15691509" cy="1211037"/>
          </a:xfrm>
          <a:prstGeom prst="rect">
            <a:avLst/>
          </a:prstGeom>
        </p:spPr>
        <p:txBody>
          <a:bodyPr wrap="square" lIns="0" tIns="0" rIns="0" bIns="0" rtlCol="0" anchor="t">
            <a:spAutoFit/>
          </a:bodyPr>
          <a:lstStyle/>
          <a:p>
            <a:pPr marL="0" lvl="0" indent="0" algn="ctr">
              <a:lnSpc>
                <a:spcPts val="4839"/>
              </a:lnSpc>
              <a:spcBef>
                <a:spcPct val="0"/>
              </a:spcBef>
            </a:pPr>
            <a:r>
              <a:rPr lang="en-US" sz="3999" b="1" dirty="0">
                <a:solidFill>
                  <a:srgbClr val="0080BF"/>
                </a:solidFill>
                <a:latin typeface="Codec Pro Bold"/>
                <a:ea typeface="Codec Pro Bold"/>
                <a:cs typeface="Codec Pro Bold"/>
                <a:sym typeface="Codec Pro Bold"/>
              </a:rPr>
              <a:t>ASPECTOS A TENER EN CUENTA EN EL DESARROLLO DE LAS CLASES </a:t>
            </a:r>
          </a:p>
        </p:txBody>
      </p:sp>
      <p:sp>
        <p:nvSpPr>
          <p:cNvPr id="6" name="TextBox 6"/>
          <p:cNvSpPr txBox="1"/>
          <p:nvPr/>
        </p:nvSpPr>
        <p:spPr>
          <a:xfrm>
            <a:off x="11418405" y="2855236"/>
            <a:ext cx="3993559" cy="410051"/>
          </a:xfrm>
          <a:prstGeom prst="rect">
            <a:avLst/>
          </a:prstGeom>
          <a:solidFill>
            <a:schemeClr val="accent2">
              <a:lumMod val="40000"/>
              <a:lumOff val="60000"/>
            </a:schemeClr>
          </a:solidFill>
        </p:spPr>
        <p:txBody>
          <a:bodyPr lIns="0" tIns="0" rIns="0" bIns="0" rtlCol="0" anchor="t">
            <a:spAutoFit/>
          </a:bodyPr>
          <a:lstStyle/>
          <a:p>
            <a:pPr marL="0" lvl="1" indent="0" algn="l">
              <a:lnSpc>
                <a:spcPts val="3119"/>
              </a:lnSpc>
              <a:spcBef>
                <a:spcPct val="0"/>
              </a:spcBef>
            </a:pPr>
            <a:r>
              <a:rPr lang="en-US" sz="2399" b="1" spc="119" dirty="0" err="1">
                <a:solidFill>
                  <a:srgbClr val="000000"/>
                </a:solidFill>
                <a:latin typeface="Codec Pro Bold"/>
                <a:ea typeface="Codec Pro Bold"/>
                <a:cs typeface="Codec Pro Bold"/>
                <a:sym typeface="Codec Pro Bold"/>
              </a:rPr>
              <a:t>Eficiencia</a:t>
            </a:r>
            <a:endParaRPr lang="en-US" sz="2399" b="1" spc="119" dirty="0">
              <a:solidFill>
                <a:srgbClr val="000000"/>
              </a:solidFill>
              <a:latin typeface="Codec Pro Bold"/>
              <a:ea typeface="Codec Pro Bold"/>
              <a:cs typeface="Codec Pro Bold"/>
              <a:sym typeface="Codec Pro Bold"/>
            </a:endParaRPr>
          </a:p>
        </p:txBody>
      </p:sp>
      <p:sp>
        <p:nvSpPr>
          <p:cNvPr id="9" name="TextBox 9"/>
          <p:cNvSpPr txBox="1"/>
          <p:nvPr/>
        </p:nvSpPr>
        <p:spPr>
          <a:xfrm>
            <a:off x="2112227" y="2978849"/>
            <a:ext cx="3993559" cy="378373"/>
          </a:xfrm>
          <a:prstGeom prst="rect">
            <a:avLst/>
          </a:prstGeom>
          <a:solidFill>
            <a:schemeClr val="accent5">
              <a:lumMod val="40000"/>
              <a:lumOff val="60000"/>
            </a:schemeClr>
          </a:solidFill>
        </p:spPr>
        <p:txBody>
          <a:bodyPr lIns="0" tIns="0" rIns="0" bIns="0" rtlCol="0" anchor="t">
            <a:spAutoFit/>
          </a:bodyPr>
          <a:lstStyle/>
          <a:p>
            <a:pPr algn="r">
              <a:lnSpc>
                <a:spcPts val="3119"/>
              </a:lnSpc>
            </a:pPr>
            <a:r>
              <a:rPr lang="es-CO" sz="2399" b="1" spc="119" dirty="0">
                <a:solidFill>
                  <a:srgbClr val="000000"/>
                </a:solidFill>
                <a:latin typeface="Codec Pro Bold"/>
                <a:ea typeface="Codec Pro Bold"/>
                <a:cs typeface="Codec Pro Bold"/>
                <a:sym typeface="Codec Pro Bold"/>
              </a:rPr>
              <a:t>Respecto</a:t>
            </a:r>
            <a:r>
              <a:rPr lang="en-US" sz="2399" b="1" spc="119" dirty="0">
                <a:solidFill>
                  <a:srgbClr val="000000"/>
                </a:solidFill>
                <a:latin typeface="Codec Pro Bold"/>
                <a:ea typeface="Codec Pro Bold"/>
                <a:cs typeface="Codec Pro Bold"/>
                <a:sym typeface="Codec Pro Bold"/>
              </a:rPr>
              <a:t> </a:t>
            </a:r>
          </a:p>
        </p:txBody>
      </p:sp>
      <p:sp>
        <p:nvSpPr>
          <p:cNvPr id="12" name="TextBox 12"/>
          <p:cNvSpPr txBox="1"/>
          <p:nvPr/>
        </p:nvSpPr>
        <p:spPr>
          <a:xfrm>
            <a:off x="12192000" y="4137995"/>
            <a:ext cx="3993559" cy="410051"/>
          </a:xfrm>
          <a:prstGeom prst="rect">
            <a:avLst/>
          </a:prstGeom>
          <a:solidFill>
            <a:srgbClr val="92D050"/>
          </a:solidFill>
        </p:spPr>
        <p:txBody>
          <a:bodyPr lIns="0" tIns="0" rIns="0" bIns="0" rtlCol="0" anchor="t">
            <a:spAutoFit/>
          </a:bodyPr>
          <a:lstStyle/>
          <a:p>
            <a:pPr marL="0" lvl="1" indent="0" algn="l">
              <a:lnSpc>
                <a:spcPts val="3119"/>
              </a:lnSpc>
              <a:spcBef>
                <a:spcPct val="0"/>
              </a:spcBef>
            </a:pPr>
            <a:r>
              <a:rPr lang="en-US" sz="2399" b="1" spc="119" dirty="0" err="1">
                <a:solidFill>
                  <a:srgbClr val="000000"/>
                </a:solidFill>
                <a:latin typeface="Codec Pro Bold"/>
                <a:ea typeface="Codec Pro Bold"/>
                <a:cs typeface="Codec Pro Bold"/>
                <a:sym typeface="Codec Pro Bold"/>
              </a:rPr>
              <a:t>Comunicación</a:t>
            </a:r>
            <a:endParaRPr lang="en-US" sz="2399" b="1" spc="119" dirty="0">
              <a:solidFill>
                <a:srgbClr val="000000"/>
              </a:solidFill>
              <a:latin typeface="Codec Pro Bold"/>
              <a:ea typeface="Codec Pro Bold"/>
              <a:cs typeface="Codec Pro Bold"/>
              <a:sym typeface="Codec Pro Bold"/>
            </a:endParaRPr>
          </a:p>
        </p:txBody>
      </p:sp>
      <p:sp>
        <p:nvSpPr>
          <p:cNvPr id="15" name="TextBox 15"/>
          <p:cNvSpPr txBox="1"/>
          <p:nvPr/>
        </p:nvSpPr>
        <p:spPr>
          <a:xfrm>
            <a:off x="1576903" y="4319236"/>
            <a:ext cx="3993559" cy="378373"/>
          </a:xfrm>
          <a:prstGeom prst="rect">
            <a:avLst/>
          </a:prstGeom>
          <a:solidFill>
            <a:srgbClr val="FFFF00"/>
          </a:solidFill>
        </p:spPr>
        <p:txBody>
          <a:bodyPr lIns="0" tIns="0" rIns="0" bIns="0" rtlCol="0" anchor="t">
            <a:spAutoFit/>
          </a:bodyPr>
          <a:lstStyle/>
          <a:p>
            <a:pPr marL="0" lvl="1" indent="0" algn="r">
              <a:lnSpc>
                <a:spcPts val="3119"/>
              </a:lnSpc>
              <a:spcBef>
                <a:spcPct val="0"/>
              </a:spcBef>
            </a:pPr>
            <a:r>
              <a:rPr lang="en-US" sz="2399" b="1" spc="119" dirty="0" err="1">
                <a:solidFill>
                  <a:srgbClr val="000000"/>
                </a:solidFill>
                <a:latin typeface="Codec Pro Bold"/>
                <a:ea typeface="Codec Pro Bold"/>
                <a:cs typeface="Codec Pro Bold"/>
                <a:sym typeface="Codec Pro Bold"/>
              </a:rPr>
              <a:t>Compromiso</a:t>
            </a:r>
            <a:endParaRPr lang="en-US" sz="2399" b="1" spc="119" dirty="0">
              <a:solidFill>
                <a:srgbClr val="000000"/>
              </a:solidFill>
              <a:latin typeface="Codec Pro Bold"/>
              <a:ea typeface="Codec Pro Bold"/>
              <a:cs typeface="Codec Pro Bold"/>
              <a:sym typeface="Codec Pro Bold"/>
            </a:endParaRPr>
          </a:p>
        </p:txBody>
      </p:sp>
      <p:sp>
        <p:nvSpPr>
          <p:cNvPr id="18" name="TextBox 18"/>
          <p:cNvSpPr txBox="1"/>
          <p:nvPr/>
        </p:nvSpPr>
        <p:spPr>
          <a:xfrm>
            <a:off x="12959168" y="5597673"/>
            <a:ext cx="3993559" cy="410051"/>
          </a:xfrm>
          <a:prstGeom prst="rect">
            <a:avLst/>
          </a:prstGeom>
          <a:solidFill>
            <a:schemeClr val="bg2"/>
          </a:solidFill>
        </p:spPr>
        <p:txBody>
          <a:bodyPr lIns="0" tIns="0" rIns="0" bIns="0" rtlCol="0" anchor="t">
            <a:spAutoFit/>
          </a:bodyPr>
          <a:lstStyle/>
          <a:p>
            <a:pPr marL="0" lvl="1" indent="0" algn="l">
              <a:lnSpc>
                <a:spcPts val="3119"/>
              </a:lnSpc>
              <a:spcBef>
                <a:spcPct val="0"/>
              </a:spcBef>
            </a:pPr>
            <a:r>
              <a:rPr lang="en-US" sz="2399" b="1" spc="119" dirty="0" err="1">
                <a:solidFill>
                  <a:srgbClr val="000000"/>
                </a:solidFill>
                <a:latin typeface="Codec Pro Bold"/>
                <a:ea typeface="Codec Pro Bold"/>
                <a:cs typeface="Codec Pro Bold"/>
                <a:sym typeface="Codec Pro Bold"/>
              </a:rPr>
              <a:t>Gestión</a:t>
            </a:r>
            <a:r>
              <a:rPr lang="en-US" sz="2399" b="1" spc="119" dirty="0">
                <a:solidFill>
                  <a:srgbClr val="000000"/>
                </a:solidFill>
                <a:latin typeface="Codec Pro Bold"/>
                <a:ea typeface="Codec Pro Bold"/>
                <a:cs typeface="Codec Pro Bold"/>
                <a:sym typeface="Codec Pro Bold"/>
              </a:rPr>
              <a:t> de </a:t>
            </a:r>
            <a:r>
              <a:rPr lang="en-US" sz="2399" b="1" spc="119" dirty="0" err="1">
                <a:solidFill>
                  <a:srgbClr val="000000"/>
                </a:solidFill>
                <a:latin typeface="Codec Pro Bold"/>
                <a:ea typeface="Codec Pro Bold"/>
                <a:cs typeface="Codec Pro Bold"/>
                <a:sym typeface="Codec Pro Bold"/>
              </a:rPr>
              <a:t>equipo</a:t>
            </a:r>
            <a:endParaRPr lang="en-US" sz="2399" b="1" spc="119" dirty="0">
              <a:solidFill>
                <a:srgbClr val="000000"/>
              </a:solidFill>
              <a:latin typeface="Codec Pro Bold"/>
              <a:ea typeface="Codec Pro Bold"/>
              <a:cs typeface="Codec Pro Bold"/>
              <a:sym typeface="Codec Pro Bold"/>
            </a:endParaRPr>
          </a:p>
        </p:txBody>
      </p:sp>
      <p:sp>
        <p:nvSpPr>
          <p:cNvPr id="21" name="TextBox 21"/>
          <p:cNvSpPr txBox="1"/>
          <p:nvPr/>
        </p:nvSpPr>
        <p:spPr>
          <a:xfrm>
            <a:off x="1828800" y="5742564"/>
            <a:ext cx="3993559" cy="410051"/>
          </a:xfrm>
          <a:prstGeom prst="rect">
            <a:avLst/>
          </a:prstGeom>
          <a:solidFill>
            <a:srgbClr val="FF0000"/>
          </a:solidFill>
        </p:spPr>
        <p:txBody>
          <a:bodyPr lIns="0" tIns="0" rIns="0" bIns="0" rtlCol="0" anchor="t">
            <a:spAutoFit/>
          </a:bodyPr>
          <a:lstStyle/>
          <a:p>
            <a:pPr marL="0" lvl="1" indent="0" algn="r">
              <a:lnSpc>
                <a:spcPts val="3119"/>
              </a:lnSpc>
              <a:spcBef>
                <a:spcPct val="0"/>
              </a:spcBef>
            </a:pPr>
            <a:r>
              <a:rPr lang="en-US" sz="2399" b="1" spc="119" dirty="0" err="1">
                <a:solidFill>
                  <a:srgbClr val="000000"/>
                </a:solidFill>
                <a:latin typeface="Codec Pro Bold"/>
                <a:ea typeface="Codec Pro Bold"/>
                <a:cs typeface="Codec Pro Bold"/>
                <a:sym typeface="Codec Pro Bold"/>
              </a:rPr>
              <a:t>Planificación</a:t>
            </a:r>
            <a:endParaRPr lang="en-US" sz="2399" b="1" spc="119" dirty="0">
              <a:solidFill>
                <a:srgbClr val="000000"/>
              </a:solidFill>
              <a:latin typeface="Codec Pro Bold"/>
              <a:ea typeface="Codec Pro Bold"/>
              <a:cs typeface="Codec Pro Bold"/>
              <a:sym typeface="Codec Pro Bold"/>
            </a:endParaRPr>
          </a:p>
        </p:txBody>
      </p:sp>
      <p:sp>
        <p:nvSpPr>
          <p:cNvPr id="23" name="Freeform 19">
            <a:extLst>
              <a:ext uri="{FF2B5EF4-FFF2-40B4-BE49-F238E27FC236}">
                <a16:creationId xmlns:a16="http://schemas.microsoft.com/office/drawing/2014/main" id="{5272050E-9176-4FDE-9F6C-F8275622FD98}"/>
              </a:ext>
            </a:extLst>
          </p:cNvPr>
          <p:cNvSpPr/>
          <p:nvPr/>
        </p:nvSpPr>
        <p:spPr>
          <a:xfrm>
            <a:off x="11816168" y="6896100"/>
            <a:ext cx="5709832" cy="3040837"/>
          </a:xfrm>
          <a:custGeom>
            <a:avLst/>
            <a:gdLst/>
            <a:ahLst/>
            <a:cxnLst/>
            <a:rect l="l" t="t" r="r" b="b"/>
            <a:pathLst>
              <a:path w="2014619" h="1457851">
                <a:moveTo>
                  <a:pt x="0" y="0"/>
                </a:moveTo>
                <a:lnTo>
                  <a:pt x="2014619" y="0"/>
                </a:lnTo>
                <a:lnTo>
                  <a:pt x="2014619" y="1457851"/>
                </a:lnTo>
                <a:lnTo>
                  <a:pt x="0" y="1457851"/>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pic>
        <p:nvPicPr>
          <p:cNvPr id="24" name="Picture 6">
            <a:extLst>
              <a:ext uri="{FF2B5EF4-FFF2-40B4-BE49-F238E27FC236}">
                <a16:creationId xmlns:a16="http://schemas.microsoft.com/office/drawing/2014/main" id="{3C80C6FD-68B0-4325-B788-46E8194DC3BD}"/>
              </a:ext>
            </a:extLst>
          </p:cNvPr>
          <p:cNvPicPr>
            <a:picLocks noChangeAspect="1"/>
          </p:cNvPicPr>
          <p:nvPr/>
        </p:nvPicPr>
        <p:blipFill>
          <a:blip r:embed="rId6"/>
          <a:srcRect/>
          <a:stretch>
            <a:fillRect/>
          </a:stretch>
        </p:blipFill>
        <p:spPr>
          <a:xfrm>
            <a:off x="19050" y="5843188"/>
            <a:ext cx="4660309" cy="457894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85725" y="674241"/>
            <a:ext cx="15691509" cy="595484"/>
          </a:xfrm>
          <a:prstGeom prst="rect">
            <a:avLst/>
          </a:prstGeom>
        </p:spPr>
        <p:txBody>
          <a:bodyPr wrap="square" lIns="0" tIns="0" rIns="0" bIns="0" rtlCol="0" anchor="t">
            <a:spAutoFit/>
          </a:bodyPr>
          <a:lstStyle/>
          <a:p>
            <a:pPr marL="0" lvl="0" indent="0" algn="ctr">
              <a:lnSpc>
                <a:spcPts val="4839"/>
              </a:lnSpc>
              <a:spcBef>
                <a:spcPct val="0"/>
              </a:spcBef>
            </a:pPr>
            <a:r>
              <a:rPr lang="en-US" sz="3999" b="1" dirty="0">
                <a:solidFill>
                  <a:srgbClr val="0080BF"/>
                </a:solidFill>
                <a:latin typeface="Codec Pro Bold"/>
                <a:ea typeface="Codec Pro Bold"/>
                <a:cs typeface="Codec Pro Bold"/>
                <a:sym typeface="Codec Pro Bold"/>
              </a:rPr>
              <a:t>PRESENTACIÓN DEL GRUPO</a:t>
            </a:r>
          </a:p>
        </p:txBody>
      </p:sp>
      <p:sp>
        <p:nvSpPr>
          <p:cNvPr id="23" name="Freeform 19">
            <a:extLst>
              <a:ext uri="{FF2B5EF4-FFF2-40B4-BE49-F238E27FC236}">
                <a16:creationId xmlns:a16="http://schemas.microsoft.com/office/drawing/2014/main" id="{5272050E-9176-4FDE-9F6C-F8275622FD98}"/>
              </a:ext>
            </a:extLst>
          </p:cNvPr>
          <p:cNvSpPr/>
          <p:nvPr/>
        </p:nvSpPr>
        <p:spPr>
          <a:xfrm>
            <a:off x="13335000" y="7877453"/>
            <a:ext cx="4191000" cy="2059484"/>
          </a:xfrm>
          <a:custGeom>
            <a:avLst/>
            <a:gdLst/>
            <a:ahLst/>
            <a:cxnLst/>
            <a:rect l="l" t="t" r="r" b="b"/>
            <a:pathLst>
              <a:path w="2014619" h="1457851">
                <a:moveTo>
                  <a:pt x="0" y="0"/>
                </a:moveTo>
                <a:lnTo>
                  <a:pt x="2014619" y="0"/>
                </a:lnTo>
                <a:lnTo>
                  <a:pt x="2014619" y="1457851"/>
                </a:lnTo>
                <a:lnTo>
                  <a:pt x="0" y="145785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4" name="Flecha: pentágono 3">
            <a:extLst>
              <a:ext uri="{FF2B5EF4-FFF2-40B4-BE49-F238E27FC236}">
                <a16:creationId xmlns:a16="http://schemas.microsoft.com/office/drawing/2014/main" id="{24E3AD4C-5EE2-45D8-BD95-56DB432C03FF}"/>
              </a:ext>
            </a:extLst>
          </p:cNvPr>
          <p:cNvSpPr/>
          <p:nvPr/>
        </p:nvSpPr>
        <p:spPr>
          <a:xfrm>
            <a:off x="990600" y="3467100"/>
            <a:ext cx="9753600" cy="3352800"/>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4000" dirty="0"/>
              <a:t>NOMBRE</a:t>
            </a:r>
          </a:p>
          <a:p>
            <a:pPr algn="ctr"/>
            <a:r>
              <a:rPr lang="es-CO" sz="4000" dirty="0"/>
              <a:t>COLEGIO</a:t>
            </a:r>
          </a:p>
          <a:p>
            <a:pPr algn="ctr"/>
            <a:r>
              <a:rPr lang="es-CO" sz="4000" dirty="0"/>
              <a:t>EXPECTATIVAS DE LA MATERIA</a:t>
            </a:r>
          </a:p>
        </p:txBody>
      </p:sp>
      <p:pic>
        <p:nvPicPr>
          <p:cNvPr id="14" name="Picture 5">
            <a:extLst>
              <a:ext uri="{FF2B5EF4-FFF2-40B4-BE49-F238E27FC236}">
                <a16:creationId xmlns:a16="http://schemas.microsoft.com/office/drawing/2014/main" id="{A1149374-F50E-4021-BC3B-8CC6F989743B}"/>
              </a:ext>
            </a:extLst>
          </p:cNvPr>
          <p:cNvPicPr>
            <a:picLocks noChangeAspect="1"/>
          </p:cNvPicPr>
          <p:nvPr/>
        </p:nvPicPr>
        <p:blipFill>
          <a:blip r:embed="rId4"/>
          <a:srcRect/>
          <a:stretch>
            <a:fillRect/>
          </a:stretch>
        </p:blipFill>
        <p:spPr>
          <a:xfrm>
            <a:off x="11506200" y="1918030"/>
            <a:ext cx="6019800" cy="5325406"/>
          </a:xfrm>
          <a:prstGeom prst="rect">
            <a:avLst/>
          </a:prstGeom>
        </p:spPr>
      </p:pic>
    </p:spTree>
    <p:extLst>
      <p:ext uri="{BB962C8B-B14F-4D97-AF65-F5344CB8AC3E}">
        <p14:creationId xmlns:p14="http://schemas.microsoft.com/office/powerpoint/2010/main" val="3573419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301752" y="68580"/>
            <a:ext cx="9258300" cy="713232"/>
          </a:xfrm>
          <a:prstGeom prst="roundRect">
            <a:avLst/>
          </a:prstGeom>
          <a:solidFill>
            <a:srgbClr val="0F37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3750" b="1">
                <a:solidFill>
                  <a:srgbClr val="FFFFFF"/>
                </a:solidFill>
                <a:latin typeface="Aptos Display"/>
              </a:rPr>
              <a:t>PRESENTACIÓN DEL CURSO</a:t>
            </a:r>
          </a:p>
        </p:txBody>
      </p:sp>
      <p:sp>
        <p:nvSpPr>
          <p:cNvPr id="4" name="TextBox 3"/>
          <p:cNvSpPr txBox="1"/>
          <p:nvPr/>
        </p:nvSpPr>
        <p:spPr>
          <a:xfrm>
            <a:off x="4446240" y="891540"/>
            <a:ext cx="1943160" cy="369332"/>
          </a:xfrm>
          <a:prstGeom prst="rect">
            <a:avLst/>
          </a:prstGeom>
          <a:noFill/>
        </p:spPr>
        <p:txBody>
          <a:bodyPr wrap="none">
            <a:spAutoFit/>
          </a:bodyPr>
          <a:lstStyle/>
          <a:p>
            <a:pPr algn="ctr"/>
            <a:r>
              <a:rPr b="1">
                <a:solidFill>
                  <a:srgbClr val="162D4A"/>
                </a:solidFill>
                <a:latin typeface="Aptos"/>
              </a:rPr>
              <a:t>A S I G N A T U R A</a:t>
            </a:r>
          </a:p>
        </p:txBody>
      </p:sp>
      <p:sp>
        <p:nvSpPr>
          <p:cNvPr id="5" name="TextBox 4"/>
          <p:cNvSpPr txBox="1"/>
          <p:nvPr/>
        </p:nvSpPr>
        <p:spPr>
          <a:xfrm>
            <a:off x="1960456" y="1261873"/>
            <a:ext cx="6640408" cy="1315745"/>
          </a:xfrm>
          <a:prstGeom prst="rect">
            <a:avLst/>
          </a:prstGeom>
          <a:noFill/>
        </p:spPr>
        <p:txBody>
          <a:bodyPr wrap="none">
            <a:spAutoFit/>
          </a:bodyPr>
          <a:lstStyle/>
          <a:p>
            <a:pPr algn="ctr"/>
            <a:r>
              <a:rPr sz="3900" b="1" dirty="0">
                <a:solidFill>
                  <a:srgbClr val="162D4A"/>
                </a:solidFill>
                <a:latin typeface="Aptos Display"/>
              </a:rPr>
              <a:t>INTRODUCCIÓN A LOS</a:t>
            </a:r>
          </a:p>
          <a:p>
            <a:pPr algn="ctr"/>
            <a:r>
              <a:rPr sz="4050" b="1" dirty="0">
                <a:solidFill>
                  <a:srgbClr val="0074A4"/>
                </a:solidFill>
                <a:latin typeface="Aptos Display"/>
              </a:rPr>
              <a:t>NEGOCIOS INTERNACIONALES</a:t>
            </a:r>
          </a:p>
        </p:txBody>
      </p:sp>
      <p:sp>
        <p:nvSpPr>
          <p:cNvPr id="11" name="Oval 10"/>
          <p:cNvSpPr/>
          <p:nvPr/>
        </p:nvSpPr>
        <p:spPr>
          <a:xfrm>
            <a:off x="1069848" y="7571232"/>
            <a:ext cx="795528" cy="795528"/>
          </a:xfrm>
          <a:prstGeom prst="ellipse">
            <a:avLst/>
          </a:prstGeom>
          <a:solidFill>
            <a:srgbClr val="0F37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12" name="TextBox 11"/>
          <p:cNvSpPr txBox="1"/>
          <p:nvPr/>
        </p:nvSpPr>
        <p:spPr>
          <a:xfrm>
            <a:off x="1249443" y="7694677"/>
            <a:ext cx="436338" cy="461665"/>
          </a:xfrm>
          <a:prstGeom prst="rect">
            <a:avLst/>
          </a:prstGeom>
          <a:noFill/>
        </p:spPr>
        <p:txBody>
          <a:bodyPr wrap="none">
            <a:spAutoFit/>
          </a:bodyPr>
          <a:lstStyle/>
          <a:p>
            <a:pPr algn="ctr"/>
            <a:r>
              <a:rPr sz="2400" b="1" dirty="0">
                <a:solidFill>
                  <a:srgbClr val="FFFFFF"/>
                </a:solidFill>
              </a:rPr>
              <a:t>▥</a:t>
            </a:r>
          </a:p>
        </p:txBody>
      </p:sp>
      <p:sp>
        <p:nvSpPr>
          <p:cNvPr id="13" name="TextBox 12"/>
          <p:cNvSpPr txBox="1"/>
          <p:nvPr/>
        </p:nvSpPr>
        <p:spPr>
          <a:xfrm>
            <a:off x="817338" y="8394193"/>
            <a:ext cx="1300548" cy="704039"/>
          </a:xfrm>
          <a:prstGeom prst="rect">
            <a:avLst/>
          </a:prstGeom>
          <a:noFill/>
        </p:spPr>
        <p:txBody>
          <a:bodyPr wrap="none">
            <a:spAutoFit/>
          </a:bodyPr>
          <a:lstStyle/>
          <a:p>
            <a:pPr algn="ctr"/>
            <a:r>
              <a:rPr sz="1275" b="1">
                <a:solidFill>
                  <a:srgbClr val="162D4A"/>
                </a:solidFill>
                <a:latin typeface="Aptos"/>
              </a:rPr>
              <a:t>ECONOMÍA</a:t>
            </a:r>
            <a:br>
              <a:rPr sz="2700"/>
            </a:br>
            <a:r>
              <a:rPr sz="2700"/>
              <a:t>GLOBAL</a:t>
            </a:r>
          </a:p>
        </p:txBody>
      </p:sp>
      <p:sp>
        <p:nvSpPr>
          <p:cNvPr id="14" name="Oval 13"/>
          <p:cNvSpPr/>
          <p:nvPr/>
        </p:nvSpPr>
        <p:spPr>
          <a:xfrm>
            <a:off x="3648456" y="7571232"/>
            <a:ext cx="795528" cy="795528"/>
          </a:xfrm>
          <a:prstGeom prst="ellipse">
            <a:avLst/>
          </a:prstGeom>
          <a:solidFill>
            <a:srgbClr val="0097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15" name="TextBox 14"/>
          <p:cNvSpPr txBox="1"/>
          <p:nvPr/>
        </p:nvSpPr>
        <p:spPr>
          <a:xfrm>
            <a:off x="3674964" y="7694677"/>
            <a:ext cx="742511" cy="461665"/>
          </a:xfrm>
          <a:prstGeom prst="rect">
            <a:avLst/>
          </a:prstGeom>
          <a:noFill/>
        </p:spPr>
        <p:txBody>
          <a:bodyPr wrap="none">
            <a:spAutoFit/>
          </a:bodyPr>
          <a:lstStyle/>
          <a:p>
            <a:pPr algn="ctr"/>
            <a:r>
              <a:rPr sz="2400" b="1">
                <a:solidFill>
                  <a:srgbClr val="FFFFFF"/>
                </a:solidFill>
              </a:rPr>
              <a:t>●●●</a:t>
            </a:r>
          </a:p>
        </p:txBody>
      </p:sp>
      <p:sp>
        <p:nvSpPr>
          <p:cNvPr id="16" name="TextBox 15"/>
          <p:cNvSpPr txBox="1"/>
          <p:nvPr/>
        </p:nvSpPr>
        <p:spPr>
          <a:xfrm>
            <a:off x="3106028" y="8394193"/>
            <a:ext cx="1880387" cy="704039"/>
          </a:xfrm>
          <a:prstGeom prst="rect">
            <a:avLst/>
          </a:prstGeom>
          <a:noFill/>
        </p:spPr>
        <p:txBody>
          <a:bodyPr wrap="none">
            <a:spAutoFit/>
          </a:bodyPr>
          <a:lstStyle/>
          <a:p>
            <a:pPr algn="ctr"/>
            <a:r>
              <a:rPr sz="1275" b="1" dirty="0">
                <a:solidFill>
                  <a:srgbClr val="162D4A"/>
                </a:solidFill>
                <a:latin typeface="Aptos"/>
              </a:rPr>
              <a:t>INTERDEPENDENCIA</a:t>
            </a:r>
            <a:br>
              <a:rPr sz="2700" dirty="0"/>
            </a:br>
            <a:r>
              <a:rPr sz="2700" dirty="0"/>
              <a:t>Y SOCIEDAD</a:t>
            </a:r>
          </a:p>
        </p:txBody>
      </p:sp>
      <p:sp>
        <p:nvSpPr>
          <p:cNvPr id="17" name="Oval 16"/>
          <p:cNvSpPr/>
          <p:nvPr/>
        </p:nvSpPr>
        <p:spPr>
          <a:xfrm>
            <a:off x="6062472" y="7571232"/>
            <a:ext cx="795528" cy="795528"/>
          </a:xfrm>
          <a:prstGeom prst="ellipse">
            <a:avLst/>
          </a:prstGeom>
          <a:solidFill>
            <a:srgbClr val="EAA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18" name="TextBox 17"/>
          <p:cNvSpPr txBox="1"/>
          <p:nvPr/>
        </p:nvSpPr>
        <p:spPr>
          <a:xfrm>
            <a:off x="6160314" y="7694677"/>
            <a:ext cx="599844" cy="461665"/>
          </a:xfrm>
          <a:prstGeom prst="rect">
            <a:avLst/>
          </a:prstGeom>
          <a:noFill/>
        </p:spPr>
        <p:txBody>
          <a:bodyPr wrap="none">
            <a:spAutoFit/>
          </a:bodyPr>
          <a:lstStyle/>
          <a:p>
            <a:pPr algn="ctr"/>
            <a:r>
              <a:rPr sz="2400" b="1">
                <a:solidFill>
                  <a:srgbClr val="FFFFFF"/>
                </a:solidFill>
              </a:rPr>
              <a:t>⚙</a:t>
            </a:r>
          </a:p>
        </p:txBody>
      </p:sp>
      <p:sp>
        <p:nvSpPr>
          <p:cNvPr id="19" name="TextBox 18"/>
          <p:cNvSpPr txBox="1"/>
          <p:nvPr/>
        </p:nvSpPr>
        <p:spPr>
          <a:xfrm>
            <a:off x="5315020" y="8394193"/>
            <a:ext cx="2290434" cy="704039"/>
          </a:xfrm>
          <a:prstGeom prst="rect">
            <a:avLst/>
          </a:prstGeom>
          <a:noFill/>
        </p:spPr>
        <p:txBody>
          <a:bodyPr wrap="none">
            <a:spAutoFit/>
          </a:bodyPr>
          <a:lstStyle/>
          <a:p>
            <a:pPr algn="ctr"/>
            <a:r>
              <a:rPr sz="1275" b="1" dirty="0">
                <a:solidFill>
                  <a:srgbClr val="162D4A"/>
                </a:solidFill>
                <a:latin typeface="Aptos"/>
              </a:rPr>
              <a:t>TECNOLOGÍA</a:t>
            </a:r>
            <a:br>
              <a:rPr sz="2700" dirty="0"/>
            </a:br>
            <a:r>
              <a:rPr sz="2700" dirty="0"/>
              <a:t>E INNOVACIÓN</a:t>
            </a:r>
          </a:p>
        </p:txBody>
      </p:sp>
      <p:sp>
        <p:nvSpPr>
          <p:cNvPr id="20" name="Oval 19"/>
          <p:cNvSpPr/>
          <p:nvPr/>
        </p:nvSpPr>
        <p:spPr>
          <a:xfrm>
            <a:off x="8503920" y="7571232"/>
            <a:ext cx="795528" cy="795528"/>
          </a:xfrm>
          <a:prstGeom prst="ellipse">
            <a:avLst/>
          </a:prstGeom>
          <a:solidFill>
            <a:srgbClr val="0F37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21" name="TextBox 20"/>
          <p:cNvSpPr txBox="1"/>
          <p:nvPr/>
        </p:nvSpPr>
        <p:spPr>
          <a:xfrm>
            <a:off x="8683515" y="7694677"/>
            <a:ext cx="436338" cy="461665"/>
          </a:xfrm>
          <a:prstGeom prst="rect">
            <a:avLst/>
          </a:prstGeom>
          <a:noFill/>
        </p:spPr>
        <p:txBody>
          <a:bodyPr wrap="none">
            <a:spAutoFit/>
          </a:bodyPr>
          <a:lstStyle/>
          <a:p>
            <a:pPr algn="ctr"/>
            <a:r>
              <a:rPr sz="2400" b="1">
                <a:solidFill>
                  <a:srgbClr val="FFFFFF"/>
                </a:solidFill>
              </a:rPr>
              <a:t>◇</a:t>
            </a:r>
          </a:p>
        </p:txBody>
      </p:sp>
      <p:sp>
        <p:nvSpPr>
          <p:cNvPr id="22" name="TextBox 21"/>
          <p:cNvSpPr txBox="1"/>
          <p:nvPr/>
        </p:nvSpPr>
        <p:spPr>
          <a:xfrm>
            <a:off x="7647656" y="8394193"/>
            <a:ext cx="2508058" cy="704039"/>
          </a:xfrm>
          <a:prstGeom prst="rect">
            <a:avLst/>
          </a:prstGeom>
          <a:noFill/>
        </p:spPr>
        <p:txBody>
          <a:bodyPr wrap="none">
            <a:spAutoFit/>
          </a:bodyPr>
          <a:lstStyle/>
          <a:p>
            <a:pPr algn="ctr"/>
            <a:r>
              <a:rPr sz="1275" b="1">
                <a:solidFill>
                  <a:srgbClr val="162D4A"/>
                </a:solidFill>
                <a:latin typeface="Aptos"/>
              </a:rPr>
              <a:t>COMERCIO</a:t>
            </a:r>
            <a:br>
              <a:rPr sz="2700"/>
            </a:br>
            <a:r>
              <a:rPr sz="2700"/>
              <a:t>INTERNACIONAL</a:t>
            </a:r>
          </a:p>
        </p:txBody>
      </p:sp>
      <p:sp>
        <p:nvSpPr>
          <p:cNvPr id="23" name="Oval 22"/>
          <p:cNvSpPr/>
          <p:nvPr/>
        </p:nvSpPr>
        <p:spPr>
          <a:xfrm>
            <a:off x="10959084" y="7571232"/>
            <a:ext cx="795528" cy="795528"/>
          </a:xfrm>
          <a:prstGeom prst="ellipse">
            <a:avLst/>
          </a:prstGeom>
          <a:solidFill>
            <a:srgbClr val="00978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24" name="TextBox 23"/>
          <p:cNvSpPr txBox="1"/>
          <p:nvPr/>
        </p:nvSpPr>
        <p:spPr>
          <a:xfrm>
            <a:off x="11138679" y="7694677"/>
            <a:ext cx="436338" cy="461665"/>
          </a:xfrm>
          <a:prstGeom prst="rect">
            <a:avLst/>
          </a:prstGeom>
          <a:noFill/>
        </p:spPr>
        <p:txBody>
          <a:bodyPr wrap="none">
            <a:spAutoFit/>
          </a:bodyPr>
          <a:lstStyle/>
          <a:p>
            <a:pPr algn="ctr"/>
            <a:r>
              <a:rPr sz="2400" b="1">
                <a:solidFill>
                  <a:srgbClr val="FFFFFF"/>
                </a:solidFill>
              </a:rPr>
              <a:t>◎</a:t>
            </a:r>
          </a:p>
        </p:txBody>
      </p:sp>
      <p:sp>
        <p:nvSpPr>
          <p:cNvPr id="25" name="TextBox 24"/>
          <p:cNvSpPr txBox="1"/>
          <p:nvPr/>
        </p:nvSpPr>
        <p:spPr>
          <a:xfrm>
            <a:off x="10152127" y="8394193"/>
            <a:ext cx="2409442" cy="704039"/>
          </a:xfrm>
          <a:prstGeom prst="rect">
            <a:avLst/>
          </a:prstGeom>
          <a:noFill/>
        </p:spPr>
        <p:txBody>
          <a:bodyPr wrap="none">
            <a:spAutoFit/>
          </a:bodyPr>
          <a:lstStyle/>
          <a:p>
            <a:pPr algn="ctr"/>
            <a:r>
              <a:rPr sz="1275" b="1">
                <a:solidFill>
                  <a:srgbClr val="162D4A"/>
                </a:solidFill>
                <a:latin typeface="Aptos"/>
              </a:rPr>
              <a:t>EMPRESAS</a:t>
            </a:r>
            <a:br>
              <a:rPr sz="2700"/>
            </a:br>
            <a:r>
              <a:rPr sz="2700"/>
              <a:t>SIN FRONTERAS</a:t>
            </a:r>
          </a:p>
        </p:txBody>
      </p:sp>
      <p:sp>
        <p:nvSpPr>
          <p:cNvPr id="26" name="Oval 25"/>
          <p:cNvSpPr/>
          <p:nvPr/>
        </p:nvSpPr>
        <p:spPr>
          <a:xfrm>
            <a:off x="13469112" y="7571232"/>
            <a:ext cx="795528" cy="795528"/>
          </a:xfrm>
          <a:prstGeom prst="ellipse">
            <a:avLst/>
          </a:prstGeom>
          <a:solidFill>
            <a:srgbClr val="EAA6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27" name="TextBox 26"/>
          <p:cNvSpPr txBox="1"/>
          <p:nvPr/>
        </p:nvSpPr>
        <p:spPr>
          <a:xfrm>
            <a:off x="13648707" y="7694677"/>
            <a:ext cx="436338" cy="461665"/>
          </a:xfrm>
          <a:prstGeom prst="rect">
            <a:avLst/>
          </a:prstGeom>
          <a:noFill/>
        </p:spPr>
        <p:txBody>
          <a:bodyPr wrap="none">
            <a:spAutoFit/>
          </a:bodyPr>
          <a:lstStyle/>
          <a:p>
            <a:pPr algn="ctr"/>
            <a:r>
              <a:rPr sz="2400" b="1">
                <a:solidFill>
                  <a:srgbClr val="FFFFFF"/>
                </a:solidFill>
              </a:rPr>
              <a:t>▣</a:t>
            </a:r>
          </a:p>
        </p:txBody>
      </p:sp>
      <p:sp>
        <p:nvSpPr>
          <p:cNvPr id="28" name="TextBox 27"/>
          <p:cNvSpPr txBox="1"/>
          <p:nvPr/>
        </p:nvSpPr>
        <p:spPr>
          <a:xfrm>
            <a:off x="12612848" y="8394193"/>
            <a:ext cx="2508058" cy="704039"/>
          </a:xfrm>
          <a:prstGeom prst="rect">
            <a:avLst/>
          </a:prstGeom>
          <a:noFill/>
        </p:spPr>
        <p:txBody>
          <a:bodyPr wrap="none">
            <a:spAutoFit/>
          </a:bodyPr>
          <a:lstStyle/>
          <a:p>
            <a:pPr algn="ctr"/>
            <a:r>
              <a:rPr sz="1275" b="1">
                <a:solidFill>
                  <a:srgbClr val="162D4A"/>
                </a:solidFill>
                <a:latin typeface="Aptos"/>
              </a:rPr>
              <a:t>REGULACIÓN</a:t>
            </a:r>
            <a:br>
              <a:rPr sz="2700"/>
            </a:br>
            <a:r>
              <a:rPr sz="2700"/>
              <a:t>INTERNACIONAL</a:t>
            </a:r>
          </a:p>
        </p:txBody>
      </p:sp>
      <p:sp>
        <p:nvSpPr>
          <p:cNvPr id="29" name="Oval 28"/>
          <p:cNvSpPr/>
          <p:nvPr/>
        </p:nvSpPr>
        <p:spPr>
          <a:xfrm>
            <a:off x="15937992" y="7571232"/>
            <a:ext cx="795528" cy="795528"/>
          </a:xfrm>
          <a:prstGeom prst="ellipse">
            <a:avLst/>
          </a:prstGeom>
          <a:solidFill>
            <a:srgbClr val="0F37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30" name="TextBox 29"/>
          <p:cNvSpPr txBox="1"/>
          <p:nvPr/>
        </p:nvSpPr>
        <p:spPr>
          <a:xfrm>
            <a:off x="16150449" y="7694677"/>
            <a:ext cx="370614" cy="461665"/>
          </a:xfrm>
          <a:prstGeom prst="rect">
            <a:avLst/>
          </a:prstGeom>
          <a:noFill/>
        </p:spPr>
        <p:txBody>
          <a:bodyPr wrap="none">
            <a:spAutoFit/>
          </a:bodyPr>
          <a:lstStyle/>
          <a:p>
            <a:pPr algn="ctr"/>
            <a:r>
              <a:rPr sz="2400" b="1">
                <a:solidFill>
                  <a:srgbClr val="FFFFFF"/>
                </a:solidFill>
              </a:rPr>
              <a:t>●</a:t>
            </a:r>
          </a:p>
        </p:txBody>
      </p:sp>
      <p:sp>
        <p:nvSpPr>
          <p:cNvPr id="31" name="TextBox 30"/>
          <p:cNvSpPr txBox="1"/>
          <p:nvPr/>
        </p:nvSpPr>
        <p:spPr>
          <a:xfrm>
            <a:off x="15294349" y="8394193"/>
            <a:ext cx="2082814" cy="704039"/>
          </a:xfrm>
          <a:prstGeom prst="rect">
            <a:avLst/>
          </a:prstGeom>
          <a:noFill/>
        </p:spPr>
        <p:txBody>
          <a:bodyPr wrap="none">
            <a:spAutoFit/>
          </a:bodyPr>
          <a:lstStyle/>
          <a:p>
            <a:pPr algn="ctr"/>
            <a:r>
              <a:rPr sz="1275" b="1">
                <a:solidFill>
                  <a:srgbClr val="162D4A"/>
                </a:solidFill>
                <a:latin typeface="Aptos"/>
              </a:rPr>
              <a:t>PENSAMIENTO</a:t>
            </a:r>
            <a:br>
              <a:rPr sz="2700"/>
            </a:br>
            <a:r>
              <a:rPr sz="2700"/>
              <a:t>ESTRATÉGICO</a:t>
            </a:r>
          </a:p>
        </p:txBody>
      </p:sp>
      <p:sp>
        <p:nvSpPr>
          <p:cNvPr id="32" name="Rectangle 31"/>
          <p:cNvSpPr/>
          <p:nvPr/>
        </p:nvSpPr>
        <p:spPr>
          <a:xfrm>
            <a:off x="2098548" y="7955280"/>
            <a:ext cx="987552" cy="34290"/>
          </a:xfrm>
          <a:prstGeom prst="rect">
            <a:avLst/>
          </a:prstGeom>
          <a:solidFill>
            <a:srgbClr val="879B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33" name="Rectangle 32"/>
          <p:cNvSpPr/>
          <p:nvPr/>
        </p:nvSpPr>
        <p:spPr>
          <a:xfrm>
            <a:off x="4677156" y="7955280"/>
            <a:ext cx="987552" cy="34290"/>
          </a:xfrm>
          <a:prstGeom prst="rect">
            <a:avLst/>
          </a:prstGeom>
          <a:solidFill>
            <a:srgbClr val="879B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34" name="Rectangle 33"/>
          <p:cNvSpPr/>
          <p:nvPr/>
        </p:nvSpPr>
        <p:spPr>
          <a:xfrm>
            <a:off x="7091172" y="7955280"/>
            <a:ext cx="987552" cy="34290"/>
          </a:xfrm>
          <a:prstGeom prst="rect">
            <a:avLst/>
          </a:prstGeom>
          <a:solidFill>
            <a:srgbClr val="879B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35" name="Rectangle 34"/>
          <p:cNvSpPr/>
          <p:nvPr/>
        </p:nvSpPr>
        <p:spPr>
          <a:xfrm>
            <a:off x="9532620" y="7955280"/>
            <a:ext cx="987552" cy="34290"/>
          </a:xfrm>
          <a:prstGeom prst="rect">
            <a:avLst/>
          </a:prstGeom>
          <a:solidFill>
            <a:srgbClr val="879B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36" name="Rectangle 35"/>
          <p:cNvSpPr/>
          <p:nvPr/>
        </p:nvSpPr>
        <p:spPr>
          <a:xfrm>
            <a:off x="11987784" y="7955280"/>
            <a:ext cx="987552" cy="34290"/>
          </a:xfrm>
          <a:prstGeom prst="rect">
            <a:avLst/>
          </a:prstGeom>
          <a:solidFill>
            <a:srgbClr val="879B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37" name="Rectangle 36"/>
          <p:cNvSpPr/>
          <p:nvPr/>
        </p:nvSpPr>
        <p:spPr>
          <a:xfrm>
            <a:off x="14497812" y="7955280"/>
            <a:ext cx="987552" cy="34290"/>
          </a:xfrm>
          <a:prstGeom prst="rect">
            <a:avLst/>
          </a:prstGeom>
          <a:solidFill>
            <a:srgbClr val="879B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38" name="Rounded Rectangle 37"/>
          <p:cNvSpPr/>
          <p:nvPr/>
        </p:nvSpPr>
        <p:spPr>
          <a:xfrm>
            <a:off x="0" y="9498330"/>
            <a:ext cx="5184648" cy="788670"/>
          </a:xfrm>
          <a:prstGeom prst="roundRect">
            <a:avLst/>
          </a:prstGeom>
          <a:solidFill>
            <a:srgbClr val="0F37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39" name="TextBox 38"/>
          <p:cNvSpPr txBox="1"/>
          <p:nvPr/>
        </p:nvSpPr>
        <p:spPr>
          <a:xfrm>
            <a:off x="520446" y="9451335"/>
            <a:ext cx="4410456" cy="738664"/>
          </a:xfrm>
          <a:prstGeom prst="rect">
            <a:avLst/>
          </a:prstGeom>
          <a:noFill/>
        </p:spPr>
        <p:txBody>
          <a:bodyPr wrap="square">
            <a:spAutoFit/>
          </a:bodyPr>
          <a:lstStyle/>
          <a:p>
            <a:r>
              <a:rPr sz="1500" b="1" dirty="0" err="1">
                <a:solidFill>
                  <a:srgbClr val="FFFFFF"/>
                </a:solidFill>
                <a:latin typeface="Aptos"/>
              </a:rPr>
              <a:t>Programa</a:t>
            </a:r>
            <a:r>
              <a:rPr lang="es-CO" sz="2700" b="1" dirty="0">
                <a:solidFill>
                  <a:srgbClr val="FFFFFF"/>
                </a:solidFill>
                <a:latin typeface="Aptos"/>
              </a:rPr>
              <a:t> </a:t>
            </a:r>
            <a:r>
              <a:rPr sz="1500" b="1" dirty="0" err="1">
                <a:solidFill>
                  <a:srgbClr val="FFFFFF"/>
                </a:solidFill>
                <a:latin typeface="Aptos"/>
              </a:rPr>
              <a:t>Administración</a:t>
            </a:r>
            <a:r>
              <a:rPr sz="1500" b="1" dirty="0">
                <a:solidFill>
                  <a:srgbClr val="FFFFFF"/>
                </a:solidFill>
                <a:latin typeface="Aptos"/>
              </a:rPr>
              <a:t> de</a:t>
            </a:r>
            <a:r>
              <a:rPr lang="es-CO" sz="2700" b="1" dirty="0">
                <a:solidFill>
                  <a:srgbClr val="FFFFFF"/>
                </a:solidFill>
                <a:latin typeface="Aptos"/>
              </a:rPr>
              <a:t> </a:t>
            </a:r>
            <a:r>
              <a:rPr sz="1500" b="1" dirty="0" err="1">
                <a:solidFill>
                  <a:srgbClr val="FFFFFF"/>
                </a:solidFill>
                <a:latin typeface="Aptos"/>
              </a:rPr>
              <a:t>Negocios</a:t>
            </a:r>
            <a:r>
              <a:rPr sz="1500" b="1" dirty="0">
                <a:solidFill>
                  <a:srgbClr val="FFFFFF"/>
                </a:solidFill>
                <a:latin typeface="Aptos"/>
              </a:rPr>
              <a:t> </a:t>
            </a:r>
            <a:r>
              <a:rPr sz="1500" b="1" dirty="0" err="1">
                <a:solidFill>
                  <a:srgbClr val="FFFFFF"/>
                </a:solidFill>
                <a:latin typeface="Aptos"/>
              </a:rPr>
              <a:t>Internacionales</a:t>
            </a:r>
            <a:endParaRPr sz="1500" b="1" dirty="0">
              <a:solidFill>
                <a:srgbClr val="FFFFFF"/>
              </a:solidFill>
              <a:latin typeface="Aptos"/>
            </a:endParaRPr>
          </a:p>
        </p:txBody>
      </p:sp>
      <p:sp>
        <p:nvSpPr>
          <p:cNvPr id="40" name="Rounded Rectangle 39"/>
          <p:cNvSpPr/>
          <p:nvPr/>
        </p:nvSpPr>
        <p:spPr>
          <a:xfrm>
            <a:off x="5074920" y="9515476"/>
            <a:ext cx="12961620" cy="524636"/>
          </a:xfrm>
          <a:prstGeom prst="roundRect">
            <a:avLst/>
          </a:prstGeom>
          <a:solidFill>
            <a:srgbClr val="EDF7F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2550" i="1">
                <a:solidFill>
                  <a:srgbClr val="0F375B"/>
                </a:solidFill>
                <a:latin typeface="Aptos"/>
              </a:rPr>
              <a:t>“Comprender el mundo para crear oportunidades”</a:t>
            </a:r>
          </a:p>
        </p:txBody>
      </p:sp>
      <p:sp>
        <p:nvSpPr>
          <p:cNvPr id="41" name="Rounded Rectangle 6">
            <a:extLst>
              <a:ext uri="{FF2B5EF4-FFF2-40B4-BE49-F238E27FC236}">
                <a16:creationId xmlns:a16="http://schemas.microsoft.com/office/drawing/2014/main" id="{71E0D772-2519-41C7-B74E-8096EE3D9913}"/>
              </a:ext>
            </a:extLst>
          </p:cNvPr>
          <p:cNvSpPr/>
          <p:nvPr/>
        </p:nvSpPr>
        <p:spPr>
          <a:xfrm>
            <a:off x="534730" y="2630033"/>
            <a:ext cx="11251167" cy="4563200"/>
          </a:xfrm>
          <a:prstGeom prst="roundRect">
            <a:avLst/>
          </a:prstGeom>
          <a:solidFill>
            <a:srgbClr val="EDF7FD"/>
          </a:solid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s-MX" sz="2000" dirty="0">
                <a:solidFill>
                  <a:srgbClr val="162D4A"/>
                </a:solidFill>
                <a:latin typeface="Aptos"/>
              </a:rPr>
              <a:t>La asignatura Introducción a los Negocios Internacionales constituye el pilar fundamental para los estudiantes de primer semestre, proporcionando una visión panorámica y crítica de la dinámica económica global. En un entorno caracterizado por la interdependencia y la volatilidad, este curso que está dentro del ciclo de fundamentación explora las fuerzas políticas, sociales y tecnológicas que impulsan el intercambio transfronterizo. A través de un enfoque teórico, el estudiante comprenderá cómo las organizaciones trascienden las fronteras nacionales para competir en mercados globales. Se analizan desde los conceptos básicos de los Negocios Internacionales hasta las estrategias de entrada y los marcos regulatorios internacionales. La asignatura fomenta el desarrollo de un pensamiento estratégico y una sensibilidad intercultural, competencias esenciales para el administrador moderno. Al finalizar, el estudiante poseerá las bases conceptuales necesarias para interpretar los fenómenos de negocios internacionales, comerciales contemporáneos y su impacto en el desarrollo económico regional y nacional.</a:t>
            </a:r>
          </a:p>
        </p:txBody>
      </p:sp>
      <p:sp>
        <p:nvSpPr>
          <p:cNvPr id="42" name="Freeform 27">
            <a:extLst>
              <a:ext uri="{FF2B5EF4-FFF2-40B4-BE49-F238E27FC236}">
                <a16:creationId xmlns:a16="http://schemas.microsoft.com/office/drawing/2014/main" id="{EEA07B4C-AC6C-4696-97DA-06BF6F7E93AE}"/>
              </a:ext>
            </a:extLst>
          </p:cNvPr>
          <p:cNvSpPr/>
          <p:nvPr/>
        </p:nvSpPr>
        <p:spPr>
          <a:xfrm>
            <a:off x="13469112" y="285785"/>
            <a:ext cx="3402807" cy="3360623"/>
          </a:xfrm>
          <a:custGeom>
            <a:avLst/>
            <a:gdLst/>
            <a:ahLst/>
            <a:cxnLst/>
            <a:rect l="l" t="t" r="r" b="b"/>
            <a:pathLst>
              <a:path w="1732538" h="1370280">
                <a:moveTo>
                  <a:pt x="0" y="0"/>
                </a:moveTo>
                <a:lnTo>
                  <a:pt x="1732538" y="0"/>
                </a:lnTo>
                <a:lnTo>
                  <a:pt x="1732538" y="1370280"/>
                </a:lnTo>
                <a:lnTo>
                  <a:pt x="0" y="137028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pic>
        <p:nvPicPr>
          <p:cNvPr id="43" name="Picture 7">
            <a:extLst>
              <a:ext uri="{FF2B5EF4-FFF2-40B4-BE49-F238E27FC236}">
                <a16:creationId xmlns:a16="http://schemas.microsoft.com/office/drawing/2014/main" id="{5FFDF555-6F70-4C43-A804-A1545E241032}"/>
              </a:ext>
            </a:extLst>
          </p:cNvPr>
          <p:cNvPicPr>
            <a:picLocks noChangeAspect="1"/>
          </p:cNvPicPr>
          <p:nvPr/>
        </p:nvPicPr>
        <p:blipFill>
          <a:blip r:embed="rId4"/>
          <a:srcRect/>
          <a:stretch>
            <a:fillRect/>
          </a:stretch>
        </p:blipFill>
        <p:spPr>
          <a:xfrm>
            <a:off x="12782155" y="3527120"/>
            <a:ext cx="5024387" cy="390161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A0CFF66-7298-C2D6-3507-54D9AF46F7FC}"/>
              </a:ext>
            </a:extLst>
          </p:cNvPr>
          <p:cNvPicPr>
            <a:picLocks noChangeAspect="1"/>
          </p:cNvPicPr>
          <p:nvPr/>
        </p:nvPicPr>
        <p:blipFill>
          <a:blip r:embed="rId2"/>
          <a:stretch>
            <a:fillRect/>
          </a:stretch>
        </p:blipFill>
        <p:spPr>
          <a:xfrm>
            <a:off x="0" y="0"/>
            <a:ext cx="6900555" cy="10287000"/>
          </a:xfrm>
          <a:prstGeom prst="rect">
            <a:avLst/>
          </a:prstGeom>
        </p:spPr>
      </p:pic>
      <p:sp>
        <p:nvSpPr>
          <p:cNvPr id="7" name="CuadroTexto 6">
            <a:extLst>
              <a:ext uri="{FF2B5EF4-FFF2-40B4-BE49-F238E27FC236}">
                <a16:creationId xmlns:a16="http://schemas.microsoft.com/office/drawing/2014/main" id="{6721D91B-AC32-8CF1-8968-9E9CA094DED5}"/>
              </a:ext>
            </a:extLst>
          </p:cNvPr>
          <p:cNvSpPr txBox="1"/>
          <p:nvPr/>
        </p:nvSpPr>
        <p:spPr>
          <a:xfrm>
            <a:off x="6900555" y="571500"/>
            <a:ext cx="9585435" cy="7201972"/>
          </a:xfrm>
          <a:prstGeom prst="rect">
            <a:avLst/>
          </a:prstGeom>
          <a:noFill/>
        </p:spPr>
        <p:txBody>
          <a:bodyPr wrap="square">
            <a:spAutoFit/>
          </a:bodyPr>
          <a:lstStyle/>
          <a:p>
            <a:pPr algn="ctr"/>
            <a:r>
              <a:rPr lang="es-ES" sz="4200" dirty="0">
                <a:solidFill>
                  <a:schemeClr val="accent6">
                    <a:lumMod val="75000"/>
                  </a:schemeClr>
                </a:solidFill>
                <a:latin typeface="Arial Black" panose="020B0A04020102020204" pitchFamily="34" charset="0"/>
              </a:rPr>
              <a:t>Unidad 1:</a:t>
            </a:r>
            <a:r>
              <a:rPr lang="es-ES" sz="4200" dirty="0">
                <a:latin typeface="Arial Black" panose="020B0A04020102020204" pitchFamily="34" charset="0"/>
              </a:rPr>
              <a:t> </a:t>
            </a:r>
          </a:p>
          <a:p>
            <a:pPr algn="ctr"/>
            <a:r>
              <a:rPr lang="es-ES" sz="4200" dirty="0">
                <a:solidFill>
                  <a:srgbClr val="C00000"/>
                </a:solidFill>
                <a:latin typeface="Arial Black" panose="020B0A04020102020204" pitchFamily="34" charset="0"/>
              </a:rPr>
              <a:t>Fundamentos de los Negocios Internacionales y Entorno Global</a:t>
            </a:r>
          </a:p>
          <a:p>
            <a:pPr algn="ctr"/>
            <a:endParaRPr lang="es-ES" sz="4200" dirty="0">
              <a:latin typeface="Arial Black" panose="020B0A04020102020204" pitchFamily="34" charset="0"/>
            </a:endParaRPr>
          </a:p>
          <a:p>
            <a:pPr algn="ctr"/>
            <a:endParaRPr lang="es-ES" sz="4200" dirty="0">
              <a:solidFill>
                <a:schemeClr val="accent6">
                  <a:lumMod val="75000"/>
                </a:schemeClr>
              </a:solidFill>
              <a:latin typeface="Arial Black" panose="020B0A04020102020204" pitchFamily="34" charset="0"/>
            </a:endParaRPr>
          </a:p>
          <a:p>
            <a:pPr algn="ctr"/>
            <a:r>
              <a:rPr lang="es-ES" sz="4200" dirty="0">
                <a:solidFill>
                  <a:schemeClr val="accent6">
                    <a:lumMod val="75000"/>
                  </a:schemeClr>
                </a:solidFill>
                <a:latin typeface="Arial Black" panose="020B0A04020102020204" pitchFamily="34" charset="0"/>
              </a:rPr>
              <a:t>RA1: </a:t>
            </a:r>
          </a:p>
          <a:p>
            <a:pPr algn="ctr"/>
            <a:r>
              <a:rPr lang="es-ES" sz="4200" dirty="0">
                <a:solidFill>
                  <a:schemeClr val="accent1">
                    <a:lumMod val="50000"/>
                  </a:schemeClr>
                </a:solidFill>
                <a:latin typeface="Arial Black" panose="020B0A04020102020204" pitchFamily="34" charset="0"/>
              </a:rPr>
              <a:t>Identificar los fundamentos de los Negocios Internacionales, el comercio internacional y la globalización.</a:t>
            </a:r>
          </a:p>
        </p:txBody>
      </p:sp>
      <p:pic>
        <p:nvPicPr>
          <p:cNvPr id="4" name="Picture 5">
            <a:extLst>
              <a:ext uri="{FF2B5EF4-FFF2-40B4-BE49-F238E27FC236}">
                <a16:creationId xmlns:a16="http://schemas.microsoft.com/office/drawing/2014/main" id="{9F540C41-D534-4D3F-9733-FFEC00D87BFD}"/>
              </a:ext>
            </a:extLst>
          </p:cNvPr>
          <p:cNvPicPr>
            <a:picLocks noChangeAspect="1"/>
          </p:cNvPicPr>
          <p:nvPr/>
        </p:nvPicPr>
        <p:blipFill>
          <a:blip r:embed="rId3"/>
          <a:srcRect/>
          <a:stretch>
            <a:fillRect/>
          </a:stretch>
        </p:blipFill>
        <p:spPr>
          <a:xfrm>
            <a:off x="15087600" y="7353300"/>
            <a:ext cx="2403207" cy="2665928"/>
          </a:xfrm>
          <a:prstGeom prst="rect">
            <a:avLst/>
          </a:prstGeom>
        </p:spPr>
      </p:pic>
      <p:sp>
        <p:nvSpPr>
          <p:cNvPr id="2" name="Pergamino: horizontal 1">
            <a:extLst>
              <a:ext uri="{FF2B5EF4-FFF2-40B4-BE49-F238E27FC236}">
                <a16:creationId xmlns:a16="http://schemas.microsoft.com/office/drawing/2014/main" id="{A937A081-C027-4B3F-AF28-AA1B5A11E4D1}"/>
              </a:ext>
            </a:extLst>
          </p:cNvPr>
          <p:cNvSpPr/>
          <p:nvPr/>
        </p:nvSpPr>
        <p:spPr>
          <a:xfrm>
            <a:off x="8382000" y="8343900"/>
            <a:ext cx="5943600" cy="19431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dirty="0"/>
              <a:t>HORA DIRECTA: 3 HORAS DE CLASES</a:t>
            </a:r>
          </a:p>
        </p:txBody>
      </p:sp>
    </p:spTree>
    <p:extLst>
      <p:ext uri="{BB962C8B-B14F-4D97-AF65-F5344CB8AC3E}">
        <p14:creationId xmlns:p14="http://schemas.microsoft.com/office/powerpoint/2010/main" val="624395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287759"/>
            <a:ext cx="7904447" cy="2432283"/>
            <a:chOff x="0" y="0"/>
            <a:chExt cx="2081830" cy="640601"/>
          </a:xfrm>
        </p:grpSpPr>
        <p:sp>
          <p:nvSpPr>
            <p:cNvPr id="3" name="Freeform 3"/>
            <p:cNvSpPr/>
            <p:nvPr/>
          </p:nvSpPr>
          <p:spPr>
            <a:xfrm>
              <a:off x="0" y="0"/>
              <a:ext cx="2081830" cy="640601"/>
            </a:xfrm>
            <a:custGeom>
              <a:avLst/>
              <a:gdLst/>
              <a:ahLst/>
              <a:cxnLst/>
              <a:rect l="l" t="t" r="r" b="b"/>
              <a:pathLst>
                <a:path w="2081830" h="640601">
                  <a:moveTo>
                    <a:pt x="0" y="0"/>
                  </a:moveTo>
                  <a:lnTo>
                    <a:pt x="2081830" y="0"/>
                  </a:lnTo>
                  <a:lnTo>
                    <a:pt x="2081830" y="640601"/>
                  </a:lnTo>
                  <a:lnTo>
                    <a:pt x="0" y="640601"/>
                  </a:lnTo>
                  <a:close/>
                </a:path>
              </a:pathLst>
            </a:custGeom>
            <a:solidFill>
              <a:srgbClr val="0080BF"/>
            </a:solidFill>
            <a:ln cap="sq">
              <a:noFill/>
              <a:prstDash val="solid"/>
              <a:miter/>
            </a:ln>
          </p:spPr>
        </p:sp>
        <p:sp>
          <p:nvSpPr>
            <p:cNvPr id="4" name="TextBox 4"/>
            <p:cNvSpPr txBox="1"/>
            <p:nvPr/>
          </p:nvSpPr>
          <p:spPr>
            <a:xfrm>
              <a:off x="0" y="-9525"/>
              <a:ext cx="2081830" cy="650126"/>
            </a:xfrm>
            <a:prstGeom prst="rect">
              <a:avLst/>
            </a:prstGeom>
          </p:spPr>
          <p:txBody>
            <a:bodyPr lIns="50800" tIns="50800" rIns="50800" bIns="50800" rtlCol="0" anchor="ctr"/>
            <a:lstStyle/>
            <a:p>
              <a:pPr algn="ctr">
                <a:lnSpc>
                  <a:spcPts val="2952"/>
                </a:lnSpc>
              </a:pPr>
              <a:endParaRPr/>
            </a:p>
          </p:txBody>
        </p:sp>
      </p:grpSp>
      <p:grpSp>
        <p:nvGrpSpPr>
          <p:cNvPr id="5" name="Group 5"/>
          <p:cNvGrpSpPr/>
          <p:nvPr/>
        </p:nvGrpSpPr>
        <p:grpSpPr>
          <a:xfrm>
            <a:off x="952089" y="5003620"/>
            <a:ext cx="7904447" cy="2432283"/>
            <a:chOff x="0" y="0"/>
            <a:chExt cx="2081830" cy="640601"/>
          </a:xfrm>
        </p:grpSpPr>
        <p:sp>
          <p:nvSpPr>
            <p:cNvPr id="6" name="Freeform 6"/>
            <p:cNvSpPr/>
            <p:nvPr/>
          </p:nvSpPr>
          <p:spPr>
            <a:xfrm>
              <a:off x="0" y="0"/>
              <a:ext cx="2081830" cy="640601"/>
            </a:xfrm>
            <a:custGeom>
              <a:avLst/>
              <a:gdLst/>
              <a:ahLst/>
              <a:cxnLst/>
              <a:rect l="l" t="t" r="r" b="b"/>
              <a:pathLst>
                <a:path w="2081830" h="640601">
                  <a:moveTo>
                    <a:pt x="0" y="0"/>
                  </a:moveTo>
                  <a:lnTo>
                    <a:pt x="2081830" y="0"/>
                  </a:lnTo>
                  <a:lnTo>
                    <a:pt x="2081830" y="640601"/>
                  </a:lnTo>
                  <a:lnTo>
                    <a:pt x="0" y="640601"/>
                  </a:lnTo>
                  <a:close/>
                </a:path>
              </a:pathLst>
            </a:custGeom>
            <a:solidFill>
              <a:srgbClr val="0080BF"/>
            </a:solidFill>
            <a:ln cap="sq">
              <a:noFill/>
              <a:prstDash val="solid"/>
              <a:miter/>
            </a:ln>
          </p:spPr>
        </p:sp>
        <p:sp>
          <p:nvSpPr>
            <p:cNvPr id="7" name="TextBox 7"/>
            <p:cNvSpPr txBox="1"/>
            <p:nvPr/>
          </p:nvSpPr>
          <p:spPr>
            <a:xfrm>
              <a:off x="0" y="-9525"/>
              <a:ext cx="2081830" cy="650126"/>
            </a:xfrm>
            <a:prstGeom prst="rect">
              <a:avLst/>
            </a:prstGeom>
          </p:spPr>
          <p:txBody>
            <a:bodyPr lIns="50800" tIns="50800" rIns="50800" bIns="50800" rtlCol="0" anchor="ctr"/>
            <a:lstStyle/>
            <a:p>
              <a:pPr algn="ctr">
                <a:lnSpc>
                  <a:spcPts val="2952"/>
                </a:lnSpc>
              </a:pPr>
              <a:endParaRPr/>
            </a:p>
          </p:txBody>
        </p:sp>
      </p:grpSp>
      <p:sp>
        <p:nvSpPr>
          <p:cNvPr id="8" name="Freeform 8"/>
          <p:cNvSpPr/>
          <p:nvPr/>
        </p:nvSpPr>
        <p:spPr>
          <a:xfrm>
            <a:off x="1970499" y="7487432"/>
            <a:ext cx="2743200" cy="1736501"/>
          </a:xfrm>
          <a:custGeom>
            <a:avLst/>
            <a:gdLst/>
            <a:ahLst/>
            <a:cxnLst/>
            <a:rect l="l" t="t" r="r" b="b"/>
            <a:pathLst>
              <a:path w="4219251" h="3567185">
                <a:moveTo>
                  <a:pt x="0" y="0"/>
                </a:moveTo>
                <a:lnTo>
                  <a:pt x="4219251" y="0"/>
                </a:lnTo>
                <a:lnTo>
                  <a:pt x="4219251" y="3567185"/>
                </a:lnTo>
                <a:lnTo>
                  <a:pt x="0" y="3567185"/>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grpSp>
        <p:nvGrpSpPr>
          <p:cNvPr id="9" name="Group 9"/>
          <p:cNvGrpSpPr/>
          <p:nvPr/>
        </p:nvGrpSpPr>
        <p:grpSpPr>
          <a:xfrm>
            <a:off x="9144000" y="4121305"/>
            <a:ext cx="7904447" cy="2432283"/>
            <a:chOff x="0" y="0"/>
            <a:chExt cx="2081830" cy="640601"/>
          </a:xfrm>
        </p:grpSpPr>
        <p:sp>
          <p:nvSpPr>
            <p:cNvPr id="10" name="Freeform 10"/>
            <p:cNvSpPr/>
            <p:nvPr/>
          </p:nvSpPr>
          <p:spPr>
            <a:xfrm>
              <a:off x="0" y="0"/>
              <a:ext cx="2081830" cy="640601"/>
            </a:xfrm>
            <a:custGeom>
              <a:avLst/>
              <a:gdLst/>
              <a:ahLst/>
              <a:cxnLst/>
              <a:rect l="l" t="t" r="r" b="b"/>
              <a:pathLst>
                <a:path w="2081830" h="640601">
                  <a:moveTo>
                    <a:pt x="0" y="0"/>
                  </a:moveTo>
                  <a:lnTo>
                    <a:pt x="2081830" y="0"/>
                  </a:lnTo>
                  <a:lnTo>
                    <a:pt x="2081830" y="640601"/>
                  </a:lnTo>
                  <a:lnTo>
                    <a:pt x="0" y="640601"/>
                  </a:lnTo>
                  <a:close/>
                </a:path>
              </a:pathLst>
            </a:custGeom>
            <a:solidFill>
              <a:srgbClr val="0080BF"/>
            </a:solidFill>
            <a:ln cap="sq">
              <a:noFill/>
              <a:prstDash val="solid"/>
              <a:miter/>
            </a:ln>
          </p:spPr>
        </p:sp>
        <p:sp>
          <p:nvSpPr>
            <p:cNvPr id="11" name="TextBox 11"/>
            <p:cNvSpPr txBox="1"/>
            <p:nvPr/>
          </p:nvSpPr>
          <p:spPr>
            <a:xfrm>
              <a:off x="0" y="-9525"/>
              <a:ext cx="2081830" cy="650126"/>
            </a:xfrm>
            <a:prstGeom prst="rect">
              <a:avLst/>
            </a:prstGeom>
          </p:spPr>
          <p:txBody>
            <a:bodyPr lIns="50800" tIns="50800" rIns="50800" bIns="50800" rtlCol="0" anchor="ctr"/>
            <a:lstStyle/>
            <a:p>
              <a:pPr marL="0" lvl="0" indent="0" algn="ctr">
                <a:lnSpc>
                  <a:spcPts val="2952"/>
                </a:lnSpc>
                <a:spcBef>
                  <a:spcPct val="0"/>
                </a:spcBef>
              </a:pPr>
              <a:endParaRPr/>
            </a:p>
          </p:txBody>
        </p:sp>
      </p:grpSp>
      <p:grpSp>
        <p:nvGrpSpPr>
          <p:cNvPr id="12" name="Group 12"/>
          <p:cNvGrpSpPr/>
          <p:nvPr/>
        </p:nvGrpSpPr>
        <p:grpSpPr>
          <a:xfrm>
            <a:off x="9144000" y="6826017"/>
            <a:ext cx="7904447" cy="2432283"/>
            <a:chOff x="0" y="0"/>
            <a:chExt cx="2081830" cy="640601"/>
          </a:xfrm>
        </p:grpSpPr>
        <p:sp>
          <p:nvSpPr>
            <p:cNvPr id="13" name="Freeform 13"/>
            <p:cNvSpPr/>
            <p:nvPr/>
          </p:nvSpPr>
          <p:spPr>
            <a:xfrm>
              <a:off x="0" y="0"/>
              <a:ext cx="2081830" cy="640601"/>
            </a:xfrm>
            <a:custGeom>
              <a:avLst/>
              <a:gdLst/>
              <a:ahLst/>
              <a:cxnLst/>
              <a:rect l="l" t="t" r="r" b="b"/>
              <a:pathLst>
                <a:path w="2081830" h="640601">
                  <a:moveTo>
                    <a:pt x="0" y="0"/>
                  </a:moveTo>
                  <a:lnTo>
                    <a:pt x="2081830" y="0"/>
                  </a:lnTo>
                  <a:lnTo>
                    <a:pt x="2081830" y="640601"/>
                  </a:lnTo>
                  <a:lnTo>
                    <a:pt x="0" y="640601"/>
                  </a:lnTo>
                  <a:close/>
                </a:path>
              </a:pathLst>
            </a:custGeom>
            <a:solidFill>
              <a:srgbClr val="0080BF"/>
            </a:solidFill>
            <a:ln cap="sq">
              <a:noFill/>
              <a:prstDash val="solid"/>
              <a:miter/>
            </a:ln>
          </p:spPr>
        </p:sp>
        <p:sp>
          <p:nvSpPr>
            <p:cNvPr id="14" name="TextBox 14"/>
            <p:cNvSpPr txBox="1"/>
            <p:nvPr/>
          </p:nvSpPr>
          <p:spPr>
            <a:xfrm>
              <a:off x="0" y="-9525"/>
              <a:ext cx="2081830" cy="650126"/>
            </a:xfrm>
            <a:prstGeom prst="rect">
              <a:avLst/>
            </a:prstGeom>
          </p:spPr>
          <p:txBody>
            <a:bodyPr lIns="50800" tIns="50800" rIns="50800" bIns="50800" rtlCol="0" anchor="ctr"/>
            <a:lstStyle/>
            <a:p>
              <a:pPr marL="0" lvl="0" indent="0" algn="ctr">
                <a:lnSpc>
                  <a:spcPts val="2952"/>
                </a:lnSpc>
                <a:spcBef>
                  <a:spcPct val="0"/>
                </a:spcBef>
              </a:pPr>
              <a:endParaRPr/>
            </a:p>
          </p:txBody>
        </p:sp>
      </p:grpSp>
      <p:sp>
        <p:nvSpPr>
          <p:cNvPr id="15" name="TextBox 15"/>
          <p:cNvSpPr txBox="1"/>
          <p:nvPr/>
        </p:nvSpPr>
        <p:spPr>
          <a:xfrm>
            <a:off x="9603081" y="4473444"/>
            <a:ext cx="873322" cy="1401952"/>
          </a:xfrm>
          <a:prstGeom prst="rect">
            <a:avLst/>
          </a:prstGeom>
        </p:spPr>
        <p:txBody>
          <a:bodyPr lIns="0" tIns="0" rIns="0" bIns="0" rtlCol="0" anchor="t">
            <a:spAutoFit/>
          </a:bodyPr>
          <a:lstStyle/>
          <a:p>
            <a:pPr algn="r">
              <a:lnSpc>
                <a:spcPts val="11172"/>
              </a:lnSpc>
            </a:pPr>
            <a:r>
              <a:rPr lang="en-US" sz="6572" b="1" spc="387">
                <a:solidFill>
                  <a:srgbClr val="FFFFFF"/>
                </a:solidFill>
                <a:latin typeface="Codec Pro Bold"/>
                <a:ea typeface="Codec Pro Bold"/>
                <a:cs typeface="Codec Pro Bold"/>
                <a:sym typeface="Codec Pro Bold"/>
              </a:rPr>
              <a:t>3</a:t>
            </a:r>
          </a:p>
        </p:txBody>
      </p:sp>
      <p:sp>
        <p:nvSpPr>
          <p:cNvPr id="16" name="TextBox 16"/>
          <p:cNvSpPr txBox="1"/>
          <p:nvPr/>
        </p:nvSpPr>
        <p:spPr>
          <a:xfrm>
            <a:off x="9603081" y="7141492"/>
            <a:ext cx="873322" cy="1401952"/>
          </a:xfrm>
          <a:prstGeom prst="rect">
            <a:avLst/>
          </a:prstGeom>
        </p:spPr>
        <p:txBody>
          <a:bodyPr lIns="0" tIns="0" rIns="0" bIns="0" rtlCol="0" anchor="t">
            <a:spAutoFit/>
          </a:bodyPr>
          <a:lstStyle/>
          <a:p>
            <a:pPr algn="r">
              <a:lnSpc>
                <a:spcPts val="11172"/>
              </a:lnSpc>
            </a:pPr>
            <a:r>
              <a:rPr lang="en-US" sz="6572" b="1" spc="387">
                <a:solidFill>
                  <a:srgbClr val="FFFFFF"/>
                </a:solidFill>
                <a:latin typeface="Codec Pro Bold"/>
                <a:ea typeface="Codec Pro Bold"/>
                <a:cs typeface="Codec Pro Bold"/>
                <a:sym typeface="Codec Pro Bold"/>
              </a:rPr>
              <a:t>4</a:t>
            </a:r>
          </a:p>
        </p:txBody>
      </p:sp>
      <p:sp>
        <p:nvSpPr>
          <p:cNvPr id="17" name="TextBox 17"/>
          <p:cNvSpPr txBox="1"/>
          <p:nvPr/>
        </p:nvSpPr>
        <p:spPr>
          <a:xfrm>
            <a:off x="2853975" y="2736310"/>
            <a:ext cx="5715097" cy="1846659"/>
          </a:xfrm>
          <a:prstGeom prst="rect">
            <a:avLst/>
          </a:prstGeom>
        </p:spPr>
        <p:txBody>
          <a:bodyPr wrap="square" lIns="0" tIns="0" rIns="0" bIns="0" rtlCol="0" anchor="t">
            <a:spAutoFit/>
          </a:bodyPr>
          <a:lstStyle/>
          <a:p>
            <a:pPr marL="342900" indent="-342900">
              <a:buFont typeface="Wingdings" panose="05000000000000000000" pitchFamily="2" charset="2"/>
              <a:buChar char="Ø"/>
            </a:pPr>
            <a:r>
              <a:rPr lang="es-ES" sz="2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Definición de los negocios Internacionales.</a:t>
            </a:r>
            <a:endParaRPr lang="es-CO"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s-ES" sz="2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Historia y evolución de los negocios Internacionales.</a:t>
            </a:r>
            <a:endParaRPr lang="es-CO"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s-ES" sz="2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Importancia de los negocios Internacionales.</a:t>
            </a:r>
            <a:endParaRPr lang="es-CO"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s-ES" sz="2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Característica de los mercados globales.</a:t>
            </a:r>
            <a:endParaRPr lang="es-CO"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s-ES" sz="2000" dirty="0">
                <a:solidFill>
                  <a:schemeClr val="bg1"/>
                </a:solidFill>
                <a:effectLst/>
                <a:latin typeface="Calibri" panose="020F0502020204030204" pitchFamily="34" charset="0"/>
                <a:ea typeface="Times New Roman" panose="02020603050405020304" pitchFamily="18" charset="0"/>
              </a:rPr>
              <a:t>Internacionalización empresarial</a:t>
            </a:r>
            <a:endParaRPr lang="en-US" sz="2000" spc="10" dirty="0">
              <a:solidFill>
                <a:schemeClr val="bg1"/>
              </a:solidFill>
              <a:latin typeface="TT Chocolates"/>
              <a:ea typeface="TT Chocolates"/>
              <a:cs typeface="TT Chocolates"/>
              <a:sym typeface="TT Chocolates"/>
            </a:endParaRPr>
          </a:p>
        </p:txBody>
      </p:sp>
      <p:sp>
        <p:nvSpPr>
          <p:cNvPr id="18" name="TextBox 18"/>
          <p:cNvSpPr txBox="1"/>
          <p:nvPr/>
        </p:nvSpPr>
        <p:spPr>
          <a:xfrm>
            <a:off x="2927284" y="5177925"/>
            <a:ext cx="5641789" cy="1846659"/>
          </a:xfrm>
          <a:prstGeom prst="rect">
            <a:avLst/>
          </a:prstGeom>
        </p:spPr>
        <p:txBody>
          <a:bodyPr wrap="square" lIns="0" tIns="0" rIns="0" bIns="0" rtlCol="0" anchor="t">
            <a:spAutoFit/>
          </a:bodyPr>
          <a:lstStyle/>
          <a:p>
            <a:pPr marL="285750" indent="-285750">
              <a:buFont typeface="Wingdings" panose="05000000000000000000" pitchFamily="2" charset="2"/>
              <a:buChar char="Ø"/>
            </a:pPr>
            <a:r>
              <a:rPr lang="es-ES" sz="2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Definición de la globalización.</a:t>
            </a:r>
            <a:endParaRPr lang="es-CO"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s-ES" sz="2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Característica, ventajas y desafíos de la globalización económica</a:t>
            </a:r>
            <a:endParaRPr lang="es-CO"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s-ES" sz="2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Impacto de la globalización en las empresas</a:t>
            </a:r>
            <a:endParaRPr lang="es-CO"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s-ES" sz="2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Entorno financiero global</a:t>
            </a:r>
            <a:endParaRPr lang="es-CO"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s-ES" sz="2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Tendencias de los negocios Internacionales</a:t>
            </a:r>
            <a:endParaRPr lang="es-CO"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9" name="TextBox 19"/>
          <p:cNvSpPr txBox="1"/>
          <p:nvPr/>
        </p:nvSpPr>
        <p:spPr>
          <a:xfrm>
            <a:off x="10758422" y="4395376"/>
            <a:ext cx="5319778" cy="1846659"/>
          </a:xfrm>
          <a:prstGeom prst="rect">
            <a:avLst/>
          </a:prstGeom>
        </p:spPr>
        <p:txBody>
          <a:bodyPr wrap="square" lIns="0" tIns="0" rIns="0" bIns="0" rtlCol="0" anchor="t">
            <a:spAutoFit/>
          </a:bodyPr>
          <a:lstStyle/>
          <a:p>
            <a:pPr marL="342900" indent="-342900">
              <a:buFont typeface="Wingdings" panose="05000000000000000000" pitchFamily="2" charset="2"/>
              <a:buChar char="Ø"/>
            </a:pPr>
            <a:r>
              <a:rPr lang="es-ES" sz="2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Gobiernos y comercio internacional</a:t>
            </a:r>
            <a:endParaRPr lang="es-CO"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s-ES" sz="2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Sistemas políticos</a:t>
            </a:r>
            <a:endParaRPr lang="es-CO"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s-ES" sz="2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Sistemas económicos </a:t>
            </a:r>
            <a:endParaRPr lang="es-CO"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s-ES" sz="2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Sistemas legales, </a:t>
            </a:r>
            <a:endParaRPr lang="es-CO"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s-ES" sz="2000" dirty="0">
                <a:solidFill>
                  <a:schemeClr val="bg1"/>
                </a:solidFill>
                <a:effectLst/>
                <a:latin typeface="Calibri" panose="020F0502020204030204" pitchFamily="34" charset="0"/>
                <a:ea typeface="Times New Roman" panose="02020603050405020304" pitchFamily="18" charset="0"/>
              </a:rPr>
              <a:t>Organismos internacionales (CCI, OMC, OMA, FMI</a:t>
            </a:r>
            <a:r>
              <a:rPr lang="es-ES" sz="1800" dirty="0">
                <a:solidFill>
                  <a:schemeClr val="bg1"/>
                </a:solidFill>
                <a:effectLst/>
                <a:latin typeface="Calibri" panose="020F0502020204030204" pitchFamily="34" charset="0"/>
                <a:ea typeface="Times New Roman" panose="02020603050405020304" pitchFamily="18" charset="0"/>
              </a:rPr>
              <a:t>)</a:t>
            </a:r>
            <a:r>
              <a:rPr lang="es-ES" sz="1800" dirty="0">
                <a:effectLst/>
                <a:latin typeface="Calibri" panose="020F0502020204030204" pitchFamily="34" charset="0"/>
                <a:ea typeface="Times New Roman" panose="02020603050405020304" pitchFamily="18" charset="0"/>
              </a:rPr>
              <a:t>	</a:t>
            </a:r>
            <a:endParaRPr lang="en-US" sz="3399" spc="10" dirty="0">
              <a:solidFill>
                <a:srgbClr val="FFFFFF"/>
              </a:solidFill>
              <a:latin typeface="TT Chocolates"/>
              <a:ea typeface="TT Chocolates"/>
              <a:cs typeface="TT Chocolates"/>
              <a:sym typeface="TT Chocolates"/>
            </a:endParaRPr>
          </a:p>
        </p:txBody>
      </p:sp>
      <p:sp>
        <p:nvSpPr>
          <p:cNvPr id="20" name="TextBox 20"/>
          <p:cNvSpPr txBox="1"/>
          <p:nvPr/>
        </p:nvSpPr>
        <p:spPr>
          <a:xfrm>
            <a:off x="10930721" y="7254634"/>
            <a:ext cx="6000543" cy="1538883"/>
          </a:xfrm>
          <a:prstGeom prst="rect">
            <a:avLst/>
          </a:prstGeom>
        </p:spPr>
        <p:txBody>
          <a:bodyPr wrap="square" lIns="0" tIns="0" rIns="0" bIns="0" rtlCol="0" anchor="t">
            <a:spAutoFit/>
          </a:bodyPr>
          <a:lstStyle/>
          <a:p>
            <a:pPr marL="342900" indent="-342900">
              <a:buFont typeface="Wingdings" panose="05000000000000000000" pitchFamily="2" charset="2"/>
              <a:buChar char="Ø"/>
            </a:pPr>
            <a:r>
              <a:rPr lang="es-ES" sz="2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Cultura en los negocios internacionales</a:t>
            </a:r>
            <a:endParaRPr lang="es-CO"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s-ES" sz="2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Comunicación intercultural</a:t>
            </a:r>
            <a:endParaRPr lang="es-CO"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s-ES" sz="2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Negociación internacional</a:t>
            </a:r>
            <a:endParaRPr lang="es-CO"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s-ES" sz="2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Ética y valores en los negocios internacionales</a:t>
            </a:r>
            <a:endParaRPr lang="es-CO"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s-ES" sz="2000" dirty="0">
                <a:solidFill>
                  <a:schemeClr val="bg1"/>
                </a:solidFill>
                <a:effectLst/>
                <a:latin typeface="Calibri" panose="020F0502020204030204" pitchFamily="34" charset="0"/>
                <a:ea typeface="Times New Roman" panose="02020603050405020304" pitchFamily="18" charset="0"/>
              </a:rPr>
              <a:t>Protocolos y responsabilidad global</a:t>
            </a:r>
            <a:endParaRPr lang="en-US" sz="2000" spc="10" dirty="0">
              <a:solidFill>
                <a:schemeClr val="bg1"/>
              </a:solidFill>
              <a:latin typeface="TT Chocolates"/>
              <a:ea typeface="TT Chocolates"/>
              <a:cs typeface="TT Chocolates"/>
              <a:sym typeface="TT Chocolates"/>
            </a:endParaRPr>
          </a:p>
        </p:txBody>
      </p:sp>
      <p:sp>
        <p:nvSpPr>
          <p:cNvPr id="21" name="TextBox 21"/>
          <p:cNvSpPr txBox="1"/>
          <p:nvPr/>
        </p:nvSpPr>
        <p:spPr>
          <a:xfrm>
            <a:off x="829947" y="484378"/>
            <a:ext cx="8338340" cy="1477328"/>
          </a:xfrm>
          <a:prstGeom prst="rect">
            <a:avLst/>
          </a:prstGeom>
        </p:spPr>
        <p:txBody>
          <a:bodyPr lIns="0" tIns="0" rIns="0" bIns="0" rtlCol="0" anchor="t">
            <a:spAutoFit/>
          </a:bodyPr>
          <a:lstStyle/>
          <a:p>
            <a:pPr algn="ctr"/>
            <a:r>
              <a:rPr lang="es-ES" sz="3200" b="1" dirty="0">
                <a:effectLst/>
                <a:latin typeface="Calibri" panose="020F0502020204030204" pitchFamily="34" charset="0"/>
                <a:ea typeface="Times New Roman" panose="02020603050405020304" pitchFamily="18" charset="0"/>
                <a:cs typeface="Calibri" panose="020F0502020204030204" pitchFamily="34" charset="0"/>
              </a:rPr>
              <a:t>Fundamentos de los Negocios Internacionales y Entorno Global</a:t>
            </a:r>
            <a:endParaRPr lang="es-CO" sz="32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s-ES" sz="3200" dirty="0">
                <a:effectLst/>
                <a:latin typeface="Calibri" panose="020F0502020204030204" pitchFamily="34" charset="0"/>
                <a:ea typeface="Times New Roman" panose="02020603050405020304" pitchFamily="18" charset="0"/>
                <a:cs typeface="Times New Roman" panose="02020603050405020304" pitchFamily="18" charset="0"/>
              </a:rPr>
              <a:t>RA 1</a:t>
            </a:r>
            <a:endParaRPr lang="en-US" sz="3200" b="1" u="none" strike="noStrike" dirty="0">
              <a:solidFill>
                <a:srgbClr val="000000"/>
              </a:solidFill>
              <a:latin typeface="Codec Pro Bold"/>
              <a:ea typeface="Codec Pro Bold"/>
              <a:cs typeface="Codec Pro Bold"/>
              <a:sym typeface="Codec Pro Bold"/>
            </a:endParaRPr>
          </a:p>
        </p:txBody>
      </p:sp>
      <p:sp>
        <p:nvSpPr>
          <p:cNvPr id="22" name="TextBox 22"/>
          <p:cNvSpPr txBox="1"/>
          <p:nvPr/>
        </p:nvSpPr>
        <p:spPr>
          <a:xfrm>
            <a:off x="1537663" y="2639898"/>
            <a:ext cx="666756" cy="1401952"/>
          </a:xfrm>
          <a:prstGeom prst="rect">
            <a:avLst/>
          </a:prstGeom>
        </p:spPr>
        <p:txBody>
          <a:bodyPr lIns="0" tIns="0" rIns="0" bIns="0" rtlCol="0" anchor="t">
            <a:spAutoFit/>
          </a:bodyPr>
          <a:lstStyle/>
          <a:p>
            <a:pPr algn="r">
              <a:lnSpc>
                <a:spcPts val="11172"/>
              </a:lnSpc>
            </a:pPr>
            <a:r>
              <a:rPr lang="en-US" sz="6572" b="1" spc="387">
                <a:solidFill>
                  <a:srgbClr val="FFFFFF"/>
                </a:solidFill>
                <a:latin typeface="Codec Pro Bold"/>
                <a:ea typeface="Codec Pro Bold"/>
                <a:cs typeface="Codec Pro Bold"/>
                <a:sym typeface="Codec Pro Bold"/>
              </a:rPr>
              <a:t>1</a:t>
            </a:r>
          </a:p>
        </p:txBody>
      </p:sp>
      <p:sp>
        <p:nvSpPr>
          <p:cNvPr id="23" name="TextBox 23"/>
          <p:cNvSpPr txBox="1"/>
          <p:nvPr/>
        </p:nvSpPr>
        <p:spPr>
          <a:xfrm>
            <a:off x="1537663" y="5307946"/>
            <a:ext cx="789473" cy="1401952"/>
          </a:xfrm>
          <a:prstGeom prst="rect">
            <a:avLst/>
          </a:prstGeom>
        </p:spPr>
        <p:txBody>
          <a:bodyPr lIns="0" tIns="0" rIns="0" bIns="0" rtlCol="0" anchor="t">
            <a:spAutoFit/>
          </a:bodyPr>
          <a:lstStyle/>
          <a:p>
            <a:pPr algn="r">
              <a:lnSpc>
                <a:spcPts val="11172"/>
              </a:lnSpc>
            </a:pPr>
            <a:r>
              <a:rPr lang="en-US" sz="6572" b="1" spc="387">
                <a:solidFill>
                  <a:srgbClr val="FFFFFF"/>
                </a:solidFill>
                <a:latin typeface="Codec Pro Bold"/>
                <a:ea typeface="Codec Pro Bold"/>
                <a:cs typeface="Codec Pro Bold"/>
                <a:sym typeface="Codec Pro Bold"/>
              </a:rPr>
              <a:t>2</a:t>
            </a:r>
          </a:p>
        </p:txBody>
      </p:sp>
      <p:sp>
        <p:nvSpPr>
          <p:cNvPr id="24" name="Flecha: a la izquierda y derecha 23">
            <a:extLst>
              <a:ext uri="{FF2B5EF4-FFF2-40B4-BE49-F238E27FC236}">
                <a16:creationId xmlns:a16="http://schemas.microsoft.com/office/drawing/2014/main" id="{E575DBCA-80E6-4578-A68E-C3145FB219F4}"/>
              </a:ext>
            </a:extLst>
          </p:cNvPr>
          <p:cNvSpPr/>
          <p:nvPr/>
        </p:nvSpPr>
        <p:spPr>
          <a:xfrm>
            <a:off x="1028700" y="9256365"/>
            <a:ext cx="16625888" cy="10287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200" dirty="0"/>
              <a:t>PARCIAL 1 CORTE </a:t>
            </a:r>
          </a:p>
        </p:txBody>
      </p:sp>
      <p:pic>
        <p:nvPicPr>
          <p:cNvPr id="25" name="Picture 5">
            <a:extLst>
              <a:ext uri="{FF2B5EF4-FFF2-40B4-BE49-F238E27FC236}">
                <a16:creationId xmlns:a16="http://schemas.microsoft.com/office/drawing/2014/main" id="{954EEF16-F23D-45D2-A2FF-775624FCCD5D}"/>
              </a:ext>
            </a:extLst>
          </p:cNvPr>
          <p:cNvPicPr>
            <a:picLocks noChangeAspect="1"/>
          </p:cNvPicPr>
          <p:nvPr/>
        </p:nvPicPr>
        <p:blipFill>
          <a:blip r:embed="rId4"/>
          <a:srcRect/>
          <a:stretch>
            <a:fillRect/>
          </a:stretch>
        </p:blipFill>
        <p:spPr>
          <a:xfrm>
            <a:off x="12801600" y="242158"/>
            <a:ext cx="3054906" cy="3416299"/>
          </a:xfrm>
          <a:prstGeom prst="rect">
            <a:avLst/>
          </a:prstGeom>
        </p:spPr>
      </p:pic>
      <p:sp>
        <p:nvSpPr>
          <p:cNvPr id="26" name="Diagrama de flujo: documento 25">
            <a:extLst>
              <a:ext uri="{FF2B5EF4-FFF2-40B4-BE49-F238E27FC236}">
                <a16:creationId xmlns:a16="http://schemas.microsoft.com/office/drawing/2014/main" id="{B3A50A4A-A590-4445-9EC5-A14D996B0785}"/>
              </a:ext>
            </a:extLst>
          </p:cNvPr>
          <p:cNvSpPr/>
          <p:nvPr/>
        </p:nvSpPr>
        <p:spPr>
          <a:xfrm>
            <a:off x="5168017" y="7588718"/>
            <a:ext cx="3355682" cy="1717427"/>
          </a:xfrm>
          <a:prstGeom prst="flowChartDocumen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effectLst/>
              </a:rPr>
              <a:t>Hill, C. W. L., &amp; </a:t>
            </a:r>
            <a:r>
              <a:rPr lang="en-US" sz="1400" dirty="0" err="1">
                <a:solidFill>
                  <a:schemeClr val="tx1"/>
                </a:solidFill>
                <a:effectLst/>
              </a:rPr>
              <a:t>Hult</a:t>
            </a:r>
            <a:r>
              <a:rPr lang="en-US" sz="1400" dirty="0">
                <a:solidFill>
                  <a:schemeClr val="tx1"/>
                </a:solidFill>
                <a:effectLst/>
              </a:rPr>
              <a:t>, G. T. M. (2019). </a:t>
            </a:r>
            <a:r>
              <a:rPr lang="es-ES" sz="1400" dirty="0">
                <a:solidFill>
                  <a:schemeClr val="tx1"/>
                </a:solidFill>
                <a:effectLst/>
              </a:rPr>
              <a:t>Negocios internacionales: Competencia en el mercado global (12.ª ed.). McGraw-Hill </a:t>
            </a:r>
            <a:r>
              <a:rPr lang="es-ES" sz="1400" dirty="0" err="1">
                <a:solidFill>
                  <a:schemeClr val="tx1"/>
                </a:solidFill>
                <a:effectLst/>
              </a:rPr>
              <a:t>Education</a:t>
            </a:r>
            <a:r>
              <a:rPr lang="es-ES" sz="1400" dirty="0">
                <a:solidFill>
                  <a:schemeClr val="tx1"/>
                </a:solidFill>
                <a:effectLst/>
              </a:rPr>
              <a:t>.</a:t>
            </a:r>
            <a:endParaRPr lang="es-CO" sz="1400" dirty="0">
              <a:solidFill>
                <a:schemeClr val="tx1"/>
              </a:solidFill>
              <a:effectLst/>
              <a:latin typeface="Calibri" panose="020F0502020204030204" pitchFamily="34" charset="0"/>
              <a:ea typeface="Times New Roman" panose="02020603050405020304" pitchFamily="18" charset="0"/>
              <a:cs typeface="Times New Roman" panose="02020603050405020304" pitchFamily="18" charset="0"/>
            </a:endParaRPr>
          </a:p>
          <a:p>
            <a:pPr algn="ctr"/>
            <a:endParaRPr lang="es-CO"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1"/>
          <p:cNvSpPr/>
          <p:nvPr/>
        </p:nvSpPr>
        <p:spPr>
          <a:xfrm>
            <a:off x="12649200" y="702564"/>
            <a:ext cx="4773719" cy="4898135"/>
          </a:xfrm>
          <a:custGeom>
            <a:avLst/>
            <a:gdLst/>
            <a:ahLst/>
            <a:cxnLst/>
            <a:rect l="l" t="t" r="r" b="b"/>
            <a:pathLst>
              <a:path w="6522422" h="5751590">
                <a:moveTo>
                  <a:pt x="0" y="0"/>
                </a:moveTo>
                <a:lnTo>
                  <a:pt x="6522422" y="0"/>
                </a:lnTo>
                <a:lnTo>
                  <a:pt x="6522422" y="5751590"/>
                </a:lnTo>
                <a:lnTo>
                  <a:pt x="0" y="575159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21" name="TextBox 21"/>
          <p:cNvSpPr txBox="1"/>
          <p:nvPr/>
        </p:nvSpPr>
        <p:spPr>
          <a:xfrm>
            <a:off x="1000125" y="952500"/>
            <a:ext cx="8143875" cy="702565"/>
          </a:xfrm>
          <a:prstGeom prst="rect">
            <a:avLst/>
          </a:prstGeom>
        </p:spPr>
        <p:txBody>
          <a:bodyPr wrap="square" lIns="0" tIns="0" rIns="0" bIns="0" rtlCol="0" anchor="t">
            <a:spAutoFit/>
          </a:bodyPr>
          <a:lstStyle/>
          <a:p>
            <a:pPr marL="0" lvl="0" indent="0" algn="l">
              <a:lnSpc>
                <a:spcPts val="4839"/>
              </a:lnSpc>
              <a:spcBef>
                <a:spcPct val="0"/>
              </a:spcBef>
            </a:pPr>
            <a:r>
              <a:rPr lang="en-US" sz="7200" b="1" u="none" strike="noStrike" dirty="0">
                <a:solidFill>
                  <a:srgbClr val="0080BF"/>
                </a:solidFill>
                <a:latin typeface="Codec Pro Bold"/>
                <a:ea typeface="Codec Pro Bold"/>
                <a:cs typeface="Codec Pro Bold"/>
                <a:sym typeface="Codec Pro Bold"/>
              </a:rPr>
              <a:t>Tres puntos clave</a:t>
            </a:r>
          </a:p>
        </p:txBody>
      </p:sp>
      <p:pic>
        <p:nvPicPr>
          <p:cNvPr id="25" name="Imagen 24">
            <a:extLst>
              <a:ext uri="{FF2B5EF4-FFF2-40B4-BE49-F238E27FC236}">
                <a16:creationId xmlns:a16="http://schemas.microsoft.com/office/drawing/2014/main" id="{1C245832-E63B-4B58-B263-367679749667}"/>
              </a:ext>
            </a:extLst>
          </p:cNvPr>
          <p:cNvPicPr>
            <a:picLocks noChangeAspect="1"/>
          </p:cNvPicPr>
          <p:nvPr/>
        </p:nvPicPr>
        <p:blipFill>
          <a:blip r:embed="rId4"/>
          <a:stretch>
            <a:fillRect/>
          </a:stretch>
        </p:blipFill>
        <p:spPr>
          <a:xfrm>
            <a:off x="304800" y="1994143"/>
            <a:ext cx="11049000" cy="7514893"/>
          </a:xfrm>
          <a:prstGeom prst="rect">
            <a:avLst/>
          </a:prstGeom>
        </p:spPr>
      </p:pic>
      <p:pic>
        <p:nvPicPr>
          <p:cNvPr id="26" name="Picture 3">
            <a:extLst>
              <a:ext uri="{FF2B5EF4-FFF2-40B4-BE49-F238E27FC236}">
                <a16:creationId xmlns:a16="http://schemas.microsoft.com/office/drawing/2014/main" id="{EC06BFD7-D8FE-4853-A6D9-61F0DE28F7D5}"/>
              </a:ext>
            </a:extLst>
          </p:cNvPr>
          <p:cNvPicPr>
            <a:picLocks noChangeAspect="1"/>
          </p:cNvPicPr>
          <p:nvPr/>
        </p:nvPicPr>
        <p:blipFill>
          <a:blip r:embed="rId5"/>
          <a:srcRect/>
          <a:stretch>
            <a:fillRect/>
          </a:stretch>
        </p:blipFill>
        <p:spPr>
          <a:xfrm rot="10800000">
            <a:off x="11734800" y="6057900"/>
            <a:ext cx="6215062" cy="25908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C259BF49-7983-45A9-BD3A-A6B59FA87491}"/>
              </a:ext>
            </a:extLst>
          </p:cNvPr>
          <p:cNvSpPr/>
          <p:nvPr/>
        </p:nvSpPr>
        <p:spPr>
          <a:xfrm>
            <a:off x="2844007" y="1832164"/>
            <a:ext cx="6206827" cy="1246495"/>
          </a:xfrm>
          <a:prstGeom prst="rect">
            <a:avLst/>
          </a:prstGeom>
        </p:spPr>
        <p:txBody>
          <a:bodyPr wrap="none">
            <a:spAutoFit/>
          </a:bodyPr>
          <a:lstStyle/>
          <a:p>
            <a:r>
              <a:rPr lang="es-MX" sz="7500" dirty="0">
                <a:solidFill>
                  <a:schemeClr val="bg1"/>
                </a:solidFill>
                <a:effectLst>
                  <a:outerShdw blurRad="38100" dist="38100" dir="2700000" algn="tl">
                    <a:srgbClr val="000000">
                      <a:alpha val="43137"/>
                    </a:srgbClr>
                  </a:outerShdw>
                </a:effectLst>
              </a:rPr>
              <a:t>METODOLOGÍA</a:t>
            </a:r>
          </a:p>
        </p:txBody>
      </p:sp>
      <p:sp>
        <p:nvSpPr>
          <p:cNvPr id="7" name="Rectángulo 6">
            <a:extLst>
              <a:ext uri="{FF2B5EF4-FFF2-40B4-BE49-F238E27FC236}">
                <a16:creationId xmlns:a16="http://schemas.microsoft.com/office/drawing/2014/main" id="{90769EBD-3EDC-43E0-9C73-25805D4A401F}"/>
              </a:ext>
            </a:extLst>
          </p:cNvPr>
          <p:cNvSpPr/>
          <p:nvPr/>
        </p:nvSpPr>
        <p:spPr>
          <a:xfrm>
            <a:off x="1373904" y="2924334"/>
            <a:ext cx="12844670" cy="738664"/>
          </a:xfrm>
          <a:prstGeom prst="rect">
            <a:avLst/>
          </a:prstGeom>
        </p:spPr>
        <p:txBody>
          <a:bodyPr wrap="none">
            <a:spAutoFit/>
          </a:bodyPr>
          <a:lstStyle/>
          <a:p>
            <a:r>
              <a:rPr lang="es-MX" sz="4200" dirty="0">
                <a:solidFill>
                  <a:schemeClr val="bg1"/>
                </a:solidFill>
              </a:rPr>
              <a:t>El curso se adelantara mediante las siguientes actividades</a:t>
            </a:r>
            <a:r>
              <a:rPr lang="es-MX" sz="2700" dirty="0">
                <a:solidFill>
                  <a:schemeClr val="bg1"/>
                </a:solidFill>
              </a:rPr>
              <a:t>:</a:t>
            </a:r>
          </a:p>
        </p:txBody>
      </p:sp>
      <p:sp>
        <p:nvSpPr>
          <p:cNvPr id="8" name="CuadroTexto 7">
            <a:extLst>
              <a:ext uri="{FF2B5EF4-FFF2-40B4-BE49-F238E27FC236}">
                <a16:creationId xmlns:a16="http://schemas.microsoft.com/office/drawing/2014/main" id="{08D2C19B-B9C9-4268-A2AC-7007ECD138AA}"/>
              </a:ext>
            </a:extLst>
          </p:cNvPr>
          <p:cNvSpPr txBox="1"/>
          <p:nvPr/>
        </p:nvSpPr>
        <p:spPr>
          <a:xfrm>
            <a:off x="6843713" y="4746689"/>
            <a:ext cx="3299789" cy="2308324"/>
          </a:xfrm>
          <a:prstGeom prst="rect">
            <a:avLst/>
          </a:prstGeom>
          <a:noFill/>
        </p:spPr>
        <p:txBody>
          <a:bodyPr wrap="square" rtlCol="0">
            <a:spAutoFit/>
          </a:bodyPr>
          <a:lstStyle/>
          <a:p>
            <a:r>
              <a:rPr lang="es-MX" sz="3600" dirty="0">
                <a:solidFill>
                  <a:schemeClr val="bg1"/>
                </a:solidFill>
              </a:rPr>
              <a:t>Exposición</a:t>
            </a:r>
          </a:p>
          <a:p>
            <a:r>
              <a:rPr lang="es-MX" sz="3600" dirty="0">
                <a:solidFill>
                  <a:schemeClr val="bg1"/>
                </a:solidFill>
              </a:rPr>
              <a:t>Trabajos</a:t>
            </a:r>
          </a:p>
          <a:p>
            <a:r>
              <a:rPr lang="es-MX" sz="3600" dirty="0" err="1">
                <a:solidFill>
                  <a:schemeClr val="bg1"/>
                </a:solidFill>
              </a:rPr>
              <a:t>Quizz</a:t>
            </a:r>
            <a:endParaRPr lang="es-MX" sz="3600" dirty="0">
              <a:solidFill>
                <a:schemeClr val="bg1"/>
              </a:solidFill>
            </a:endParaRPr>
          </a:p>
          <a:p>
            <a:r>
              <a:rPr lang="es-MX" sz="3600" dirty="0">
                <a:solidFill>
                  <a:schemeClr val="bg1"/>
                </a:solidFill>
              </a:rPr>
              <a:t>Cuestionarios</a:t>
            </a:r>
            <a:endParaRPr lang="es-CO" sz="2700" dirty="0">
              <a:solidFill>
                <a:schemeClr val="bg1"/>
              </a:solidFill>
            </a:endParaRPr>
          </a:p>
        </p:txBody>
      </p:sp>
      <p:sp>
        <p:nvSpPr>
          <p:cNvPr id="9" name="CuadroTexto 8">
            <a:extLst>
              <a:ext uri="{FF2B5EF4-FFF2-40B4-BE49-F238E27FC236}">
                <a16:creationId xmlns:a16="http://schemas.microsoft.com/office/drawing/2014/main" id="{5404A6B0-8DDB-448E-95EA-0783BBBB3B5C}"/>
              </a:ext>
            </a:extLst>
          </p:cNvPr>
          <p:cNvSpPr txBox="1"/>
          <p:nvPr/>
        </p:nvSpPr>
        <p:spPr>
          <a:xfrm>
            <a:off x="11315422" y="5143500"/>
            <a:ext cx="2567411" cy="1200329"/>
          </a:xfrm>
          <a:prstGeom prst="rect">
            <a:avLst/>
          </a:prstGeom>
          <a:noFill/>
        </p:spPr>
        <p:txBody>
          <a:bodyPr wrap="square" rtlCol="0">
            <a:spAutoFit/>
          </a:bodyPr>
          <a:lstStyle/>
          <a:p>
            <a:r>
              <a:rPr lang="es-MX" sz="3600" dirty="0">
                <a:solidFill>
                  <a:schemeClr val="bg1"/>
                </a:solidFill>
              </a:rPr>
              <a:t>Actividades interactivas</a:t>
            </a:r>
          </a:p>
        </p:txBody>
      </p:sp>
      <p:pic>
        <p:nvPicPr>
          <p:cNvPr id="10" name="Imagen 9">
            <a:extLst>
              <a:ext uri="{FF2B5EF4-FFF2-40B4-BE49-F238E27FC236}">
                <a16:creationId xmlns:a16="http://schemas.microsoft.com/office/drawing/2014/main" id="{FBEF1C07-0842-4A0C-BF72-4DAB488B2702}"/>
              </a:ext>
            </a:extLst>
          </p:cNvPr>
          <p:cNvPicPr>
            <a:picLocks noChangeAspect="1"/>
          </p:cNvPicPr>
          <p:nvPr/>
        </p:nvPicPr>
        <p:blipFill>
          <a:blip r:embed="rId3"/>
          <a:stretch>
            <a:fillRect/>
          </a:stretch>
        </p:blipFill>
        <p:spPr>
          <a:xfrm>
            <a:off x="14204627" y="3755473"/>
            <a:ext cx="2194055" cy="1153649"/>
          </a:xfrm>
          <a:prstGeom prst="rect">
            <a:avLst/>
          </a:prstGeom>
        </p:spPr>
      </p:pic>
      <p:pic>
        <p:nvPicPr>
          <p:cNvPr id="11" name="Imagen 10">
            <a:extLst>
              <a:ext uri="{FF2B5EF4-FFF2-40B4-BE49-F238E27FC236}">
                <a16:creationId xmlns:a16="http://schemas.microsoft.com/office/drawing/2014/main" id="{49E0FD5E-D87C-47E9-BD89-BBCD9006E5BA}"/>
              </a:ext>
            </a:extLst>
          </p:cNvPr>
          <p:cNvPicPr>
            <a:picLocks noChangeAspect="1"/>
          </p:cNvPicPr>
          <p:nvPr/>
        </p:nvPicPr>
        <p:blipFill>
          <a:blip r:embed="rId4"/>
          <a:stretch>
            <a:fillRect/>
          </a:stretch>
        </p:blipFill>
        <p:spPr>
          <a:xfrm>
            <a:off x="14204628" y="5001738"/>
            <a:ext cx="2194053" cy="1153647"/>
          </a:xfrm>
          <a:prstGeom prst="rect">
            <a:avLst/>
          </a:prstGeom>
        </p:spPr>
      </p:pic>
      <p:pic>
        <p:nvPicPr>
          <p:cNvPr id="12" name="Imagen 11">
            <a:extLst>
              <a:ext uri="{FF2B5EF4-FFF2-40B4-BE49-F238E27FC236}">
                <a16:creationId xmlns:a16="http://schemas.microsoft.com/office/drawing/2014/main" id="{0ABCE97D-3E97-417A-8C3F-2B7051F062B8}"/>
              </a:ext>
            </a:extLst>
          </p:cNvPr>
          <p:cNvPicPr>
            <a:picLocks noChangeAspect="1"/>
          </p:cNvPicPr>
          <p:nvPr/>
        </p:nvPicPr>
        <p:blipFill>
          <a:blip r:embed="rId5"/>
          <a:stretch>
            <a:fillRect/>
          </a:stretch>
        </p:blipFill>
        <p:spPr>
          <a:xfrm>
            <a:off x="14204627" y="6248003"/>
            <a:ext cx="2821814" cy="1341660"/>
          </a:xfrm>
          <a:prstGeom prst="rect">
            <a:avLst/>
          </a:prstGeom>
        </p:spPr>
      </p:pic>
      <p:sp>
        <p:nvSpPr>
          <p:cNvPr id="13" name="CuadroTexto 12">
            <a:extLst>
              <a:ext uri="{FF2B5EF4-FFF2-40B4-BE49-F238E27FC236}">
                <a16:creationId xmlns:a16="http://schemas.microsoft.com/office/drawing/2014/main" id="{36C42981-FD9B-4615-8391-04219EB3367B}"/>
              </a:ext>
            </a:extLst>
          </p:cNvPr>
          <p:cNvSpPr txBox="1"/>
          <p:nvPr/>
        </p:nvSpPr>
        <p:spPr>
          <a:xfrm>
            <a:off x="3310370" y="8259996"/>
            <a:ext cx="2891648" cy="923330"/>
          </a:xfrm>
          <a:prstGeom prst="rect">
            <a:avLst/>
          </a:prstGeom>
          <a:noFill/>
        </p:spPr>
        <p:txBody>
          <a:bodyPr wrap="square" rtlCol="0">
            <a:spAutoFit/>
          </a:bodyPr>
          <a:lstStyle/>
          <a:p>
            <a:pPr algn="ctr"/>
            <a:r>
              <a:rPr lang="es-MX" sz="2700" dirty="0">
                <a:solidFill>
                  <a:schemeClr val="bg1"/>
                </a:solidFill>
              </a:rPr>
              <a:t>CM</a:t>
            </a:r>
          </a:p>
          <a:p>
            <a:pPr algn="ctr"/>
            <a:r>
              <a:rPr lang="es-MX" sz="2700" dirty="0">
                <a:solidFill>
                  <a:schemeClr val="bg1"/>
                </a:solidFill>
              </a:rPr>
              <a:t>CLASE INVERTIDA </a:t>
            </a:r>
            <a:endParaRPr lang="es-CO" sz="2700" dirty="0">
              <a:solidFill>
                <a:schemeClr val="bg1"/>
              </a:solidFill>
            </a:endParaRPr>
          </a:p>
        </p:txBody>
      </p:sp>
      <p:sp>
        <p:nvSpPr>
          <p:cNvPr id="14" name="Abrir llave 13">
            <a:extLst>
              <a:ext uri="{FF2B5EF4-FFF2-40B4-BE49-F238E27FC236}">
                <a16:creationId xmlns:a16="http://schemas.microsoft.com/office/drawing/2014/main" id="{061DC05E-4FC8-45B4-AEAD-ABFBBA9A4444}"/>
              </a:ext>
            </a:extLst>
          </p:cNvPr>
          <p:cNvSpPr/>
          <p:nvPr/>
        </p:nvSpPr>
        <p:spPr>
          <a:xfrm>
            <a:off x="13882832" y="3662855"/>
            <a:ext cx="321795" cy="420922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sz="2700"/>
          </a:p>
        </p:txBody>
      </p:sp>
      <p:pic>
        <p:nvPicPr>
          <p:cNvPr id="16" name="Imagen 15">
            <a:extLst>
              <a:ext uri="{FF2B5EF4-FFF2-40B4-BE49-F238E27FC236}">
                <a16:creationId xmlns:a16="http://schemas.microsoft.com/office/drawing/2014/main" id="{2F65F64A-F482-4B46-B466-D1117743A4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00558" y="4050774"/>
            <a:ext cx="4209222" cy="4209222"/>
          </a:xfrm>
          <a:prstGeom prst="rect">
            <a:avLst/>
          </a:prstGeom>
        </p:spPr>
      </p:pic>
    </p:spTree>
    <p:extLst>
      <p:ext uri="{BB962C8B-B14F-4D97-AF65-F5344CB8AC3E}">
        <p14:creationId xmlns:p14="http://schemas.microsoft.com/office/powerpoint/2010/main" val="4206035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1978261-7B50-4487-9D4B-4F8C5E9E5C2C}"/>
              </a:ext>
            </a:extLst>
          </p:cNvPr>
          <p:cNvSpPr txBox="1"/>
          <p:nvPr/>
        </p:nvSpPr>
        <p:spPr>
          <a:xfrm>
            <a:off x="4058642" y="8033087"/>
            <a:ext cx="9700590" cy="923330"/>
          </a:xfrm>
          <a:prstGeom prst="rect">
            <a:avLst/>
          </a:prstGeom>
          <a:noFill/>
        </p:spPr>
        <p:txBody>
          <a:bodyPr wrap="square">
            <a:spAutoFit/>
          </a:bodyPr>
          <a:lstStyle/>
          <a:p>
            <a:pPr algn="l"/>
            <a:r>
              <a:rPr lang="es-MX" sz="2700" dirty="0">
                <a:solidFill>
                  <a:srgbClr val="222222"/>
                </a:solidFill>
                <a:latin typeface="Lato" panose="020F0502020204030203" pitchFamily="34" charset="0"/>
              </a:rPr>
              <a:t>Negocios Internacionales. Fundamentos y Estrategias</a:t>
            </a:r>
          </a:p>
          <a:p>
            <a:pPr algn="l"/>
            <a:r>
              <a:rPr lang="es-MX" sz="2700" dirty="0">
                <a:solidFill>
                  <a:srgbClr val="FF4F00"/>
                </a:solidFill>
                <a:latin typeface="Lato" panose="020F0502020204030203" pitchFamily="34" charset="0"/>
                <a:hlinkClick r:id="rId3"/>
              </a:rPr>
              <a:t>Lombana Jahir</a:t>
            </a:r>
            <a:r>
              <a:rPr lang="es-MX" sz="2700" dirty="0">
                <a:solidFill>
                  <a:srgbClr val="222222"/>
                </a:solidFill>
                <a:latin typeface="Lato" panose="020F0502020204030203" pitchFamily="34" charset="0"/>
              </a:rPr>
              <a:t> · </a:t>
            </a:r>
            <a:r>
              <a:rPr lang="es-MX" sz="2700" dirty="0" err="1">
                <a:solidFill>
                  <a:srgbClr val="000000"/>
                </a:solidFill>
                <a:latin typeface="Lato" panose="020F0502020204030203" pitchFamily="34" charset="0"/>
                <a:hlinkClick r:id="rId4"/>
              </a:rPr>
              <a:t>Ecoe</a:t>
            </a:r>
            <a:r>
              <a:rPr lang="es-MX" sz="2700" dirty="0">
                <a:solidFill>
                  <a:srgbClr val="000000"/>
                </a:solidFill>
                <a:latin typeface="Lato" panose="020F0502020204030203" pitchFamily="34" charset="0"/>
                <a:hlinkClick r:id="rId4"/>
              </a:rPr>
              <a:t> Editores</a:t>
            </a:r>
            <a:endParaRPr lang="es-MX" sz="2700" dirty="0">
              <a:solidFill>
                <a:srgbClr val="222222"/>
              </a:solidFill>
              <a:latin typeface="Lato" panose="020F0502020204030203" pitchFamily="34" charset="0"/>
            </a:endParaRPr>
          </a:p>
        </p:txBody>
      </p:sp>
      <p:pic>
        <p:nvPicPr>
          <p:cNvPr id="4" name="Imagen 3">
            <a:extLst>
              <a:ext uri="{FF2B5EF4-FFF2-40B4-BE49-F238E27FC236}">
                <a16:creationId xmlns:a16="http://schemas.microsoft.com/office/drawing/2014/main" id="{6AAD1282-6D6C-4D0C-A376-F681E03FFA2E}"/>
              </a:ext>
            </a:extLst>
          </p:cNvPr>
          <p:cNvPicPr>
            <a:picLocks noChangeAspect="1"/>
          </p:cNvPicPr>
          <p:nvPr/>
        </p:nvPicPr>
        <p:blipFill>
          <a:blip r:embed="rId5"/>
          <a:stretch>
            <a:fillRect/>
          </a:stretch>
        </p:blipFill>
        <p:spPr>
          <a:xfrm>
            <a:off x="12277224" y="5534099"/>
            <a:ext cx="5143500" cy="5143500"/>
          </a:xfrm>
          <a:prstGeom prst="rect">
            <a:avLst/>
          </a:prstGeom>
        </p:spPr>
      </p:pic>
      <p:sp>
        <p:nvSpPr>
          <p:cNvPr id="9" name="CuadroTexto 8">
            <a:extLst>
              <a:ext uri="{FF2B5EF4-FFF2-40B4-BE49-F238E27FC236}">
                <a16:creationId xmlns:a16="http://schemas.microsoft.com/office/drawing/2014/main" id="{E97B16A0-6FDD-4683-9FBA-19ABCFC157D4}"/>
              </a:ext>
            </a:extLst>
          </p:cNvPr>
          <p:cNvSpPr txBox="1"/>
          <p:nvPr/>
        </p:nvSpPr>
        <p:spPr>
          <a:xfrm>
            <a:off x="1899449" y="598617"/>
            <a:ext cx="4492488" cy="923330"/>
          </a:xfrm>
          <a:prstGeom prst="rect">
            <a:avLst/>
          </a:prstGeom>
          <a:noFill/>
        </p:spPr>
        <p:txBody>
          <a:bodyPr wrap="square">
            <a:spAutoFit/>
          </a:bodyPr>
          <a:lstStyle/>
          <a:p>
            <a:pPr algn="l"/>
            <a:r>
              <a:rPr lang="es-MX" sz="2700" dirty="0">
                <a:solidFill>
                  <a:srgbClr val="222222"/>
                </a:solidFill>
                <a:latin typeface="Lato" panose="020F0502020204030203" pitchFamily="34" charset="0"/>
              </a:rPr>
              <a:t>Negocios Internacionales</a:t>
            </a:r>
          </a:p>
          <a:p>
            <a:pPr algn="l"/>
            <a:r>
              <a:rPr lang="es-MX" sz="2700" dirty="0">
                <a:solidFill>
                  <a:srgbClr val="FF4F00"/>
                </a:solidFill>
                <a:latin typeface="Lato" panose="020F0502020204030203" pitchFamily="34" charset="0"/>
                <a:hlinkClick r:id="rId6"/>
              </a:rPr>
              <a:t>Charles Hill</a:t>
            </a:r>
            <a:r>
              <a:rPr lang="es-MX" sz="2700" dirty="0">
                <a:solidFill>
                  <a:srgbClr val="222222"/>
                </a:solidFill>
                <a:latin typeface="Lato" panose="020F0502020204030203" pitchFamily="34" charset="0"/>
              </a:rPr>
              <a:t> · </a:t>
            </a:r>
            <a:r>
              <a:rPr lang="es-MX" sz="2700" dirty="0">
                <a:solidFill>
                  <a:srgbClr val="000000"/>
                </a:solidFill>
                <a:latin typeface="Lato" panose="020F0502020204030203" pitchFamily="34" charset="0"/>
                <a:hlinkClick r:id="rId7"/>
              </a:rPr>
              <a:t>Mc Graw Hill</a:t>
            </a:r>
            <a:endParaRPr lang="es-MX" sz="2700" dirty="0">
              <a:solidFill>
                <a:srgbClr val="222222"/>
              </a:solidFill>
              <a:latin typeface="Lato" panose="020F0502020204030203" pitchFamily="34" charset="0"/>
            </a:endParaRPr>
          </a:p>
        </p:txBody>
      </p:sp>
      <p:pic>
        <p:nvPicPr>
          <p:cNvPr id="1026" name="Picture 2" descr="portada Negocios Internacionales">
            <a:extLst>
              <a:ext uri="{FF2B5EF4-FFF2-40B4-BE49-F238E27FC236}">
                <a16:creationId xmlns:a16="http://schemas.microsoft.com/office/drawing/2014/main" id="{0D533B2B-DB64-42AC-8CFA-F4D93CD80A2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504994" y="1"/>
            <a:ext cx="3235355" cy="4159742"/>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13">
            <a:extLst>
              <a:ext uri="{FF2B5EF4-FFF2-40B4-BE49-F238E27FC236}">
                <a16:creationId xmlns:a16="http://schemas.microsoft.com/office/drawing/2014/main" id="{3254475B-7986-47CC-AE3A-CC6F6E4D9929}"/>
              </a:ext>
            </a:extLst>
          </p:cNvPr>
          <p:cNvSpPr txBox="1"/>
          <p:nvPr/>
        </p:nvSpPr>
        <p:spPr>
          <a:xfrm>
            <a:off x="3968114" y="5049351"/>
            <a:ext cx="8309111" cy="923330"/>
          </a:xfrm>
          <a:prstGeom prst="rect">
            <a:avLst/>
          </a:prstGeom>
          <a:noFill/>
        </p:spPr>
        <p:txBody>
          <a:bodyPr wrap="square">
            <a:spAutoFit/>
          </a:bodyPr>
          <a:lstStyle/>
          <a:p>
            <a:r>
              <a:rPr lang="es-MX" sz="2700" dirty="0">
                <a:solidFill>
                  <a:schemeClr val="bg1"/>
                </a:solidFill>
              </a:rPr>
              <a:t>Negociación Internacional. Olegario Llamazares </a:t>
            </a:r>
            <a:r>
              <a:rPr lang="es-MX" sz="2700" dirty="0" err="1">
                <a:solidFill>
                  <a:schemeClr val="bg1"/>
                </a:solidFill>
              </a:rPr>
              <a:t>Garc&amp;Iacute;A-Loma</a:t>
            </a:r>
            <a:endParaRPr lang="es-CO" sz="2700" dirty="0">
              <a:solidFill>
                <a:schemeClr val="bg1"/>
              </a:solidFill>
            </a:endParaRPr>
          </a:p>
        </p:txBody>
      </p:sp>
      <p:pic>
        <p:nvPicPr>
          <p:cNvPr id="1028" name="Picture 4" descr="portada Negociación Internacional">
            <a:extLst>
              <a:ext uri="{FF2B5EF4-FFF2-40B4-BE49-F238E27FC236}">
                <a16:creationId xmlns:a16="http://schemas.microsoft.com/office/drawing/2014/main" id="{677B012C-9D71-4EAA-B807-B12BD57B585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59509" y="3334705"/>
            <a:ext cx="2636523" cy="39547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2492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115800" y="1028700"/>
            <a:ext cx="5546204" cy="8839200"/>
          </a:xfrm>
          <a:custGeom>
            <a:avLst/>
            <a:gdLst/>
            <a:ahLst/>
            <a:cxnLst/>
            <a:rect l="l" t="t" r="r" b="b"/>
            <a:pathLst>
              <a:path w="7776972" h="9258300">
                <a:moveTo>
                  <a:pt x="0" y="0"/>
                </a:moveTo>
                <a:lnTo>
                  <a:pt x="7776972" y="0"/>
                </a:lnTo>
                <a:lnTo>
                  <a:pt x="7776972" y="9258300"/>
                </a:lnTo>
                <a:lnTo>
                  <a:pt x="0" y="925830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pic>
        <p:nvPicPr>
          <p:cNvPr id="6" name="Picture 8">
            <a:extLst>
              <a:ext uri="{FF2B5EF4-FFF2-40B4-BE49-F238E27FC236}">
                <a16:creationId xmlns:a16="http://schemas.microsoft.com/office/drawing/2014/main" id="{EBD32612-7DC2-4BBF-A5FC-9516AC69678C}"/>
              </a:ext>
            </a:extLst>
          </p:cNvPr>
          <p:cNvPicPr>
            <a:picLocks noChangeAspect="1"/>
          </p:cNvPicPr>
          <p:nvPr/>
        </p:nvPicPr>
        <p:blipFill>
          <a:blip r:embed="rId4"/>
          <a:srcRect/>
          <a:stretch>
            <a:fillRect/>
          </a:stretch>
        </p:blipFill>
        <p:spPr>
          <a:xfrm>
            <a:off x="304800" y="5753100"/>
            <a:ext cx="7687540" cy="4360245"/>
          </a:xfrm>
          <a:prstGeom prst="rect">
            <a:avLst/>
          </a:prstGeom>
        </p:spPr>
      </p:pic>
      <p:sp>
        <p:nvSpPr>
          <p:cNvPr id="7" name="Bocadillo nube: nube 6">
            <a:extLst>
              <a:ext uri="{FF2B5EF4-FFF2-40B4-BE49-F238E27FC236}">
                <a16:creationId xmlns:a16="http://schemas.microsoft.com/office/drawing/2014/main" id="{83954016-831E-42E6-A42D-F6CFDF5124CE}"/>
              </a:ext>
            </a:extLst>
          </p:cNvPr>
          <p:cNvSpPr/>
          <p:nvPr/>
        </p:nvSpPr>
        <p:spPr>
          <a:xfrm>
            <a:off x="152400" y="173655"/>
            <a:ext cx="11353800" cy="5181600"/>
          </a:xfrm>
          <a:prstGeom prst="cloudCallou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4400" dirty="0">
                <a:solidFill>
                  <a:schemeClr val="tx1"/>
                </a:solidFill>
              </a:rPr>
              <a:t>Cuando escuchan hablar de Negocios internacionales, que se les viene a la mente?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2"/>
          <a:srcRect/>
          <a:stretch>
            <a:fillRect/>
          </a:stretch>
        </p:blipFill>
        <p:spPr>
          <a:xfrm>
            <a:off x="9296400" y="-190500"/>
            <a:ext cx="3975775" cy="3699030"/>
          </a:xfrm>
          <a:prstGeom prst="rect">
            <a:avLst/>
          </a:prstGeom>
        </p:spPr>
      </p:pic>
      <p:sp>
        <p:nvSpPr>
          <p:cNvPr id="8" name="TextBox 8"/>
          <p:cNvSpPr txBox="1"/>
          <p:nvPr/>
        </p:nvSpPr>
        <p:spPr>
          <a:xfrm>
            <a:off x="822274" y="1028700"/>
            <a:ext cx="7463810" cy="6647974"/>
          </a:xfrm>
          <a:prstGeom prst="rect">
            <a:avLst/>
          </a:prstGeom>
          <a:ln>
            <a:solidFill>
              <a:schemeClr val="tx1"/>
            </a:solidFill>
          </a:ln>
        </p:spPr>
        <p:txBody>
          <a:bodyPr lIns="0" tIns="0" rIns="0" bIns="0" rtlCol="0" anchor="t">
            <a:spAutoFit/>
          </a:bodyPr>
          <a:lstStyle/>
          <a:p>
            <a:pPr algn="just"/>
            <a:r>
              <a:rPr lang="es-MX" sz="3600" dirty="0"/>
              <a:t>Los negocios internacionales son todas aquellas actividades comerciales y empresariales que se realizan entre personas, empresas u organizaciones de diferentes países.</a:t>
            </a:r>
          </a:p>
          <a:p>
            <a:pPr algn="just"/>
            <a:endParaRPr lang="es-MX" sz="3600" dirty="0"/>
          </a:p>
          <a:p>
            <a:pPr algn="just"/>
            <a:r>
              <a:rPr lang="es-MX" sz="3600" dirty="0"/>
              <a:t>Incluyen actividades como la compra y venta de productos y servicios, exportaciones, importaciones, inversiones, alianzas empresariales, franquicias y operaciones de empresas multinacionales.</a:t>
            </a:r>
          </a:p>
        </p:txBody>
      </p:sp>
      <p:sp>
        <p:nvSpPr>
          <p:cNvPr id="11" name="Freeform 2">
            <a:extLst>
              <a:ext uri="{FF2B5EF4-FFF2-40B4-BE49-F238E27FC236}">
                <a16:creationId xmlns:a16="http://schemas.microsoft.com/office/drawing/2014/main" id="{A1005100-7602-4D59-9FD1-E102D9CBCB8A}"/>
              </a:ext>
            </a:extLst>
          </p:cNvPr>
          <p:cNvSpPr/>
          <p:nvPr/>
        </p:nvSpPr>
        <p:spPr>
          <a:xfrm>
            <a:off x="11303337" y="3233883"/>
            <a:ext cx="6527339" cy="7053117"/>
          </a:xfrm>
          <a:custGeom>
            <a:avLst/>
            <a:gdLst/>
            <a:ahLst/>
            <a:cxnLst/>
            <a:rect l="l" t="t" r="r" b="b"/>
            <a:pathLst>
              <a:path w="6527339" h="7053117">
                <a:moveTo>
                  <a:pt x="0" y="0"/>
                </a:moveTo>
                <a:lnTo>
                  <a:pt x="6527339" y="0"/>
                </a:lnTo>
                <a:lnTo>
                  <a:pt x="6527339" y="7053117"/>
                </a:lnTo>
                <a:lnTo>
                  <a:pt x="0" y="7053117"/>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sp>
    </p:spTree>
    <p:extLst>
      <p:ext uri="{BB962C8B-B14F-4D97-AF65-F5344CB8AC3E}">
        <p14:creationId xmlns:p14="http://schemas.microsoft.com/office/powerpoint/2010/main" val="327501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457324" y="157519"/>
            <a:ext cx="12725276" cy="10833735"/>
          </a:xfrm>
          <a:prstGeom prst="rect">
            <a:avLst/>
          </a:prstGeom>
          <a:ln>
            <a:solidFill>
              <a:schemeClr val="bg1"/>
            </a:solidFill>
          </a:ln>
        </p:spPr>
        <p:txBody>
          <a:bodyPr wrap="square" lIns="0" tIns="0" rIns="0" bIns="0" rtlCol="0" anchor="t">
            <a:spAutoFit/>
          </a:bodyPr>
          <a:lstStyle/>
          <a:p>
            <a:pPr algn="just"/>
            <a:endParaRPr lang="es-MX" sz="3600" dirty="0"/>
          </a:p>
          <a:p>
            <a:pPr algn="just"/>
            <a:r>
              <a:rPr lang="es-MX" sz="2800" dirty="0"/>
              <a:t>🌎 Acceder a nuevos mercados: las empresas pueden vender sus productos en otros países.</a:t>
            </a:r>
          </a:p>
          <a:p>
            <a:pPr algn="just"/>
            <a:endParaRPr lang="es-MX" sz="2800" dirty="0"/>
          </a:p>
          <a:p>
            <a:pPr algn="just"/>
            <a:r>
              <a:rPr lang="es-MX" sz="2800" dirty="0"/>
              <a:t>📈 Generar crecimiento económico: favorecen la creación de empresas, ingresos y empleo.</a:t>
            </a:r>
          </a:p>
          <a:p>
            <a:pPr algn="just"/>
            <a:endParaRPr lang="es-MX" sz="2800" dirty="0"/>
          </a:p>
          <a:p>
            <a:pPr algn="just"/>
            <a:r>
              <a:rPr lang="es-MX" sz="2800" dirty="0"/>
              <a:t>🤝 Conectar países y empresas: facilitan relaciones comerciales y alianzas internacionales.</a:t>
            </a:r>
          </a:p>
          <a:p>
            <a:pPr algn="just"/>
            <a:endParaRPr lang="es-MX" sz="2800" dirty="0"/>
          </a:p>
          <a:p>
            <a:pPr algn="just"/>
            <a:r>
              <a:rPr lang="es-MX" sz="2800" dirty="0"/>
              <a:t>💡 Acceder a tecnología y conocimiento: permiten incorporar nuevas ideas, procesos y tecnologías.</a:t>
            </a:r>
          </a:p>
          <a:p>
            <a:pPr algn="just"/>
            <a:endParaRPr lang="es-MX" sz="2800" dirty="0"/>
          </a:p>
          <a:p>
            <a:pPr algn="just"/>
            <a:r>
              <a:rPr lang="es-MX" sz="2800" dirty="0"/>
              <a:t>🏭 Mejorar la competitividad: las empresas deben innovar y mejorar la calidad para competir internacionalmente.</a:t>
            </a:r>
          </a:p>
          <a:p>
            <a:pPr algn="just"/>
            <a:endParaRPr lang="es-MX" sz="2800" dirty="0"/>
          </a:p>
          <a:p>
            <a:pPr algn="just"/>
            <a:r>
              <a:rPr lang="es-MX" sz="2800" dirty="0"/>
              <a:t>🛒 Ofrecer mayor variedad al consumidor: podemos acceder a productos y servicios provenientes de diferentes partes del mundo.</a:t>
            </a:r>
          </a:p>
          <a:p>
            <a:pPr algn="just"/>
            <a:endParaRPr lang="es-MX" sz="2800" dirty="0"/>
          </a:p>
          <a:p>
            <a:pPr algn="just"/>
            <a:r>
              <a:rPr lang="es-MX" sz="2800" dirty="0"/>
              <a:t>💰 Atraer inversión extranjera: empresas internacionales pueden invertir y generar oportunidades en un país</a:t>
            </a:r>
          </a:p>
          <a:p>
            <a:pPr algn="just"/>
            <a:endParaRPr lang="es-MX" sz="3600" dirty="0"/>
          </a:p>
          <a:p>
            <a:pPr algn="just"/>
            <a:endParaRPr lang="es-MX" sz="3600" dirty="0"/>
          </a:p>
          <a:p>
            <a:pPr algn="just"/>
            <a:endParaRPr lang="es-MX" sz="3600" dirty="0"/>
          </a:p>
        </p:txBody>
      </p:sp>
      <p:sp>
        <p:nvSpPr>
          <p:cNvPr id="11" name="Freeform 2">
            <a:extLst>
              <a:ext uri="{FF2B5EF4-FFF2-40B4-BE49-F238E27FC236}">
                <a16:creationId xmlns:a16="http://schemas.microsoft.com/office/drawing/2014/main" id="{A1005100-7602-4D59-9FD1-E102D9CBCB8A}"/>
              </a:ext>
            </a:extLst>
          </p:cNvPr>
          <p:cNvSpPr/>
          <p:nvPr/>
        </p:nvSpPr>
        <p:spPr>
          <a:xfrm>
            <a:off x="13487400" y="3233883"/>
            <a:ext cx="4343276" cy="7053117"/>
          </a:xfrm>
          <a:custGeom>
            <a:avLst/>
            <a:gdLst/>
            <a:ahLst/>
            <a:cxnLst/>
            <a:rect l="l" t="t" r="r" b="b"/>
            <a:pathLst>
              <a:path w="6527339" h="7053117">
                <a:moveTo>
                  <a:pt x="0" y="0"/>
                </a:moveTo>
                <a:lnTo>
                  <a:pt x="6527339" y="0"/>
                </a:lnTo>
                <a:lnTo>
                  <a:pt x="6527339" y="7053117"/>
                </a:lnTo>
                <a:lnTo>
                  <a:pt x="0" y="7053117"/>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5" name="Flecha: hacia la izquierda 4">
            <a:extLst>
              <a:ext uri="{FF2B5EF4-FFF2-40B4-BE49-F238E27FC236}">
                <a16:creationId xmlns:a16="http://schemas.microsoft.com/office/drawing/2014/main" id="{2765F2B1-31CA-4BC7-BFAC-2D9427E30742}"/>
              </a:ext>
            </a:extLst>
          </p:cNvPr>
          <p:cNvSpPr/>
          <p:nvPr/>
        </p:nvSpPr>
        <p:spPr>
          <a:xfrm>
            <a:off x="13182600" y="800100"/>
            <a:ext cx="4800600" cy="20574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2400" dirty="0"/>
              <a:t>Los negocios internacionales son importantes porque permiten:</a:t>
            </a:r>
            <a:endParaRPr lang="es-CO" sz="2400" dirty="0"/>
          </a:p>
        </p:txBody>
      </p:sp>
    </p:spTree>
    <p:extLst>
      <p:ext uri="{BB962C8B-B14F-4D97-AF65-F5344CB8AC3E}">
        <p14:creationId xmlns:p14="http://schemas.microsoft.com/office/powerpoint/2010/main" val="10455944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609600" y="640750"/>
            <a:ext cx="17145000" cy="830997"/>
          </a:xfrm>
          <a:prstGeom prst="rect">
            <a:avLst/>
          </a:prstGeom>
        </p:spPr>
        <p:txBody>
          <a:bodyPr wrap="square" lIns="0" tIns="0" rIns="0" bIns="0" rtlCol="0" anchor="t">
            <a:spAutoFit/>
          </a:bodyPr>
          <a:lstStyle/>
          <a:p>
            <a:pPr>
              <a:defRPr sz="2700" b="1">
                <a:solidFill>
                  <a:srgbClr val="122B46"/>
                </a:solidFill>
                <a:latin typeface="Aptos Display"/>
              </a:defRPr>
            </a:pPr>
            <a:r>
              <a:rPr lang="es-CO" sz="5400" dirty="0"/>
              <a:t>¿Qué impulsó la evolución de los Negocios Internacionales?</a:t>
            </a:r>
          </a:p>
        </p:txBody>
      </p:sp>
      <p:grpSp>
        <p:nvGrpSpPr>
          <p:cNvPr id="4" name="Group 4"/>
          <p:cNvGrpSpPr/>
          <p:nvPr/>
        </p:nvGrpSpPr>
        <p:grpSpPr>
          <a:xfrm>
            <a:off x="11963400" y="2978848"/>
            <a:ext cx="5252109" cy="1188700"/>
            <a:chOff x="0" y="-66675"/>
            <a:chExt cx="5324745" cy="1371397"/>
          </a:xfrm>
        </p:grpSpPr>
        <p:sp>
          <p:nvSpPr>
            <p:cNvPr id="5" name="TextBox 5"/>
            <p:cNvSpPr txBox="1"/>
            <p:nvPr/>
          </p:nvSpPr>
          <p:spPr>
            <a:xfrm>
              <a:off x="0" y="657588"/>
              <a:ext cx="5324745" cy="647134"/>
            </a:xfrm>
            <a:prstGeom prst="rect">
              <a:avLst/>
            </a:prstGeom>
          </p:spPr>
          <p:txBody>
            <a:bodyPr lIns="0" tIns="0" rIns="0" bIns="0" rtlCol="0" anchor="t">
              <a:spAutoFit/>
            </a:bodyPr>
            <a:lstStyle/>
            <a:p>
              <a:pPr marL="0" lvl="1" indent="0" algn="l">
                <a:lnSpc>
                  <a:spcPts val="2123"/>
                </a:lnSpc>
                <a:spcBef>
                  <a:spcPct val="0"/>
                </a:spcBef>
              </a:pPr>
              <a:r>
                <a:rPr lang="es-MX" sz="2400" dirty="0"/>
                <a:t>Contenedores, aviación de carga, puertos y trazabilidad</a:t>
              </a:r>
              <a:endParaRPr lang="en-US" sz="2400" u="none" strike="noStrike" dirty="0">
                <a:solidFill>
                  <a:srgbClr val="000000"/>
                </a:solidFill>
                <a:latin typeface="TT Chocolates"/>
                <a:ea typeface="TT Chocolates"/>
                <a:cs typeface="TT Chocolates"/>
                <a:sym typeface="TT Chocolates"/>
              </a:endParaRPr>
            </a:p>
          </p:txBody>
        </p:sp>
        <p:sp>
          <p:nvSpPr>
            <p:cNvPr id="6" name="TextBox 6"/>
            <p:cNvSpPr txBox="1"/>
            <p:nvPr/>
          </p:nvSpPr>
          <p:spPr>
            <a:xfrm>
              <a:off x="0" y="-66675"/>
              <a:ext cx="5324745" cy="421214"/>
            </a:xfrm>
            <a:prstGeom prst="rect">
              <a:avLst/>
            </a:prstGeom>
          </p:spPr>
          <p:txBody>
            <a:bodyPr lIns="0" tIns="0" rIns="0" bIns="0" rtlCol="0" anchor="t">
              <a:spAutoFit/>
            </a:bodyPr>
            <a:lstStyle/>
            <a:p>
              <a:pPr marL="0" lvl="1" indent="0" algn="l">
                <a:lnSpc>
                  <a:spcPts val="3119"/>
                </a:lnSpc>
                <a:spcBef>
                  <a:spcPct val="0"/>
                </a:spcBef>
              </a:pPr>
              <a:r>
                <a:rPr lang="en-US" sz="2000" b="1" spc="119" dirty="0">
                  <a:solidFill>
                    <a:srgbClr val="000000"/>
                  </a:solidFill>
                  <a:latin typeface="Codec Pro Bold"/>
                  <a:ea typeface="Codec Pro Bold"/>
                  <a:cs typeface="Codec Pro Bold"/>
                  <a:sym typeface="Codec Pro Bold"/>
                </a:rPr>
                <a:t>TRANSPORTE Y LOGISTICA</a:t>
              </a:r>
            </a:p>
          </p:txBody>
        </p:sp>
      </p:grpSp>
      <p:grpSp>
        <p:nvGrpSpPr>
          <p:cNvPr id="7" name="Group 7"/>
          <p:cNvGrpSpPr/>
          <p:nvPr/>
        </p:nvGrpSpPr>
        <p:grpSpPr>
          <a:xfrm>
            <a:off x="457200" y="2817973"/>
            <a:ext cx="4886586" cy="1471719"/>
            <a:chOff x="0" y="-66675"/>
            <a:chExt cx="5324745" cy="1820034"/>
          </a:xfrm>
        </p:grpSpPr>
        <p:sp>
          <p:nvSpPr>
            <p:cNvPr id="8" name="TextBox 8"/>
            <p:cNvSpPr txBox="1"/>
            <p:nvPr/>
          </p:nvSpPr>
          <p:spPr>
            <a:xfrm>
              <a:off x="0" y="657588"/>
              <a:ext cx="5324745" cy="1095771"/>
            </a:xfrm>
            <a:prstGeom prst="rect">
              <a:avLst/>
            </a:prstGeom>
          </p:spPr>
          <p:txBody>
            <a:bodyPr lIns="0" tIns="0" rIns="0" bIns="0" rtlCol="0" anchor="t">
              <a:spAutoFit/>
            </a:bodyPr>
            <a:lstStyle/>
            <a:p>
              <a:pPr algn="r">
                <a:lnSpc>
                  <a:spcPts val="2123"/>
                </a:lnSpc>
              </a:pPr>
              <a:r>
                <a:rPr lang="es-MX" sz="2400" dirty="0"/>
                <a:t>Internet, plataformas digitales, automatización y pagos electrónicos</a:t>
              </a:r>
              <a:r>
                <a:rPr lang="en-US" sz="1799" dirty="0">
                  <a:solidFill>
                    <a:srgbClr val="000000"/>
                  </a:solidFill>
                  <a:latin typeface="TT Chocolates"/>
                  <a:ea typeface="TT Chocolates"/>
                  <a:cs typeface="TT Chocolates"/>
                  <a:sym typeface="TT Chocolates"/>
                </a:rPr>
                <a:t>.</a:t>
              </a:r>
            </a:p>
          </p:txBody>
        </p:sp>
        <p:sp>
          <p:nvSpPr>
            <p:cNvPr id="9" name="TextBox 9"/>
            <p:cNvSpPr txBox="1"/>
            <p:nvPr/>
          </p:nvSpPr>
          <p:spPr>
            <a:xfrm>
              <a:off x="0" y="-66675"/>
              <a:ext cx="5324745" cy="504497"/>
            </a:xfrm>
            <a:prstGeom prst="rect">
              <a:avLst/>
            </a:prstGeom>
          </p:spPr>
          <p:txBody>
            <a:bodyPr lIns="0" tIns="0" rIns="0" bIns="0" rtlCol="0" anchor="t">
              <a:spAutoFit/>
            </a:bodyPr>
            <a:lstStyle/>
            <a:p>
              <a:pPr algn="r">
                <a:lnSpc>
                  <a:spcPts val="3119"/>
                </a:lnSpc>
              </a:pPr>
              <a:r>
                <a:rPr lang="en-US" sz="2399" b="1" spc="119" dirty="0">
                  <a:solidFill>
                    <a:srgbClr val="000000"/>
                  </a:solidFill>
                  <a:latin typeface="Codec Pro Bold"/>
                  <a:ea typeface="Codec Pro Bold"/>
                  <a:cs typeface="Codec Pro Bold"/>
                  <a:sym typeface="Codec Pro Bold"/>
                </a:rPr>
                <a:t>TECONOLOGIA</a:t>
              </a:r>
            </a:p>
          </p:txBody>
        </p:sp>
      </p:grpSp>
      <p:grpSp>
        <p:nvGrpSpPr>
          <p:cNvPr id="10" name="Group 10"/>
          <p:cNvGrpSpPr/>
          <p:nvPr/>
        </p:nvGrpSpPr>
        <p:grpSpPr>
          <a:xfrm>
            <a:off x="12420600" y="5018713"/>
            <a:ext cx="4794909" cy="1433272"/>
            <a:chOff x="0" y="-66675"/>
            <a:chExt cx="5324745" cy="1545000"/>
          </a:xfrm>
        </p:grpSpPr>
        <p:sp>
          <p:nvSpPr>
            <p:cNvPr id="11" name="TextBox 11"/>
            <p:cNvSpPr txBox="1"/>
            <p:nvPr/>
          </p:nvSpPr>
          <p:spPr>
            <a:xfrm>
              <a:off x="0" y="657588"/>
              <a:ext cx="5324745" cy="820737"/>
            </a:xfrm>
            <a:prstGeom prst="rect">
              <a:avLst/>
            </a:prstGeom>
          </p:spPr>
          <p:txBody>
            <a:bodyPr wrap="square" lIns="0" tIns="0" rIns="0" bIns="0" rtlCol="0" anchor="t">
              <a:spAutoFit/>
            </a:bodyPr>
            <a:lstStyle/>
            <a:p>
              <a:pPr>
                <a:defRPr sz="1250">
                  <a:solidFill>
                    <a:srgbClr val="242C34"/>
                  </a:solidFill>
                  <a:latin typeface="Aptos"/>
                </a:defRPr>
              </a:pPr>
              <a:r>
                <a:rPr lang="es-MX" sz="2400" dirty="0"/>
                <a:t>Producción, inversión, distribución y talento en diferentes países.</a:t>
              </a:r>
            </a:p>
          </p:txBody>
        </p:sp>
        <p:sp>
          <p:nvSpPr>
            <p:cNvPr id="12" name="TextBox 12"/>
            <p:cNvSpPr txBox="1"/>
            <p:nvPr/>
          </p:nvSpPr>
          <p:spPr>
            <a:xfrm>
              <a:off x="0" y="-66675"/>
              <a:ext cx="5324745" cy="492443"/>
            </a:xfrm>
            <a:prstGeom prst="rect">
              <a:avLst/>
            </a:prstGeom>
          </p:spPr>
          <p:txBody>
            <a:bodyPr lIns="0" tIns="0" rIns="0" bIns="0" rtlCol="0" anchor="t">
              <a:spAutoFit/>
            </a:bodyPr>
            <a:lstStyle/>
            <a:p>
              <a:pPr>
                <a:defRPr sz="1700" b="1">
                  <a:solidFill>
                    <a:srgbClr val="122B46"/>
                  </a:solidFill>
                  <a:latin typeface="Aptos Display"/>
                </a:defRPr>
              </a:pPr>
              <a:r>
                <a:rPr lang="es-CO" sz="2400" dirty="0"/>
                <a:t>Empresas multinacionales</a:t>
              </a:r>
            </a:p>
          </p:txBody>
        </p:sp>
      </p:grpSp>
      <p:grpSp>
        <p:nvGrpSpPr>
          <p:cNvPr id="13" name="Group 13"/>
          <p:cNvGrpSpPr/>
          <p:nvPr/>
        </p:nvGrpSpPr>
        <p:grpSpPr>
          <a:xfrm>
            <a:off x="853677" y="5022329"/>
            <a:ext cx="4708923" cy="1754173"/>
            <a:chOff x="-259488" y="-427883"/>
            <a:chExt cx="5584233" cy="2338897"/>
          </a:xfrm>
        </p:grpSpPr>
        <p:sp>
          <p:nvSpPr>
            <p:cNvPr id="14" name="TextBox 14"/>
            <p:cNvSpPr txBox="1"/>
            <p:nvPr/>
          </p:nvSpPr>
          <p:spPr>
            <a:xfrm>
              <a:off x="-259488" y="472242"/>
              <a:ext cx="5324745" cy="1438772"/>
            </a:xfrm>
            <a:prstGeom prst="rect">
              <a:avLst/>
            </a:prstGeom>
          </p:spPr>
          <p:txBody>
            <a:bodyPr lIns="0" tIns="0" rIns="0" bIns="0" rtlCol="0" anchor="t">
              <a:spAutoFit/>
            </a:bodyPr>
            <a:lstStyle/>
            <a:p>
              <a:pPr marL="0" lvl="1" algn="r">
                <a:lnSpc>
                  <a:spcPts val="2123"/>
                </a:lnSpc>
                <a:spcBef>
                  <a:spcPct val="0"/>
                </a:spcBef>
              </a:pPr>
              <a:r>
                <a:rPr lang="es-MX" sz="2400" dirty="0"/>
                <a:t>Reducción de aranceles y reglas comunes para facilitar intercambios</a:t>
              </a:r>
              <a:r>
                <a:rPr lang="es-MX" dirty="0"/>
                <a:t>.</a:t>
              </a:r>
            </a:p>
            <a:p>
              <a:pPr marL="0" lvl="1" indent="0" algn="r">
                <a:lnSpc>
                  <a:spcPts val="2123"/>
                </a:lnSpc>
                <a:spcBef>
                  <a:spcPct val="0"/>
                </a:spcBef>
              </a:pPr>
              <a:r>
                <a:rPr lang="en-US" sz="1799" u="none" strike="noStrike" dirty="0">
                  <a:solidFill>
                    <a:srgbClr val="000000"/>
                  </a:solidFill>
                  <a:latin typeface="TT Chocolates"/>
                  <a:ea typeface="TT Chocolates"/>
                  <a:cs typeface="TT Chocolates"/>
                  <a:sym typeface="TT Chocolates"/>
                </a:rPr>
                <a:t>.</a:t>
              </a:r>
            </a:p>
          </p:txBody>
        </p:sp>
        <p:sp>
          <p:nvSpPr>
            <p:cNvPr id="15" name="TextBox 15"/>
            <p:cNvSpPr txBox="1"/>
            <p:nvPr/>
          </p:nvSpPr>
          <p:spPr>
            <a:xfrm>
              <a:off x="0" y="-427883"/>
              <a:ext cx="5324745" cy="492443"/>
            </a:xfrm>
            <a:prstGeom prst="rect">
              <a:avLst/>
            </a:prstGeom>
          </p:spPr>
          <p:txBody>
            <a:bodyPr lIns="0" tIns="0" rIns="0" bIns="0" rtlCol="0" anchor="t">
              <a:spAutoFit/>
            </a:bodyPr>
            <a:lstStyle/>
            <a:p>
              <a:pPr>
                <a:defRPr sz="1700" b="1">
                  <a:solidFill>
                    <a:srgbClr val="122B46"/>
                  </a:solidFill>
                  <a:latin typeface="Aptos Display"/>
                </a:defRPr>
              </a:pPr>
              <a:r>
                <a:rPr lang="es-CO" sz="2400" dirty="0"/>
                <a:t>Acuerdos comerciales</a:t>
              </a:r>
            </a:p>
          </p:txBody>
        </p:sp>
      </p:grpSp>
      <p:grpSp>
        <p:nvGrpSpPr>
          <p:cNvPr id="16" name="Group 16"/>
          <p:cNvGrpSpPr/>
          <p:nvPr/>
        </p:nvGrpSpPr>
        <p:grpSpPr>
          <a:xfrm>
            <a:off x="12188980" y="7607621"/>
            <a:ext cx="4794909" cy="1651193"/>
            <a:chOff x="0" y="-66675"/>
            <a:chExt cx="5324745" cy="2201591"/>
          </a:xfrm>
        </p:grpSpPr>
        <p:sp>
          <p:nvSpPr>
            <p:cNvPr id="17" name="TextBox 17"/>
            <p:cNvSpPr txBox="1"/>
            <p:nvPr/>
          </p:nvSpPr>
          <p:spPr>
            <a:xfrm>
              <a:off x="0" y="657588"/>
              <a:ext cx="5324745" cy="1477328"/>
            </a:xfrm>
            <a:prstGeom prst="rect">
              <a:avLst/>
            </a:prstGeom>
          </p:spPr>
          <p:txBody>
            <a:bodyPr lIns="0" tIns="0" rIns="0" bIns="0" rtlCol="0" anchor="t">
              <a:spAutoFit/>
            </a:bodyPr>
            <a:lstStyle/>
            <a:p>
              <a:pPr>
                <a:defRPr sz="1250">
                  <a:solidFill>
                    <a:srgbClr val="242C34"/>
                  </a:solidFill>
                  <a:latin typeface="Aptos"/>
                </a:defRPr>
              </a:pPr>
              <a:r>
                <a:rPr lang="es-MX" sz="2400" dirty="0"/>
                <a:t>Mayor acceso a marcas, información, precios y tendencias internacionales.</a:t>
              </a:r>
            </a:p>
          </p:txBody>
        </p:sp>
        <p:sp>
          <p:nvSpPr>
            <p:cNvPr id="18" name="TextBox 18"/>
            <p:cNvSpPr txBox="1"/>
            <p:nvPr/>
          </p:nvSpPr>
          <p:spPr>
            <a:xfrm>
              <a:off x="0" y="-66675"/>
              <a:ext cx="5324745" cy="492443"/>
            </a:xfrm>
            <a:prstGeom prst="rect">
              <a:avLst/>
            </a:prstGeom>
          </p:spPr>
          <p:txBody>
            <a:bodyPr lIns="0" tIns="0" rIns="0" bIns="0" rtlCol="0" anchor="t">
              <a:spAutoFit/>
            </a:bodyPr>
            <a:lstStyle/>
            <a:p>
              <a:pPr>
                <a:defRPr sz="1700" b="1">
                  <a:solidFill>
                    <a:srgbClr val="122B46"/>
                  </a:solidFill>
                  <a:latin typeface="Aptos Display"/>
                </a:defRPr>
              </a:pPr>
              <a:r>
                <a:rPr lang="es-CO" sz="2400" dirty="0"/>
                <a:t>Consumidor global</a:t>
              </a:r>
            </a:p>
          </p:txBody>
        </p:sp>
      </p:grpSp>
      <p:grpSp>
        <p:nvGrpSpPr>
          <p:cNvPr id="19" name="Group 19"/>
          <p:cNvGrpSpPr/>
          <p:nvPr/>
        </p:nvGrpSpPr>
        <p:grpSpPr>
          <a:xfrm>
            <a:off x="2054239" y="7607621"/>
            <a:ext cx="4651361" cy="1622276"/>
            <a:chOff x="0" y="-66675"/>
            <a:chExt cx="5324745" cy="2163034"/>
          </a:xfrm>
        </p:grpSpPr>
        <p:sp>
          <p:nvSpPr>
            <p:cNvPr id="20" name="TextBox 20"/>
            <p:cNvSpPr txBox="1"/>
            <p:nvPr/>
          </p:nvSpPr>
          <p:spPr>
            <a:xfrm>
              <a:off x="0" y="657588"/>
              <a:ext cx="5324745" cy="1438771"/>
            </a:xfrm>
            <a:prstGeom prst="rect">
              <a:avLst/>
            </a:prstGeom>
          </p:spPr>
          <p:txBody>
            <a:bodyPr lIns="0" tIns="0" rIns="0" bIns="0" rtlCol="0" anchor="t">
              <a:spAutoFit/>
            </a:bodyPr>
            <a:lstStyle/>
            <a:p>
              <a:pPr marL="0" lvl="1" algn="r">
                <a:lnSpc>
                  <a:spcPts val="2123"/>
                </a:lnSpc>
                <a:spcBef>
                  <a:spcPct val="0"/>
                </a:spcBef>
              </a:pPr>
              <a:r>
                <a:rPr lang="es-MX" sz="2400" dirty="0"/>
                <a:t>Producción, inversión, distribución y talento en diferentes países</a:t>
              </a:r>
              <a:r>
                <a:rPr lang="es-MX" dirty="0"/>
                <a:t>.</a:t>
              </a:r>
            </a:p>
            <a:p>
              <a:pPr marL="0" lvl="1" indent="0" algn="r">
                <a:lnSpc>
                  <a:spcPts val="2123"/>
                </a:lnSpc>
                <a:spcBef>
                  <a:spcPct val="0"/>
                </a:spcBef>
              </a:pPr>
              <a:r>
                <a:rPr lang="en-US" sz="1799" u="none" strike="noStrike" dirty="0">
                  <a:solidFill>
                    <a:srgbClr val="000000"/>
                  </a:solidFill>
                  <a:latin typeface="TT Chocolates"/>
                  <a:ea typeface="TT Chocolates"/>
                  <a:cs typeface="TT Chocolates"/>
                  <a:sym typeface="TT Chocolates"/>
                </a:rPr>
                <a:t>.</a:t>
              </a:r>
            </a:p>
          </p:txBody>
        </p:sp>
        <p:sp>
          <p:nvSpPr>
            <p:cNvPr id="21" name="TextBox 21"/>
            <p:cNvSpPr txBox="1"/>
            <p:nvPr/>
          </p:nvSpPr>
          <p:spPr>
            <a:xfrm>
              <a:off x="0" y="-66675"/>
              <a:ext cx="5324745" cy="492443"/>
            </a:xfrm>
            <a:prstGeom prst="rect">
              <a:avLst/>
            </a:prstGeom>
          </p:spPr>
          <p:txBody>
            <a:bodyPr lIns="0" tIns="0" rIns="0" bIns="0" rtlCol="0" anchor="t">
              <a:spAutoFit/>
            </a:bodyPr>
            <a:lstStyle/>
            <a:p>
              <a:pPr>
                <a:defRPr sz="1700" b="1">
                  <a:solidFill>
                    <a:srgbClr val="122B46"/>
                  </a:solidFill>
                  <a:latin typeface="Aptos Display"/>
                </a:defRPr>
              </a:pPr>
              <a:r>
                <a:rPr lang="es-CO" sz="2400" dirty="0"/>
                <a:t>Empresas multinacionales</a:t>
              </a:r>
            </a:p>
          </p:txBody>
        </p:sp>
      </p:grpSp>
      <p:pic>
        <p:nvPicPr>
          <p:cNvPr id="22" name="Picture 4">
            <a:extLst>
              <a:ext uri="{FF2B5EF4-FFF2-40B4-BE49-F238E27FC236}">
                <a16:creationId xmlns:a16="http://schemas.microsoft.com/office/drawing/2014/main" id="{299774B5-D1CA-4E09-A09B-6DECE23887BB}"/>
              </a:ext>
            </a:extLst>
          </p:cNvPr>
          <p:cNvPicPr>
            <a:picLocks noChangeAspect="1"/>
          </p:cNvPicPr>
          <p:nvPr/>
        </p:nvPicPr>
        <p:blipFill>
          <a:blip r:embed="rId2"/>
          <a:srcRect/>
          <a:stretch>
            <a:fillRect/>
          </a:stretch>
        </p:blipFill>
        <p:spPr>
          <a:xfrm>
            <a:off x="6280705" y="2091722"/>
            <a:ext cx="5583718" cy="670937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996049" y="5219700"/>
            <a:ext cx="6987152" cy="4785858"/>
          </a:xfrm>
          <a:custGeom>
            <a:avLst/>
            <a:gdLst/>
            <a:ahLst/>
            <a:cxnLst/>
            <a:rect l="l" t="t" r="r" b="b"/>
            <a:pathLst>
              <a:path w="9208270" h="8488350">
                <a:moveTo>
                  <a:pt x="0" y="0"/>
                </a:moveTo>
                <a:lnTo>
                  <a:pt x="9208269" y="0"/>
                </a:lnTo>
                <a:lnTo>
                  <a:pt x="9208269" y="8488350"/>
                </a:lnTo>
                <a:lnTo>
                  <a:pt x="0" y="848835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4" name="TextBox 4"/>
          <p:cNvSpPr txBox="1"/>
          <p:nvPr/>
        </p:nvSpPr>
        <p:spPr>
          <a:xfrm>
            <a:off x="762000" y="623306"/>
            <a:ext cx="14211300" cy="830997"/>
          </a:xfrm>
          <a:prstGeom prst="rect">
            <a:avLst/>
          </a:prstGeom>
        </p:spPr>
        <p:txBody>
          <a:bodyPr wrap="square" lIns="0" tIns="0" rIns="0" bIns="0" rtlCol="0" anchor="t">
            <a:spAutoFit/>
          </a:bodyPr>
          <a:lstStyle/>
          <a:p>
            <a:pPr>
              <a:defRPr sz="2700" b="1">
                <a:solidFill>
                  <a:srgbClr val="122B46"/>
                </a:solidFill>
                <a:latin typeface="Aptos Display"/>
              </a:defRPr>
            </a:pPr>
            <a:r>
              <a:rPr lang="es-MX" sz="5400" dirty="0"/>
              <a:t>Importancia de los negocios internacionales</a:t>
            </a:r>
          </a:p>
        </p:txBody>
      </p:sp>
      <p:sp>
        <p:nvSpPr>
          <p:cNvPr id="13" name="TextBox 13"/>
          <p:cNvSpPr txBox="1"/>
          <p:nvPr/>
        </p:nvSpPr>
        <p:spPr>
          <a:xfrm>
            <a:off x="533400" y="2324100"/>
            <a:ext cx="10462649" cy="6052939"/>
          </a:xfrm>
          <a:prstGeom prst="rect">
            <a:avLst/>
          </a:prstGeom>
          <a:ln>
            <a:solidFill>
              <a:schemeClr val="tx1"/>
            </a:solidFill>
          </a:ln>
        </p:spPr>
        <p:txBody>
          <a:bodyPr wrap="square" lIns="0" tIns="0" rIns="0" bIns="0" rtlCol="0" anchor="t">
            <a:spAutoFit/>
          </a:bodyPr>
          <a:lstStyle/>
          <a:p>
            <a:pPr>
              <a:spcAft>
                <a:spcPts val="1000"/>
              </a:spcAft>
              <a:defRPr sz="1700">
                <a:solidFill>
                  <a:srgbClr val="242C34"/>
                </a:solidFill>
                <a:latin typeface="Aptos"/>
              </a:defRPr>
            </a:pPr>
            <a:r>
              <a:rPr lang="es-MX" sz="3600" dirty="0"/>
              <a:t>• Amplían el mercado potencial de las empresas más allá de las fronteras nacionales.</a:t>
            </a:r>
          </a:p>
          <a:p>
            <a:pPr>
              <a:spcAft>
                <a:spcPts val="1000"/>
              </a:spcAft>
              <a:defRPr sz="1700">
                <a:solidFill>
                  <a:srgbClr val="242C34"/>
                </a:solidFill>
                <a:latin typeface="Aptos"/>
              </a:defRPr>
            </a:pPr>
            <a:r>
              <a:rPr lang="es-MX" sz="3600" dirty="0"/>
              <a:t>• Permiten acceder a materias primas, tecnología, conocimiento, inversión y talento.</a:t>
            </a:r>
          </a:p>
          <a:p>
            <a:pPr>
              <a:spcAft>
                <a:spcPts val="1000"/>
              </a:spcAft>
              <a:defRPr sz="1700">
                <a:solidFill>
                  <a:srgbClr val="242C34"/>
                </a:solidFill>
                <a:latin typeface="Aptos"/>
              </a:defRPr>
            </a:pPr>
            <a:r>
              <a:rPr lang="es-MX" sz="3600" dirty="0"/>
              <a:t>• Favorecen la generación de empleo, divisas e ingresos para las economías.</a:t>
            </a:r>
          </a:p>
          <a:p>
            <a:pPr>
              <a:spcAft>
                <a:spcPts val="1000"/>
              </a:spcAft>
              <a:defRPr sz="1700">
                <a:solidFill>
                  <a:srgbClr val="242C34"/>
                </a:solidFill>
                <a:latin typeface="Aptos"/>
              </a:defRPr>
            </a:pPr>
            <a:r>
              <a:rPr lang="es-MX" sz="3600" dirty="0"/>
              <a:t>• Incrementan la competencia y motivan mejoras en calidad, productividad e innovación.</a:t>
            </a:r>
          </a:p>
          <a:p>
            <a:pPr>
              <a:spcAft>
                <a:spcPts val="1000"/>
              </a:spcAft>
              <a:defRPr sz="1700">
                <a:solidFill>
                  <a:srgbClr val="242C34"/>
                </a:solidFill>
                <a:latin typeface="Aptos"/>
              </a:defRPr>
            </a:pPr>
            <a:r>
              <a:rPr lang="es-MX" sz="3600" dirty="0"/>
              <a:t>• Ofrecen a los consumidores mayor variedad de productos, servicios y alternativas de precio.</a:t>
            </a:r>
          </a:p>
        </p:txBody>
      </p:sp>
      <p:pic>
        <p:nvPicPr>
          <p:cNvPr id="15" name="Imagen 14">
            <a:extLst>
              <a:ext uri="{FF2B5EF4-FFF2-40B4-BE49-F238E27FC236}">
                <a16:creationId xmlns:a16="http://schemas.microsoft.com/office/drawing/2014/main" id="{7B2043F2-112E-45A3-A765-23B6E83F5A48}"/>
              </a:ext>
            </a:extLst>
          </p:cNvPr>
          <p:cNvPicPr>
            <a:picLocks noChangeAspect="1"/>
          </p:cNvPicPr>
          <p:nvPr/>
        </p:nvPicPr>
        <p:blipFill>
          <a:blip r:embed="rId4"/>
          <a:stretch>
            <a:fillRect/>
          </a:stretch>
        </p:blipFill>
        <p:spPr>
          <a:xfrm>
            <a:off x="13487400" y="281442"/>
            <a:ext cx="4495801" cy="3795258"/>
          </a:xfrm>
          <a:prstGeom prst="rect">
            <a:avLst/>
          </a:prstGeom>
        </p:spPr>
      </p:pic>
      <p:sp>
        <p:nvSpPr>
          <p:cNvPr id="16" name="Freeform 24">
            <a:extLst>
              <a:ext uri="{FF2B5EF4-FFF2-40B4-BE49-F238E27FC236}">
                <a16:creationId xmlns:a16="http://schemas.microsoft.com/office/drawing/2014/main" id="{A7B91FDA-2B72-42B3-AE2D-B110322F132B}"/>
              </a:ext>
            </a:extLst>
          </p:cNvPr>
          <p:cNvSpPr/>
          <p:nvPr/>
        </p:nvSpPr>
        <p:spPr>
          <a:xfrm>
            <a:off x="2971800" y="8463448"/>
            <a:ext cx="2819400" cy="1566775"/>
          </a:xfrm>
          <a:custGeom>
            <a:avLst/>
            <a:gdLst/>
            <a:ahLst/>
            <a:cxnLst/>
            <a:rect l="l" t="t" r="r" b="b"/>
            <a:pathLst>
              <a:path w="1384459" h="1566775">
                <a:moveTo>
                  <a:pt x="0" y="0"/>
                </a:moveTo>
                <a:lnTo>
                  <a:pt x="1384459" y="0"/>
                </a:lnTo>
                <a:lnTo>
                  <a:pt x="1384459" y="1566775"/>
                </a:lnTo>
                <a:lnTo>
                  <a:pt x="0" y="1566775"/>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762000" y="623306"/>
            <a:ext cx="14211300" cy="830997"/>
          </a:xfrm>
          <a:prstGeom prst="rect">
            <a:avLst/>
          </a:prstGeom>
        </p:spPr>
        <p:txBody>
          <a:bodyPr wrap="square" lIns="0" tIns="0" rIns="0" bIns="0" rtlCol="0" anchor="t">
            <a:spAutoFit/>
          </a:bodyPr>
          <a:lstStyle/>
          <a:p>
            <a:pPr>
              <a:defRPr sz="2700" b="1">
                <a:solidFill>
                  <a:srgbClr val="122B46"/>
                </a:solidFill>
                <a:latin typeface="Aptos Display"/>
              </a:defRPr>
            </a:pPr>
            <a:r>
              <a:rPr lang="es-MX" sz="5400" dirty="0"/>
              <a:t>Encuentro las palabras referentes a…….</a:t>
            </a:r>
          </a:p>
        </p:txBody>
      </p:sp>
      <p:pic>
        <p:nvPicPr>
          <p:cNvPr id="9" name="Picture 6">
            <a:extLst>
              <a:ext uri="{FF2B5EF4-FFF2-40B4-BE49-F238E27FC236}">
                <a16:creationId xmlns:a16="http://schemas.microsoft.com/office/drawing/2014/main" id="{B63BEAF4-A523-4918-A5B7-663D3169A282}"/>
              </a:ext>
            </a:extLst>
          </p:cNvPr>
          <p:cNvPicPr>
            <a:picLocks noChangeAspect="1"/>
          </p:cNvPicPr>
          <p:nvPr/>
        </p:nvPicPr>
        <p:blipFill>
          <a:blip r:embed="rId2"/>
          <a:srcRect/>
          <a:stretch>
            <a:fillRect/>
          </a:stretch>
        </p:blipFill>
        <p:spPr>
          <a:xfrm rot="9243240">
            <a:off x="14952046" y="554109"/>
            <a:ext cx="2581039" cy="2288713"/>
          </a:xfrm>
          <a:prstGeom prst="rect">
            <a:avLst/>
          </a:prstGeom>
        </p:spPr>
      </p:pic>
      <p:pic>
        <p:nvPicPr>
          <p:cNvPr id="3" name="Imagen 2">
            <a:extLst>
              <a:ext uri="{FF2B5EF4-FFF2-40B4-BE49-F238E27FC236}">
                <a16:creationId xmlns:a16="http://schemas.microsoft.com/office/drawing/2014/main" id="{53F535DE-B050-49BC-B0C8-6488156DBE63}"/>
              </a:ext>
            </a:extLst>
          </p:cNvPr>
          <p:cNvPicPr>
            <a:picLocks noChangeAspect="1"/>
          </p:cNvPicPr>
          <p:nvPr/>
        </p:nvPicPr>
        <p:blipFill>
          <a:blip r:embed="rId3"/>
          <a:stretch>
            <a:fillRect/>
          </a:stretch>
        </p:blipFill>
        <p:spPr>
          <a:xfrm>
            <a:off x="1143000" y="1991840"/>
            <a:ext cx="13182600" cy="7671854"/>
          </a:xfrm>
          <a:prstGeom prst="rect">
            <a:avLst/>
          </a:prstGeom>
        </p:spPr>
      </p:pic>
    </p:spTree>
    <p:extLst>
      <p:ext uri="{BB962C8B-B14F-4D97-AF65-F5344CB8AC3E}">
        <p14:creationId xmlns:p14="http://schemas.microsoft.com/office/powerpoint/2010/main" val="119311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163422" y="1237378"/>
            <a:ext cx="1486530" cy="1486530"/>
            <a:chOff x="0" y="0"/>
            <a:chExt cx="642877" cy="642877"/>
          </a:xfrm>
        </p:grpSpPr>
        <p:sp>
          <p:nvSpPr>
            <p:cNvPr id="3" name="Freeform 3"/>
            <p:cNvSpPr/>
            <p:nvPr/>
          </p:nvSpPr>
          <p:spPr>
            <a:xfrm>
              <a:off x="0" y="0"/>
              <a:ext cx="642877" cy="642877"/>
            </a:xfrm>
            <a:custGeom>
              <a:avLst/>
              <a:gdLst/>
              <a:ahLst/>
              <a:cxnLst/>
              <a:rect l="l" t="t" r="r" b="b"/>
              <a:pathLst>
                <a:path w="642877" h="642877">
                  <a:moveTo>
                    <a:pt x="0" y="0"/>
                  </a:moveTo>
                  <a:lnTo>
                    <a:pt x="642877" y="0"/>
                  </a:lnTo>
                  <a:lnTo>
                    <a:pt x="642877" y="642877"/>
                  </a:lnTo>
                  <a:lnTo>
                    <a:pt x="0" y="642877"/>
                  </a:lnTo>
                  <a:close/>
                </a:path>
              </a:pathLst>
            </a:custGeom>
            <a:solidFill>
              <a:srgbClr val="0080BF"/>
            </a:solidFill>
            <a:ln w="19050" cap="sq">
              <a:solidFill>
                <a:srgbClr val="FFFFFF"/>
              </a:solidFill>
              <a:prstDash val="solid"/>
              <a:miter/>
            </a:ln>
          </p:spPr>
        </p:sp>
        <p:sp>
          <p:nvSpPr>
            <p:cNvPr id="4" name="TextBox 4"/>
            <p:cNvSpPr txBox="1"/>
            <p:nvPr/>
          </p:nvSpPr>
          <p:spPr>
            <a:xfrm>
              <a:off x="0" y="-209550"/>
              <a:ext cx="642877" cy="852427"/>
            </a:xfrm>
            <a:prstGeom prst="rect">
              <a:avLst/>
            </a:prstGeom>
          </p:spPr>
          <p:txBody>
            <a:bodyPr lIns="50800" tIns="50800" rIns="50800" bIns="50800" rtlCol="0" anchor="ctr"/>
            <a:lstStyle/>
            <a:p>
              <a:pPr marL="0" lvl="0" indent="0" algn="ctr">
                <a:lnSpc>
                  <a:spcPts val="5440"/>
                </a:lnSpc>
                <a:spcBef>
                  <a:spcPct val="0"/>
                </a:spcBef>
              </a:pPr>
              <a:r>
                <a:rPr lang="en-US" sz="3200" b="1" u="none" strike="noStrike">
                  <a:solidFill>
                    <a:srgbClr val="FFFFFF"/>
                  </a:solidFill>
                  <a:latin typeface="Codec Pro Bold"/>
                  <a:ea typeface="Codec Pro Bold"/>
                  <a:cs typeface="Codec Pro Bold"/>
                  <a:sym typeface="Codec Pro Bold"/>
                </a:rPr>
                <a:t>1</a:t>
              </a:r>
            </a:p>
          </p:txBody>
        </p:sp>
      </p:grpSp>
      <p:grpSp>
        <p:nvGrpSpPr>
          <p:cNvPr id="5" name="Group 5"/>
          <p:cNvGrpSpPr/>
          <p:nvPr/>
        </p:nvGrpSpPr>
        <p:grpSpPr>
          <a:xfrm>
            <a:off x="7163422" y="3353654"/>
            <a:ext cx="1486530" cy="1486530"/>
            <a:chOff x="0" y="0"/>
            <a:chExt cx="642877" cy="642877"/>
          </a:xfrm>
        </p:grpSpPr>
        <p:sp>
          <p:nvSpPr>
            <p:cNvPr id="6" name="Freeform 6"/>
            <p:cNvSpPr/>
            <p:nvPr/>
          </p:nvSpPr>
          <p:spPr>
            <a:xfrm>
              <a:off x="0" y="0"/>
              <a:ext cx="642877" cy="642877"/>
            </a:xfrm>
            <a:custGeom>
              <a:avLst/>
              <a:gdLst/>
              <a:ahLst/>
              <a:cxnLst/>
              <a:rect l="l" t="t" r="r" b="b"/>
              <a:pathLst>
                <a:path w="642877" h="642877">
                  <a:moveTo>
                    <a:pt x="0" y="0"/>
                  </a:moveTo>
                  <a:lnTo>
                    <a:pt x="642877" y="0"/>
                  </a:lnTo>
                  <a:lnTo>
                    <a:pt x="642877" y="642877"/>
                  </a:lnTo>
                  <a:lnTo>
                    <a:pt x="0" y="642877"/>
                  </a:lnTo>
                  <a:close/>
                </a:path>
              </a:pathLst>
            </a:custGeom>
            <a:solidFill>
              <a:srgbClr val="0080BF"/>
            </a:solidFill>
            <a:ln w="19050" cap="sq">
              <a:solidFill>
                <a:srgbClr val="FFFFFF"/>
              </a:solidFill>
              <a:prstDash val="solid"/>
              <a:miter/>
            </a:ln>
          </p:spPr>
        </p:sp>
        <p:sp>
          <p:nvSpPr>
            <p:cNvPr id="7" name="TextBox 7"/>
            <p:cNvSpPr txBox="1"/>
            <p:nvPr/>
          </p:nvSpPr>
          <p:spPr>
            <a:xfrm>
              <a:off x="0" y="-209550"/>
              <a:ext cx="642877" cy="852427"/>
            </a:xfrm>
            <a:prstGeom prst="rect">
              <a:avLst/>
            </a:prstGeom>
          </p:spPr>
          <p:txBody>
            <a:bodyPr lIns="50800" tIns="50800" rIns="50800" bIns="50800" rtlCol="0" anchor="ctr"/>
            <a:lstStyle/>
            <a:p>
              <a:pPr marL="0" lvl="0" indent="0" algn="ctr">
                <a:lnSpc>
                  <a:spcPts val="5440"/>
                </a:lnSpc>
                <a:spcBef>
                  <a:spcPct val="0"/>
                </a:spcBef>
              </a:pPr>
              <a:r>
                <a:rPr lang="en-US" sz="3200" b="1" u="none" strike="noStrike">
                  <a:solidFill>
                    <a:srgbClr val="FFFFFF"/>
                  </a:solidFill>
                  <a:latin typeface="Codec Pro Bold"/>
                  <a:ea typeface="Codec Pro Bold"/>
                  <a:cs typeface="Codec Pro Bold"/>
                  <a:sym typeface="Codec Pro Bold"/>
                </a:rPr>
                <a:t>2</a:t>
              </a:r>
            </a:p>
          </p:txBody>
        </p:sp>
      </p:grpSp>
      <p:grpSp>
        <p:nvGrpSpPr>
          <p:cNvPr id="8" name="Group 8"/>
          <p:cNvGrpSpPr/>
          <p:nvPr/>
        </p:nvGrpSpPr>
        <p:grpSpPr>
          <a:xfrm>
            <a:off x="7163422" y="5469930"/>
            <a:ext cx="1486530" cy="1486530"/>
            <a:chOff x="0" y="0"/>
            <a:chExt cx="642877" cy="642877"/>
          </a:xfrm>
        </p:grpSpPr>
        <p:sp>
          <p:nvSpPr>
            <p:cNvPr id="9" name="Freeform 9"/>
            <p:cNvSpPr/>
            <p:nvPr/>
          </p:nvSpPr>
          <p:spPr>
            <a:xfrm>
              <a:off x="0" y="0"/>
              <a:ext cx="642877" cy="642877"/>
            </a:xfrm>
            <a:custGeom>
              <a:avLst/>
              <a:gdLst/>
              <a:ahLst/>
              <a:cxnLst/>
              <a:rect l="l" t="t" r="r" b="b"/>
              <a:pathLst>
                <a:path w="642877" h="642877">
                  <a:moveTo>
                    <a:pt x="0" y="0"/>
                  </a:moveTo>
                  <a:lnTo>
                    <a:pt x="642877" y="0"/>
                  </a:lnTo>
                  <a:lnTo>
                    <a:pt x="642877" y="642877"/>
                  </a:lnTo>
                  <a:lnTo>
                    <a:pt x="0" y="642877"/>
                  </a:lnTo>
                  <a:close/>
                </a:path>
              </a:pathLst>
            </a:custGeom>
            <a:solidFill>
              <a:srgbClr val="0080BF"/>
            </a:solidFill>
            <a:ln w="19050" cap="sq">
              <a:solidFill>
                <a:srgbClr val="FFFFFF"/>
              </a:solidFill>
              <a:prstDash val="solid"/>
              <a:miter/>
            </a:ln>
          </p:spPr>
        </p:sp>
        <p:sp>
          <p:nvSpPr>
            <p:cNvPr id="10" name="TextBox 10"/>
            <p:cNvSpPr txBox="1"/>
            <p:nvPr/>
          </p:nvSpPr>
          <p:spPr>
            <a:xfrm>
              <a:off x="0" y="-209550"/>
              <a:ext cx="642877" cy="852427"/>
            </a:xfrm>
            <a:prstGeom prst="rect">
              <a:avLst/>
            </a:prstGeom>
          </p:spPr>
          <p:txBody>
            <a:bodyPr lIns="50800" tIns="50800" rIns="50800" bIns="50800" rtlCol="0" anchor="ctr"/>
            <a:lstStyle/>
            <a:p>
              <a:pPr marL="0" lvl="0" indent="0" algn="ctr">
                <a:lnSpc>
                  <a:spcPts val="5440"/>
                </a:lnSpc>
                <a:spcBef>
                  <a:spcPct val="0"/>
                </a:spcBef>
              </a:pPr>
              <a:r>
                <a:rPr lang="en-US" sz="3200" b="1" u="none" strike="noStrike">
                  <a:solidFill>
                    <a:srgbClr val="FFFFFF"/>
                  </a:solidFill>
                  <a:latin typeface="Codec Pro Bold"/>
                  <a:ea typeface="Codec Pro Bold"/>
                  <a:cs typeface="Codec Pro Bold"/>
                  <a:sym typeface="Codec Pro Bold"/>
                </a:rPr>
                <a:t>3</a:t>
              </a:r>
            </a:p>
          </p:txBody>
        </p:sp>
      </p:grpSp>
      <p:grpSp>
        <p:nvGrpSpPr>
          <p:cNvPr id="11" name="Group 11"/>
          <p:cNvGrpSpPr/>
          <p:nvPr/>
        </p:nvGrpSpPr>
        <p:grpSpPr>
          <a:xfrm>
            <a:off x="7163422" y="7586207"/>
            <a:ext cx="1486530" cy="1486530"/>
            <a:chOff x="0" y="0"/>
            <a:chExt cx="642877" cy="642877"/>
          </a:xfrm>
        </p:grpSpPr>
        <p:sp>
          <p:nvSpPr>
            <p:cNvPr id="12" name="Freeform 12"/>
            <p:cNvSpPr/>
            <p:nvPr/>
          </p:nvSpPr>
          <p:spPr>
            <a:xfrm>
              <a:off x="0" y="0"/>
              <a:ext cx="642877" cy="642877"/>
            </a:xfrm>
            <a:custGeom>
              <a:avLst/>
              <a:gdLst/>
              <a:ahLst/>
              <a:cxnLst/>
              <a:rect l="l" t="t" r="r" b="b"/>
              <a:pathLst>
                <a:path w="642877" h="642877">
                  <a:moveTo>
                    <a:pt x="0" y="0"/>
                  </a:moveTo>
                  <a:lnTo>
                    <a:pt x="642877" y="0"/>
                  </a:lnTo>
                  <a:lnTo>
                    <a:pt x="642877" y="642877"/>
                  </a:lnTo>
                  <a:lnTo>
                    <a:pt x="0" y="642877"/>
                  </a:lnTo>
                  <a:close/>
                </a:path>
              </a:pathLst>
            </a:custGeom>
            <a:solidFill>
              <a:srgbClr val="0080BF"/>
            </a:solidFill>
            <a:ln w="19050" cap="sq">
              <a:solidFill>
                <a:srgbClr val="FFFFFF"/>
              </a:solidFill>
              <a:prstDash val="solid"/>
              <a:miter/>
            </a:ln>
          </p:spPr>
        </p:sp>
        <p:sp>
          <p:nvSpPr>
            <p:cNvPr id="13" name="TextBox 13"/>
            <p:cNvSpPr txBox="1"/>
            <p:nvPr/>
          </p:nvSpPr>
          <p:spPr>
            <a:xfrm>
              <a:off x="0" y="-209550"/>
              <a:ext cx="642877" cy="852427"/>
            </a:xfrm>
            <a:prstGeom prst="rect">
              <a:avLst/>
            </a:prstGeom>
          </p:spPr>
          <p:txBody>
            <a:bodyPr lIns="50800" tIns="50800" rIns="50800" bIns="50800" rtlCol="0" anchor="ctr"/>
            <a:lstStyle/>
            <a:p>
              <a:pPr marL="0" lvl="0" indent="0" algn="ctr">
                <a:lnSpc>
                  <a:spcPts val="5440"/>
                </a:lnSpc>
                <a:spcBef>
                  <a:spcPct val="0"/>
                </a:spcBef>
              </a:pPr>
              <a:r>
                <a:rPr lang="en-US" sz="3200" b="1" u="none" strike="noStrike">
                  <a:solidFill>
                    <a:srgbClr val="FFFFFF"/>
                  </a:solidFill>
                  <a:latin typeface="Codec Pro Bold"/>
                  <a:ea typeface="Codec Pro Bold"/>
                  <a:cs typeface="Codec Pro Bold"/>
                  <a:sym typeface="Codec Pro Bold"/>
                </a:rPr>
                <a:t>4</a:t>
              </a:r>
            </a:p>
          </p:txBody>
        </p:sp>
      </p:grpSp>
      <p:sp>
        <p:nvSpPr>
          <p:cNvPr id="14" name="Freeform 14"/>
          <p:cNvSpPr/>
          <p:nvPr/>
        </p:nvSpPr>
        <p:spPr>
          <a:xfrm>
            <a:off x="744197" y="7753384"/>
            <a:ext cx="4114801" cy="2156637"/>
          </a:xfrm>
          <a:custGeom>
            <a:avLst/>
            <a:gdLst/>
            <a:ahLst/>
            <a:cxnLst/>
            <a:rect l="l" t="t" r="r" b="b"/>
            <a:pathLst>
              <a:path w="7315200" h="3923607">
                <a:moveTo>
                  <a:pt x="0" y="0"/>
                </a:moveTo>
                <a:lnTo>
                  <a:pt x="7315200" y="0"/>
                </a:lnTo>
                <a:lnTo>
                  <a:pt x="7315200" y="3923607"/>
                </a:lnTo>
                <a:lnTo>
                  <a:pt x="0" y="3923607"/>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sp>
        <p:nvSpPr>
          <p:cNvPr id="16" name="TextBox 16"/>
          <p:cNvSpPr txBox="1"/>
          <p:nvPr/>
        </p:nvSpPr>
        <p:spPr>
          <a:xfrm>
            <a:off x="9144000" y="3545642"/>
            <a:ext cx="7318261" cy="879984"/>
          </a:xfrm>
          <a:prstGeom prst="rect">
            <a:avLst/>
          </a:prstGeom>
        </p:spPr>
        <p:txBody>
          <a:bodyPr lIns="0" tIns="0" rIns="0" bIns="0" rtlCol="0" anchor="t">
            <a:spAutoFit/>
          </a:bodyPr>
          <a:lstStyle/>
          <a:p>
            <a:pPr marL="0" lvl="1" indent="0" algn="l">
              <a:lnSpc>
                <a:spcPts val="3509"/>
              </a:lnSpc>
              <a:spcBef>
                <a:spcPct val="0"/>
              </a:spcBef>
            </a:pPr>
            <a:r>
              <a:rPr lang="es-MX" sz="2800" dirty="0"/>
              <a:t>¿Por qué creen que una empresa decide vender sus productos o</a:t>
            </a:r>
            <a:endParaRPr lang="en-US" sz="2699" b="1" spc="134" dirty="0">
              <a:solidFill>
                <a:srgbClr val="000000"/>
              </a:solidFill>
              <a:latin typeface="Codec Pro Bold"/>
              <a:ea typeface="Codec Pro Bold"/>
              <a:cs typeface="Codec Pro Bold"/>
              <a:sym typeface="Codec Pro Bold"/>
            </a:endParaRPr>
          </a:p>
        </p:txBody>
      </p:sp>
      <p:sp>
        <p:nvSpPr>
          <p:cNvPr id="19" name="TextBox 19"/>
          <p:cNvSpPr txBox="1"/>
          <p:nvPr/>
        </p:nvSpPr>
        <p:spPr>
          <a:xfrm>
            <a:off x="9143999" y="5773203"/>
            <a:ext cx="7318261" cy="879984"/>
          </a:xfrm>
          <a:prstGeom prst="rect">
            <a:avLst/>
          </a:prstGeom>
        </p:spPr>
        <p:txBody>
          <a:bodyPr lIns="0" tIns="0" rIns="0" bIns="0" rtlCol="0" anchor="t">
            <a:spAutoFit/>
          </a:bodyPr>
          <a:lstStyle/>
          <a:p>
            <a:pPr marL="0" lvl="1" indent="0" algn="l">
              <a:lnSpc>
                <a:spcPts val="3509"/>
              </a:lnSpc>
              <a:spcBef>
                <a:spcPct val="0"/>
              </a:spcBef>
            </a:pPr>
            <a:r>
              <a:rPr lang="es-MX" sz="2800" dirty="0"/>
              <a:t>¿Qué productos extranjeros utilizan o consumen diariamente y de qué países creen que provienen?</a:t>
            </a:r>
            <a:endParaRPr lang="en-US" sz="2699" b="1" spc="134" dirty="0">
              <a:solidFill>
                <a:srgbClr val="000000"/>
              </a:solidFill>
              <a:latin typeface="Codec Pro Bold"/>
              <a:ea typeface="Codec Pro Bold"/>
              <a:cs typeface="Codec Pro Bold"/>
              <a:sym typeface="Codec Pro Bold"/>
            </a:endParaRPr>
          </a:p>
        </p:txBody>
      </p:sp>
      <p:sp>
        <p:nvSpPr>
          <p:cNvPr id="22" name="TextBox 22"/>
          <p:cNvSpPr txBox="1"/>
          <p:nvPr/>
        </p:nvSpPr>
        <p:spPr>
          <a:xfrm>
            <a:off x="9144000" y="7715337"/>
            <a:ext cx="8229600" cy="1328825"/>
          </a:xfrm>
          <a:prstGeom prst="rect">
            <a:avLst/>
          </a:prstGeom>
        </p:spPr>
        <p:txBody>
          <a:bodyPr wrap="square" lIns="0" tIns="0" rIns="0" bIns="0" rtlCol="0" anchor="t">
            <a:spAutoFit/>
          </a:bodyPr>
          <a:lstStyle/>
          <a:p>
            <a:pPr marL="0" lvl="1" indent="0" algn="l">
              <a:lnSpc>
                <a:spcPts val="3509"/>
              </a:lnSpc>
              <a:spcBef>
                <a:spcPct val="0"/>
              </a:spcBef>
            </a:pPr>
            <a:r>
              <a:rPr lang="es-MX" sz="2800" dirty="0"/>
              <a:t>¿Qué creen que necesita aprender o saber un profesional en Negocios Internacionales para trabajar con empresas de diferentes países?</a:t>
            </a:r>
            <a:endParaRPr lang="en-US" sz="2699" b="1" spc="134" dirty="0">
              <a:solidFill>
                <a:srgbClr val="000000"/>
              </a:solidFill>
              <a:latin typeface="Codec Pro Bold"/>
              <a:ea typeface="Codec Pro Bold"/>
              <a:cs typeface="Codec Pro Bold"/>
              <a:sym typeface="Codec Pro Bold"/>
            </a:endParaRPr>
          </a:p>
        </p:txBody>
      </p:sp>
      <p:sp>
        <p:nvSpPr>
          <p:cNvPr id="25" name="TextBox 25"/>
          <p:cNvSpPr txBox="1"/>
          <p:nvPr/>
        </p:nvSpPr>
        <p:spPr>
          <a:xfrm>
            <a:off x="9144000" y="1540651"/>
            <a:ext cx="8229600" cy="879984"/>
          </a:xfrm>
          <a:prstGeom prst="rect">
            <a:avLst/>
          </a:prstGeom>
        </p:spPr>
        <p:txBody>
          <a:bodyPr wrap="square" lIns="0" tIns="0" rIns="0" bIns="0" rtlCol="0" anchor="t">
            <a:spAutoFit/>
          </a:bodyPr>
          <a:lstStyle/>
          <a:p>
            <a:pPr marL="0" lvl="1" indent="0" algn="l">
              <a:lnSpc>
                <a:spcPts val="3509"/>
              </a:lnSpc>
              <a:spcBef>
                <a:spcPct val="0"/>
              </a:spcBef>
            </a:pPr>
            <a:r>
              <a:rPr lang="es-MX" sz="2800" dirty="0"/>
              <a:t>¿Qué ejemplos de negocios internacionales conocen o han visto en su vida cotidiana? </a:t>
            </a:r>
            <a:endParaRPr lang="en-US" sz="2699" b="1" spc="134" dirty="0">
              <a:solidFill>
                <a:srgbClr val="000000"/>
              </a:solidFill>
              <a:latin typeface="Codec Pro Bold"/>
              <a:ea typeface="Codec Pro Bold"/>
              <a:cs typeface="Codec Pro Bold"/>
              <a:sym typeface="Codec Pro Bold"/>
            </a:endParaRPr>
          </a:p>
        </p:txBody>
      </p:sp>
      <p:sp>
        <p:nvSpPr>
          <p:cNvPr id="30" name="Freeform 2">
            <a:extLst>
              <a:ext uri="{FF2B5EF4-FFF2-40B4-BE49-F238E27FC236}">
                <a16:creationId xmlns:a16="http://schemas.microsoft.com/office/drawing/2014/main" id="{B0CD6129-6080-43EC-84DC-3E00FC6A41D3}"/>
              </a:ext>
            </a:extLst>
          </p:cNvPr>
          <p:cNvSpPr/>
          <p:nvPr/>
        </p:nvSpPr>
        <p:spPr>
          <a:xfrm>
            <a:off x="3352800" y="3929031"/>
            <a:ext cx="3316574" cy="4250949"/>
          </a:xfrm>
          <a:custGeom>
            <a:avLst/>
            <a:gdLst/>
            <a:ahLst/>
            <a:cxnLst/>
            <a:rect l="l" t="t" r="r" b="b"/>
            <a:pathLst>
              <a:path w="6527339" h="7053117">
                <a:moveTo>
                  <a:pt x="0" y="0"/>
                </a:moveTo>
                <a:lnTo>
                  <a:pt x="6527339" y="0"/>
                </a:lnTo>
                <a:lnTo>
                  <a:pt x="6527339" y="7053117"/>
                </a:lnTo>
                <a:lnTo>
                  <a:pt x="0" y="7053117"/>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sp>
      <p:sp>
        <p:nvSpPr>
          <p:cNvPr id="31" name="Flecha: a la derecha con muesca 30">
            <a:extLst>
              <a:ext uri="{FF2B5EF4-FFF2-40B4-BE49-F238E27FC236}">
                <a16:creationId xmlns:a16="http://schemas.microsoft.com/office/drawing/2014/main" id="{9969910E-9D7D-4684-9114-C9E3079C022D}"/>
              </a:ext>
            </a:extLst>
          </p:cNvPr>
          <p:cNvSpPr/>
          <p:nvPr/>
        </p:nvSpPr>
        <p:spPr>
          <a:xfrm>
            <a:off x="533400" y="388619"/>
            <a:ext cx="6135974" cy="3157023"/>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2800" b="1" dirty="0"/>
              <a:t>CONFORMEN GRUPOS DE 4 PERSONAS</a:t>
            </a:r>
          </a:p>
        </p:txBody>
      </p:sp>
      <p:pic>
        <p:nvPicPr>
          <p:cNvPr id="32" name="Picture 4">
            <a:extLst>
              <a:ext uri="{FF2B5EF4-FFF2-40B4-BE49-F238E27FC236}">
                <a16:creationId xmlns:a16="http://schemas.microsoft.com/office/drawing/2014/main" id="{0E84B5A2-CED8-49F7-9B6A-0C070E178EFE}"/>
              </a:ext>
            </a:extLst>
          </p:cNvPr>
          <p:cNvPicPr>
            <a:picLocks noChangeAspect="1"/>
          </p:cNvPicPr>
          <p:nvPr/>
        </p:nvPicPr>
        <p:blipFill>
          <a:blip r:embed="rId6"/>
          <a:srcRect/>
          <a:stretch>
            <a:fillRect/>
          </a:stretch>
        </p:blipFill>
        <p:spPr>
          <a:xfrm>
            <a:off x="32168" y="3009900"/>
            <a:ext cx="3745836" cy="348509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28575" y="4152900"/>
            <a:ext cx="4010025" cy="5659801"/>
          </a:xfrm>
          <a:custGeom>
            <a:avLst/>
            <a:gdLst/>
            <a:ahLst/>
            <a:cxnLst/>
            <a:rect l="l" t="t" r="r" b="b"/>
            <a:pathLst>
              <a:path w="8041945" h="9119731">
                <a:moveTo>
                  <a:pt x="0" y="0"/>
                </a:moveTo>
                <a:lnTo>
                  <a:pt x="8041945" y="0"/>
                </a:lnTo>
                <a:lnTo>
                  <a:pt x="8041945" y="9119731"/>
                </a:lnTo>
                <a:lnTo>
                  <a:pt x="0" y="911973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sp>
      <p:pic>
        <p:nvPicPr>
          <p:cNvPr id="5" name="Picture 5"/>
          <p:cNvPicPr>
            <a:picLocks noChangeAspect="1"/>
          </p:cNvPicPr>
          <p:nvPr/>
        </p:nvPicPr>
        <p:blipFill>
          <a:blip r:embed="rId4"/>
          <a:srcRect/>
          <a:stretch>
            <a:fillRect/>
          </a:stretch>
        </p:blipFill>
        <p:spPr>
          <a:xfrm>
            <a:off x="14789110" y="190501"/>
            <a:ext cx="3066263" cy="3429000"/>
          </a:xfrm>
          <a:prstGeom prst="rect">
            <a:avLst/>
          </a:prstGeom>
        </p:spPr>
      </p:pic>
      <p:sp>
        <p:nvSpPr>
          <p:cNvPr id="4" name="Bocadillo nube: nube 3">
            <a:extLst>
              <a:ext uri="{FF2B5EF4-FFF2-40B4-BE49-F238E27FC236}">
                <a16:creationId xmlns:a16="http://schemas.microsoft.com/office/drawing/2014/main" id="{77F168D7-B080-4112-A940-33FB656C1132}"/>
              </a:ext>
            </a:extLst>
          </p:cNvPr>
          <p:cNvSpPr/>
          <p:nvPr/>
        </p:nvSpPr>
        <p:spPr>
          <a:xfrm>
            <a:off x="5181600" y="2400300"/>
            <a:ext cx="9906000" cy="640080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4000" dirty="0"/>
              <a:t>Si hoy pudieran crear una empresa para vender un producto colombiano en otro país, ¿qué producto escogerían, a qué país lo llevarían y por qué?</a:t>
            </a:r>
            <a:endParaRPr lang="es-CO" sz="4000" dirty="0"/>
          </a:p>
        </p:txBody>
      </p:sp>
      <p:pic>
        <p:nvPicPr>
          <p:cNvPr id="7" name="Picture 6">
            <a:extLst>
              <a:ext uri="{FF2B5EF4-FFF2-40B4-BE49-F238E27FC236}">
                <a16:creationId xmlns:a16="http://schemas.microsoft.com/office/drawing/2014/main" id="{1A9E52C3-EED3-4E3F-9888-5E95015B7324}"/>
              </a:ext>
            </a:extLst>
          </p:cNvPr>
          <p:cNvPicPr>
            <a:picLocks noChangeAspect="1"/>
          </p:cNvPicPr>
          <p:nvPr/>
        </p:nvPicPr>
        <p:blipFill>
          <a:blip r:embed="rId5"/>
          <a:srcRect/>
          <a:stretch>
            <a:fillRect/>
          </a:stretch>
        </p:blipFill>
        <p:spPr>
          <a:xfrm rot="2966422">
            <a:off x="2489546" y="304800"/>
            <a:ext cx="3609172" cy="3200400"/>
          </a:xfrm>
          <a:prstGeom prst="rect">
            <a:avLst/>
          </a:prstGeom>
        </p:spPr>
      </p:pic>
    </p:spTree>
    <p:extLst>
      <p:ext uri="{BB962C8B-B14F-4D97-AF65-F5344CB8AC3E}">
        <p14:creationId xmlns:p14="http://schemas.microsoft.com/office/powerpoint/2010/main" val="10382783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1184274" y="1952552"/>
            <a:ext cx="3475489" cy="1369055"/>
            <a:chOff x="0" y="-66675"/>
            <a:chExt cx="4633986" cy="1825406"/>
          </a:xfrm>
        </p:grpSpPr>
        <p:sp>
          <p:nvSpPr>
            <p:cNvPr id="4" name="TextBox 4"/>
            <p:cNvSpPr txBox="1"/>
            <p:nvPr/>
          </p:nvSpPr>
          <p:spPr>
            <a:xfrm>
              <a:off x="0" y="-66675"/>
              <a:ext cx="4633986" cy="556392"/>
            </a:xfrm>
            <a:prstGeom prst="rect">
              <a:avLst/>
            </a:prstGeom>
          </p:spPr>
          <p:txBody>
            <a:bodyPr lIns="0" tIns="0" rIns="0" bIns="0" rtlCol="0" anchor="t">
              <a:spAutoFit/>
            </a:bodyPr>
            <a:lstStyle/>
            <a:p>
              <a:pPr marL="0" lvl="0" indent="0" algn="r">
                <a:lnSpc>
                  <a:spcPts val="3401"/>
                </a:lnSpc>
                <a:spcBef>
                  <a:spcPct val="0"/>
                </a:spcBef>
              </a:pPr>
              <a:endParaRPr lang="en-US" sz="2699" b="1" dirty="0">
                <a:solidFill>
                  <a:srgbClr val="000000"/>
                </a:solidFill>
                <a:latin typeface="Codec Pro Bold"/>
                <a:ea typeface="Codec Pro Bold"/>
                <a:cs typeface="Codec Pro Bold"/>
                <a:sym typeface="Codec Pro Bold"/>
              </a:endParaRPr>
            </a:p>
          </p:txBody>
        </p:sp>
        <p:sp>
          <p:nvSpPr>
            <p:cNvPr id="5" name="TextBox 5"/>
            <p:cNvSpPr txBox="1"/>
            <p:nvPr/>
          </p:nvSpPr>
          <p:spPr>
            <a:xfrm>
              <a:off x="0" y="1322799"/>
              <a:ext cx="4633986" cy="435932"/>
            </a:xfrm>
            <a:prstGeom prst="rect">
              <a:avLst/>
            </a:prstGeom>
          </p:spPr>
          <p:txBody>
            <a:bodyPr lIns="0" tIns="0" rIns="0" bIns="0" rtlCol="0" anchor="t">
              <a:spAutoFit/>
            </a:bodyPr>
            <a:lstStyle/>
            <a:p>
              <a:pPr marL="0" lvl="1" indent="0" algn="r">
                <a:lnSpc>
                  <a:spcPts val="2559"/>
                </a:lnSpc>
                <a:spcBef>
                  <a:spcPct val="0"/>
                </a:spcBef>
              </a:pPr>
              <a:r>
                <a:rPr lang="en-US" sz="1999" u="none" strike="noStrike" dirty="0">
                  <a:solidFill>
                    <a:srgbClr val="000000"/>
                  </a:solidFill>
                  <a:latin typeface="TT Chocolates"/>
                  <a:ea typeface="TT Chocolates"/>
                  <a:cs typeface="TT Chocolates"/>
                  <a:sym typeface="TT Chocolates"/>
                </a:rPr>
                <a:t>.</a:t>
              </a:r>
            </a:p>
          </p:txBody>
        </p:sp>
      </p:grpSp>
      <p:sp>
        <p:nvSpPr>
          <p:cNvPr id="7" name="TextBox 7"/>
          <p:cNvSpPr txBox="1"/>
          <p:nvPr/>
        </p:nvSpPr>
        <p:spPr>
          <a:xfrm>
            <a:off x="12311687" y="1914470"/>
            <a:ext cx="5395288" cy="861774"/>
          </a:xfrm>
          <a:prstGeom prst="rect">
            <a:avLst/>
          </a:prstGeom>
          <a:solidFill>
            <a:schemeClr val="accent1">
              <a:lumMod val="40000"/>
              <a:lumOff val="60000"/>
            </a:schemeClr>
          </a:solidFill>
        </p:spPr>
        <p:txBody>
          <a:bodyPr wrap="square" lIns="0" tIns="0" rIns="0" bIns="0" rtlCol="0" anchor="t">
            <a:spAutoFit/>
          </a:bodyPr>
          <a:lstStyle/>
          <a:p>
            <a:pPr marL="285750" indent="-285750">
              <a:buFont typeface="Wingdings" panose="05000000000000000000" pitchFamily="2" charset="2"/>
              <a:buChar char="Ø"/>
            </a:pPr>
            <a:r>
              <a:rPr lang="es-ES" sz="2800" dirty="0">
                <a:effectLst/>
                <a:latin typeface="Calibri" panose="020F0502020204030204" pitchFamily="34" charset="0"/>
                <a:ea typeface="Times New Roman" panose="02020603050405020304" pitchFamily="18" charset="0"/>
                <a:cs typeface="Calibri" panose="020F0502020204030204" pitchFamily="34" charset="0"/>
              </a:rPr>
              <a:t>Impacto de la globalización en las empresas</a:t>
            </a:r>
            <a:endParaRPr lang="es-CO" sz="28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0" name="TextBox 10"/>
          <p:cNvSpPr txBox="1"/>
          <p:nvPr/>
        </p:nvSpPr>
        <p:spPr>
          <a:xfrm>
            <a:off x="337773" y="6236613"/>
            <a:ext cx="5331147" cy="861774"/>
          </a:xfrm>
          <a:prstGeom prst="rect">
            <a:avLst/>
          </a:prstGeom>
          <a:solidFill>
            <a:srgbClr val="92D050"/>
          </a:solidFill>
        </p:spPr>
        <p:txBody>
          <a:bodyPr wrap="square" lIns="0" tIns="0" rIns="0" bIns="0" rtlCol="0" anchor="t">
            <a:spAutoFit/>
          </a:bodyPr>
          <a:lstStyle/>
          <a:p>
            <a:pPr marL="285750" indent="-285750">
              <a:buFont typeface="Wingdings" panose="05000000000000000000" pitchFamily="2" charset="2"/>
              <a:buChar char="Ø"/>
            </a:pPr>
            <a:r>
              <a:rPr lang="es-ES" sz="2800" dirty="0">
                <a:effectLst/>
                <a:latin typeface="Calibri" panose="020F0502020204030204" pitchFamily="34" charset="0"/>
                <a:ea typeface="Times New Roman" panose="02020603050405020304" pitchFamily="18" charset="0"/>
                <a:cs typeface="Calibri" panose="020F0502020204030204" pitchFamily="34" charset="0"/>
              </a:rPr>
              <a:t>Característica, ventajas y desafíos de la globalización económica</a:t>
            </a:r>
            <a:endParaRPr lang="es-CO" sz="2800" dirty="0">
              <a:effectLst/>
              <a:latin typeface="Calibri" panose="020F0502020204030204" pitchFamily="34" charset="0"/>
              <a:ea typeface="Times New Roman" panose="02020603050405020304" pitchFamily="18" charset="0"/>
              <a:cs typeface="Times New Roman" panose="02020603050405020304" pitchFamily="18" charset="0"/>
            </a:endParaRPr>
          </a:p>
        </p:txBody>
      </p:sp>
      <p:grpSp>
        <p:nvGrpSpPr>
          <p:cNvPr id="12" name="Group 12"/>
          <p:cNvGrpSpPr/>
          <p:nvPr/>
        </p:nvGrpSpPr>
        <p:grpSpPr>
          <a:xfrm>
            <a:off x="12877800" y="6667500"/>
            <a:ext cx="5224963" cy="1292662"/>
            <a:chOff x="-622795" y="-66675"/>
            <a:chExt cx="5256781" cy="1253905"/>
          </a:xfrm>
        </p:grpSpPr>
        <p:sp>
          <p:nvSpPr>
            <p:cNvPr id="13" name="TextBox 13"/>
            <p:cNvSpPr txBox="1"/>
            <p:nvPr/>
          </p:nvSpPr>
          <p:spPr>
            <a:xfrm>
              <a:off x="-622795" y="-66675"/>
              <a:ext cx="5256781" cy="537388"/>
            </a:xfrm>
            <a:prstGeom prst="rect">
              <a:avLst/>
            </a:prstGeom>
          </p:spPr>
          <p:txBody>
            <a:bodyPr wrap="square" lIns="0" tIns="0" rIns="0" bIns="0" rtlCol="0" anchor="t">
              <a:spAutoFit/>
            </a:bodyPr>
            <a:lstStyle/>
            <a:p>
              <a:pPr marL="285750" indent="-285750">
                <a:buFont typeface="Wingdings" panose="05000000000000000000" pitchFamily="2" charset="2"/>
                <a:buChar char="Ø"/>
              </a:pPr>
              <a:r>
                <a:rPr lang="es-ES" sz="3600" dirty="0">
                  <a:effectLst/>
                  <a:highlight>
                    <a:srgbClr val="C0C0C0"/>
                  </a:highlight>
                  <a:latin typeface="Calibri" panose="020F0502020204030204" pitchFamily="34" charset="0"/>
                  <a:ea typeface="Times New Roman" panose="02020603050405020304" pitchFamily="18" charset="0"/>
                  <a:cs typeface="Calibri" panose="020F0502020204030204" pitchFamily="34" charset="0"/>
                </a:rPr>
                <a:t>Entorno financiero global </a:t>
              </a:r>
              <a:endParaRPr lang="es-CO" sz="3600" dirty="0">
                <a:effectLst/>
                <a:highlight>
                  <a:srgbClr val="C0C0C0"/>
                </a:highlight>
                <a:latin typeface="Calibri" panose="020F0502020204030204" pitchFamily="34" charset="0"/>
                <a:ea typeface="Times New Roman" panose="02020603050405020304" pitchFamily="18" charset="0"/>
                <a:cs typeface="Times New Roman" panose="02020603050405020304" pitchFamily="18" charset="0"/>
              </a:endParaRPr>
            </a:p>
          </p:txBody>
        </p:sp>
        <p:sp>
          <p:nvSpPr>
            <p:cNvPr id="14" name="TextBox 14"/>
            <p:cNvSpPr txBox="1"/>
            <p:nvPr/>
          </p:nvSpPr>
          <p:spPr>
            <a:xfrm>
              <a:off x="0" y="751298"/>
              <a:ext cx="4633986" cy="435932"/>
            </a:xfrm>
            <a:prstGeom prst="rect">
              <a:avLst/>
            </a:prstGeom>
          </p:spPr>
          <p:txBody>
            <a:bodyPr lIns="0" tIns="0" rIns="0" bIns="0" rtlCol="0" anchor="t">
              <a:spAutoFit/>
            </a:bodyPr>
            <a:lstStyle/>
            <a:p>
              <a:pPr marL="0" lvl="1" indent="0" algn="l">
                <a:lnSpc>
                  <a:spcPts val="2559"/>
                </a:lnSpc>
                <a:spcBef>
                  <a:spcPct val="0"/>
                </a:spcBef>
              </a:pPr>
              <a:endParaRPr lang="en-US" sz="1999" u="none" strike="noStrike" dirty="0">
                <a:solidFill>
                  <a:srgbClr val="000000"/>
                </a:solidFill>
                <a:latin typeface="TT Chocolates"/>
                <a:ea typeface="TT Chocolates"/>
                <a:cs typeface="TT Chocolates"/>
                <a:sym typeface="TT Chocolates"/>
              </a:endParaRPr>
            </a:p>
          </p:txBody>
        </p:sp>
      </p:grpSp>
      <p:sp>
        <p:nvSpPr>
          <p:cNvPr id="15" name="TextBox 15"/>
          <p:cNvSpPr txBox="1"/>
          <p:nvPr/>
        </p:nvSpPr>
        <p:spPr>
          <a:xfrm>
            <a:off x="2971800" y="394419"/>
            <a:ext cx="13411200" cy="595484"/>
          </a:xfrm>
          <a:prstGeom prst="rect">
            <a:avLst/>
          </a:prstGeom>
        </p:spPr>
        <p:txBody>
          <a:bodyPr wrap="square" lIns="0" tIns="0" rIns="0" bIns="0" rtlCol="0" anchor="t">
            <a:spAutoFit/>
          </a:bodyPr>
          <a:lstStyle/>
          <a:p>
            <a:pPr marL="0" lvl="0" indent="0" algn="ctr">
              <a:lnSpc>
                <a:spcPts val="4839"/>
              </a:lnSpc>
              <a:spcBef>
                <a:spcPct val="0"/>
              </a:spcBef>
            </a:pPr>
            <a:r>
              <a:rPr lang="en-US" sz="3999" b="1" dirty="0">
                <a:latin typeface="Codec Pro Bold"/>
                <a:ea typeface="Codec Pro Bold"/>
                <a:cs typeface="Codec Pro Bold"/>
                <a:sym typeface="Codec Pro Bold"/>
              </a:rPr>
              <a:t>PARA LA PROXIMA CLASE LEER LOS SIGUIENTES TEMAS</a:t>
            </a:r>
          </a:p>
        </p:txBody>
      </p:sp>
      <p:sp>
        <p:nvSpPr>
          <p:cNvPr id="17" name="CuadroTexto 16">
            <a:extLst>
              <a:ext uri="{FF2B5EF4-FFF2-40B4-BE49-F238E27FC236}">
                <a16:creationId xmlns:a16="http://schemas.microsoft.com/office/drawing/2014/main" id="{7580527D-6541-4895-B924-585482A8D5D7}"/>
              </a:ext>
            </a:extLst>
          </p:cNvPr>
          <p:cNvSpPr txBox="1"/>
          <p:nvPr/>
        </p:nvSpPr>
        <p:spPr>
          <a:xfrm>
            <a:off x="604837" y="2270639"/>
            <a:ext cx="5040270" cy="523220"/>
          </a:xfrm>
          <a:prstGeom prst="rect">
            <a:avLst/>
          </a:prstGeom>
          <a:solidFill>
            <a:srgbClr val="FFFF00"/>
          </a:solidFill>
        </p:spPr>
        <p:txBody>
          <a:bodyPr wrap="square">
            <a:spAutoFit/>
          </a:bodyPr>
          <a:lstStyle/>
          <a:p>
            <a:pPr marL="285750" indent="-285750">
              <a:buFont typeface="Wingdings" panose="05000000000000000000" pitchFamily="2" charset="2"/>
              <a:buChar char="Ø"/>
            </a:pPr>
            <a:r>
              <a:rPr lang="es-ES" sz="2800" dirty="0">
                <a:effectLst/>
                <a:latin typeface="Calibri" panose="020F0502020204030204" pitchFamily="34" charset="0"/>
                <a:ea typeface="Times New Roman" panose="02020603050405020304" pitchFamily="18" charset="0"/>
                <a:cs typeface="Calibri" panose="020F0502020204030204" pitchFamily="34" charset="0"/>
              </a:rPr>
              <a:t>Definición de la globalización.</a:t>
            </a:r>
            <a:endParaRPr lang="es-CO" sz="28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8" name="Picture 7">
            <a:extLst>
              <a:ext uri="{FF2B5EF4-FFF2-40B4-BE49-F238E27FC236}">
                <a16:creationId xmlns:a16="http://schemas.microsoft.com/office/drawing/2014/main" id="{E029802A-01F5-44A7-970A-5D89FC33BDD3}"/>
              </a:ext>
            </a:extLst>
          </p:cNvPr>
          <p:cNvPicPr>
            <a:picLocks noChangeAspect="1"/>
          </p:cNvPicPr>
          <p:nvPr/>
        </p:nvPicPr>
        <p:blipFill>
          <a:blip r:embed="rId2"/>
          <a:srcRect/>
          <a:stretch>
            <a:fillRect/>
          </a:stretch>
        </p:blipFill>
        <p:spPr>
          <a:xfrm rot="2482599">
            <a:off x="5803565" y="2252703"/>
            <a:ext cx="6680868" cy="518793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ón: 14 puntos 1">
            <a:extLst>
              <a:ext uri="{FF2B5EF4-FFF2-40B4-BE49-F238E27FC236}">
                <a16:creationId xmlns:a16="http://schemas.microsoft.com/office/drawing/2014/main" id="{474CED8D-F0B5-451B-8980-2A6D6E91080A}"/>
              </a:ext>
            </a:extLst>
          </p:cNvPr>
          <p:cNvSpPr/>
          <p:nvPr/>
        </p:nvSpPr>
        <p:spPr>
          <a:xfrm>
            <a:off x="2362200" y="1409700"/>
            <a:ext cx="14859000" cy="7924800"/>
          </a:xfrm>
          <a:prstGeom prst="irregularSeal2">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7200" dirty="0">
                <a:solidFill>
                  <a:schemeClr val="tx1"/>
                </a:solidFill>
              </a:rPr>
              <a:t>GRACIAS</a:t>
            </a:r>
          </a:p>
        </p:txBody>
      </p:sp>
    </p:spTree>
    <p:extLst>
      <p:ext uri="{BB962C8B-B14F-4D97-AF65-F5344CB8AC3E}">
        <p14:creationId xmlns:p14="http://schemas.microsoft.com/office/powerpoint/2010/main" val="587546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TotalTime>
  <Words>1003</Words>
  <Application>Microsoft Office PowerPoint</Application>
  <PresentationFormat>Personalizado</PresentationFormat>
  <Paragraphs>149</Paragraphs>
  <Slides>20</Slides>
  <Notes>2</Notes>
  <HiddenSlides>0</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20</vt:i4>
      </vt:variant>
    </vt:vector>
  </HeadingPairs>
  <TitlesOfParts>
    <vt:vector size="33" baseType="lpstr">
      <vt:lpstr>Arial</vt:lpstr>
      <vt:lpstr>Aptos</vt:lpstr>
      <vt:lpstr>Lato</vt:lpstr>
      <vt:lpstr>Arial Black</vt:lpstr>
      <vt:lpstr>Codec Pro Bold</vt:lpstr>
      <vt:lpstr>Tw Cen MT Condensed Extra Bold</vt:lpstr>
      <vt:lpstr>Aptos Display</vt:lpstr>
      <vt:lpstr>TT Chocolates Bold</vt:lpstr>
      <vt:lpstr>Wingdings</vt:lpstr>
      <vt:lpstr>TT Chocolates</vt:lpstr>
      <vt:lpstr>Calibri</vt:lpstr>
      <vt:lpstr>Codec Pro Ultra-Bold</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Gestión Equipo y Proyectos Ilustrado Moderno Azul</dc:title>
  <dc:creator>ThIaNiTa CaNdElO</dc:creator>
  <cp:lastModifiedBy>Tiana Vanessa Candelo Aguilar</cp:lastModifiedBy>
  <cp:revision>19</cp:revision>
  <dcterms:created xsi:type="dcterms:W3CDTF">2006-08-16T00:00:00Z</dcterms:created>
  <dcterms:modified xsi:type="dcterms:W3CDTF">2026-09-08T00:24:51Z</dcterms:modified>
  <dc:identifier>DAHUdvCiRQg</dc:identifier>
</cp:coreProperties>
</file>