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2" r:id="rId10"/>
    <p:sldId id="265" r:id="rId11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0617E7-5C62-49B8-9B05-E03F40841EF2}" type="datetimeFigureOut">
              <a:rPr lang="es-CO" smtClean="0"/>
              <a:t>23/02/2025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17FD5A-323F-4F8B-8A59-3D6AAE5EF81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324213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17FD5A-323F-4F8B-8A59-3D6AAE5EF817}" type="slidenum">
              <a:rPr lang="es-CO" smtClean="0"/>
              <a:t>2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414898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44E59-3E93-4106-8E4C-05DF44EA06FF}" type="datetimeFigureOut">
              <a:rPr lang="es-CO" smtClean="0"/>
              <a:t>23/02/2025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4754-B031-48F2-9A2E-8BF68A8CAE5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007212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44E59-3E93-4106-8E4C-05DF44EA06FF}" type="datetimeFigureOut">
              <a:rPr lang="es-CO" smtClean="0"/>
              <a:t>23/02/2025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4754-B031-48F2-9A2E-8BF68A8CAE5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19817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44E59-3E93-4106-8E4C-05DF44EA06FF}" type="datetimeFigureOut">
              <a:rPr lang="es-CO" smtClean="0"/>
              <a:t>23/02/2025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4754-B031-48F2-9A2E-8BF68A8CAE5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4018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44E59-3E93-4106-8E4C-05DF44EA06FF}" type="datetimeFigureOut">
              <a:rPr lang="es-CO" smtClean="0"/>
              <a:t>23/02/2025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4754-B031-48F2-9A2E-8BF68A8CAE5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279702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44E59-3E93-4106-8E4C-05DF44EA06FF}" type="datetimeFigureOut">
              <a:rPr lang="es-CO" smtClean="0"/>
              <a:t>23/02/2025</a:t>
            </a:fld>
            <a:endParaRPr lang="es-CO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4754-B031-48F2-9A2E-8BF68A8CAE5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62365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44E59-3E93-4106-8E4C-05DF44EA06FF}" type="datetimeFigureOut">
              <a:rPr lang="es-CO" smtClean="0"/>
              <a:t>23/02/2025</a:t>
            </a:fld>
            <a:endParaRPr lang="es-CO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4754-B031-48F2-9A2E-8BF68A8CAE5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814867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44E59-3E93-4106-8E4C-05DF44EA06FF}" type="datetimeFigureOut">
              <a:rPr lang="es-CO" smtClean="0"/>
              <a:t>23/02/2025</a:t>
            </a:fld>
            <a:endParaRPr lang="es-CO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4754-B031-48F2-9A2E-8BF68A8CAE5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67644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44E59-3E93-4106-8E4C-05DF44EA06FF}" type="datetimeFigureOut">
              <a:rPr lang="es-CO" smtClean="0"/>
              <a:t>23/02/2025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4754-B031-48F2-9A2E-8BF68A8CAE5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09841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44E59-3E93-4106-8E4C-05DF44EA06FF}" type="datetimeFigureOut">
              <a:rPr lang="es-CO" smtClean="0"/>
              <a:t>23/02/2025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4754-B031-48F2-9A2E-8BF68A8CAE5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24933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44E59-3E93-4106-8E4C-05DF44EA06FF}" type="datetimeFigureOut">
              <a:rPr lang="es-CO" smtClean="0"/>
              <a:t>23/02/2025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4754-B031-48F2-9A2E-8BF68A8CAE5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009307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44E59-3E93-4106-8E4C-05DF44EA06FF}" type="datetimeFigureOut">
              <a:rPr lang="es-CO" smtClean="0"/>
              <a:t>23/02/2025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4754-B031-48F2-9A2E-8BF68A8CAE5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05887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F44E59-3E93-4106-8E4C-05DF44EA06FF}" type="datetimeFigureOut">
              <a:rPr lang="es-CO" smtClean="0"/>
              <a:t>23/02/2025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34754-B031-48F2-9A2E-8BF68A8CAE5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98815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adroTexto 10"/>
          <p:cNvSpPr txBox="1"/>
          <p:nvPr/>
        </p:nvSpPr>
        <p:spPr>
          <a:xfrm>
            <a:off x="930729" y="3445329"/>
            <a:ext cx="105319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000" b="1" dirty="0">
                <a:latin typeface="Humanst521 BT" panose="020B0602020204020204" pitchFamily="34" charset="0"/>
              </a:rPr>
              <a:t>CONTABILIDAD GENERAL</a:t>
            </a:r>
            <a:endParaRPr lang="es-CO" sz="5400" b="1" dirty="0"/>
          </a:p>
        </p:txBody>
      </p:sp>
    </p:spTree>
    <p:extLst>
      <p:ext uri="{BB962C8B-B14F-4D97-AF65-F5344CB8AC3E}">
        <p14:creationId xmlns:p14="http://schemas.microsoft.com/office/powerpoint/2010/main" val="31824009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/>
          <p:cNvSpPr txBox="1"/>
          <p:nvPr/>
        </p:nvSpPr>
        <p:spPr>
          <a:xfrm>
            <a:off x="1284858" y="2978607"/>
            <a:ext cx="3210942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5" dirty="0">
                <a:cs typeface="Carlito"/>
              </a:rPr>
              <a:t>OBJETI</a:t>
            </a:r>
            <a:r>
              <a:rPr sz="4400" b="1" spc="-75" dirty="0">
                <a:cs typeface="Carlito"/>
              </a:rPr>
              <a:t>V</a:t>
            </a:r>
            <a:r>
              <a:rPr sz="4400" b="1" dirty="0">
                <a:cs typeface="Carlito"/>
              </a:rPr>
              <a:t>O</a:t>
            </a:r>
          </a:p>
        </p:txBody>
      </p:sp>
      <p:sp>
        <p:nvSpPr>
          <p:cNvPr id="6" name="object 4"/>
          <p:cNvSpPr txBox="1"/>
          <p:nvPr/>
        </p:nvSpPr>
        <p:spPr>
          <a:xfrm>
            <a:off x="4250028" y="1752600"/>
            <a:ext cx="7542811" cy="247567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5"/>
              </a:spcBef>
            </a:pPr>
            <a:r>
              <a:rPr lang="es-CO" sz="3200" spc="-155" dirty="0">
                <a:cs typeface="Trebuchet MS"/>
              </a:rPr>
              <a:t>Formar estudiantes con mentalidad empresarial y capacidad para generar valor agregado (Plus) a su carrera y a la comunidad en general y un mayor sentido al trabajo por competencias en el área contable.</a:t>
            </a:r>
            <a:endParaRPr sz="3200" dirty="0">
              <a:cs typeface="Trebuchet MS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5794349" y="462497"/>
            <a:ext cx="31790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b="1" dirty="0">
                <a:latin typeface="Humanst521 BT" panose="020B0602020204020204" pitchFamily="34" charset="0"/>
              </a:rPr>
              <a:t>CONTABILIDAD GENERAL</a:t>
            </a:r>
          </a:p>
        </p:txBody>
      </p:sp>
    </p:spTree>
    <p:extLst>
      <p:ext uri="{BB962C8B-B14F-4D97-AF65-F5344CB8AC3E}">
        <p14:creationId xmlns:p14="http://schemas.microsoft.com/office/powerpoint/2010/main" val="29223157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 txBox="1"/>
          <p:nvPr/>
        </p:nvSpPr>
        <p:spPr>
          <a:xfrm>
            <a:off x="756824" y="2978607"/>
            <a:ext cx="3647751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10" dirty="0">
                <a:cs typeface="Carlito"/>
              </a:rPr>
              <a:t>JUSTIFICACIÓN</a:t>
            </a:r>
            <a:endParaRPr sz="4400" b="1" dirty="0">
              <a:cs typeface="Carlito"/>
            </a:endParaRPr>
          </a:p>
        </p:txBody>
      </p:sp>
      <p:sp>
        <p:nvSpPr>
          <p:cNvPr id="7" name="object 4"/>
          <p:cNvSpPr txBox="1"/>
          <p:nvPr/>
        </p:nvSpPr>
        <p:spPr>
          <a:xfrm>
            <a:off x="5087155" y="1791236"/>
            <a:ext cx="6757200" cy="259878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5"/>
              </a:spcBef>
            </a:pPr>
            <a:r>
              <a:rPr lang="es-CO" sz="2800" spc="-155" dirty="0">
                <a:cs typeface="Trebuchet MS"/>
              </a:rPr>
              <a:t>Proporcionar a los estudiantes los principales conceptos y técnicas de la contabilidad, de tal manera que le permita comprender los informes financieros de las empresas, con el fin de mejorar los conocimientos y habilidades en su interpretación, para la adecuada toma de decisiones.</a:t>
            </a:r>
          </a:p>
        </p:txBody>
      </p:sp>
      <p:sp>
        <p:nvSpPr>
          <p:cNvPr id="9" name="Rectángulo 8"/>
          <p:cNvSpPr/>
          <p:nvPr/>
        </p:nvSpPr>
        <p:spPr>
          <a:xfrm>
            <a:off x="5794349" y="462497"/>
            <a:ext cx="31790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b="1" dirty="0">
                <a:latin typeface="Humanst521 BT" panose="020B0602020204020204" pitchFamily="34" charset="0"/>
              </a:rPr>
              <a:t>CONTABILIDAD GENERAL</a:t>
            </a:r>
          </a:p>
        </p:txBody>
      </p:sp>
    </p:spTree>
    <p:extLst>
      <p:ext uri="{BB962C8B-B14F-4D97-AF65-F5344CB8AC3E}">
        <p14:creationId xmlns:p14="http://schemas.microsoft.com/office/powerpoint/2010/main" val="31678283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 txBox="1"/>
          <p:nvPr/>
        </p:nvSpPr>
        <p:spPr>
          <a:xfrm>
            <a:off x="655940" y="2985019"/>
            <a:ext cx="4353942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5" dirty="0">
                <a:cs typeface="Carlito"/>
              </a:rPr>
              <a:t>COMPETENCIA</a:t>
            </a:r>
            <a:r>
              <a:rPr lang="es-CO" sz="4400" b="1" spc="-5" dirty="0">
                <a:cs typeface="Carlito"/>
              </a:rPr>
              <a:t>S</a:t>
            </a:r>
            <a:endParaRPr sz="4400" b="1" dirty="0">
              <a:cs typeface="Carlito"/>
            </a:endParaRPr>
          </a:p>
        </p:txBody>
      </p:sp>
      <p:sp>
        <p:nvSpPr>
          <p:cNvPr id="7" name="object 4"/>
          <p:cNvSpPr txBox="1"/>
          <p:nvPr/>
        </p:nvSpPr>
        <p:spPr>
          <a:xfrm>
            <a:off x="5009882" y="1058133"/>
            <a:ext cx="6785566" cy="524823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69900" indent="-457200" algn="just">
              <a:lnSpc>
                <a:spcPct val="100000"/>
              </a:lnSpc>
              <a:spcBef>
                <a:spcPts val="105"/>
              </a:spcBef>
              <a:buFont typeface="Wingdings" panose="05000000000000000000" pitchFamily="2" charset="2"/>
              <a:buChar char="v"/>
            </a:pPr>
            <a:r>
              <a:rPr lang="es-CO" sz="2800" spc="-155" dirty="0">
                <a:cs typeface="Trebuchet MS"/>
              </a:rPr>
              <a:t>Comprensión lectora de textos y contextos multidisciplinarios que convergen en la formación del tecnólogo en gestión hotelera y turística.</a:t>
            </a:r>
          </a:p>
          <a:p>
            <a:pPr marL="469900" indent="-457200" algn="just">
              <a:lnSpc>
                <a:spcPct val="100000"/>
              </a:lnSpc>
              <a:spcBef>
                <a:spcPts val="105"/>
              </a:spcBef>
              <a:buFont typeface="Wingdings" panose="05000000000000000000" pitchFamily="2" charset="2"/>
              <a:buChar char="v"/>
            </a:pPr>
            <a:r>
              <a:rPr lang="es-CO" sz="2800" spc="-155" dirty="0">
                <a:cs typeface="Trebuchet MS"/>
              </a:rPr>
              <a:t>Habilidad en la comunicación oral y escrita en lenguaje disciplinal.</a:t>
            </a:r>
          </a:p>
          <a:p>
            <a:pPr marL="469900" indent="-457200" algn="just">
              <a:lnSpc>
                <a:spcPct val="100000"/>
              </a:lnSpc>
              <a:spcBef>
                <a:spcPts val="105"/>
              </a:spcBef>
              <a:buFont typeface="Wingdings" panose="05000000000000000000" pitchFamily="2" charset="2"/>
              <a:buChar char="v"/>
            </a:pPr>
            <a:r>
              <a:rPr lang="es-CO" sz="2800" spc="-155" dirty="0">
                <a:cs typeface="Trebuchet MS"/>
              </a:rPr>
              <a:t>Capacidad de conformar equipos de trabajo académico e investigativo.</a:t>
            </a:r>
          </a:p>
          <a:p>
            <a:pPr marL="469900" indent="-457200" algn="just">
              <a:lnSpc>
                <a:spcPct val="100000"/>
              </a:lnSpc>
              <a:spcBef>
                <a:spcPts val="105"/>
              </a:spcBef>
              <a:buFont typeface="Wingdings" panose="05000000000000000000" pitchFamily="2" charset="2"/>
              <a:buChar char="v"/>
            </a:pPr>
            <a:r>
              <a:rPr lang="es-CO" sz="2800" spc="-155" dirty="0">
                <a:cs typeface="Trebuchet MS"/>
              </a:rPr>
              <a:t>Capacidad de aprender autónomamente.</a:t>
            </a:r>
          </a:p>
          <a:p>
            <a:pPr marL="469900" indent="-457200" algn="just">
              <a:lnSpc>
                <a:spcPct val="100000"/>
              </a:lnSpc>
              <a:spcBef>
                <a:spcPts val="105"/>
              </a:spcBef>
              <a:buFont typeface="Wingdings" panose="05000000000000000000" pitchFamily="2" charset="2"/>
              <a:buChar char="v"/>
            </a:pPr>
            <a:r>
              <a:rPr lang="es-CO" sz="2800" spc="-155" dirty="0">
                <a:cs typeface="Trebuchet MS"/>
              </a:rPr>
              <a:t>Lograr identificar la dinámica de las cuentas y su naturaleza, así como la importancia para la toma de decisiones.</a:t>
            </a:r>
          </a:p>
          <a:p>
            <a:pPr marL="469900" indent="-457200" algn="just">
              <a:lnSpc>
                <a:spcPct val="100000"/>
              </a:lnSpc>
              <a:spcBef>
                <a:spcPts val="105"/>
              </a:spcBef>
              <a:buFont typeface="Wingdings" panose="05000000000000000000" pitchFamily="2" charset="2"/>
              <a:buChar char="v"/>
            </a:pPr>
            <a:endParaRPr sz="2800" dirty="0">
              <a:cs typeface="Trebuchet MS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5794349" y="462497"/>
            <a:ext cx="31790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b="1" dirty="0">
                <a:latin typeface="Humanst521 BT" panose="020B0602020204020204" pitchFamily="34" charset="0"/>
              </a:rPr>
              <a:t>CONTABILIDAD GENERAL</a:t>
            </a:r>
          </a:p>
        </p:txBody>
      </p:sp>
    </p:spTree>
    <p:extLst>
      <p:ext uri="{BB962C8B-B14F-4D97-AF65-F5344CB8AC3E}">
        <p14:creationId xmlns:p14="http://schemas.microsoft.com/office/powerpoint/2010/main" val="37683131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 txBox="1"/>
          <p:nvPr/>
        </p:nvSpPr>
        <p:spPr>
          <a:xfrm>
            <a:off x="525004" y="2939970"/>
            <a:ext cx="4353942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dirty="0">
                <a:cs typeface="Carlito"/>
              </a:rPr>
              <a:t>ME</a:t>
            </a:r>
            <a:r>
              <a:rPr sz="4400" b="1" spc="-120" dirty="0">
                <a:cs typeface="Carlito"/>
              </a:rPr>
              <a:t>T</a:t>
            </a:r>
            <a:r>
              <a:rPr sz="4400" b="1" spc="-5" dirty="0">
                <a:cs typeface="Carlito"/>
              </a:rPr>
              <a:t>ODO</a:t>
            </a:r>
            <a:r>
              <a:rPr sz="4400" b="1" spc="-100" dirty="0">
                <a:cs typeface="Carlito"/>
              </a:rPr>
              <a:t>L</a:t>
            </a:r>
            <a:r>
              <a:rPr sz="4400" b="1" spc="-5" dirty="0">
                <a:cs typeface="Carlito"/>
              </a:rPr>
              <a:t>OGÍA</a:t>
            </a:r>
            <a:endParaRPr sz="4400" b="1" dirty="0">
              <a:cs typeface="Carlito"/>
            </a:endParaRPr>
          </a:p>
        </p:txBody>
      </p:sp>
      <p:sp>
        <p:nvSpPr>
          <p:cNvPr id="7" name="object 4"/>
          <p:cNvSpPr txBox="1"/>
          <p:nvPr/>
        </p:nvSpPr>
        <p:spPr>
          <a:xfrm>
            <a:off x="4997003" y="1276082"/>
            <a:ext cx="6808715" cy="44839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105"/>
              </a:spcBef>
              <a:buFont typeface="Wingdings" panose="05000000000000000000" pitchFamily="2" charset="2"/>
              <a:buChar char="v"/>
            </a:pPr>
            <a:r>
              <a:rPr lang="es-ES" sz="3200" dirty="0"/>
              <a:t>Modalidad virtual.</a:t>
            </a:r>
          </a:p>
          <a:p>
            <a:pPr marL="469900" indent="-457200">
              <a:lnSpc>
                <a:spcPct val="100000"/>
              </a:lnSpc>
              <a:spcBef>
                <a:spcPts val="105"/>
              </a:spcBef>
              <a:buFont typeface="Wingdings" panose="05000000000000000000" pitchFamily="2" charset="2"/>
              <a:buChar char="v"/>
            </a:pPr>
            <a:r>
              <a:rPr lang="es-ES" sz="3200" dirty="0"/>
              <a:t>Desarrollo de los temas. Cada uno contiene el material de apoyo y las actividades a realizar.</a:t>
            </a:r>
          </a:p>
          <a:p>
            <a:pPr marL="469900" indent="-457200">
              <a:lnSpc>
                <a:spcPct val="100000"/>
              </a:lnSpc>
              <a:spcBef>
                <a:spcPts val="105"/>
              </a:spcBef>
              <a:buFont typeface="Wingdings" panose="05000000000000000000" pitchFamily="2" charset="2"/>
              <a:buChar char="v"/>
            </a:pPr>
            <a:r>
              <a:rPr lang="es-ES" sz="3200" dirty="0"/>
              <a:t>Asesorías virtuales a través de Zoom.</a:t>
            </a:r>
          </a:p>
          <a:p>
            <a:pPr marL="469900" indent="-457200">
              <a:lnSpc>
                <a:spcPct val="100000"/>
              </a:lnSpc>
              <a:spcBef>
                <a:spcPts val="105"/>
              </a:spcBef>
              <a:buFont typeface="Wingdings" panose="05000000000000000000" pitchFamily="2" charset="2"/>
              <a:buChar char="v"/>
            </a:pPr>
            <a:r>
              <a:rPr lang="es-ES" sz="3200" dirty="0"/>
              <a:t>Comunicación por medio de chat y/o foro de dudas, novedades, mensajería interna y notificaciones por redes sociales (</a:t>
            </a:r>
            <a:r>
              <a:rPr lang="es-ES" sz="3200" dirty="0" err="1"/>
              <a:t>WhatsApp</a:t>
            </a:r>
            <a:r>
              <a:rPr lang="es-ES" sz="3200" dirty="0"/>
              <a:t>).</a:t>
            </a:r>
            <a:endParaRPr sz="3200" dirty="0">
              <a:cs typeface="Trebuchet MS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5794349" y="462497"/>
            <a:ext cx="31790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b="1" dirty="0">
                <a:latin typeface="Humanst521 BT" panose="020B0602020204020204" pitchFamily="34" charset="0"/>
              </a:rPr>
              <a:t>CONTABILIDAD GENERAL</a:t>
            </a:r>
          </a:p>
        </p:txBody>
      </p:sp>
    </p:spTree>
    <p:extLst>
      <p:ext uri="{BB962C8B-B14F-4D97-AF65-F5344CB8AC3E}">
        <p14:creationId xmlns:p14="http://schemas.microsoft.com/office/powerpoint/2010/main" val="24872016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 txBox="1"/>
          <p:nvPr/>
        </p:nvSpPr>
        <p:spPr>
          <a:xfrm>
            <a:off x="318942" y="3043001"/>
            <a:ext cx="4277742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35" dirty="0">
                <a:latin typeface="Carlito"/>
                <a:cs typeface="Carlito"/>
              </a:rPr>
              <a:t>C</a:t>
            </a:r>
            <a:r>
              <a:rPr sz="4400" b="1" spc="-5" dirty="0">
                <a:latin typeface="Carlito"/>
                <a:cs typeface="Carlito"/>
              </a:rPr>
              <a:t>ONTENIDO</a:t>
            </a:r>
            <a:endParaRPr sz="4400" b="1" dirty="0">
              <a:latin typeface="Carlito"/>
              <a:cs typeface="Carlito"/>
            </a:endParaRPr>
          </a:p>
        </p:txBody>
      </p:sp>
      <p:sp>
        <p:nvSpPr>
          <p:cNvPr id="7" name="object 4"/>
          <p:cNvSpPr txBox="1"/>
          <p:nvPr/>
        </p:nvSpPr>
        <p:spPr>
          <a:xfrm>
            <a:off x="4327301" y="1070020"/>
            <a:ext cx="7468147" cy="48789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105"/>
              </a:spcBef>
              <a:buFont typeface="Wingdings" panose="05000000000000000000" pitchFamily="2" charset="2"/>
              <a:buChar char="v"/>
            </a:pPr>
            <a:r>
              <a:rPr lang="es-ES" sz="2400" dirty="0"/>
              <a:t>Taller de repaso.</a:t>
            </a:r>
          </a:p>
          <a:p>
            <a:pPr marL="469900" indent="-457200">
              <a:lnSpc>
                <a:spcPct val="100000"/>
              </a:lnSpc>
              <a:spcBef>
                <a:spcPts val="105"/>
              </a:spcBef>
              <a:buFont typeface="Wingdings" panose="05000000000000000000" pitchFamily="2" charset="2"/>
              <a:buChar char="v"/>
            </a:pPr>
            <a:r>
              <a:rPr lang="es-ES" sz="2400" dirty="0">
                <a:cs typeface="Trebuchet MS"/>
              </a:rPr>
              <a:t>Balance de comprobación.</a:t>
            </a:r>
          </a:p>
          <a:p>
            <a:pPr marL="469900" indent="-457200">
              <a:lnSpc>
                <a:spcPct val="100000"/>
              </a:lnSpc>
              <a:spcBef>
                <a:spcPts val="105"/>
              </a:spcBef>
              <a:buFont typeface="Wingdings" panose="05000000000000000000" pitchFamily="2" charset="2"/>
              <a:buChar char="v"/>
            </a:pPr>
            <a:r>
              <a:rPr lang="es-ES" sz="2400" dirty="0">
                <a:cs typeface="Trebuchet MS"/>
              </a:rPr>
              <a:t>Corte I.</a:t>
            </a:r>
          </a:p>
          <a:p>
            <a:pPr marL="469900" indent="-457200">
              <a:lnSpc>
                <a:spcPct val="100000"/>
              </a:lnSpc>
              <a:spcBef>
                <a:spcPts val="105"/>
              </a:spcBef>
              <a:buFont typeface="Wingdings" panose="05000000000000000000" pitchFamily="2" charset="2"/>
              <a:buChar char="v"/>
            </a:pPr>
            <a:r>
              <a:rPr lang="es-ES" sz="2400" dirty="0"/>
              <a:t>Impuesto al valor Agregado  - IVA , base gravable; Comprende el concepto, clasificación de los bienes y servicios para efecto del IVA y las tarifas y los régimen en venta.</a:t>
            </a:r>
          </a:p>
          <a:p>
            <a:pPr marL="469900" indent="-457200">
              <a:lnSpc>
                <a:spcPct val="100000"/>
              </a:lnSpc>
              <a:spcBef>
                <a:spcPts val="105"/>
              </a:spcBef>
              <a:buFont typeface="Wingdings" panose="05000000000000000000" pitchFamily="2" charset="2"/>
              <a:buChar char="v"/>
            </a:pPr>
            <a:r>
              <a:rPr lang="es-ES" sz="2400" dirty="0"/>
              <a:t>Retención en la fuente,  base gravable , concepto, agentes retenedores y sus obligaciones, contabilización de la retención, pagos sujetos a retención, tarifas de retención en la fuente.</a:t>
            </a:r>
          </a:p>
          <a:p>
            <a:pPr marL="469900" indent="-457200">
              <a:lnSpc>
                <a:spcPct val="100000"/>
              </a:lnSpc>
              <a:spcBef>
                <a:spcPts val="105"/>
              </a:spcBef>
              <a:buFont typeface="Wingdings" panose="05000000000000000000" pitchFamily="2" charset="2"/>
              <a:buChar char="v"/>
            </a:pPr>
            <a:r>
              <a:rPr lang="es-ES" sz="2400" dirty="0"/>
              <a:t>soportes de contabilidad (INTERNOS) tipos de soportes, procedimiento contable. </a:t>
            </a:r>
            <a:endParaRPr lang="es-ES" sz="2400" dirty="0">
              <a:cs typeface="Trebuchet MS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5794349" y="462497"/>
            <a:ext cx="31790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b="1" dirty="0">
                <a:latin typeface="Humanst521 BT" panose="020B0602020204020204" pitchFamily="34" charset="0"/>
              </a:rPr>
              <a:t>CONTABILIDAD GENERAL</a:t>
            </a:r>
          </a:p>
        </p:txBody>
      </p:sp>
    </p:spTree>
    <p:extLst>
      <p:ext uri="{BB962C8B-B14F-4D97-AF65-F5344CB8AC3E}">
        <p14:creationId xmlns:p14="http://schemas.microsoft.com/office/powerpoint/2010/main" val="19855916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 txBox="1"/>
          <p:nvPr/>
        </p:nvSpPr>
        <p:spPr>
          <a:xfrm>
            <a:off x="1284858" y="2978607"/>
            <a:ext cx="4277742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35" dirty="0">
                <a:latin typeface="Carlito"/>
                <a:cs typeface="Carlito"/>
              </a:rPr>
              <a:t>C</a:t>
            </a:r>
            <a:r>
              <a:rPr sz="4400" b="1" spc="-5" dirty="0">
                <a:latin typeface="Carlito"/>
                <a:cs typeface="Carlito"/>
              </a:rPr>
              <a:t>ONTENIDO</a:t>
            </a:r>
            <a:endParaRPr sz="4400" b="1" dirty="0">
              <a:latin typeface="Carlito"/>
              <a:cs typeface="Carlito"/>
            </a:endParaRPr>
          </a:p>
        </p:txBody>
      </p:sp>
      <p:sp>
        <p:nvSpPr>
          <p:cNvPr id="7" name="object 4"/>
          <p:cNvSpPr txBox="1"/>
          <p:nvPr/>
        </p:nvSpPr>
        <p:spPr>
          <a:xfrm>
            <a:off x="5439714" y="1507172"/>
            <a:ext cx="6373442" cy="364009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105"/>
              </a:spcBef>
              <a:buFont typeface="Wingdings" panose="05000000000000000000" pitchFamily="2" charset="2"/>
              <a:buChar char="v"/>
            </a:pPr>
            <a:r>
              <a:rPr lang="es-ES" sz="2600" dirty="0"/>
              <a:t>Corte II</a:t>
            </a:r>
          </a:p>
          <a:p>
            <a:pPr marL="469900" indent="-457200">
              <a:lnSpc>
                <a:spcPct val="100000"/>
              </a:lnSpc>
              <a:spcBef>
                <a:spcPts val="105"/>
              </a:spcBef>
              <a:buFont typeface="Wingdings" panose="05000000000000000000" pitchFamily="2" charset="2"/>
              <a:buChar char="v"/>
            </a:pPr>
            <a:r>
              <a:rPr lang="es-ES" sz="2600" dirty="0"/>
              <a:t>Soportes de Contabilidad  (EXTERNOS) Tipos de soportes externos: factura, pagaré,  comprobante de egreso, letra de cambio, notas debito y notas créditos, cheque, recibo de caja entre otros. </a:t>
            </a:r>
          </a:p>
          <a:p>
            <a:pPr marL="469900" indent="-457200">
              <a:lnSpc>
                <a:spcPct val="100000"/>
              </a:lnSpc>
              <a:spcBef>
                <a:spcPts val="105"/>
              </a:spcBef>
              <a:buFont typeface="Wingdings" panose="05000000000000000000" pitchFamily="2" charset="2"/>
              <a:buChar char="v"/>
            </a:pPr>
            <a:r>
              <a:rPr lang="es-ES" sz="2600" dirty="0"/>
              <a:t>Nociones de contabilidad hotelera , términos de uso corriente y características de las empresas turísticas.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5926778" y="457860"/>
            <a:ext cx="53993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>
                <a:latin typeface="Humanst521 BT" panose="020B0602020204020204" pitchFamily="34" charset="0"/>
              </a:rPr>
              <a:t>CONTABILIDAD GENERAL</a:t>
            </a:r>
          </a:p>
        </p:txBody>
      </p:sp>
    </p:spTree>
    <p:extLst>
      <p:ext uri="{BB962C8B-B14F-4D97-AF65-F5344CB8AC3E}">
        <p14:creationId xmlns:p14="http://schemas.microsoft.com/office/powerpoint/2010/main" val="2744685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 txBox="1"/>
          <p:nvPr/>
        </p:nvSpPr>
        <p:spPr>
          <a:xfrm>
            <a:off x="1284858" y="2978607"/>
            <a:ext cx="4277742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35" dirty="0">
                <a:latin typeface="Carlito"/>
                <a:cs typeface="Carlito"/>
              </a:rPr>
              <a:t>C</a:t>
            </a:r>
            <a:r>
              <a:rPr sz="4400" b="1" spc="-5" dirty="0">
                <a:latin typeface="Carlito"/>
                <a:cs typeface="Carlito"/>
              </a:rPr>
              <a:t>ONTENIDO</a:t>
            </a:r>
            <a:endParaRPr sz="4400" b="1" dirty="0">
              <a:latin typeface="Carlito"/>
              <a:cs typeface="Carlito"/>
            </a:endParaRPr>
          </a:p>
        </p:txBody>
      </p:sp>
      <p:sp>
        <p:nvSpPr>
          <p:cNvPr id="7" name="object 4"/>
          <p:cNvSpPr txBox="1"/>
          <p:nvPr/>
        </p:nvSpPr>
        <p:spPr>
          <a:xfrm>
            <a:off x="5562600" y="1814257"/>
            <a:ext cx="6373442" cy="26372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69900" indent="-457200">
              <a:spcBef>
                <a:spcPts val="105"/>
              </a:spcBef>
              <a:buFont typeface="Wingdings" panose="05000000000000000000" pitchFamily="2" charset="2"/>
              <a:buChar char="v"/>
            </a:pPr>
            <a:r>
              <a:rPr lang="es-ES" sz="2800" dirty="0"/>
              <a:t>El  PUC en el sector hotelero , ejercicios prácticos aplicados a la  contabilidad hotelera y estados financieros básicos.</a:t>
            </a:r>
          </a:p>
          <a:p>
            <a:pPr marL="469900" indent="-457200">
              <a:lnSpc>
                <a:spcPct val="100000"/>
              </a:lnSpc>
              <a:spcBef>
                <a:spcPts val="105"/>
              </a:spcBef>
              <a:buFont typeface="Wingdings" panose="05000000000000000000" pitchFamily="2" charset="2"/>
              <a:buChar char="v"/>
            </a:pPr>
            <a:r>
              <a:rPr lang="es-CO" sz="2800" dirty="0"/>
              <a:t>Taller preparatorio corte III.</a:t>
            </a:r>
          </a:p>
          <a:p>
            <a:pPr marL="469900" indent="-457200">
              <a:lnSpc>
                <a:spcPct val="100000"/>
              </a:lnSpc>
              <a:spcBef>
                <a:spcPts val="105"/>
              </a:spcBef>
              <a:buFont typeface="Wingdings" panose="05000000000000000000" pitchFamily="2" charset="2"/>
              <a:buChar char="v"/>
            </a:pPr>
            <a:r>
              <a:rPr lang="es-CO" sz="2800" dirty="0"/>
              <a:t>Corte III.</a:t>
            </a:r>
          </a:p>
          <a:p>
            <a:pPr marL="469900" indent="-457200">
              <a:lnSpc>
                <a:spcPct val="100000"/>
              </a:lnSpc>
              <a:spcBef>
                <a:spcPts val="105"/>
              </a:spcBef>
              <a:buFont typeface="Wingdings" panose="05000000000000000000" pitchFamily="2" charset="2"/>
              <a:buChar char="v"/>
            </a:pPr>
            <a:r>
              <a:rPr lang="es-ES" sz="2800" dirty="0"/>
              <a:t>Socialización y registro de  notas.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5926778" y="457860"/>
            <a:ext cx="53993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>
                <a:latin typeface="Humanst521 BT" panose="020B0602020204020204" pitchFamily="34" charset="0"/>
              </a:rPr>
              <a:t>CONTABILIDAD GENERAL</a:t>
            </a:r>
          </a:p>
        </p:txBody>
      </p:sp>
    </p:spTree>
    <p:extLst>
      <p:ext uri="{BB962C8B-B14F-4D97-AF65-F5344CB8AC3E}">
        <p14:creationId xmlns:p14="http://schemas.microsoft.com/office/powerpoint/2010/main" val="41283487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 txBox="1"/>
          <p:nvPr/>
        </p:nvSpPr>
        <p:spPr>
          <a:xfrm>
            <a:off x="1284858" y="2978607"/>
            <a:ext cx="3668142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-15" dirty="0">
                <a:cs typeface="Carlito"/>
              </a:rPr>
              <a:t>ACTIVIDAD</a:t>
            </a:r>
            <a:r>
              <a:rPr lang="es-CO" sz="4400" b="1" spc="-15" dirty="0">
                <a:cs typeface="Carlito"/>
              </a:rPr>
              <a:t>ES</a:t>
            </a:r>
            <a:endParaRPr sz="4400" b="1" dirty="0">
              <a:cs typeface="Carlito"/>
            </a:endParaRPr>
          </a:p>
        </p:txBody>
      </p:sp>
      <p:sp>
        <p:nvSpPr>
          <p:cNvPr id="7" name="object 4"/>
          <p:cNvSpPr txBox="1"/>
          <p:nvPr/>
        </p:nvSpPr>
        <p:spPr>
          <a:xfrm>
            <a:off x="5924169" y="1752600"/>
            <a:ext cx="5868670" cy="25269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105"/>
              </a:spcBef>
              <a:buFont typeface="Wingdings" panose="05000000000000000000" pitchFamily="2" charset="2"/>
              <a:buChar char="v"/>
            </a:pPr>
            <a:r>
              <a:rPr lang="es-CO" sz="3200" spc="-155" dirty="0">
                <a:cs typeface="Trebuchet MS"/>
              </a:rPr>
              <a:t>Foro participativo.</a:t>
            </a:r>
          </a:p>
          <a:p>
            <a:pPr marL="469900" indent="-457200">
              <a:lnSpc>
                <a:spcPct val="100000"/>
              </a:lnSpc>
              <a:spcBef>
                <a:spcPts val="105"/>
              </a:spcBef>
              <a:buFont typeface="Wingdings" panose="05000000000000000000" pitchFamily="2" charset="2"/>
              <a:buChar char="v"/>
            </a:pPr>
            <a:r>
              <a:rPr lang="es-CO" sz="3200" spc="-155" dirty="0">
                <a:cs typeface="Trebuchet MS"/>
              </a:rPr>
              <a:t>Cuestionarios.</a:t>
            </a:r>
          </a:p>
          <a:p>
            <a:pPr marL="469900" indent="-457200">
              <a:lnSpc>
                <a:spcPct val="100000"/>
              </a:lnSpc>
              <a:spcBef>
                <a:spcPts val="105"/>
              </a:spcBef>
              <a:buFont typeface="Wingdings" panose="05000000000000000000" pitchFamily="2" charset="2"/>
              <a:buChar char="v"/>
            </a:pPr>
            <a:r>
              <a:rPr lang="es-CO" sz="3200" spc="-155" dirty="0">
                <a:cs typeface="Trebuchet MS"/>
              </a:rPr>
              <a:t>Talleres prácticos de aplicación,.</a:t>
            </a:r>
          </a:p>
          <a:p>
            <a:pPr marL="469900" indent="-457200">
              <a:lnSpc>
                <a:spcPct val="100000"/>
              </a:lnSpc>
              <a:spcBef>
                <a:spcPts val="105"/>
              </a:spcBef>
              <a:buFont typeface="Wingdings" panose="05000000000000000000" pitchFamily="2" charset="2"/>
              <a:buChar char="v"/>
            </a:pPr>
            <a:r>
              <a:rPr lang="es-CO" sz="3200" spc="-155" dirty="0">
                <a:cs typeface="Trebuchet MS"/>
              </a:rPr>
              <a:t>Tareas.</a:t>
            </a:r>
          </a:p>
          <a:p>
            <a:pPr marL="469900" indent="-457200">
              <a:lnSpc>
                <a:spcPct val="100000"/>
              </a:lnSpc>
              <a:spcBef>
                <a:spcPts val="105"/>
              </a:spcBef>
              <a:buFont typeface="Wingdings" panose="05000000000000000000" pitchFamily="2" charset="2"/>
              <a:buChar char="v"/>
            </a:pPr>
            <a:r>
              <a:rPr lang="es-CO" sz="3200" spc="-155" dirty="0">
                <a:cs typeface="Trebuchet MS"/>
              </a:rPr>
              <a:t>Trabajos investigativos (glosarios)</a:t>
            </a:r>
            <a:endParaRPr sz="3200" dirty="0">
              <a:cs typeface="Trebuchet MS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5781470" y="462498"/>
            <a:ext cx="31790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b="1" dirty="0">
                <a:latin typeface="Humanst521 BT" panose="020B0602020204020204" pitchFamily="34" charset="0"/>
              </a:rPr>
              <a:t>CONTABILIDAD GENERAL</a:t>
            </a:r>
          </a:p>
        </p:txBody>
      </p:sp>
    </p:spTree>
    <p:extLst>
      <p:ext uri="{BB962C8B-B14F-4D97-AF65-F5344CB8AC3E}">
        <p14:creationId xmlns:p14="http://schemas.microsoft.com/office/powerpoint/2010/main" val="4738368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 txBox="1"/>
          <p:nvPr/>
        </p:nvSpPr>
        <p:spPr>
          <a:xfrm>
            <a:off x="1284858" y="2978607"/>
            <a:ext cx="3668142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s-CO" sz="4400" b="1" dirty="0">
                <a:cs typeface="Carlito"/>
              </a:rPr>
              <a:t>EVALUACIÓN</a:t>
            </a:r>
            <a:endParaRPr sz="4400" b="1" dirty="0">
              <a:cs typeface="Carlito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5926778" y="457860"/>
            <a:ext cx="53993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>
                <a:latin typeface="Humanst521 BT" panose="020B0602020204020204" pitchFamily="34" charset="0"/>
              </a:rPr>
              <a:t>CONTABILIDAD GENERAL</a:t>
            </a:r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7696225"/>
              </p:ext>
            </p:extLst>
          </p:nvPr>
        </p:nvGraphicFramePr>
        <p:xfrm>
          <a:off x="5019900" y="1126665"/>
          <a:ext cx="6790029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40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826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633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0103"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ACTIVIDADAES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PORCENTAJE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2507">
                <a:tc rowSpan="3">
                  <a:txBody>
                    <a:bodyPr/>
                    <a:lstStyle/>
                    <a:p>
                      <a:pPr algn="ctr"/>
                      <a:r>
                        <a:rPr lang="es-CO" b="1" dirty="0"/>
                        <a:t>1° CORTE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es-CO" dirty="0"/>
                        <a:t>Foro</a:t>
                      </a:r>
                      <a:r>
                        <a:rPr lang="es-CO" baseline="0" dirty="0"/>
                        <a:t>s, talleres, tareas, cuestionarios y glosarios.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40%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103">
                <a:tc vMerge="1"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es-CO" baseline="0" dirty="0"/>
                        <a:t>Evaluación (Examen)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50%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0103">
                <a:tc vMerge="1">
                  <a:txBody>
                    <a:bodyPr/>
                    <a:lstStyle/>
                    <a:p>
                      <a:pPr algn="ctr"/>
                      <a:endParaRPr lang="es-CO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es-CO" dirty="0"/>
                        <a:t>Asistencia y participación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10%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383006"/>
                  </a:ext>
                </a:extLst>
              </a:tr>
              <a:tr h="552507">
                <a:tc rowSpan="3">
                  <a:txBody>
                    <a:bodyPr/>
                    <a:lstStyle/>
                    <a:p>
                      <a:pPr algn="ctr"/>
                      <a:r>
                        <a:rPr lang="es-CO" b="1" dirty="0"/>
                        <a:t>2° CORTE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es-CO" dirty="0"/>
                        <a:t>Foro</a:t>
                      </a:r>
                      <a:r>
                        <a:rPr lang="es-CO" baseline="0" dirty="0"/>
                        <a:t>s, talleres, tareas, cuestionarios y glosarios.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40%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0103">
                <a:tc vMerge="1"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es-CO" baseline="0" dirty="0"/>
                        <a:t>Evaluación (Examen)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50%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0103">
                <a:tc vMerge="1">
                  <a:txBody>
                    <a:bodyPr/>
                    <a:lstStyle/>
                    <a:p>
                      <a:pPr algn="ctr"/>
                      <a:endParaRPr lang="es-CO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es-CO" dirty="0"/>
                        <a:t>Asistencia y participación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10%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6912096"/>
                  </a:ext>
                </a:extLst>
              </a:tr>
              <a:tr h="552507">
                <a:tc rowSpan="3">
                  <a:txBody>
                    <a:bodyPr/>
                    <a:lstStyle/>
                    <a:p>
                      <a:pPr algn="ctr"/>
                      <a:r>
                        <a:rPr lang="es-CO" b="1" dirty="0"/>
                        <a:t>3° CORTE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es-CO" dirty="0"/>
                        <a:t>Foro</a:t>
                      </a:r>
                      <a:r>
                        <a:rPr lang="es-CO" baseline="0" dirty="0"/>
                        <a:t>s, talleres, tareas, cuestionarios y glosarios.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40%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0103">
                <a:tc vMerge="1"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es-CO" baseline="0" dirty="0"/>
                        <a:t>Evaluación (Examen)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50%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0103">
                <a:tc vMerge="1">
                  <a:txBody>
                    <a:bodyPr/>
                    <a:lstStyle/>
                    <a:p>
                      <a:pPr algn="ctr"/>
                      <a:endParaRPr lang="es-CO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es-CO" dirty="0"/>
                        <a:t>Asistencia y participación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/>
                        <a:t>10%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6844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679479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</TotalTime>
  <Words>509</Words>
  <Application>Microsoft Office PowerPoint</Application>
  <PresentationFormat>Panorámica</PresentationFormat>
  <Paragraphs>72</Paragraphs>
  <Slides>10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Carlito</vt:lpstr>
      <vt:lpstr>Humanst521 BT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Roberts Rodas</dc:creator>
  <cp:lastModifiedBy>Ana Cecilia Carabali</cp:lastModifiedBy>
  <cp:revision>22</cp:revision>
  <dcterms:created xsi:type="dcterms:W3CDTF">2020-02-26T22:07:18Z</dcterms:created>
  <dcterms:modified xsi:type="dcterms:W3CDTF">2025-02-23T18:55:14Z</dcterms:modified>
</cp:coreProperties>
</file>