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8" r:id="rId2"/>
    <p:sldId id="293" r:id="rId3"/>
    <p:sldId id="294" r:id="rId4"/>
    <p:sldId id="257" r:id="rId5"/>
    <p:sldId id="260" r:id="rId6"/>
    <p:sldId id="261" r:id="rId7"/>
    <p:sldId id="262" r:id="rId8"/>
    <p:sldId id="263" r:id="rId9"/>
    <p:sldId id="264" r:id="rId10"/>
    <p:sldId id="265" r:id="rId11"/>
    <p:sldId id="266" r:id="rId12"/>
    <p:sldId id="267" r:id="rId13"/>
    <p:sldId id="268" r:id="rId14"/>
    <p:sldId id="269" r:id="rId15"/>
    <p:sldId id="295" r:id="rId16"/>
    <p:sldId id="296" r:id="rId17"/>
    <p:sldId id="297" r:id="rId18"/>
    <p:sldId id="298" r:id="rId19"/>
    <p:sldId id="299" r:id="rId20"/>
    <p:sldId id="275" r:id="rId21"/>
    <p:sldId id="271" r:id="rId22"/>
    <p:sldId id="272" r:id="rId23"/>
    <p:sldId id="273" r:id="rId24"/>
    <p:sldId id="274" r:id="rId25"/>
    <p:sldId id="270" r:id="rId26"/>
    <p:sldId id="281" r:id="rId27"/>
    <p:sldId id="280" r:id="rId28"/>
    <p:sldId id="282" r:id="rId29"/>
    <p:sldId id="278" r:id="rId30"/>
    <p:sldId id="277" r:id="rId31"/>
    <p:sldId id="276" r:id="rId32"/>
    <p:sldId id="286" r:id="rId33"/>
    <p:sldId id="287" r:id="rId34"/>
    <p:sldId id="285" r:id="rId35"/>
    <p:sldId id="284" r:id="rId36"/>
    <p:sldId id="288" r:id="rId37"/>
    <p:sldId id="283" r:id="rId38"/>
    <p:sldId id="291" r:id="rId39"/>
    <p:sldId id="292" r:id="rId40"/>
    <p:sldId id="29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796027F-7875-4030-9381-8BD8C4F21935}" type="datetimeFigureOut">
              <a:rPr lang="en-US" dirty="0"/>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11/30/2020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11/30/2020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11/30/2020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11/30/2020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11/30/2020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11/30/2020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11/30/2020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11/30/2020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b="1" dirty="0" smtClean="0"/>
              <a:t>Grafica de Flujo de Efectivo  </a:t>
            </a:r>
            <a:endParaRPr lang="es-CO" b="1" dirty="0"/>
          </a:p>
        </p:txBody>
      </p:sp>
      <p:sp>
        <p:nvSpPr>
          <p:cNvPr id="3" name="Marcador de contenido 2"/>
          <p:cNvSpPr>
            <a:spLocks noGrp="1"/>
          </p:cNvSpPr>
          <p:nvPr>
            <p:ph idx="1"/>
          </p:nvPr>
        </p:nvSpPr>
        <p:spPr>
          <a:xfrm>
            <a:off x="1103312" y="1715911"/>
            <a:ext cx="8946541" cy="4532488"/>
          </a:xfrm>
        </p:spPr>
        <p:txBody>
          <a:bodyPr>
            <a:normAutofit lnSpcReduction="10000"/>
          </a:bodyPr>
          <a:lstStyle/>
          <a:p>
            <a:pPr marL="0" indent="0" algn="just">
              <a:buNone/>
            </a:pPr>
            <a:r>
              <a:rPr lang="es-CO" sz="2500" dirty="0" smtClean="0"/>
              <a:t>A fin de facilitar la comprensión de los problemas es necesario contar con una herramienta de diagramación que nos ayuda a visualizar como fluye el dinero a través del tiempo, esta herramienta es llamada diagrama de flujo de efectivo y se representa mediante una grafica, con una línea horizontal en la cual el inicio se considera en el extremo izquierdo y con una flecha hacia abajo; el final se considera en el extremo derecho con una flecha hacia arriba, las flechas que están hacia arriba representan ganancias, ahorros, ingresos, y las flechas que están hacia abajo siempre representa, inversión, gastos, desembolsos, perdida y costos</a:t>
            </a:r>
          </a:p>
        </p:txBody>
      </p:sp>
    </p:spTree>
    <p:extLst>
      <p:ext uri="{BB962C8B-B14F-4D97-AF65-F5344CB8AC3E}">
        <p14:creationId xmlns:p14="http://schemas.microsoft.com/office/powerpoint/2010/main" val="8049093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451556"/>
            <a:ext cx="8946541" cy="5796843"/>
          </a:xfrm>
        </p:spPr>
        <p:txBody>
          <a:bodyPr>
            <a:normAutofit/>
          </a:bodyPr>
          <a:lstStyle/>
          <a:p>
            <a:pPr marL="0" indent="0" algn="ctr">
              <a:buNone/>
            </a:pPr>
            <a:r>
              <a:rPr lang="es-CO" sz="3000" b="1" dirty="0" smtClean="0"/>
              <a:t>Diagrama de Flujo de Efectivo </a:t>
            </a:r>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r>
              <a:rPr lang="es-CO" dirty="0" smtClean="0"/>
              <a:t>Vf</a:t>
            </a:r>
            <a:r>
              <a:rPr lang="es-CO" dirty="0"/>
              <a:t>=</a:t>
            </a:r>
            <a:r>
              <a:rPr lang="es-CO" dirty="0" smtClean="0"/>
              <a:t> Vp (1+i)</a:t>
            </a:r>
            <a:r>
              <a:rPr lang="es-CO" baseline="30000" dirty="0" smtClean="0"/>
              <a:t>n</a:t>
            </a:r>
            <a:endParaRPr lang="es-CO" dirty="0" smtClean="0"/>
          </a:p>
          <a:p>
            <a:pPr marL="0" indent="0" algn="just">
              <a:buNone/>
            </a:pPr>
            <a:r>
              <a:rPr lang="es-CO" dirty="0" smtClean="0"/>
              <a:t>Vp= Vf</a:t>
            </a:r>
          </a:p>
          <a:p>
            <a:pPr marL="0" indent="0" algn="just">
              <a:buNone/>
            </a:pPr>
            <a:r>
              <a:rPr lang="es-CO" dirty="0" smtClean="0"/>
              <a:t>       (1+i)</a:t>
            </a:r>
            <a:r>
              <a:rPr lang="es-CO" baseline="30000" dirty="0" smtClean="0"/>
              <a:t>n</a:t>
            </a:r>
          </a:p>
          <a:p>
            <a:pPr marL="0" indent="0" algn="just">
              <a:buNone/>
            </a:pPr>
            <a:r>
              <a:rPr lang="es-CO" baseline="30000" dirty="0" smtClean="0"/>
              <a:t>En esta formula</a:t>
            </a:r>
            <a:r>
              <a:rPr lang="es-CO" dirty="0" smtClean="0"/>
              <a:t> </a:t>
            </a:r>
          </a:p>
          <a:p>
            <a:pPr marL="0" indent="0" algn="just">
              <a:buNone/>
            </a:pPr>
            <a:endParaRPr lang="es-CO" dirty="0"/>
          </a:p>
        </p:txBody>
      </p:sp>
      <p:cxnSp>
        <p:nvCxnSpPr>
          <p:cNvPr id="5" name="Conector recto 4"/>
          <p:cNvCxnSpPr/>
          <p:nvPr/>
        </p:nvCxnSpPr>
        <p:spPr>
          <a:xfrm flipV="1">
            <a:off x="3884842" y="2935537"/>
            <a:ext cx="3766962" cy="3838"/>
          </a:xfrm>
          <a:prstGeom prst="line">
            <a:avLst/>
          </a:prstGeom>
          <a:ln w="34925"/>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flipH="1" flipV="1">
            <a:off x="7651804" y="1964267"/>
            <a:ext cx="18792" cy="97127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a:off x="3884842" y="2935537"/>
            <a:ext cx="0" cy="911151"/>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11" name="CuadroTexto 10"/>
          <p:cNvSpPr txBox="1"/>
          <p:nvPr/>
        </p:nvSpPr>
        <p:spPr>
          <a:xfrm>
            <a:off x="7459572" y="1705059"/>
            <a:ext cx="384464" cy="323165"/>
          </a:xfrm>
          <a:prstGeom prst="rect">
            <a:avLst/>
          </a:prstGeom>
          <a:noFill/>
        </p:spPr>
        <p:txBody>
          <a:bodyPr wrap="square" rtlCol="0">
            <a:spAutoFit/>
          </a:bodyPr>
          <a:lstStyle/>
          <a:p>
            <a:r>
              <a:rPr lang="es-CO" sz="1500" dirty="0" smtClean="0"/>
              <a:t>Vf</a:t>
            </a:r>
            <a:endParaRPr lang="es-CO" sz="1500" dirty="0"/>
          </a:p>
        </p:txBody>
      </p:sp>
      <p:sp>
        <p:nvSpPr>
          <p:cNvPr id="12" name="CuadroTexto 11"/>
          <p:cNvSpPr txBox="1"/>
          <p:nvPr/>
        </p:nvSpPr>
        <p:spPr>
          <a:xfrm>
            <a:off x="3628841" y="3813838"/>
            <a:ext cx="512001" cy="323165"/>
          </a:xfrm>
          <a:prstGeom prst="rect">
            <a:avLst/>
          </a:prstGeom>
          <a:noFill/>
        </p:spPr>
        <p:txBody>
          <a:bodyPr wrap="square" rtlCol="0">
            <a:spAutoFit/>
          </a:bodyPr>
          <a:lstStyle/>
          <a:p>
            <a:r>
              <a:rPr lang="es-CO" sz="1500" dirty="0" smtClean="0"/>
              <a:t>Vp</a:t>
            </a:r>
            <a:endParaRPr lang="es-CO" sz="1500" dirty="0"/>
          </a:p>
        </p:txBody>
      </p:sp>
      <p:sp>
        <p:nvSpPr>
          <p:cNvPr id="13" name="CuadroTexto 12"/>
          <p:cNvSpPr txBox="1"/>
          <p:nvPr/>
        </p:nvSpPr>
        <p:spPr>
          <a:xfrm>
            <a:off x="3756378" y="2612372"/>
            <a:ext cx="384464" cy="323165"/>
          </a:xfrm>
          <a:prstGeom prst="rect">
            <a:avLst/>
          </a:prstGeom>
          <a:noFill/>
        </p:spPr>
        <p:txBody>
          <a:bodyPr wrap="square" rtlCol="0">
            <a:spAutoFit/>
          </a:bodyPr>
          <a:lstStyle/>
          <a:p>
            <a:r>
              <a:rPr lang="es-CO" sz="1500" dirty="0"/>
              <a:t>0</a:t>
            </a:r>
          </a:p>
        </p:txBody>
      </p:sp>
      <p:cxnSp>
        <p:nvCxnSpPr>
          <p:cNvPr id="17" name="Conector recto 16"/>
          <p:cNvCxnSpPr/>
          <p:nvPr/>
        </p:nvCxnSpPr>
        <p:spPr>
          <a:xfrm>
            <a:off x="1636890" y="5258271"/>
            <a:ext cx="5983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H="1" flipV="1">
            <a:off x="5703165" y="1964267"/>
            <a:ext cx="18792" cy="97127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flipH="1" flipV="1">
            <a:off x="4728496" y="1964267"/>
            <a:ext cx="18792" cy="97127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flipH="1" flipV="1">
            <a:off x="6599751" y="1957101"/>
            <a:ext cx="18792" cy="97127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21" name="CuadroTexto 20"/>
          <p:cNvSpPr txBox="1"/>
          <p:nvPr/>
        </p:nvSpPr>
        <p:spPr>
          <a:xfrm>
            <a:off x="4616834" y="2926779"/>
            <a:ext cx="384464" cy="323165"/>
          </a:xfrm>
          <a:prstGeom prst="rect">
            <a:avLst/>
          </a:prstGeom>
          <a:noFill/>
        </p:spPr>
        <p:txBody>
          <a:bodyPr wrap="square" rtlCol="0">
            <a:spAutoFit/>
          </a:bodyPr>
          <a:lstStyle/>
          <a:p>
            <a:r>
              <a:rPr lang="es-CO" sz="1500" dirty="0" smtClean="0"/>
              <a:t>1</a:t>
            </a:r>
            <a:endParaRPr lang="es-CO" sz="1500" dirty="0"/>
          </a:p>
        </p:txBody>
      </p:sp>
      <p:sp>
        <p:nvSpPr>
          <p:cNvPr id="22" name="CuadroTexto 21"/>
          <p:cNvSpPr txBox="1"/>
          <p:nvPr/>
        </p:nvSpPr>
        <p:spPr>
          <a:xfrm>
            <a:off x="5572711" y="2928886"/>
            <a:ext cx="384464" cy="323165"/>
          </a:xfrm>
          <a:prstGeom prst="rect">
            <a:avLst/>
          </a:prstGeom>
          <a:noFill/>
        </p:spPr>
        <p:txBody>
          <a:bodyPr wrap="square" rtlCol="0">
            <a:spAutoFit/>
          </a:bodyPr>
          <a:lstStyle/>
          <a:p>
            <a:r>
              <a:rPr lang="es-CO" sz="1500" dirty="0" smtClean="0"/>
              <a:t>2</a:t>
            </a:r>
            <a:endParaRPr lang="es-CO" sz="1500" dirty="0"/>
          </a:p>
        </p:txBody>
      </p:sp>
      <p:sp>
        <p:nvSpPr>
          <p:cNvPr id="23" name="CuadroTexto 22"/>
          <p:cNvSpPr txBox="1"/>
          <p:nvPr/>
        </p:nvSpPr>
        <p:spPr>
          <a:xfrm>
            <a:off x="6485602" y="2890279"/>
            <a:ext cx="384464" cy="323165"/>
          </a:xfrm>
          <a:prstGeom prst="rect">
            <a:avLst/>
          </a:prstGeom>
          <a:noFill/>
        </p:spPr>
        <p:txBody>
          <a:bodyPr wrap="square" rtlCol="0">
            <a:spAutoFit/>
          </a:bodyPr>
          <a:lstStyle/>
          <a:p>
            <a:r>
              <a:rPr lang="es-CO" sz="1500" dirty="0" smtClean="0"/>
              <a:t>3</a:t>
            </a:r>
            <a:endParaRPr lang="es-CO" sz="1500" dirty="0"/>
          </a:p>
        </p:txBody>
      </p:sp>
      <p:sp>
        <p:nvSpPr>
          <p:cNvPr id="24" name="CuadroTexto 23"/>
          <p:cNvSpPr txBox="1"/>
          <p:nvPr/>
        </p:nvSpPr>
        <p:spPr>
          <a:xfrm>
            <a:off x="7587572" y="2926780"/>
            <a:ext cx="384464" cy="323165"/>
          </a:xfrm>
          <a:prstGeom prst="rect">
            <a:avLst/>
          </a:prstGeom>
          <a:noFill/>
        </p:spPr>
        <p:txBody>
          <a:bodyPr wrap="square" rtlCol="0">
            <a:spAutoFit/>
          </a:bodyPr>
          <a:lstStyle/>
          <a:p>
            <a:r>
              <a:rPr lang="es-CO" sz="1500" dirty="0" smtClean="0"/>
              <a:t>n</a:t>
            </a:r>
            <a:endParaRPr lang="es-CO" sz="1500" dirty="0"/>
          </a:p>
        </p:txBody>
      </p:sp>
    </p:spTree>
    <p:extLst>
      <p:ext uri="{BB962C8B-B14F-4D97-AF65-F5344CB8AC3E}">
        <p14:creationId xmlns:p14="http://schemas.microsoft.com/office/powerpoint/2010/main" val="302470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451556"/>
            <a:ext cx="8946541" cy="5796843"/>
          </a:xfrm>
        </p:spPr>
        <p:txBody>
          <a:bodyPr>
            <a:normAutofit/>
          </a:bodyPr>
          <a:lstStyle/>
          <a:p>
            <a:pPr marL="0" indent="0" algn="ctr">
              <a:buNone/>
            </a:pPr>
            <a:endParaRPr lang="es-CO" dirty="0" smtClean="0"/>
          </a:p>
          <a:p>
            <a:pPr marL="0" indent="0" algn="just">
              <a:buNone/>
            </a:pPr>
            <a:r>
              <a:rPr lang="es-CO" sz="2500" dirty="0" smtClean="0"/>
              <a:t>Vf</a:t>
            </a:r>
            <a:r>
              <a:rPr lang="es-CO" sz="2500" dirty="0"/>
              <a:t>=</a:t>
            </a:r>
            <a:r>
              <a:rPr lang="es-CO" sz="2500" dirty="0" smtClean="0"/>
              <a:t> Vp (1+i)</a:t>
            </a:r>
            <a:r>
              <a:rPr lang="es-CO" sz="2500" baseline="30000" dirty="0" smtClean="0"/>
              <a:t>n</a:t>
            </a:r>
            <a:endParaRPr lang="es-CO" sz="2500" dirty="0" smtClean="0"/>
          </a:p>
          <a:p>
            <a:pPr marL="0" indent="0" algn="just">
              <a:buNone/>
            </a:pPr>
            <a:r>
              <a:rPr lang="es-CO" sz="2500" dirty="0" smtClean="0"/>
              <a:t>Vp= Vf</a:t>
            </a:r>
          </a:p>
          <a:p>
            <a:pPr marL="0" indent="0" algn="just">
              <a:buNone/>
            </a:pPr>
            <a:r>
              <a:rPr lang="es-CO" sz="2500" dirty="0" smtClean="0"/>
              <a:t>       (1+i)</a:t>
            </a:r>
            <a:r>
              <a:rPr lang="es-CO" sz="2500" baseline="30000" dirty="0" smtClean="0"/>
              <a:t>n</a:t>
            </a:r>
          </a:p>
          <a:p>
            <a:pPr marL="0" indent="0" algn="just">
              <a:buNone/>
            </a:pPr>
            <a:endParaRPr lang="es-CO" sz="2500" dirty="0" smtClean="0"/>
          </a:p>
          <a:p>
            <a:pPr marL="0" indent="0" algn="just">
              <a:buNone/>
            </a:pPr>
            <a:r>
              <a:rPr lang="es-CO" sz="2500" dirty="0" smtClean="0"/>
              <a:t>En esta formula:</a:t>
            </a:r>
          </a:p>
          <a:p>
            <a:pPr marL="0" indent="0" algn="just">
              <a:buNone/>
            </a:pPr>
            <a:r>
              <a:rPr lang="es-CO" sz="2500" dirty="0" smtClean="0"/>
              <a:t>Vf= cantidad acumulada en un periodo.</a:t>
            </a:r>
          </a:p>
          <a:p>
            <a:pPr marL="0" indent="0" algn="just">
              <a:buNone/>
            </a:pPr>
            <a:r>
              <a:rPr lang="es-CO" sz="2500" dirty="0" smtClean="0"/>
              <a:t>Vp= cantidad depositada o invertida en el presente.</a:t>
            </a:r>
          </a:p>
          <a:p>
            <a:pPr marL="0" indent="0" algn="just">
              <a:buNone/>
            </a:pPr>
            <a:r>
              <a:rPr lang="es-CO" sz="2500" dirty="0" smtClean="0"/>
              <a:t>i= interés ganado o cobrado por periodo.</a:t>
            </a:r>
          </a:p>
          <a:p>
            <a:pPr marL="0" indent="0" algn="just">
              <a:buNone/>
            </a:pPr>
            <a:r>
              <a:rPr lang="es-CO" sz="2500" dirty="0" smtClean="0"/>
              <a:t>N= periodo que debe transcurrir para ganar o cobrar un interés o periodo de capitalización </a:t>
            </a:r>
          </a:p>
          <a:p>
            <a:pPr marL="0" indent="0" algn="just">
              <a:buNone/>
            </a:pPr>
            <a:endParaRPr lang="es-CO" dirty="0"/>
          </a:p>
        </p:txBody>
      </p:sp>
    </p:spTree>
    <p:extLst>
      <p:ext uri="{BB962C8B-B14F-4D97-AF65-F5344CB8AC3E}">
        <p14:creationId xmlns:p14="http://schemas.microsoft.com/office/powerpoint/2010/main" val="27687545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Desarrollo de la Formula que Rige a la Ingeniería </a:t>
            </a:r>
            <a:r>
              <a:rPr lang="es-CO" dirty="0"/>
              <a:t>E</a:t>
            </a:r>
            <a:r>
              <a:rPr lang="es-CO" dirty="0" smtClean="0"/>
              <a:t>conómica </a:t>
            </a:r>
            <a:endParaRPr lang="es-CO" dirty="0"/>
          </a:p>
        </p:txBody>
      </p:sp>
      <p:sp>
        <p:nvSpPr>
          <p:cNvPr id="3" name="Marcador de contenido 2"/>
          <p:cNvSpPr>
            <a:spLocks noGrp="1"/>
          </p:cNvSpPr>
          <p:nvPr>
            <p:ph idx="1"/>
          </p:nvPr>
        </p:nvSpPr>
        <p:spPr/>
        <p:txBody>
          <a:bodyPr>
            <a:normAutofit/>
          </a:bodyPr>
          <a:lstStyle/>
          <a:p>
            <a:pPr marL="0" indent="0" algn="just">
              <a:buNone/>
            </a:pPr>
            <a:r>
              <a:rPr lang="es-CO" sz="2500" dirty="0" smtClean="0"/>
              <a:t>Vf</a:t>
            </a:r>
            <a:r>
              <a:rPr lang="es-CO" sz="2500" dirty="0"/>
              <a:t>: </a:t>
            </a:r>
            <a:r>
              <a:rPr lang="es-CO" sz="2500" dirty="0" smtClean="0"/>
              <a:t>Vp </a:t>
            </a:r>
            <a:r>
              <a:rPr lang="es-CO" sz="2500" dirty="0"/>
              <a:t>(1 + </a:t>
            </a:r>
            <a:r>
              <a:rPr lang="es-CO" sz="2500" dirty="0" smtClean="0"/>
              <a:t>i)n</a:t>
            </a:r>
          </a:p>
          <a:p>
            <a:pPr marL="0" indent="0" algn="just">
              <a:buNone/>
            </a:pPr>
            <a:r>
              <a:rPr lang="es-CO" sz="2500" dirty="0" smtClean="0"/>
              <a:t>Esta formula se va a desarrollar con un ejemplo.</a:t>
            </a:r>
          </a:p>
          <a:p>
            <a:pPr marL="0" indent="0" algn="just">
              <a:buNone/>
            </a:pPr>
            <a:endParaRPr lang="es-CO" sz="2500" dirty="0"/>
          </a:p>
          <a:p>
            <a:pPr marL="0" indent="0" algn="just">
              <a:buNone/>
            </a:pPr>
            <a:r>
              <a:rPr lang="es-CO" sz="2500" b="1" dirty="0" smtClean="0"/>
              <a:t>Ejemplo </a:t>
            </a:r>
          </a:p>
          <a:p>
            <a:pPr marL="0" indent="0" algn="just">
              <a:buNone/>
            </a:pPr>
            <a:r>
              <a:rPr lang="es-CO" sz="2500" dirty="0" smtClean="0"/>
              <a:t>Una persona deposita $100 en un banco que paga un interés de 10% anual.</a:t>
            </a:r>
          </a:p>
          <a:p>
            <a:pPr marL="0" indent="0" algn="just">
              <a:buNone/>
            </a:pPr>
            <a:r>
              <a:rPr lang="es-CO" sz="2500" dirty="0" smtClean="0"/>
              <a:t>No hace ningún retiro de dinero ¿Cuánto tendrá acumulado en el banco después de tres años?</a:t>
            </a:r>
            <a:endParaRPr lang="es-CO" sz="2500" dirty="0"/>
          </a:p>
        </p:txBody>
      </p:sp>
    </p:spTree>
    <p:extLst>
      <p:ext uri="{BB962C8B-B14F-4D97-AF65-F5344CB8AC3E}">
        <p14:creationId xmlns:p14="http://schemas.microsoft.com/office/powerpoint/2010/main" val="26732353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552092"/>
            <a:ext cx="8946541" cy="5696308"/>
          </a:xfrm>
        </p:spPr>
        <p:txBody>
          <a:bodyPr>
            <a:normAutofit/>
          </a:bodyPr>
          <a:lstStyle/>
          <a:p>
            <a:pPr marL="0" indent="0" algn="just">
              <a:buNone/>
            </a:pPr>
            <a:r>
              <a:rPr lang="es-CO" sz="2500" b="1" dirty="0" smtClean="0"/>
              <a:t>Solución</a:t>
            </a:r>
          </a:p>
          <a:p>
            <a:pPr marL="0" indent="0" algn="just">
              <a:buNone/>
            </a:pPr>
            <a:r>
              <a:rPr lang="es-CO" sz="2500" dirty="0" smtClean="0"/>
              <a:t> </a:t>
            </a:r>
          </a:p>
          <a:p>
            <a:pPr marL="0" indent="0" algn="just">
              <a:buNone/>
            </a:pPr>
            <a:r>
              <a:rPr lang="es-CO" sz="2500" dirty="0"/>
              <a:t>Llámese Vp a la cantidad depositada en el presente ($100).</a:t>
            </a:r>
          </a:p>
          <a:p>
            <a:pPr marL="0" indent="0" algn="just">
              <a:buNone/>
            </a:pPr>
            <a:r>
              <a:rPr lang="es-CO" sz="2500" dirty="0"/>
              <a:t>Llámese i al interés cobrado por periodo (10% anual).</a:t>
            </a:r>
          </a:p>
          <a:p>
            <a:pPr marL="0" indent="0" algn="just">
              <a:buNone/>
            </a:pPr>
            <a:r>
              <a:rPr lang="es-CO" sz="2500" dirty="0"/>
              <a:t>Llámese Vf a la cantidad acumulada en el futuro.</a:t>
            </a:r>
          </a:p>
          <a:p>
            <a:pPr marL="0" indent="0" algn="just">
              <a:buNone/>
            </a:pPr>
            <a:r>
              <a:rPr lang="es-CO" sz="2500" dirty="0"/>
              <a:t>Llámese n al periodo de tiempo necesario para ganar (o cobrar) un interés, un año en el caso del ejemplo.</a:t>
            </a:r>
          </a:p>
          <a:p>
            <a:pPr marL="0" indent="0" algn="just">
              <a:buNone/>
            </a:pPr>
            <a:r>
              <a:rPr lang="es-CO" sz="2500" dirty="0"/>
              <a:t>Cantidad acumulada al final del periodo 1:</a:t>
            </a:r>
          </a:p>
          <a:p>
            <a:pPr marL="0" indent="0" algn="just">
              <a:buNone/>
            </a:pPr>
            <a:r>
              <a:rPr lang="es-CO" sz="2500" dirty="0"/>
              <a:t>Vf, = 100 + 100(0.1) = 110</a:t>
            </a:r>
          </a:p>
          <a:p>
            <a:pPr marL="0" indent="0">
              <a:buNone/>
            </a:pPr>
            <a:endParaRPr lang="es-CO" dirty="0"/>
          </a:p>
        </p:txBody>
      </p:sp>
    </p:spTree>
    <p:extLst>
      <p:ext uri="{BB962C8B-B14F-4D97-AF65-F5344CB8AC3E}">
        <p14:creationId xmlns:p14="http://schemas.microsoft.com/office/powerpoint/2010/main" val="32877146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569344"/>
            <a:ext cx="8946541" cy="5679056"/>
          </a:xfrm>
        </p:spPr>
        <p:txBody>
          <a:bodyPr>
            <a:normAutofit/>
          </a:bodyPr>
          <a:lstStyle/>
          <a:p>
            <a:pPr marL="0" indent="0" algn="just">
              <a:buNone/>
            </a:pPr>
            <a:r>
              <a:rPr lang="es-CO" sz="2500" dirty="0" smtClean="0"/>
              <a:t>Debido a que no se retira dinero, el periodo 2 empieza con una cantidad acumulada de $110, sobre la cual se ganara el nuevo interés: </a:t>
            </a:r>
          </a:p>
          <a:p>
            <a:pPr marL="0" indent="0" algn="just">
              <a:buNone/>
            </a:pPr>
            <a:r>
              <a:rPr lang="es-CO" sz="2500" dirty="0"/>
              <a:t>Vf2 = 110 + 110(0.1) = </a:t>
            </a:r>
            <a:r>
              <a:rPr lang="es-CO" sz="2500" dirty="0" smtClean="0"/>
              <a:t>121</a:t>
            </a:r>
          </a:p>
          <a:p>
            <a:pPr marL="0" indent="0" algn="just">
              <a:buNone/>
            </a:pPr>
            <a:endParaRPr lang="es-CO" sz="2500" dirty="0"/>
          </a:p>
          <a:p>
            <a:pPr marL="0" indent="0" algn="just">
              <a:buNone/>
            </a:pPr>
            <a:r>
              <a:rPr lang="es-CO" sz="2500" dirty="0"/>
              <a:t>De la misma forma, el tercer año se inicia con $121 y sobre esa cantidad se van a generar intereses:</a:t>
            </a:r>
          </a:p>
          <a:p>
            <a:pPr marL="0" indent="0" algn="just">
              <a:buNone/>
            </a:pPr>
            <a:r>
              <a:rPr lang="es-CO" sz="2500" dirty="0"/>
              <a:t>Vf3 = 121 + 121(0.1) = 133.1</a:t>
            </a:r>
          </a:p>
          <a:p>
            <a:pPr marL="0" indent="0" algn="just">
              <a:buNone/>
            </a:pPr>
            <a:r>
              <a:rPr lang="es-CO" sz="2500" dirty="0"/>
              <a:t>Entonces, la respuesta al problema es $133.1.</a:t>
            </a:r>
          </a:p>
          <a:p>
            <a:pPr marL="0" indent="0" algn="just">
              <a:buNone/>
            </a:pPr>
            <a:endParaRPr lang="es-CO" sz="2500" dirty="0"/>
          </a:p>
        </p:txBody>
      </p:sp>
    </p:spTree>
    <p:extLst>
      <p:ext uri="{BB962C8B-B14F-4D97-AF65-F5344CB8AC3E}">
        <p14:creationId xmlns:p14="http://schemas.microsoft.com/office/powerpoint/2010/main" val="30078640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72860"/>
            <a:ext cx="8946541" cy="5575539"/>
          </a:xfrm>
        </p:spPr>
        <p:txBody>
          <a:bodyPr>
            <a:normAutofit fontScale="92500" lnSpcReduction="10000"/>
          </a:bodyPr>
          <a:lstStyle/>
          <a:p>
            <a:pPr marL="0" indent="0" algn="just">
              <a:buNone/>
            </a:pPr>
            <a:r>
              <a:rPr lang="es-CO" sz="2400" dirty="0"/>
              <a:t>Para desarrollar la fórmula se resuelve el mismo problema pero sólo con literales:</a:t>
            </a:r>
          </a:p>
          <a:p>
            <a:pPr marL="0" indent="0" algn="just">
              <a:buNone/>
            </a:pPr>
            <a:r>
              <a:rPr lang="es-CO" sz="2400" dirty="0"/>
              <a:t>Vf1 = Vp + Vp i = Vp (1 + i)1</a:t>
            </a:r>
          </a:p>
          <a:p>
            <a:pPr marL="0" indent="0" algn="just">
              <a:buNone/>
            </a:pPr>
            <a:endParaRPr lang="es-CO" sz="2400" dirty="0" smtClean="0"/>
          </a:p>
          <a:p>
            <a:pPr marL="0" indent="0" algn="just">
              <a:buNone/>
            </a:pPr>
            <a:r>
              <a:rPr lang="es-CO" sz="2400" dirty="0" smtClean="0"/>
              <a:t>La </a:t>
            </a:r>
            <a:r>
              <a:rPr lang="es-CO" sz="2400" dirty="0"/>
              <a:t>cantidad acumulada al final del periodo 1 es (Vp + Vp i) Y sobre esa cantidad se gana un interés:</a:t>
            </a:r>
          </a:p>
          <a:p>
            <a:pPr marL="0" indent="0" algn="just">
              <a:buNone/>
            </a:pPr>
            <a:r>
              <a:rPr lang="es-CO" sz="2400" dirty="0"/>
              <a:t>Vf2=</a:t>
            </a:r>
            <a:r>
              <a:rPr lang="es-CO" sz="2400" dirty="0" err="1"/>
              <a:t>Vp+vpi</a:t>
            </a:r>
            <a:r>
              <a:rPr lang="es-CO" sz="2400" dirty="0"/>
              <a:t>+ (</a:t>
            </a:r>
            <a:r>
              <a:rPr lang="es-CO" sz="2400" dirty="0" err="1"/>
              <a:t>vp+vi</a:t>
            </a:r>
            <a:r>
              <a:rPr lang="es-CO" sz="2400" dirty="0"/>
              <a:t>) i</a:t>
            </a:r>
          </a:p>
          <a:p>
            <a:pPr marL="0" indent="0" algn="just">
              <a:buNone/>
            </a:pPr>
            <a:r>
              <a:rPr lang="es-CO" sz="2400" dirty="0"/>
              <a:t>=vp+2vpi +vpi2 </a:t>
            </a:r>
          </a:p>
          <a:p>
            <a:pPr marL="0" indent="0" algn="just">
              <a:buNone/>
            </a:pPr>
            <a:r>
              <a:rPr lang="es-CO" sz="2400" dirty="0"/>
              <a:t>Factor izamos</a:t>
            </a:r>
          </a:p>
          <a:p>
            <a:pPr marL="0" indent="0" algn="just">
              <a:buNone/>
            </a:pPr>
            <a:r>
              <a:rPr lang="es-CO" sz="2400" dirty="0"/>
              <a:t> Vf= Vp (1+2i+i2)</a:t>
            </a:r>
          </a:p>
          <a:p>
            <a:pPr marL="0" indent="0" algn="just">
              <a:buNone/>
            </a:pPr>
            <a:endParaRPr lang="es-CO" sz="2400" dirty="0" smtClean="0"/>
          </a:p>
          <a:p>
            <a:pPr marL="0" indent="0" algn="just">
              <a:buNone/>
            </a:pPr>
            <a:r>
              <a:rPr lang="es-CO" sz="2400" dirty="0" smtClean="0"/>
              <a:t>Ustedes </a:t>
            </a:r>
            <a:r>
              <a:rPr lang="es-CO" sz="2400" dirty="0"/>
              <a:t>pueden comprobar este resultado si hace la operación:</a:t>
            </a:r>
          </a:p>
          <a:p>
            <a:pPr marL="0" indent="0" algn="just">
              <a:buNone/>
            </a:pPr>
            <a:r>
              <a:rPr lang="es-CO" sz="2400" dirty="0"/>
              <a:t>(l + i)(l + i) = 1 + 2i + i2</a:t>
            </a:r>
          </a:p>
          <a:p>
            <a:pPr marL="0" indent="0">
              <a:buNone/>
            </a:pPr>
            <a:endParaRPr lang="es-CO" dirty="0"/>
          </a:p>
        </p:txBody>
      </p:sp>
    </p:spTree>
    <p:extLst>
      <p:ext uri="{BB962C8B-B14F-4D97-AF65-F5344CB8AC3E}">
        <p14:creationId xmlns:p14="http://schemas.microsoft.com/office/powerpoint/2010/main" val="854312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707366"/>
            <a:ext cx="8946541" cy="5541033"/>
          </a:xfrm>
        </p:spPr>
        <p:txBody>
          <a:bodyPr>
            <a:normAutofit lnSpcReduction="10000"/>
          </a:bodyPr>
          <a:lstStyle/>
          <a:p>
            <a:pPr marL="0" indent="0" algn="just">
              <a:buNone/>
            </a:pPr>
            <a:r>
              <a:rPr lang="es-CO" sz="2500" dirty="0"/>
              <a:t>De manera similar para el tercer periodo se tiene:</a:t>
            </a:r>
          </a:p>
          <a:p>
            <a:pPr marL="0" indent="0" algn="just">
              <a:buNone/>
            </a:pPr>
            <a:r>
              <a:rPr lang="es-CO" sz="2500" dirty="0"/>
              <a:t>Vf3 = Vp + </a:t>
            </a:r>
            <a:r>
              <a:rPr lang="es-CO" sz="2500" dirty="0" err="1"/>
              <a:t>Vpi</a:t>
            </a:r>
            <a:r>
              <a:rPr lang="es-CO" sz="2500" dirty="0"/>
              <a:t> + </a:t>
            </a:r>
            <a:r>
              <a:rPr lang="es-CO" sz="2500" dirty="0" err="1"/>
              <a:t>Vpi</a:t>
            </a:r>
            <a:r>
              <a:rPr lang="es-CO" sz="2500" dirty="0"/>
              <a:t> + Vpi2 + i (Vp + </a:t>
            </a:r>
            <a:r>
              <a:rPr lang="es-CO" sz="2500" dirty="0" err="1"/>
              <a:t>Vpi</a:t>
            </a:r>
            <a:r>
              <a:rPr lang="es-CO" sz="2500" dirty="0"/>
              <a:t> + </a:t>
            </a:r>
            <a:r>
              <a:rPr lang="es-CO" sz="2500" dirty="0" err="1"/>
              <a:t>Vpi</a:t>
            </a:r>
            <a:r>
              <a:rPr lang="es-CO" sz="2500" dirty="0"/>
              <a:t> + Vpi2)</a:t>
            </a:r>
          </a:p>
          <a:p>
            <a:pPr marL="0" indent="0" algn="just">
              <a:buNone/>
            </a:pPr>
            <a:r>
              <a:rPr lang="es-CO" sz="2500" dirty="0"/>
              <a:t>= Vp (1 + 3i + 3i2 + i3)=Vp (1+i)3</a:t>
            </a:r>
          </a:p>
          <a:p>
            <a:pPr marL="0" indent="0" algn="just">
              <a:buNone/>
            </a:pPr>
            <a:r>
              <a:rPr lang="es-CO" sz="2500" dirty="0"/>
              <a:t>Ustedes podrán comprobar el resultado multiplicando:</a:t>
            </a:r>
          </a:p>
          <a:p>
            <a:pPr marL="0" indent="0" algn="just">
              <a:buNone/>
            </a:pPr>
            <a:r>
              <a:rPr lang="es-CO" sz="2500" dirty="0"/>
              <a:t>(1 + I)(l + i)(1 +i) = 1 +3i+3i2 +i3</a:t>
            </a:r>
          </a:p>
          <a:p>
            <a:pPr marL="0" indent="0" algn="just">
              <a:buNone/>
            </a:pPr>
            <a:endParaRPr lang="es-CO" sz="2500" dirty="0" smtClean="0"/>
          </a:p>
          <a:p>
            <a:pPr marL="0" indent="0" algn="just">
              <a:buNone/>
            </a:pPr>
            <a:r>
              <a:rPr lang="es-CO" sz="2500" dirty="0" smtClean="0"/>
              <a:t>De </a:t>
            </a:r>
            <a:r>
              <a:rPr lang="es-CO" sz="2500" dirty="0"/>
              <a:t>los resultados obtenidos se observa que el periodo coincide con el exponente, es decir, para el periodo 1 se obtuvo </a:t>
            </a:r>
          </a:p>
          <a:p>
            <a:pPr marL="0" indent="0" algn="just">
              <a:buNone/>
            </a:pPr>
            <a:r>
              <a:rPr lang="es-CO" sz="2500" dirty="0"/>
              <a:t>Vf = Vp (1 + i)1 para el periodo 2 se obtuvo </a:t>
            </a:r>
          </a:p>
          <a:p>
            <a:pPr marL="0" indent="0" algn="just">
              <a:buNone/>
            </a:pPr>
            <a:r>
              <a:rPr lang="es-CO" sz="2500" dirty="0"/>
              <a:t>Vf2= Vp (1 +i)2 Y para el periodo 3 </a:t>
            </a:r>
          </a:p>
          <a:p>
            <a:pPr marL="0" indent="0" algn="just">
              <a:buNone/>
            </a:pPr>
            <a:r>
              <a:rPr lang="es-CO" sz="2500" dirty="0"/>
              <a:t>Vf3 = Vp (1 + i)3.</a:t>
            </a:r>
          </a:p>
          <a:p>
            <a:pPr marL="0" indent="0">
              <a:buNone/>
            </a:pPr>
            <a:endParaRPr lang="es-CO" dirty="0"/>
          </a:p>
        </p:txBody>
      </p:sp>
    </p:spTree>
    <p:extLst>
      <p:ext uri="{BB962C8B-B14F-4D97-AF65-F5344CB8AC3E}">
        <p14:creationId xmlns:p14="http://schemas.microsoft.com/office/powerpoint/2010/main" val="13205719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1311214"/>
            <a:ext cx="8946541" cy="4937185"/>
          </a:xfrm>
        </p:spPr>
        <p:txBody>
          <a:bodyPr>
            <a:normAutofit/>
          </a:bodyPr>
          <a:lstStyle/>
          <a:p>
            <a:pPr marL="0" indent="0" algn="just">
              <a:buNone/>
            </a:pPr>
            <a:r>
              <a:rPr lang="es-CO" sz="2500" dirty="0"/>
              <a:t>En primer lugar es necesario comprobar si con la aplicación de la fórmula se obtienen los mismos resultados numéricos que</a:t>
            </a:r>
          </a:p>
          <a:p>
            <a:pPr marL="0" indent="0" algn="just">
              <a:buNone/>
            </a:pPr>
            <a:r>
              <a:rPr lang="es-CO" sz="2500" dirty="0"/>
              <a:t>Ya se tenían:</a:t>
            </a:r>
          </a:p>
          <a:p>
            <a:pPr marL="0" indent="0" algn="just">
              <a:buNone/>
            </a:pPr>
            <a:r>
              <a:rPr lang="es-CO" sz="2500" dirty="0"/>
              <a:t>Vf1 = 100(1 + 0.1)1 = 110</a:t>
            </a:r>
          </a:p>
          <a:p>
            <a:pPr marL="0" indent="0" algn="just">
              <a:buNone/>
            </a:pPr>
            <a:r>
              <a:rPr lang="es-CO" sz="2500" dirty="0"/>
              <a:t>Vf2= 100(1 + 0.1)2 = 121</a:t>
            </a:r>
          </a:p>
          <a:p>
            <a:pPr marL="0" indent="0" algn="just">
              <a:buNone/>
            </a:pPr>
            <a:r>
              <a:rPr lang="es-CO" sz="2500" dirty="0"/>
              <a:t>Vf3 = 100(1 + 0.1)3 = 13 3.1</a:t>
            </a:r>
          </a:p>
          <a:p>
            <a:pPr marL="0" indent="0" algn="just">
              <a:buNone/>
            </a:pPr>
            <a:endParaRPr lang="es-CO" sz="2500" dirty="0" smtClean="0"/>
          </a:p>
          <a:p>
            <a:pPr marL="0" indent="0">
              <a:buNone/>
            </a:pPr>
            <a:endParaRPr lang="es-CO" dirty="0"/>
          </a:p>
        </p:txBody>
      </p:sp>
    </p:spTree>
    <p:extLst>
      <p:ext uri="{BB962C8B-B14F-4D97-AF65-F5344CB8AC3E}">
        <p14:creationId xmlns:p14="http://schemas.microsoft.com/office/powerpoint/2010/main" val="4213834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lstStyle/>
          <a:p>
            <a:pPr marL="0" indent="0" algn="just">
              <a:buNone/>
            </a:pPr>
            <a:r>
              <a:rPr lang="es-CO" sz="2500" dirty="0"/>
              <a:t>Como los resultados son idénticos, esto permite hacer una generalización de la</a:t>
            </a:r>
          </a:p>
          <a:p>
            <a:pPr marL="0" indent="0" algn="just">
              <a:buNone/>
            </a:pPr>
            <a:r>
              <a:rPr lang="es-CO" sz="2500" dirty="0"/>
              <a:t>Fórmula como: </a:t>
            </a:r>
          </a:p>
          <a:p>
            <a:pPr marL="0" indent="0" algn="just">
              <a:buNone/>
            </a:pPr>
            <a:r>
              <a:rPr lang="es-CO" sz="2500" dirty="0"/>
              <a:t>Vf = Vp (1 + i) n</a:t>
            </a:r>
          </a:p>
          <a:p>
            <a:pPr marL="0" indent="0" algn="just">
              <a:buNone/>
            </a:pPr>
            <a:endParaRPr lang="es-CO" sz="2500" dirty="0" smtClean="0"/>
          </a:p>
          <a:p>
            <a:pPr marL="0" indent="0" algn="just">
              <a:buNone/>
            </a:pPr>
            <a:r>
              <a:rPr lang="es-CO" sz="2500" dirty="0" smtClean="0"/>
              <a:t>Vf </a:t>
            </a:r>
            <a:r>
              <a:rPr lang="es-CO" sz="2500" dirty="0"/>
              <a:t>= Cantidad acumulada en el periodo n.</a:t>
            </a:r>
          </a:p>
          <a:p>
            <a:pPr marL="0" indent="0" algn="just">
              <a:buNone/>
            </a:pPr>
            <a:r>
              <a:rPr lang="es-CO" sz="2500" dirty="0"/>
              <a:t>Vp = Cantidad depositada en el presente.</a:t>
            </a:r>
          </a:p>
          <a:p>
            <a:pPr marL="0" indent="0" algn="just">
              <a:buNone/>
            </a:pPr>
            <a:r>
              <a:rPr lang="es-CO" sz="2500" dirty="0"/>
              <a:t>i = Interés cobrado o ganado por periodo.</a:t>
            </a:r>
          </a:p>
          <a:p>
            <a:pPr marL="0" indent="0" algn="just">
              <a:buNone/>
            </a:pPr>
            <a:r>
              <a:rPr lang="es-CO" sz="2500" dirty="0"/>
              <a:t>n = Periodo que debe transcurrir para ganar o cobrar un interés o periodo de capitalización del interés.</a:t>
            </a:r>
          </a:p>
          <a:p>
            <a:pPr marL="0" indent="0">
              <a:buNone/>
            </a:pPr>
            <a:endParaRPr lang="es-CO" dirty="0"/>
          </a:p>
        </p:txBody>
      </p:sp>
    </p:spTree>
    <p:extLst>
      <p:ext uri="{BB962C8B-B14F-4D97-AF65-F5344CB8AC3E}">
        <p14:creationId xmlns:p14="http://schemas.microsoft.com/office/powerpoint/2010/main" val="10978995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fontScale="92500" lnSpcReduction="10000"/>
          </a:bodyPr>
          <a:lstStyle/>
          <a:p>
            <a:pPr marL="0" indent="0" algn="just">
              <a:buNone/>
            </a:pPr>
            <a:r>
              <a:rPr lang="es-CO" sz="2500" dirty="0"/>
              <a:t>La fórmula  se denomina con cualquiera de los siguientes tres nombres</a:t>
            </a:r>
            <a:r>
              <a:rPr lang="es-CO" sz="2500" dirty="0" smtClean="0"/>
              <a:t>:</a:t>
            </a:r>
          </a:p>
          <a:p>
            <a:pPr marL="0" indent="0" algn="just">
              <a:buNone/>
            </a:pPr>
            <a:endParaRPr lang="es-CO" sz="2500" dirty="0"/>
          </a:p>
          <a:p>
            <a:pPr marL="457200" indent="-457200" algn="just">
              <a:buAutoNum type="arabicPeriod"/>
            </a:pPr>
            <a:r>
              <a:rPr lang="es-CO" sz="2500" b="1" dirty="0" smtClean="0"/>
              <a:t>Fórmula </a:t>
            </a:r>
            <a:r>
              <a:rPr lang="es-CO" sz="2500" b="1" dirty="0"/>
              <a:t>de interés capitalizado</a:t>
            </a:r>
            <a:r>
              <a:rPr lang="es-CO" sz="2500" dirty="0"/>
              <a:t>. Significa que el interés se convierte en capital, por lo tanto, para el siguiente periodo va a ganar un interés. Esto se puede observar en los resultados. Al final del primer periodo se acumulan $110, donde $10 es el interés ganado en el primer </a:t>
            </a:r>
            <a:r>
              <a:rPr lang="es-CO" sz="2500" dirty="0" smtClean="0"/>
              <a:t>periodo.</a:t>
            </a:r>
          </a:p>
          <a:p>
            <a:pPr marL="0" indent="0" algn="just">
              <a:buNone/>
            </a:pPr>
            <a:r>
              <a:rPr lang="es-CO" sz="2500" dirty="0" smtClean="0"/>
              <a:t>	Para </a:t>
            </a:r>
            <a:r>
              <a:rPr lang="es-CO" sz="2500" dirty="0"/>
              <a:t>el segundo periodo se acumulan</a:t>
            </a:r>
          </a:p>
          <a:p>
            <a:pPr marL="0" indent="0" algn="just">
              <a:buNone/>
            </a:pPr>
            <a:r>
              <a:rPr lang="es-CO" sz="2500" dirty="0" smtClean="0"/>
              <a:t>	$</a:t>
            </a:r>
            <a:r>
              <a:rPr lang="es-CO" sz="2500" dirty="0"/>
              <a:t>121, donde $1 es el interés ganado sobre el interés del </a:t>
            </a:r>
            <a:r>
              <a:rPr lang="es-CO" sz="2500" dirty="0" smtClean="0"/>
              <a:t>	periodo </a:t>
            </a:r>
            <a:r>
              <a:rPr lang="es-CO" sz="2500" dirty="0"/>
              <a:t>previo, es decir</a:t>
            </a:r>
          </a:p>
          <a:p>
            <a:pPr marL="0" indent="0" algn="just">
              <a:buNone/>
            </a:pPr>
            <a:r>
              <a:rPr lang="es-CO" sz="2500" dirty="0" smtClean="0"/>
              <a:t>	$</a:t>
            </a:r>
            <a:r>
              <a:rPr lang="es-CO" sz="2500" dirty="0"/>
              <a:t>10(0.1) = $1. En el tercer periodo, desde luego, pasa lo </a:t>
            </a:r>
            <a:r>
              <a:rPr lang="es-CO" sz="2500" dirty="0" smtClean="0"/>
              <a:t>	mismo</a:t>
            </a:r>
            <a:r>
              <a:rPr lang="es-CO" sz="2500" dirty="0"/>
              <a:t>, pero aquí ya no es tan evidente a partir del </a:t>
            </a:r>
            <a:r>
              <a:rPr lang="es-CO" sz="2500" dirty="0" smtClean="0"/>
              <a:t>	resultado </a:t>
            </a:r>
            <a:r>
              <a:rPr lang="es-CO" sz="2500" dirty="0"/>
              <a:t>obtenido.</a:t>
            </a:r>
          </a:p>
          <a:p>
            <a:pPr marL="0" indent="0">
              <a:buNone/>
            </a:pPr>
            <a:endParaRPr lang="es-CO" dirty="0"/>
          </a:p>
        </p:txBody>
      </p:sp>
    </p:spTree>
    <p:extLst>
      <p:ext uri="{BB962C8B-B14F-4D97-AF65-F5344CB8AC3E}">
        <p14:creationId xmlns:p14="http://schemas.microsoft.com/office/powerpoint/2010/main" val="4174336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lnSpcReduction="10000"/>
          </a:bodyPr>
          <a:lstStyle/>
          <a:p>
            <a:pPr marL="457200" indent="-457200" algn="just">
              <a:buFont typeface="+mj-lt"/>
              <a:buAutoNum type="arabicPeriod" startAt="2"/>
            </a:pPr>
            <a:r>
              <a:rPr lang="es-CO" sz="2500" b="1" dirty="0" smtClean="0"/>
              <a:t>Formula de equivalencia del valor del dinero a través del 	tiempo</a:t>
            </a:r>
            <a:r>
              <a:rPr lang="es-CO" sz="2500" dirty="0" smtClean="0"/>
              <a:t>. Se puede decir que $100 en el presente son equivalentes 	a $133.1 dentro de tres años, siempre y cuando el interés anual sea de 10%</a:t>
            </a:r>
          </a:p>
          <a:p>
            <a:pPr marL="0" indent="0" algn="just">
              <a:buNone/>
            </a:pPr>
            <a:r>
              <a:rPr lang="es-CO" sz="2500" dirty="0" smtClean="0"/>
              <a:t>	F </a:t>
            </a:r>
            <a:r>
              <a:rPr lang="es-CO" sz="2500" dirty="0"/>
              <a:t>= 100(1 + 0.1)1 = l33.1</a:t>
            </a:r>
            <a:endParaRPr lang="es-CO" sz="2500" dirty="0" smtClean="0"/>
          </a:p>
          <a:p>
            <a:pPr marL="0" indent="0" algn="just">
              <a:buNone/>
            </a:pPr>
            <a:r>
              <a:rPr lang="es-CO" sz="2500" dirty="0" smtClean="0"/>
              <a:t>	La </a:t>
            </a:r>
            <a:r>
              <a:rPr lang="es-CO" sz="2500" dirty="0"/>
              <a:t>equivalencia del dinero se ejemplifica de la </a:t>
            </a:r>
            <a:r>
              <a:rPr lang="es-CO" sz="2500" dirty="0" smtClean="0"/>
              <a:t>	siguiente </a:t>
            </a:r>
            <a:r>
              <a:rPr lang="es-CO" sz="2500" dirty="0"/>
              <a:t>manera: </a:t>
            </a:r>
            <a:r>
              <a:rPr lang="es-CO" sz="2500" dirty="0" smtClean="0"/>
              <a:t>	el </a:t>
            </a:r>
            <a:r>
              <a:rPr lang="es-CO" sz="2500" dirty="0"/>
              <a:t>día de hoy usted compra por </a:t>
            </a:r>
            <a:r>
              <a:rPr lang="es-CO" sz="2500" dirty="0" smtClean="0"/>
              <a:t>	$</a:t>
            </a:r>
            <a:r>
              <a:rPr lang="es-CO" sz="2500" dirty="0"/>
              <a:t>100 un conjunto de bienes y </a:t>
            </a:r>
            <a:r>
              <a:rPr lang="es-CO" sz="2500" dirty="0" smtClean="0"/>
              <a:t>	anota </a:t>
            </a:r>
            <a:r>
              <a:rPr lang="es-CO" sz="2500" dirty="0"/>
              <a:t>la cantidad </a:t>
            </a:r>
            <a:r>
              <a:rPr lang="es-CO" sz="2500" dirty="0" smtClean="0"/>
              <a:t>	comprada</a:t>
            </a:r>
            <a:r>
              <a:rPr lang="es-CO" sz="2500" dirty="0"/>
              <a:t>, por ejemplo, n litros de leche y n kg </a:t>
            </a:r>
            <a:r>
              <a:rPr lang="es-CO" sz="2500" dirty="0" smtClean="0"/>
              <a:t>	de 	carne</a:t>
            </a:r>
            <a:r>
              <a:rPr lang="es-CO" sz="2500" dirty="0"/>
              <a:t>; si dentro de tres años quisiera volver a </a:t>
            </a:r>
            <a:r>
              <a:rPr lang="es-CO" sz="2500" dirty="0" smtClean="0"/>
              <a:t>	comprar 	exactamente </a:t>
            </a:r>
            <a:r>
              <a:rPr lang="es-CO" sz="2500" dirty="0"/>
              <a:t>la misma cantidad de litros </a:t>
            </a:r>
            <a:r>
              <a:rPr lang="es-CO" sz="2500" dirty="0" smtClean="0"/>
              <a:t>	de </a:t>
            </a:r>
            <a:r>
              <a:rPr lang="es-CO" sz="2500" dirty="0"/>
              <a:t>leche y kilos de carne </a:t>
            </a:r>
            <a:r>
              <a:rPr lang="es-CO" sz="2500" dirty="0" smtClean="0"/>
              <a:t>	y </a:t>
            </a:r>
            <a:r>
              <a:rPr lang="es-CO" sz="2500" dirty="0"/>
              <a:t>si la tasa de interés del </a:t>
            </a:r>
            <a:r>
              <a:rPr lang="es-CO" sz="2500" dirty="0" smtClean="0"/>
              <a:t>	mercado </a:t>
            </a:r>
            <a:r>
              <a:rPr lang="es-CO" sz="2500" dirty="0"/>
              <a:t>(o la inflación) fuera de 10% en </a:t>
            </a:r>
            <a:r>
              <a:rPr lang="es-CO" sz="2500" dirty="0" smtClean="0"/>
              <a:t>	cada 	uno </a:t>
            </a:r>
            <a:r>
              <a:rPr lang="es-CO" sz="2500" dirty="0"/>
              <a:t>de los próximos tres años, necesitaría tener $l33.1</a:t>
            </a:r>
            <a:endParaRPr lang="es-CO" sz="2500" dirty="0" smtClean="0"/>
          </a:p>
          <a:p>
            <a:pPr marL="0" indent="0">
              <a:buNone/>
            </a:pPr>
            <a:endParaRPr lang="es-CO" dirty="0"/>
          </a:p>
        </p:txBody>
      </p:sp>
    </p:spTree>
    <p:extLst>
      <p:ext uri="{BB962C8B-B14F-4D97-AF65-F5344CB8AC3E}">
        <p14:creationId xmlns:p14="http://schemas.microsoft.com/office/powerpoint/2010/main" val="34733623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1207698"/>
            <a:ext cx="8946541" cy="5040702"/>
          </a:xfrm>
        </p:spPr>
        <p:txBody>
          <a:bodyPr>
            <a:normAutofit/>
          </a:bodyPr>
          <a:lstStyle/>
          <a:p>
            <a:pPr marL="0" indent="0" algn="just">
              <a:buNone/>
            </a:pPr>
            <a:r>
              <a:rPr lang="es-CO" sz="2500" dirty="0"/>
              <a:t>Es decir, la equivalencia es </a:t>
            </a:r>
            <a:r>
              <a:rPr lang="es-CO" sz="2500" dirty="0" smtClean="0"/>
              <a:t>el mismo </a:t>
            </a:r>
            <a:r>
              <a:rPr lang="es-CO" sz="2500" dirty="0"/>
              <a:t>poder adquisitivo en diferentes periodos de tiempo. De la misma forma se puede decir que dentro de tres años $l33.1 serán equivalentes a $100 de la actualidad, siempre y cuando la tasa de interés sea de 10% en cada uno de los próximos tres años.</a:t>
            </a:r>
          </a:p>
          <a:p>
            <a:pPr marL="0" indent="0" algn="just">
              <a:buNone/>
            </a:pPr>
            <a:r>
              <a:rPr lang="es-CO" sz="2500" dirty="0"/>
              <a:t>Por lo tanto, para comparar flujos de dinero que aparecen en diferentes periodos de tiempo es preciso declarar también, como un requisito indispensable que:</a:t>
            </a:r>
          </a:p>
          <a:p>
            <a:pPr marL="0" indent="0">
              <a:buNone/>
            </a:pPr>
            <a:endParaRPr lang="es-CO" dirty="0"/>
          </a:p>
        </p:txBody>
      </p:sp>
    </p:spTree>
    <p:extLst>
      <p:ext uri="{BB962C8B-B14F-4D97-AF65-F5344CB8AC3E}">
        <p14:creationId xmlns:p14="http://schemas.microsoft.com/office/powerpoint/2010/main" val="38307366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lstStyle/>
          <a:p>
            <a:pPr marL="0" indent="0" algn="just">
              <a:buNone/>
            </a:pPr>
            <a:r>
              <a:rPr lang="es-CO" sz="2500" i="1" dirty="0" smtClean="0"/>
              <a:t>	Para </a:t>
            </a:r>
            <a:r>
              <a:rPr lang="es-CO" sz="2500" i="1" dirty="0"/>
              <a:t>comparar correctamente flujos de efectivo </a:t>
            </a:r>
            <a:r>
              <a:rPr lang="es-CO" sz="2500" i="1" dirty="0" smtClean="0"/>
              <a:t>	(</a:t>
            </a:r>
            <a:r>
              <a:rPr lang="es-CO" sz="2500" i="1" dirty="0"/>
              <a:t>dinero) que se encuentran en diferente periodos hay </a:t>
            </a:r>
            <a:r>
              <a:rPr lang="es-CO" sz="2500" i="1" dirty="0" smtClean="0"/>
              <a:t>	que </a:t>
            </a:r>
            <a:r>
              <a:rPr lang="es-CO" sz="2500" i="1" dirty="0"/>
              <a:t>hacer la comparación en el mismo periodo y al </a:t>
            </a:r>
            <a:r>
              <a:rPr lang="es-CO" sz="2500" i="1" dirty="0" smtClean="0"/>
              <a:t>	valor </a:t>
            </a:r>
            <a:r>
              <a:rPr lang="es-CO" sz="2500" i="1" dirty="0"/>
              <a:t>equivalente de esos flujos de efectivo, esto es, </a:t>
            </a:r>
            <a:r>
              <a:rPr lang="es-CO" sz="2500" i="1" dirty="0" smtClean="0"/>
              <a:t>	el </a:t>
            </a:r>
            <a:r>
              <a:rPr lang="es-CO" sz="2500" i="1" dirty="0"/>
              <a:t>dinero se puede pasar a su valor equivalente </a:t>
            </a:r>
            <a:r>
              <a:rPr lang="es-CO" sz="2500" i="1" dirty="0" smtClean="0"/>
              <a:t>	hacia </a:t>
            </a:r>
            <a:r>
              <a:rPr lang="es-CO" sz="2500" i="1" dirty="0"/>
              <a:t>el futuro, multiplicando por (1 + i)", o bien, se </a:t>
            </a:r>
            <a:r>
              <a:rPr lang="es-CO" sz="2500" i="1" dirty="0" smtClean="0"/>
              <a:t>	puede </a:t>
            </a:r>
            <a:r>
              <a:rPr lang="es-CO" sz="2500" i="1" dirty="0"/>
              <a:t>pasar del futuro hacia el presente a su valor </a:t>
            </a:r>
            <a:r>
              <a:rPr lang="es-CO" sz="2500" i="1" dirty="0" smtClean="0"/>
              <a:t>	equivalente </a:t>
            </a:r>
            <a:r>
              <a:rPr lang="es-CO" sz="2500" i="1" dirty="0"/>
              <a:t>dividiendo entre (1 + i)n.</a:t>
            </a:r>
          </a:p>
          <a:p>
            <a:pPr marL="0" indent="0" algn="just">
              <a:buNone/>
            </a:pPr>
            <a:endParaRPr lang="es-CO" sz="2500" i="1" dirty="0" smtClean="0"/>
          </a:p>
          <a:p>
            <a:pPr marL="457200" indent="-457200" algn="just">
              <a:buFont typeface="+mj-lt"/>
              <a:buAutoNum type="arabicPeriod" startAt="3"/>
            </a:pPr>
            <a:r>
              <a:rPr lang="es-CO" sz="2500" b="1" i="1" dirty="0" smtClean="0"/>
              <a:t>Fórmula </a:t>
            </a:r>
            <a:r>
              <a:rPr lang="es-CO" sz="2500" b="1" i="1" dirty="0"/>
              <a:t>básica. </a:t>
            </a:r>
            <a:r>
              <a:rPr lang="es-CO" sz="2500" dirty="0"/>
              <a:t>A la fórmula  también se le llama fórmula básica de la ingeniería económica, pues con ella se pueden resolver prácticamente todos los problemas planteados en esta área. </a:t>
            </a:r>
          </a:p>
          <a:p>
            <a:pPr marL="0" indent="0">
              <a:buNone/>
            </a:pPr>
            <a:endParaRPr lang="es-CO" dirty="0"/>
          </a:p>
        </p:txBody>
      </p:sp>
    </p:spTree>
    <p:extLst>
      <p:ext uri="{BB962C8B-B14F-4D97-AF65-F5344CB8AC3E}">
        <p14:creationId xmlns:p14="http://schemas.microsoft.com/office/powerpoint/2010/main" val="7217668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dirty="0" smtClean="0"/>
              <a:t>La Importancia del Concepto del Valor del Dinero en el Tiempo </a:t>
            </a:r>
            <a:endParaRPr lang="es-CO" dirty="0"/>
          </a:p>
        </p:txBody>
      </p:sp>
      <p:sp>
        <p:nvSpPr>
          <p:cNvPr id="3" name="Marcador de contenido 2"/>
          <p:cNvSpPr>
            <a:spLocks noGrp="1"/>
          </p:cNvSpPr>
          <p:nvPr>
            <p:ph idx="1"/>
          </p:nvPr>
        </p:nvSpPr>
        <p:spPr/>
        <p:txBody>
          <a:bodyPr>
            <a:normAutofit/>
          </a:bodyPr>
          <a:lstStyle/>
          <a:p>
            <a:pPr marL="0" indent="0" algn="just">
              <a:buNone/>
            </a:pPr>
            <a:r>
              <a:rPr lang="es-CO" sz="2500" dirty="0" smtClean="0"/>
              <a:t>Cuando hablamos de valor de la empresa y de evaluación de proyecto de inversión en activos fijos a largo plazo, estamos hablando de decisiones estratégicas, la disponibilidad de activo corriente y las fuentes de financiamiento en otras palabras cuanto valdrá mi inversión. Una mala decisión puede comprometer el futuro de una empresa.</a:t>
            </a:r>
            <a:endParaRPr lang="es-CO" sz="2500" dirty="0"/>
          </a:p>
        </p:txBody>
      </p:sp>
    </p:spTree>
    <p:extLst>
      <p:ext uri="{BB962C8B-B14F-4D97-AF65-F5344CB8AC3E}">
        <p14:creationId xmlns:p14="http://schemas.microsoft.com/office/powerpoint/2010/main" val="11431608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sp>
        <p:nvSpPr>
          <p:cNvPr id="3" name="Marcador de contenido 2"/>
          <p:cNvSpPr>
            <a:spLocks noGrp="1"/>
          </p:cNvSpPr>
          <p:nvPr>
            <p:ph idx="1"/>
          </p:nvPr>
        </p:nvSpPr>
        <p:spPr/>
        <p:txBody>
          <a:bodyPr>
            <a:normAutofit/>
          </a:bodyPr>
          <a:lstStyle/>
          <a:p>
            <a:pPr marL="0" indent="0" algn="just">
              <a:buNone/>
            </a:pPr>
            <a:r>
              <a:rPr lang="es-CO" sz="2500" dirty="0" smtClean="0"/>
              <a:t>El concepto de valor del dinero en el tiempo se compone de 2 elementos:</a:t>
            </a:r>
          </a:p>
          <a:p>
            <a:pPr marL="457200" indent="-457200" algn="just">
              <a:buFont typeface="+mj-lt"/>
              <a:buAutoNum type="arabicPeriod"/>
            </a:pPr>
            <a:r>
              <a:rPr lang="es-CO" sz="2500" b="1" dirty="0" smtClean="0"/>
              <a:t>Costo de oportunidad </a:t>
            </a:r>
          </a:p>
          <a:p>
            <a:pPr marL="0" indent="0" algn="just">
              <a:buNone/>
            </a:pPr>
            <a:r>
              <a:rPr lang="es-CO" sz="2500" dirty="0" smtClean="0"/>
              <a:t>Es lo que se gana o pierde al invertir o no en una segunda mejor alternativa.</a:t>
            </a:r>
          </a:p>
          <a:p>
            <a:pPr marL="457200" indent="-457200" algn="just">
              <a:buFont typeface="+mj-lt"/>
              <a:buAutoNum type="arabicPeriod" startAt="2"/>
            </a:pPr>
            <a:r>
              <a:rPr lang="es-CO" sz="2500" b="1" dirty="0" smtClean="0"/>
              <a:t>Riesgo</a:t>
            </a:r>
          </a:p>
          <a:p>
            <a:pPr marL="0" indent="0" algn="just">
              <a:buNone/>
            </a:pPr>
            <a:r>
              <a:rPr lang="es-CO" sz="2500" dirty="0" smtClean="0"/>
              <a:t>Lo constituye la posibilidad de no lograr los resultados programados, es decir la incertidumbre </a:t>
            </a:r>
            <a:endParaRPr lang="es-CO" sz="2500" dirty="0"/>
          </a:p>
        </p:txBody>
      </p:sp>
    </p:spTree>
    <p:extLst>
      <p:ext uri="{BB962C8B-B14F-4D97-AF65-F5344CB8AC3E}">
        <p14:creationId xmlns:p14="http://schemas.microsoft.com/office/powerpoint/2010/main" val="30587422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sz="3800" dirty="0" smtClean="0"/>
              <a:t>Siete (7) Conceptos </a:t>
            </a:r>
            <a:r>
              <a:rPr lang="es-CO" sz="3800" dirty="0"/>
              <a:t>R</a:t>
            </a:r>
            <a:r>
              <a:rPr lang="es-CO" sz="3800" dirty="0" smtClean="0"/>
              <a:t>elacionados con el Valor del Dinero a Través del Tiempo  </a:t>
            </a:r>
            <a:endParaRPr lang="es-CO" sz="3800" dirty="0"/>
          </a:p>
        </p:txBody>
      </p:sp>
      <p:sp>
        <p:nvSpPr>
          <p:cNvPr id="3" name="Marcador de contenido 2"/>
          <p:cNvSpPr>
            <a:spLocks noGrp="1"/>
          </p:cNvSpPr>
          <p:nvPr>
            <p:ph idx="1"/>
          </p:nvPr>
        </p:nvSpPr>
        <p:spPr/>
        <p:txBody>
          <a:bodyPr/>
          <a:lstStyle/>
          <a:p>
            <a:pPr marL="457200" indent="-457200" algn="just">
              <a:buAutoNum type="arabicPeriod"/>
            </a:pPr>
            <a:r>
              <a:rPr lang="es-CO" sz="2500" dirty="0" smtClean="0"/>
              <a:t>Costo de oportunidad mínimo: en el caso de una empresa debe ser al menos igual que el costo de la deuda y el costo de oportunidad.</a:t>
            </a:r>
          </a:p>
          <a:p>
            <a:pPr marL="457200" indent="-457200" algn="just">
              <a:buAutoNum type="arabicPeriod"/>
            </a:pPr>
            <a:r>
              <a:rPr lang="es-CO" sz="2500" dirty="0" smtClean="0"/>
              <a:t>La medición del riesgo: ofrece dos particularidades, individualmente es muy subjetivo y además es difícil cuantificar, existe metodologías sofisticadas para su calculo.</a:t>
            </a:r>
          </a:p>
          <a:p>
            <a:pPr marL="457200" indent="-457200" algn="just">
              <a:buAutoNum type="arabicPeriod"/>
            </a:pPr>
            <a:r>
              <a:rPr lang="es-CO" sz="2500" dirty="0" smtClean="0"/>
              <a:t>El financiamiento apropiado: inversiones a largo plazo, se deben financiar con fondos a largo plazo y de manera igual a corto plazo.</a:t>
            </a:r>
          </a:p>
          <a:p>
            <a:pPr marL="0" indent="0">
              <a:buNone/>
            </a:pPr>
            <a:endParaRPr lang="es-CO" dirty="0"/>
          </a:p>
        </p:txBody>
      </p:sp>
    </p:spTree>
    <p:extLst>
      <p:ext uri="{BB962C8B-B14F-4D97-AF65-F5344CB8AC3E}">
        <p14:creationId xmlns:p14="http://schemas.microsoft.com/office/powerpoint/2010/main" val="4586042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457200" indent="-457200" algn="just">
              <a:buFont typeface="+mj-lt"/>
              <a:buAutoNum type="arabicPeriod" startAt="4"/>
            </a:pPr>
            <a:r>
              <a:rPr lang="es-CO" sz="2500" dirty="0" smtClean="0"/>
              <a:t>El apalancamiento (uso de la deuda): el buen empleo de fondos adquiridos por deuda sirve para aumentar las utilidades de una empresa a inversionistas.</a:t>
            </a:r>
          </a:p>
          <a:p>
            <a:pPr marL="457200" indent="-457200" algn="just">
              <a:buFont typeface="+mj-lt"/>
              <a:buAutoNum type="arabicPeriod" startAt="4"/>
            </a:pPr>
            <a:r>
              <a:rPr lang="es-CO" sz="2500" dirty="0" smtClean="0"/>
              <a:t>El dilema entre ala preferencia, la liquidez  y la necesidad de invertir  para realizar ganancias: el ser humano prefiere tener dinero en efectivo, pero sacrificar liquidez.</a:t>
            </a:r>
            <a:endParaRPr lang="es-CO" sz="2500" dirty="0"/>
          </a:p>
        </p:txBody>
      </p:sp>
    </p:spTree>
    <p:extLst>
      <p:ext uri="{BB962C8B-B14F-4D97-AF65-F5344CB8AC3E}">
        <p14:creationId xmlns:p14="http://schemas.microsoft.com/office/powerpoint/2010/main" val="2381451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457200" indent="-457200" algn="just">
              <a:buAutoNum type="arabicPeriod" startAt="6"/>
            </a:pPr>
            <a:r>
              <a:rPr lang="es-CO" sz="2500" dirty="0" smtClean="0"/>
              <a:t>La diversificación eficiente: diversificar la inversión total para distribuir el riesgo y así reducir riesgo total.</a:t>
            </a:r>
          </a:p>
          <a:p>
            <a:pPr marL="457200" indent="-457200" algn="just">
              <a:buAutoNum type="arabicPeriod" startAt="6"/>
            </a:pPr>
            <a:r>
              <a:rPr lang="es-CO" sz="2500" dirty="0" smtClean="0"/>
              <a:t>Los costos de oportunidad: que considera que siempre hay varias opciones de inversión. El costo de oportunidad es la tasa de rendimiento sobre la mejor alternativa de inversión disponible.</a:t>
            </a:r>
            <a:endParaRPr lang="es-CO" sz="2500" dirty="0"/>
          </a:p>
        </p:txBody>
      </p:sp>
    </p:spTree>
    <p:extLst>
      <p:ext uri="{BB962C8B-B14F-4D97-AF65-F5344CB8AC3E}">
        <p14:creationId xmlns:p14="http://schemas.microsoft.com/office/powerpoint/2010/main" val="19308306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b="1" dirty="0"/>
              <a:t>El </a:t>
            </a:r>
            <a:r>
              <a:rPr lang="es-CO" b="1" dirty="0" smtClean="0"/>
              <a:t>Diagrama </a:t>
            </a:r>
            <a:r>
              <a:rPr lang="es-CO" b="1" dirty="0"/>
              <a:t>de </a:t>
            </a:r>
            <a:r>
              <a:rPr lang="es-CO" b="1" dirty="0" smtClean="0"/>
              <a:t>Flujo </a:t>
            </a:r>
            <a:r>
              <a:rPr lang="es-CO" b="1" dirty="0"/>
              <a:t>de </a:t>
            </a:r>
            <a:r>
              <a:rPr lang="es-CO" b="1" dirty="0" smtClean="0"/>
              <a:t>Efectivo</a:t>
            </a:r>
            <a:endParaRPr lang="es-CO" b="1" dirty="0"/>
          </a:p>
        </p:txBody>
      </p:sp>
      <p:sp>
        <p:nvSpPr>
          <p:cNvPr id="3" name="Marcador de contenido 2"/>
          <p:cNvSpPr>
            <a:spLocks noGrp="1"/>
          </p:cNvSpPr>
          <p:nvPr>
            <p:ph idx="1"/>
          </p:nvPr>
        </p:nvSpPr>
        <p:spPr/>
        <p:txBody>
          <a:bodyPr>
            <a:normAutofit lnSpcReduction="10000"/>
          </a:bodyPr>
          <a:lstStyle/>
          <a:p>
            <a:pPr marL="0" indent="0" algn="just">
              <a:buNone/>
            </a:pPr>
            <a:r>
              <a:rPr lang="es-CO" sz="2500" b="1" dirty="0" smtClean="0"/>
              <a:t>EJEMPLO</a:t>
            </a:r>
            <a:r>
              <a:rPr lang="es-CO" sz="2500" dirty="0" smtClean="0"/>
              <a:t> </a:t>
            </a:r>
          </a:p>
          <a:p>
            <a:pPr marL="0" indent="0" algn="just">
              <a:buNone/>
            </a:pPr>
            <a:r>
              <a:rPr lang="es-CO" sz="2500" dirty="0" smtClean="0"/>
              <a:t>Una </a:t>
            </a:r>
            <a:r>
              <a:rPr lang="es-CO" sz="2500" dirty="0"/>
              <a:t>persona va a una pequeña tienda que vende artículos para el hogar en la localidad donde vive, quiere adquirir una TV cuyo costo de contado es de $12000 pero no tiene esa cantidad disponible, por lo que solicita al vendedor que le haga un plan de compra a crédito a seis meses. El vendedor le contesta que el plan que le puede ofrecer es el pago de seis mensualidades iguales, la primera se haría al final del primer mes después de la compra; asimismo, le informa que el interés que cobra la tienda es de 3% mensual.</a:t>
            </a:r>
          </a:p>
          <a:p>
            <a:pPr marL="0" indent="0">
              <a:buNone/>
            </a:pPr>
            <a:endParaRPr lang="es-CO" dirty="0"/>
          </a:p>
        </p:txBody>
      </p:sp>
    </p:spTree>
    <p:extLst>
      <p:ext uri="{BB962C8B-B14F-4D97-AF65-F5344CB8AC3E}">
        <p14:creationId xmlns:p14="http://schemas.microsoft.com/office/powerpoint/2010/main" val="29627981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lnSpcReduction="10000"/>
          </a:bodyPr>
          <a:lstStyle/>
          <a:p>
            <a:pPr marL="0" indent="0" algn="just">
              <a:buNone/>
            </a:pPr>
            <a:r>
              <a:rPr lang="es-CO" sz="2500" dirty="0"/>
              <a:t>El comprador solicita que le hagan el cálculo del valor de cada pago mensual, por lo que el vendedor muestra el siguiente cálculo</a:t>
            </a:r>
            <a:r>
              <a:rPr lang="es-CO" sz="2500" dirty="0" smtClean="0"/>
              <a:t>:</a:t>
            </a:r>
          </a:p>
          <a:p>
            <a:pPr marL="0" indent="0" algn="just">
              <a:buNone/>
            </a:pPr>
            <a:r>
              <a:rPr lang="es-CO" sz="2500" dirty="0"/>
              <a:t>12000 x 0.03 x 6 meses = $2160 sólo de interés</a:t>
            </a:r>
          </a:p>
          <a:p>
            <a:pPr marL="0" indent="0" algn="just">
              <a:buNone/>
            </a:pPr>
            <a:endParaRPr lang="es-CO" sz="2500" dirty="0"/>
          </a:p>
          <a:p>
            <a:pPr marL="0" indent="0" algn="just">
              <a:buNone/>
            </a:pPr>
            <a:r>
              <a:rPr lang="es-CO" sz="2500" dirty="0"/>
              <a:t>Si la deuda inicial es de $12000 + $2 160 de interés, el total es de $14 160, que dividido entre seis meses da como resultado una mensualidad de $2360.</a:t>
            </a:r>
          </a:p>
          <a:p>
            <a:pPr marL="0" indent="0" algn="just">
              <a:buNone/>
            </a:pPr>
            <a:endParaRPr lang="es-CO" sz="2500" dirty="0"/>
          </a:p>
          <a:p>
            <a:pPr marL="0" indent="0" algn="just">
              <a:buNone/>
            </a:pPr>
            <a:r>
              <a:rPr lang="es-CO" sz="2500" dirty="0"/>
              <a:t>Ante estas cifras el comprador manifiesta no estar de acuerdo porque, según el cálculo, cada mes él estará debiendo $12000, ya que el interés se carga seis veces sobre la misma deuda total.</a:t>
            </a:r>
          </a:p>
          <a:p>
            <a:pPr marL="0" indent="0">
              <a:buNone/>
            </a:pPr>
            <a:endParaRPr lang="es-CO" dirty="0"/>
          </a:p>
          <a:p>
            <a:pPr marL="0" indent="0">
              <a:buNone/>
            </a:pPr>
            <a:endParaRPr lang="es-CO" dirty="0"/>
          </a:p>
        </p:txBody>
      </p:sp>
    </p:spTree>
    <p:extLst>
      <p:ext uri="{BB962C8B-B14F-4D97-AF65-F5344CB8AC3E}">
        <p14:creationId xmlns:p14="http://schemas.microsoft.com/office/powerpoint/2010/main" val="8576038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1311214"/>
            <a:ext cx="8946541" cy="4937185"/>
          </a:xfrm>
        </p:spPr>
        <p:txBody>
          <a:bodyPr/>
          <a:lstStyle/>
          <a:p>
            <a:pPr marL="0" indent="0" algn="just">
              <a:buNone/>
            </a:pPr>
            <a:r>
              <a:rPr lang="es-CO" dirty="0"/>
              <a:t> </a:t>
            </a:r>
            <a:r>
              <a:rPr lang="es-CO" sz="2500" dirty="0"/>
              <a:t>Considera injusta la forma de cálculo y piensa que con el pago de cada mensualidad la deuda remanente disminuye.</a:t>
            </a:r>
          </a:p>
          <a:p>
            <a:pPr marL="0" indent="0" algn="just">
              <a:buNone/>
            </a:pPr>
            <a:r>
              <a:rPr lang="es-CO" sz="2500" dirty="0"/>
              <a:t> En contraposición, el comprador le propone el siguiente cálculo al vendedor:</a:t>
            </a:r>
          </a:p>
          <a:p>
            <a:pPr marL="0" indent="0" algn="just">
              <a:buNone/>
            </a:pPr>
            <a:r>
              <a:rPr lang="es-CO" sz="2500" dirty="0"/>
              <a:t>La deuda total de $12 000 dividida entre seis meses arroja una deuda mensual de $2000, sobre la cual se debería cobrar el interés de 3% mensual; con ello, el</a:t>
            </a:r>
          </a:p>
          <a:p>
            <a:pPr marL="0" indent="0" algn="just">
              <a:buNone/>
            </a:pPr>
            <a:r>
              <a:rPr lang="es-CO" sz="2500" dirty="0"/>
              <a:t>Interés mensual es de $2000 x 0.03 = $60, y el pago mensual es de $2000 + 60 = $2060.</a:t>
            </a:r>
          </a:p>
          <a:p>
            <a:pPr marL="0" indent="0">
              <a:buNone/>
            </a:pPr>
            <a:endParaRPr lang="es-CO" dirty="0"/>
          </a:p>
        </p:txBody>
      </p:sp>
    </p:spTree>
    <p:extLst>
      <p:ext uri="{BB962C8B-B14F-4D97-AF65-F5344CB8AC3E}">
        <p14:creationId xmlns:p14="http://schemas.microsoft.com/office/powerpoint/2010/main" val="42735891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1311214"/>
            <a:ext cx="8946541" cy="4937185"/>
          </a:xfrm>
        </p:spPr>
        <p:txBody>
          <a:bodyPr/>
          <a:lstStyle/>
          <a:p>
            <a:pPr marL="0" indent="0" algn="just">
              <a:buNone/>
            </a:pPr>
            <a:r>
              <a:rPr lang="es-CO" sz="2500" dirty="0"/>
              <a:t>Ante este cálculo, el vendedor protesta y asegura que está mal, ya que el procedimiento considera que desde el primer mes se deben sólo $2000, 10 cual es falso porque al final del primer mes, antes de hacer el primer pago, el comprador debe $12000, más el interés acumulado que son $360. Por lo tanto, el cálculo le perjudica en su ganancia.</a:t>
            </a:r>
          </a:p>
          <a:p>
            <a:pPr marL="0" indent="0" algn="just">
              <a:buNone/>
            </a:pPr>
            <a:r>
              <a:rPr lang="es-CO" sz="2500" dirty="0"/>
              <a:t>Después de discutir un buen tiempo deciden que si no cuentan con un criterio</a:t>
            </a:r>
          </a:p>
          <a:p>
            <a:pPr marL="0" indent="0" algn="just">
              <a:buNone/>
            </a:pPr>
            <a:r>
              <a:rPr lang="es-CO" sz="2500" dirty="0"/>
              <a:t>Que satisfaga a los dos es imposible encontrar un cálculo que sea válido para ambos.</a:t>
            </a:r>
          </a:p>
          <a:p>
            <a:pPr marL="0" indent="0">
              <a:buNone/>
            </a:pPr>
            <a:endParaRPr lang="es-CO" dirty="0"/>
          </a:p>
        </p:txBody>
      </p:sp>
    </p:spTree>
    <p:extLst>
      <p:ext uri="{BB962C8B-B14F-4D97-AF65-F5344CB8AC3E}">
        <p14:creationId xmlns:p14="http://schemas.microsoft.com/office/powerpoint/2010/main" val="26357287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lstStyle/>
          <a:p>
            <a:pPr marL="0" indent="0" algn="just">
              <a:buNone/>
            </a:pPr>
            <a:r>
              <a:rPr lang="es-CO" sz="2500" dirty="0"/>
              <a:t>Analizan el hecho de lo injusto que ~s tanto considerar que todos los meses se deben $12000, como utilizar el criterio de que cada mes se deben sólo $2000. y luego de dialogar por más tiempo por fin llegan a una conclusión que satisface a ambos, a la cual le llaman criterio de pago justo y la declaran con las siguientes palabras: Sólo se deben pagar intereses sobre saldos insolutos, es decir, sobre la deuda no pagada o deuda pendiente.</a:t>
            </a:r>
          </a:p>
          <a:p>
            <a:pPr marL="0" indent="0" algn="just">
              <a:buNone/>
            </a:pPr>
            <a:r>
              <a:rPr lang="es-CO" sz="2500" dirty="0"/>
              <a:t>Sin embargo, el problema es que ahora no saben cómo hacer el cálculo correcto, y menos pueden comprobar si al realizar determinado cálculo la cifra obtenida para el pago mensual será la correcta.</a:t>
            </a:r>
          </a:p>
          <a:p>
            <a:pPr marL="0" indent="0">
              <a:buNone/>
            </a:pPr>
            <a:endParaRPr lang="es-CO" dirty="0"/>
          </a:p>
        </p:txBody>
      </p:sp>
    </p:spTree>
    <p:extLst>
      <p:ext uri="{BB962C8B-B14F-4D97-AF65-F5344CB8AC3E}">
        <p14:creationId xmlns:p14="http://schemas.microsoft.com/office/powerpoint/2010/main" val="3432363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lnSpcReduction="10000"/>
          </a:bodyPr>
          <a:lstStyle/>
          <a:p>
            <a:pPr marL="0" indent="0" algn="just">
              <a:buNone/>
            </a:pPr>
            <a:r>
              <a:rPr lang="es-CO" sz="2300" dirty="0"/>
              <a:t>Para resolver este, ejemplo es preciso contar con una herramienta de diagramación que ayude a visualizar cómo fluye el dinero a través del tiempo. </a:t>
            </a:r>
            <a:endParaRPr lang="es-CO" sz="2300"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r>
              <a:rPr lang="es-CO" sz="2300" dirty="0" smtClean="0"/>
              <a:t>En </a:t>
            </a:r>
            <a:r>
              <a:rPr lang="es-CO" sz="2300" dirty="0"/>
              <a:t>esta herramienta, llamada diagrama de flujo de efectivo, el tiempo o periodo de análisis del problema se representa como una línea horizontal; el inicio se considera en el extremo izquierdo y el final en el extremo derecho de la línea.</a:t>
            </a:r>
          </a:p>
        </p:txBody>
      </p:sp>
      <p:cxnSp>
        <p:nvCxnSpPr>
          <p:cNvPr id="6" name="Conector recto 5"/>
          <p:cNvCxnSpPr/>
          <p:nvPr/>
        </p:nvCxnSpPr>
        <p:spPr>
          <a:xfrm>
            <a:off x="2363638" y="3295291"/>
            <a:ext cx="7194430"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flipV="1">
            <a:off x="9558068" y="2260121"/>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flipV="1">
            <a:off x="3585713"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flipV="1">
            <a:off x="4807788" y="2260121"/>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V="1">
            <a:off x="5986732"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V="1">
            <a:off x="7217435"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V="1">
            <a:off x="8387751"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a:off x="2362200" y="3315420"/>
            <a:ext cx="1438" cy="1015042"/>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9" name="CuadroTexto 18"/>
          <p:cNvSpPr txBox="1"/>
          <p:nvPr/>
        </p:nvSpPr>
        <p:spPr>
          <a:xfrm>
            <a:off x="3431307" y="3315420"/>
            <a:ext cx="382438" cy="379562"/>
          </a:xfrm>
          <a:prstGeom prst="rect">
            <a:avLst/>
          </a:prstGeom>
          <a:noFill/>
        </p:spPr>
        <p:txBody>
          <a:bodyPr wrap="square" rtlCol="0">
            <a:spAutoFit/>
          </a:bodyPr>
          <a:lstStyle/>
          <a:p>
            <a:r>
              <a:rPr lang="es-CO" dirty="0" smtClean="0"/>
              <a:t>1</a:t>
            </a:r>
            <a:endParaRPr lang="es-CO" dirty="0"/>
          </a:p>
        </p:txBody>
      </p:sp>
      <p:sp>
        <p:nvSpPr>
          <p:cNvPr id="21" name="CuadroTexto 20"/>
          <p:cNvSpPr txBox="1"/>
          <p:nvPr/>
        </p:nvSpPr>
        <p:spPr>
          <a:xfrm>
            <a:off x="4690195" y="3315419"/>
            <a:ext cx="382438" cy="379562"/>
          </a:xfrm>
          <a:prstGeom prst="rect">
            <a:avLst/>
          </a:prstGeom>
          <a:noFill/>
        </p:spPr>
        <p:txBody>
          <a:bodyPr wrap="square" rtlCol="0">
            <a:spAutoFit/>
          </a:bodyPr>
          <a:lstStyle/>
          <a:p>
            <a:r>
              <a:rPr lang="es-CO" dirty="0"/>
              <a:t>2</a:t>
            </a:r>
            <a:endParaRPr lang="es-CO" dirty="0"/>
          </a:p>
        </p:txBody>
      </p:sp>
      <p:sp>
        <p:nvSpPr>
          <p:cNvPr id="22" name="CuadroTexto 21"/>
          <p:cNvSpPr txBox="1"/>
          <p:nvPr/>
        </p:nvSpPr>
        <p:spPr>
          <a:xfrm>
            <a:off x="5919917" y="3312544"/>
            <a:ext cx="382438" cy="379562"/>
          </a:xfrm>
          <a:prstGeom prst="rect">
            <a:avLst/>
          </a:prstGeom>
          <a:noFill/>
        </p:spPr>
        <p:txBody>
          <a:bodyPr wrap="square" rtlCol="0">
            <a:spAutoFit/>
          </a:bodyPr>
          <a:lstStyle/>
          <a:p>
            <a:r>
              <a:rPr lang="es-CO" dirty="0"/>
              <a:t>3</a:t>
            </a:r>
            <a:endParaRPr lang="es-CO" dirty="0"/>
          </a:p>
        </p:txBody>
      </p:sp>
      <p:sp>
        <p:nvSpPr>
          <p:cNvPr id="23" name="CuadroTexto 22"/>
          <p:cNvSpPr txBox="1"/>
          <p:nvPr/>
        </p:nvSpPr>
        <p:spPr>
          <a:xfrm>
            <a:off x="7069380" y="3312544"/>
            <a:ext cx="382438" cy="379562"/>
          </a:xfrm>
          <a:prstGeom prst="rect">
            <a:avLst/>
          </a:prstGeom>
          <a:noFill/>
        </p:spPr>
        <p:txBody>
          <a:bodyPr wrap="square" rtlCol="0">
            <a:spAutoFit/>
          </a:bodyPr>
          <a:lstStyle/>
          <a:p>
            <a:r>
              <a:rPr lang="es-CO" dirty="0"/>
              <a:t>4</a:t>
            </a:r>
            <a:endParaRPr lang="es-CO" dirty="0"/>
          </a:p>
        </p:txBody>
      </p:sp>
      <p:sp>
        <p:nvSpPr>
          <p:cNvPr id="24" name="CuadroTexto 23"/>
          <p:cNvSpPr txBox="1"/>
          <p:nvPr/>
        </p:nvSpPr>
        <p:spPr>
          <a:xfrm>
            <a:off x="8246474" y="3312544"/>
            <a:ext cx="382438" cy="379562"/>
          </a:xfrm>
          <a:prstGeom prst="rect">
            <a:avLst/>
          </a:prstGeom>
          <a:noFill/>
        </p:spPr>
        <p:txBody>
          <a:bodyPr wrap="square" rtlCol="0">
            <a:spAutoFit/>
          </a:bodyPr>
          <a:lstStyle/>
          <a:p>
            <a:r>
              <a:rPr lang="es-CO" dirty="0"/>
              <a:t>5</a:t>
            </a:r>
            <a:endParaRPr lang="es-CO" dirty="0"/>
          </a:p>
        </p:txBody>
      </p:sp>
      <p:sp>
        <p:nvSpPr>
          <p:cNvPr id="25" name="CuadroTexto 24"/>
          <p:cNvSpPr txBox="1"/>
          <p:nvPr/>
        </p:nvSpPr>
        <p:spPr>
          <a:xfrm>
            <a:off x="9366849" y="3322609"/>
            <a:ext cx="382438" cy="379562"/>
          </a:xfrm>
          <a:prstGeom prst="rect">
            <a:avLst/>
          </a:prstGeom>
          <a:noFill/>
        </p:spPr>
        <p:txBody>
          <a:bodyPr wrap="square" rtlCol="0">
            <a:spAutoFit/>
          </a:bodyPr>
          <a:lstStyle/>
          <a:p>
            <a:r>
              <a:rPr lang="es-CO" dirty="0" smtClean="0"/>
              <a:t>6</a:t>
            </a:r>
            <a:endParaRPr lang="es-CO" dirty="0"/>
          </a:p>
        </p:txBody>
      </p:sp>
      <p:sp>
        <p:nvSpPr>
          <p:cNvPr id="26" name="CuadroTexto 25"/>
          <p:cNvSpPr txBox="1"/>
          <p:nvPr/>
        </p:nvSpPr>
        <p:spPr>
          <a:xfrm>
            <a:off x="2201585" y="2932982"/>
            <a:ext cx="382438" cy="379562"/>
          </a:xfrm>
          <a:prstGeom prst="rect">
            <a:avLst/>
          </a:prstGeom>
          <a:noFill/>
        </p:spPr>
        <p:txBody>
          <a:bodyPr wrap="square" rtlCol="0">
            <a:spAutoFit/>
          </a:bodyPr>
          <a:lstStyle/>
          <a:p>
            <a:r>
              <a:rPr lang="es-CO" dirty="0"/>
              <a:t>0</a:t>
            </a:r>
            <a:endParaRPr lang="es-CO" dirty="0"/>
          </a:p>
        </p:txBody>
      </p:sp>
      <p:sp>
        <p:nvSpPr>
          <p:cNvPr id="27" name="CuadroTexto 26"/>
          <p:cNvSpPr txBox="1"/>
          <p:nvPr/>
        </p:nvSpPr>
        <p:spPr>
          <a:xfrm>
            <a:off x="3431307" y="1860431"/>
            <a:ext cx="382438" cy="379562"/>
          </a:xfrm>
          <a:prstGeom prst="rect">
            <a:avLst/>
          </a:prstGeom>
          <a:noFill/>
        </p:spPr>
        <p:txBody>
          <a:bodyPr wrap="square" rtlCol="0">
            <a:spAutoFit/>
          </a:bodyPr>
          <a:lstStyle/>
          <a:p>
            <a:r>
              <a:rPr lang="es-CO" dirty="0" smtClean="0"/>
              <a:t>A</a:t>
            </a:r>
            <a:endParaRPr lang="es-CO" dirty="0"/>
          </a:p>
        </p:txBody>
      </p:sp>
      <p:sp>
        <p:nvSpPr>
          <p:cNvPr id="28" name="CuadroTexto 27"/>
          <p:cNvSpPr txBox="1"/>
          <p:nvPr/>
        </p:nvSpPr>
        <p:spPr>
          <a:xfrm>
            <a:off x="8246474" y="1887751"/>
            <a:ext cx="382438" cy="379562"/>
          </a:xfrm>
          <a:prstGeom prst="rect">
            <a:avLst/>
          </a:prstGeom>
          <a:noFill/>
        </p:spPr>
        <p:txBody>
          <a:bodyPr wrap="square" rtlCol="0">
            <a:spAutoFit/>
          </a:bodyPr>
          <a:lstStyle/>
          <a:p>
            <a:r>
              <a:rPr lang="es-CO" dirty="0" smtClean="0"/>
              <a:t>A</a:t>
            </a:r>
            <a:endParaRPr lang="es-CO" dirty="0"/>
          </a:p>
        </p:txBody>
      </p:sp>
      <p:sp>
        <p:nvSpPr>
          <p:cNvPr id="29" name="CuadroTexto 28"/>
          <p:cNvSpPr txBox="1"/>
          <p:nvPr/>
        </p:nvSpPr>
        <p:spPr>
          <a:xfrm>
            <a:off x="4651077" y="1884874"/>
            <a:ext cx="382438" cy="379562"/>
          </a:xfrm>
          <a:prstGeom prst="rect">
            <a:avLst/>
          </a:prstGeom>
          <a:noFill/>
        </p:spPr>
        <p:txBody>
          <a:bodyPr wrap="square" rtlCol="0">
            <a:spAutoFit/>
          </a:bodyPr>
          <a:lstStyle/>
          <a:p>
            <a:r>
              <a:rPr lang="es-CO" dirty="0" smtClean="0"/>
              <a:t>A</a:t>
            </a:r>
            <a:endParaRPr lang="es-CO" dirty="0"/>
          </a:p>
        </p:txBody>
      </p:sp>
      <p:sp>
        <p:nvSpPr>
          <p:cNvPr id="30" name="CuadroTexto 29"/>
          <p:cNvSpPr txBox="1"/>
          <p:nvPr/>
        </p:nvSpPr>
        <p:spPr>
          <a:xfrm>
            <a:off x="7064315" y="1884874"/>
            <a:ext cx="382438" cy="379562"/>
          </a:xfrm>
          <a:prstGeom prst="rect">
            <a:avLst/>
          </a:prstGeom>
          <a:noFill/>
        </p:spPr>
        <p:txBody>
          <a:bodyPr wrap="square" rtlCol="0">
            <a:spAutoFit/>
          </a:bodyPr>
          <a:lstStyle/>
          <a:p>
            <a:r>
              <a:rPr lang="es-CO" dirty="0" smtClean="0"/>
              <a:t>A</a:t>
            </a:r>
            <a:endParaRPr lang="es-CO" dirty="0"/>
          </a:p>
        </p:txBody>
      </p:sp>
      <p:sp>
        <p:nvSpPr>
          <p:cNvPr id="31" name="CuadroTexto 30"/>
          <p:cNvSpPr txBox="1"/>
          <p:nvPr/>
        </p:nvSpPr>
        <p:spPr>
          <a:xfrm>
            <a:off x="5821392" y="1884874"/>
            <a:ext cx="382438" cy="379562"/>
          </a:xfrm>
          <a:prstGeom prst="rect">
            <a:avLst/>
          </a:prstGeom>
          <a:noFill/>
        </p:spPr>
        <p:txBody>
          <a:bodyPr wrap="square" rtlCol="0">
            <a:spAutoFit/>
          </a:bodyPr>
          <a:lstStyle/>
          <a:p>
            <a:r>
              <a:rPr lang="es-CO" dirty="0" smtClean="0"/>
              <a:t>A</a:t>
            </a:r>
            <a:endParaRPr lang="es-CO" dirty="0"/>
          </a:p>
        </p:txBody>
      </p:sp>
      <p:sp>
        <p:nvSpPr>
          <p:cNvPr id="32" name="CuadroTexto 31"/>
          <p:cNvSpPr txBox="1"/>
          <p:nvPr/>
        </p:nvSpPr>
        <p:spPr>
          <a:xfrm>
            <a:off x="9366848" y="1969700"/>
            <a:ext cx="382438" cy="379562"/>
          </a:xfrm>
          <a:prstGeom prst="rect">
            <a:avLst/>
          </a:prstGeom>
          <a:noFill/>
        </p:spPr>
        <p:txBody>
          <a:bodyPr wrap="square" rtlCol="0">
            <a:spAutoFit/>
          </a:bodyPr>
          <a:lstStyle/>
          <a:p>
            <a:r>
              <a:rPr lang="es-CO" dirty="0" smtClean="0"/>
              <a:t>A</a:t>
            </a:r>
            <a:endParaRPr lang="es-CO" dirty="0"/>
          </a:p>
        </p:txBody>
      </p:sp>
      <p:sp>
        <p:nvSpPr>
          <p:cNvPr id="33" name="CuadroTexto 32"/>
          <p:cNvSpPr txBox="1"/>
          <p:nvPr/>
        </p:nvSpPr>
        <p:spPr>
          <a:xfrm>
            <a:off x="1880558" y="4037162"/>
            <a:ext cx="512246" cy="369332"/>
          </a:xfrm>
          <a:prstGeom prst="rect">
            <a:avLst/>
          </a:prstGeom>
          <a:noFill/>
        </p:spPr>
        <p:txBody>
          <a:bodyPr wrap="square" rtlCol="0">
            <a:spAutoFit/>
          </a:bodyPr>
          <a:lstStyle/>
          <a:p>
            <a:r>
              <a:rPr lang="es-CO" dirty="0" smtClean="0"/>
              <a:t>Vp</a:t>
            </a:r>
            <a:endParaRPr lang="es-CO" dirty="0"/>
          </a:p>
        </p:txBody>
      </p:sp>
    </p:spTree>
    <p:extLst>
      <p:ext uri="{BB962C8B-B14F-4D97-AF65-F5344CB8AC3E}">
        <p14:creationId xmlns:p14="http://schemas.microsoft.com/office/powerpoint/2010/main" val="18390444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828136"/>
            <a:ext cx="8946541" cy="5420264"/>
          </a:xfrm>
        </p:spPr>
        <p:txBody>
          <a:bodyPr>
            <a:normAutofit lnSpcReduction="10000"/>
          </a:bodyPr>
          <a:lstStyle/>
          <a:p>
            <a:pPr marL="0" indent="0" algn="just">
              <a:buNone/>
            </a:pPr>
            <a:r>
              <a:rPr lang="es-CO" sz="2500" dirty="0"/>
              <a:t>El dinero se representa con flechas hacia arriba y hacia abajo. Una flecha hacia arriba siempre va a representar ganancia, ahorro, beneficio, ingreso, etc., en tanto que una flecha hacia abajo siempre va a representar inversión, gasto, desembolso, pérdida, costo, etc.</a:t>
            </a:r>
          </a:p>
          <a:p>
            <a:pPr marL="0" indent="0" algn="just">
              <a:buNone/>
            </a:pPr>
            <a:r>
              <a:rPr lang="es-CO" sz="2500" dirty="0"/>
              <a:t> Es importante mencionar que en cualquier transacción económica siempre hay dos partes, un comprador y un vendedor, un prestador y un prestatario, etc., y que los diagramas de flujo de efectivo de ambos participantes son como imágenes de espejo.</a:t>
            </a:r>
          </a:p>
          <a:p>
            <a:pPr marL="0" indent="0" algn="just">
              <a:buNone/>
            </a:pPr>
            <a:r>
              <a:rPr lang="es-CO" sz="2500" dirty="0"/>
              <a:t>En la gráfica  se observa el diagrama de flujo del vendedor. La flecha hacia abajo en el periodo cero indica que ha hecho una venta y que sus inventarios </a:t>
            </a:r>
            <a:r>
              <a:rPr lang="es-CO" sz="2500" dirty="0" smtClean="0"/>
              <a:t>presentan.</a:t>
            </a:r>
            <a:endParaRPr lang="es-CO" sz="2500" dirty="0"/>
          </a:p>
          <a:p>
            <a:pPr marL="0" indent="0">
              <a:buNone/>
            </a:pPr>
            <a:endParaRPr lang="es-CO" dirty="0"/>
          </a:p>
        </p:txBody>
      </p:sp>
    </p:spTree>
    <p:extLst>
      <p:ext uri="{BB962C8B-B14F-4D97-AF65-F5344CB8AC3E}">
        <p14:creationId xmlns:p14="http://schemas.microsoft.com/office/powerpoint/2010/main" val="17416485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1259456"/>
            <a:ext cx="8946541" cy="4988943"/>
          </a:xfrm>
        </p:spPr>
        <p:txBody>
          <a:bodyPr/>
          <a:lstStyle/>
          <a:p>
            <a:pPr marL="0" indent="0" algn="just">
              <a:buNone/>
            </a:pPr>
            <a:r>
              <a:rPr lang="es-CO" sz="2500" dirty="0"/>
              <a:t>Una baja de $12000 A cambio de eso, el recibirá seis pagos mensuales por el mismo monto. </a:t>
            </a:r>
          </a:p>
          <a:p>
            <a:pPr marL="0" indent="0" algn="just">
              <a:buNone/>
            </a:pPr>
            <a:r>
              <a:rPr lang="es-CO" sz="2500" dirty="0"/>
              <a:t> La notación de la letra A representa los pagos mensuales y obedece a una razón histórica,  esa letra para denotar un pago anual, pero pasado el tiempo no importa si el pago es mensual, semanal,</a:t>
            </a:r>
          </a:p>
          <a:p>
            <a:pPr marL="0" indent="0" algn="just">
              <a:buNone/>
            </a:pPr>
            <a:r>
              <a:rPr lang="es-CO" sz="2500" dirty="0"/>
              <a:t>etc., se le sigue asignando la letra A. Por lo tanto, a partir de este momento la letra A va a denotar un pago uniforme o igual a lo largo de n periodos de tiempo.</a:t>
            </a:r>
          </a:p>
          <a:p>
            <a:pPr marL="0" indent="0">
              <a:buNone/>
            </a:pPr>
            <a:endParaRPr lang="es-CO" dirty="0"/>
          </a:p>
        </p:txBody>
      </p:sp>
    </p:spTree>
    <p:extLst>
      <p:ext uri="{BB962C8B-B14F-4D97-AF65-F5344CB8AC3E}">
        <p14:creationId xmlns:p14="http://schemas.microsoft.com/office/powerpoint/2010/main" val="12261822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a:bodyPr>
          <a:lstStyle/>
          <a:p>
            <a:pPr marL="0" indent="0" algn="just">
              <a:buNone/>
            </a:pPr>
            <a:r>
              <a:rPr lang="es-CO" sz="2500" dirty="0"/>
              <a:t>Diagrama de flujo del vendedor del ejemplo </a:t>
            </a:r>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sz="2300" dirty="0" smtClean="0"/>
          </a:p>
          <a:p>
            <a:pPr marL="0" indent="0" algn="just">
              <a:buNone/>
            </a:pPr>
            <a:r>
              <a:rPr lang="es-CO" sz="2300" dirty="0" smtClean="0"/>
              <a:t>Vp: 12000</a:t>
            </a:r>
          </a:p>
          <a:p>
            <a:pPr marL="0" indent="0" algn="just">
              <a:buNone/>
            </a:pPr>
            <a:r>
              <a:rPr lang="es-CO" sz="2300" dirty="0" smtClean="0"/>
              <a:t> </a:t>
            </a:r>
            <a:endParaRPr lang="es-CO" sz="2300" dirty="0"/>
          </a:p>
        </p:txBody>
      </p:sp>
      <p:cxnSp>
        <p:nvCxnSpPr>
          <p:cNvPr id="6" name="Conector recto 5"/>
          <p:cNvCxnSpPr/>
          <p:nvPr/>
        </p:nvCxnSpPr>
        <p:spPr>
          <a:xfrm>
            <a:off x="2363638" y="3295291"/>
            <a:ext cx="7194430"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flipV="1">
            <a:off x="9558068" y="2260121"/>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flipV="1">
            <a:off x="3585713"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flipV="1">
            <a:off x="4807788" y="2260121"/>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V="1">
            <a:off x="5986732"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V="1">
            <a:off x="7217435"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V="1">
            <a:off x="8387751"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a:off x="2362200" y="3315420"/>
            <a:ext cx="1438" cy="1015042"/>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9" name="CuadroTexto 18"/>
          <p:cNvSpPr txBox="1"/>
          <p:nvPr/>
        </p:nvSpPr>
        <p:spPr>
          <a:xfrm>
            <a:off x="3431307" y="3315420"/>
            <a:ext cx="382438" cy="379562"/>
          </a:xfrm>
          <a:prstGeom prst="rect">
            <a:avLst/>
          </a:prstGeom>
          <a:noFill/>
        </p:spPr>
        <p:txBody>
          <a:bodyPr wrap="square" rtlCol="0">
            <a:spAutoFit/>
          </a:bodyPr>
          <a:lstStyle/>
          <a:p>
            <a:r>
              <a:rPr lang="es-CO" dirty="0" smtClean="0"/>
              <a:t>1</a:t>
            </a:r>
            <a:endParaRPr lang="es-CO" dirty="0"/>
          </a:p>
        </p:txBody>
      </p:sp>
      <p:sp>
        <p:nvSpPr>
          <p:cNvPr id="21" name="CuadroTexto 20"/>
          <p:cNvSpPr txBox="1"/>
          <p:nvPr/>
        </p:nvSpPr>
        <p:spPr>
          <a:xfrm>
            <a:off x="4690195" y="3315419"/>
            <a:ext cx="382438" cy="379562"/>
          </a:xfrm>
          <a:prstGeom prst="rect">
            <a:avLst/>
          </a:prstGeom>
          <a:noFill/>
        </p:spPr>
        <p:txBody>
          <a:bodyPr wrap="square" rtlCol="0">
            <a:spAutoFit/>
          </a:bodyPr>
          <a:lstStyle/>
          <a:p>
            <a:r>
              <a:rPr lang="es-CO" dirty="0"/>
              <a:t>2</a:t>
            </a:r>
            <a:endParaRPr lang="es-CO" dirty="0"/>
          </a:p>
        </p:txBody>
      </p:sp>
      <p:sp>
        <p:nvSpPr>
          <p:cNvPr id="22" name="CuadroTexto 21"/>
          <p:cNvSpPr txBox="1"/>
          <p:nvPr/>
        </p:nvSpPr>
        <p:spPr>
          <a:xfrm>
            <a:off x="5919917" y="3312544"/>
            <a:ext cx="382438" cy="379562"/>
          </a:xfrm>
          <a:prstGeom prst="rect">
            <a:avLst/>
          </a:prstGeom>
          <a:noFill/>
        </p:spPr>
        <p:txBody>
          <a:bodyPr wrap="square" rtlCol="0">
            <a:spAutoFit/>
          </a:bodyPr>
          <a:lstStyle/>
          <a:p>
            <a:r>
              <a:rPr lang="es-CO" dirty="0"/>
              <a:t>3</a:t>
            </a:r>
            <a:endParaRPr lang="es-CO" dirty="0"/>
          </a:p>
        </p:txBody>
      </p:sp>
      <p:sp>
        <p:nvSpPr>
          <p:cNvPr id="23" name="CuadroTexto 22"/>
          <p:cNvSpPr txBox="1"/>
          <p:nvPr/>
        </p:nvSpPr>
        <p:spPr>
          <a:xfrm>
            <a:off x="7069380" y="3312544"/>
            <a:ext cx="382438" cy="379562"/>
          </a:xfrm>
          <a:prstGeom prst="rect">
            <a:avLst/>
          </a:prstGeom>
          <a:noFill/>
        </p:spPr>
        <p:txBody>
          <a:bodyPr wrap="square" rtlCol="0">
            <a:spAutoFit/>
          </a:bodyPr>
          <a:lstStyle/>
          <a:p>
            <a:r>
              <a:rPr lang="es-CO" dirty="0"/>
              <a:t>4</a:t>
            </a:r>
            <a:endParaRPr lang="es-CO" dirty="0"/>
          </a:p>
        </p:txBody>
      </p:sp>
      <p:sp>
        <p:nvSpPr>
          <p:cNvPr id="24" name="CuadroTexto 23"/>
          <p:cNvSpPr txBox="1"/>
          <p:nvPr/>
        </p:nvSpPr>
        <p:spPr>
          <a:xfrm>
            <a:off x="8246474" y="3312544"/>
            <a:ext cx="382438" cy="379562"/>
          </a:xfrm>
          <a:prstGeom prst="rect">
            <a:avLst/>
          </a:prstGeom>
          <a:noFill/>
        </p:spPr>
        <p:txBody>
          <a:bodyPr wrap="square" rtlCol="0">
            <a:spAutoFit/>
          </a:bodyPr>
          <a:lstStyle/>
          <a:p>
            <a:r>
              <a:rPr lang="es-CO" dirty="0"/>
              <a:t>5</a:t>
            </a:r>
            <a:endParaRPr lang="es-CO" dirty="0"/>
          </a:p>
        </p:txBody>
      </p:sp>
      <p:sp>
        <p:nvSpPr>
          <p:cNvPr id="25" name="CuadroTexto 24"/>
          <p:cNvSpPr txBox="1"/>
          <p:nvPr/>
        </p:nvSpPr>
        <p:spPr>
          <a:xfrm>
            <a:off x="9366849" y="3322609"/>
            <a:ext cx="382438" cy="379562"/>
          </a:xfrm>
          <a:prstGeom prst="rect">
            <a:avLst/>
          </a:prstGeom>
          <a:noFill/>
        </p:spPr>
        <p:txBody>
          <a:bodyPr wrap="square" rtlCol="0">
            <a:spAutoFit/>
          </a:bodyPr>
          <a:lstStyle/>
          <a:p>
            <a:r>
              <a:rPr lang="es-CO" dirty="0" smtClean="0"/>
              <a:t>6</a:t>
            </a:r>
            <a:endParaRPr lang="es-CO" dirty="0"/>
          </a:p>
        </p:txBody>
      </p:sp>
      <p:sp>
        <p:nvSpPr>
          <p:cNvPr id="26" name="CuadroTexto 25"/>
          <p:cNvSpPr txBox="1"/>
          <p:nvPr/>
        </p:nvSpPr>
        <p:spPr>
          <a:xfrm>
            <a:off x="2201585" y="2932982"/>
            <a:ext cx="382438" cy="379562"/>
          </a:xfrm>
          <a:prstGeom prst="rect">
            <a:avLst/>
          </a:prstGeom>
          <a:noFill/>
        </p:spPr>
        <p:txBody>
          <a:bodyPr wrap="square" rtlCol="0">
            <a:spAutoFit/>
          </a:bodyPr>
          <a:lstStyle/>
          <a:p>
            <a:r>
              <a:rPr lang="es-CO" dirty="0"/>
              <a:t>0</a:t>
            </a:r>
            <a:endParaRPr lang="es-CO" dirty="0"/>
          </a:p>
        </p:txBody>
      </p:sp>
      <p:sp>
        <p:nvSpPr>
          <p:cNvPr id="27" name="CuadroTexto 26"/>
          <p:cNvSpPr txBox="1"/>
          <p:nvPr/>
        </p:nvSpPr>
        <p:spPr>
          <a:xfrm>
            <a:off x="3431307" y="1860431"/>
            <a:ext cx="382438" cy="379562"/>
          </a:xfrm>
          <a:prstGeom prst="rect">
            <a:avLst/>
          </a:prstGeom>
          <a:noFill/>
        </p:spPr>
        <p:txBody>
          <a:bodyPr wrap="square" rtlCol="0">
            <a:spAutoFit/>
          </a:bodyPr>
          <a:lstStyle/>
          <a:p>
            <a:r>
              <a:rPr lang="es-CO" dirty="0" smtClean="0"/>
              <a:t>A</a:t>
            </a:r>
            <a:endParaRPr lang="es-CO" dirty="0"/>
          </a:p>
        </p:txBody>
      </p:sp>
      <p:sp>
        <p:nvSpPr>
          <p:cNvPr id="28" name="CuadroTexto 27"/>
          <p:cNvSpPr txBox="1"/>
          <p:nvPr/>
        </p:nvSpPr>
        <p:spPr>
          <a:xfrm>
            <a:off x="8246474" y="1887751"/>
            <a:ext cx="382438" cy="379562"/>
          </a:xfrm>
          <a:prstGeom prst="rect">
            <a:avLst/>
          </a:prstGeom>
          <a:noFill/>
        </p:spPr>
        <p:txBody>
          <a:bodyPr wrap="square" rtlCol="0">
            <a:spAutoFit/>
          </a:bodyPr>
          <a:lstStyle/>
          <a:p>
            <a:r>
              <a:rPr lang="es-CO" dirty="0" smtClean="0"/>
              <a:t>A</a:t>
            </a:r>
            <a:endParaRPr lang="es-CO" dirty="0"/>
          </a:p>
        </p:txBody>
      </p:sp>
      <p:sp>
        <p:nvSpPr>
          <p:cNvPr id="29" name="CuadroTexto 28"/>
          <p:cNvSpPr txBox="1"/>
          <p:nvPr/>
        </p:nvSpPr>
        <p:spPr>
          <a:xfrm>
            <a:off x="4651077" y="1884874"/>
            <a:ext cx="382438" cy="379562"/>
          </a:xfrm>
          <a:prstGeom prst="rect">
            <a:avLst/>
          </a:prstGeom>
          <a:noFill/>
        </p:spPr>
        <p:txBody>
          <a:bodyPr wrap="square" rtlCol="0">
            <a:spAutoFit/>
          </a:bodyPr>
          <a:lstStyle/>
          <a:p>
            <a:r>
              <a:rPr lang="es-CO" dirty="0" smtClean="0"/>
              <a:t>A</a:t>
            </a:r>
            <a:endParaRPr lang="es-CO" dirty="0"/>
          </a:p>
        </p:txBody>
      </p:sp>
      <p:sp>
        <p:nvSpPr>
          <p:cNvPr id="30" name="CuadroTexto 29"/>
          <p:cNvSpPr txBox="1"/>
          <p:nvPr/>
        </p:nvSpPr>
        <p:spPr>
          <a:xfrm>
            <a:off x="7064315" y="1884874"/>
            <a:ext cx="382438" cy="379562"/>
          </a:xfrm>
          <a:prstGeom prst="rect">
            <a:avLst/>
          </a:prstGeom>
          <a:noFill/>
        </p:spPr>
        <p:txBody>
          <a:bodyPr wrap="square" rtlCol="0">
            <a:spAutoFit/>
          </a:bodyPr>
          <a:lstStyle/>
          <a:p>
            <a:r>
              <a:rPr lang="es-CO" dirty="0" smtClean="0"/>
              <a:t>A</a:t>
            </a:r>
            <a:endParaRPr lang="es-CO" dirty="0"/>
          </a:p>
        </p:txBody>
      </p:sp>
      <p:sp>
        <p:nvSpPr>
          <p:cNvPr id="31" name="CuadroTexto 30"/>
          <p:cNvSpPr txBox="1"/>
          <p:nvPr/>
        </p:nvSpPr>
        <p:spPr>
          <a:xfrm>
            <a:off x="5821392" y="1884874"/>
            <a:ext cx="382438" cy="379562"/>
          </a:xfrm>
          <a:prstGeom prst="rect">
            <a:avLst/>
          </a:prstGeom>
          <a:noFill/>
        </p:spPr>
        <p:txBody>
          <a:bodyPr wrap="square" rtlCol="0">
            <a:spAutoFit/>
          </a:bodyPr>
          <a:lstStyle/>
          <a:p>
            <a:r>
              <a:rPr lang="es-CO" dirty="0" smtClean="0"/>
              <a:t>A</a:t>
            </a:r>
            <a:endParaRPr lang="es-CO" dirty="0"/>
          </a:p>
        </p:txBody>
      </p:sp>
      <p:sp>
        <p:nvSpPr>
          <p:cNvPr id="32" name="CuadroTexto 31"/>
          <p:cNvSpPr txBox="1"/>
          <p:nvPr/>
        </p:nvSpPr>
        <p:spPr>
          <a:xfrm>
            <a:off x="9378691" y="1884874"/>
            <a:ext cx="382438" cy="379562"/>
          </a:xfrm>
          <a:prstGeom prst="rect">
            <a:avLst/>
          </a:prstGeom>
          <a:noFill/>
        </p:spPr>
        <p:txBody>
          <a:bodyPr wrap="square" rtlCol="0">
            <a:spAutoFit/>
          </a:bodyPr>
          <a:lstStyle/>
          <a:p>
            <a:r>
              <a:rPr lang="es-CO" dirty="0" smtClean="0"/>
              <a:t>A</a:t>
            </a:r>
            <a:endParaRPr lang="es-CO" dirty="0"/>
          </a:p>
        </p:txBody>
      </p:sp>
      <p:sp>
        <p:nvSpPr>
          <p:cNvPr id="33" name="CuadroTexto 32"/>
          <p:cNvSpPr txBox="1"/>
          <p:nvPr/>
        </p:nvSpPr>
        <p:spPr>
          <a:xfrm>
            <a:off x="1880558" y="4037162"/>
            <a:ext cx="512246" cy="369332"/>
          </a:xfrm>
          <a:prstGeom prst="rect">
            <a:avLst/>
          </a:prstGeom>
          <a:noFill/>
        </p:spPr>
        <p:txBody>
          <a:bodyPr wrap="square" rtlCol="0">
            <a:spAutoFit/>
          </a:bodyPr>
          <a:lstStyle/>
          <a:p>
            <a:r>
              <a:rPr lang="es-CO" dirty="0" smtClean="0"/>
              <a:t>Vp</a:t>
            </a:r>
            <a:endParaRPr lang="es-CO" dirty="0"/>
          </a:p>
        </p:txBody>
      </p:sp>
    </p:spTree>
    <p:extLst>
      <p:ext uri="{BB962C8B-B14F-4D97-AF65-F5344CB8AC3E}">
        <p14:creationId xmlns:p14="http://schemas.microsoft.com/office/powerpoint/2010/main" val="9721797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1173192"/>
            <a:ext cx="8946541" cy="5075208"/>
          </a:xfrm>
        </p:spPr>
        <p:txBody>
          <a:bodyPr>
            <a:normAutofit/>
          </a:bodyPr>
          <a:lstStyle/>
          <a:p>
            <a:pPr marL="0" indent="0" algn="just">
              <a:buNone/>
            </a:pPr>
            <a:r>
              <a:rPr lang="es-CO" sz="2500" dirty="0"/>
              <a:t>Es sencillo imaginar que el diagrama de flujo para el comprador es una imagen de espejo de la gráfica, ya que el comprador llega a la tienda sin dinero y, una vez hecha la compra, sale del almacén con un artículo con valor de $12000, lo cual se representaría como una flecha hacia arriba; a cambio de eso, va a tener que hacer seis pagos mensuales iguales, lo cual se representaría con flechas hacia abajo. En estos problemas existe un periodo cero que denota el inicio del periodo de análisis, ya que si al final del primer mes se le llama mes 1, al mes anterior se le debe llamar mes cero o periodo cero.</a:t>
            </a:r>
          </a:p>
        </p:txBody>
      </p:sp>
    </p:spTree>
    <p:extLst>
      <p:ext uri="{BB962C8B-B14F-4D97-AF65-F5344CB8AC3E}">
        <p14:creationId xmlns:p14="http://schemas.microsoft.com/office/powerpoint/2010/main" val="38449230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lstStyle/>
          <a:p>
            <a:pPr marL="0" indent="0" algn="just">
              <a:buNone/>
            </a:pPr>
            <a:r>
              <a:rPr lang="es-CO" sz="2500" b="1" dirty="0"/>
              <a:t>SOLUCIÓN </a:t>
            </a:r>
            <a:endParaRPr lang="es-CO" sz="2500" b="1" dirty="0" smtClean="0"/>
          </a:p>
          <a:p>
            <a:pPr marL="0" indent="0" algn="just">
              <a:buNone/>
            </a:pPr>
            <a:r>
              <a:rPr lang="es-CO" sz="2500" dirty="0" smtClean="0"/>
              <a:t>El </a:t>
            </a:r>
            <a:r>
              <a:rPr lang="es-CO" sz="2500" dirty="0"/>
              <a:t>ejemplo  aún no está resuelto, pero ahora ya se cuenta con elementos suficientes para hacerlo.</a:t>
            </a:r>
          </a:p>
          <a:p>
            <a:pPr marL="0" indent="0" algn="just">
              <a:buNone/>
            </a:pPr>
            <a:r>
              <a:rPr lang="es-CO" sz="2500" dirty="0" smtClean="0"/>
              <a:t>Para </a:t>
            </a:r>
            <a:r>
              <a:rPr lang="es-CO" sz="2500" dirty="0"/>
              <a:t>resolver casi cualquier problema de ingeniería económica se debe hacer uso del axioma o declaración básica de esta área, el cual dice lo siguiente:</a:t>
            </a:r>
          </a:p>
          <a:p>
            <a:pPr marL="0" indent="0" algn="just">
              <a:buNone/>
            </a:pPr>
            <a:r>
              <a:rPr lang="es-CO" sz="2500" dirty="0"/>
              <a:t>La cantidad de dinero que se debe es igual a la cantidad de dinero que se va a pagar, siempre que ambas cantidades de deuda y pago se comparen a su valor equivalente en el mismo instante de </a:t>
            </a:r>
            <a:r>
              <a:rPr lang="es-CO" sz="2500" dirty="0" smtClean="0"/>
              <a:t>tiempo.</a:t>
            </a:r>
          </a:p>
          <a:p>
            <a:pPr marL="0" indent="0" algn="just">
              <a:buNone/>
            </a:pPr>
            <a:r>
              <a:rPr lang="es-CO" sz="2500" dirty="0" smtClean="0"/>
              <a:t>Supóngase </a:t>
            </a:r>
            <a:r>
              <a:rPr lang="es-CO" sz="2500" dirty="0"/>
              <a:t>que en el mismo ejemplo  la compra se hace de contado. Obviamente</a:t>
            </a:r>
          </a:p>
          <a:p>
            <a:pPr marL="0" indent="0">
              <a:buNone/>
            </a:pPr>
            <a:endParaRPr lang="es-CO" dirty="0"/>
          </a:p>
        </p:txBody>
      </p:sp>
    </p:spTree>
    <p:extLst>
      <p:ext uri="{BB962C8B-B14F-4D97-AF65-F5344CB8AC3E}">
        <p14:creationId xmlns:p14="http://schemas.microsoft.com/office/powerpoint/2010/main" val="9444273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lnSpcReduction="10000"/>
          </a:bodyPr>
          <a:lstStyle/>
          <a:p>
            <a:pPr marL="0" indent="0" algn="just">
              <a:buNone/>
            </a:pPr>
            <a:r>
              <a:rPr lang="es-CO" dirty="0"/>
              <a:t>La cantidad de dinero que debe pagarse es $12000, ya que la </a:t>
            </a:r>
            <a:r>
              <a:rPr lang="es-CO" sz="2500" dirty="0"/>
              <a:t>cantidad de deuda y la cantidad de pago corresponden al mismo instante de tiempo, y no hay necesidad de obtener el valor equivalente de una ellas en otro momento. </a:t>
            </a:r>
          </a:p>
          <a:p>
            <a:pPr marL="0" indent="0" algn="just">
              <a:buNone/>
            </a:pPr>
            <a:r>
              <a:rPr lang="es-CO" sz="2500" dirty="0"/>
              <a:t>Ahora supóngase que se hace la misma compra, pero se acuerda pagar toda la deuda un mes después de haberla hecho.</a:t>
            </a:r>
          </a:p>
          <a:p>
            <a:pPr marL="0" indent="0" algn="just">
              <a:buNone/>
            </a:pPr>
            <a:r>
              <a:rPr lang="es-CO" sz="2500" dirty="0" smtClean="0"/>
              <a:t>Es </a:t>
            </a:r>
            <a:r>
              <a:rPr lang="es-CO" sz="2500" dirty="0"/>
              <a:t>posible calcular la respuesta sin necesidad de saber de ingeniería económica, pues al final del primer mes se debería la cantidad inicial $12000, más el interés acumulado durante un mes que es: 12000 (0.03) = 360; por lo tanto, la respuesta es</a:t>
            </a:r>
          </a:p>
          <a:p>
            <a:pPr marL="0" indent="0" algn="just">
              <a:buNone/>
            </a:pPr>
            <a:r>
              <a:rPr lang="es-CO" sz="2500" dirty="0"/>
              <a:t>$12360.</a:t>
            </a:r>
          </a:p>
          <a:p>
            <a:pPr marL="0" indent="0">
              <a:buNone/>
            </a:pPr>
            <a:endParaRPr lang="es-CO" dirty="0"/>
          </a:p>
        </p:txBody>
      </p:sp>
    </p:spTree>
    <p:extLst>
      <p:ext uri="{BB962C8B-B14F-4D97-AF65-F5344CB8AC3E}">
        <p14:creationId xmlns:p14="http://schemas.microsoft.com/office/powerpoint/2010/main" val="40340323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fontScale="70000" lnSpcReduction="20000"/>
          </a:bodyPr>
          <a:lstStyle/>
          <a:p>
            <a:pPr marL="0" indent="0">
              <a:buNone/>
            </a:pPr>
            <a:r>
              <a:rPr lang="es-CO" sz="3300" dirty="0"/>
              <a:t>Sin embargo, si se plantea la solución formalmente se tiene:</a:t>
            </a:r>
          </a:p>
          <a:p>
            <a:pPr marL="0" indent="0">
              <a:buNone/>
            </a:pPr>
            <a:r>
              <a:rPr lang="es-CO" sz="3300" dirty="0"/>
              <a:t>Compra para pagar en un mes</a:t>
            </a:r>
            <a:r>
              <a:rPr lang="es-CO" sz="3300" dirty="0" smtClean="0"/>
              <a:t>.</a:t>
            </a:r>
          </a:p>
          <a:p>
            <a:pPr marL="0" indent="0">
              <a:buNone/>
            </a:pPr>
            <a:endParaRPr lang="es-CO" sz="2500" dirty="0"/>
          </a:p>
          <a:p>
            <a:pPr marL="0" indent="0">
              <a:buNone/>
            </a:pPr>
            <a:endParaRPr lang="es-CO" sz="2500" dirty="0" smtClean="0"/>
          </a:p>
          <a:p>
            <a:pPr marL="0" indent="0">
              <a:buNone/>
            </a:pPr>
            <a:endParaRPr lang="es-CO" sz="2500" dirty="0"/>
          </a:p>
          <a:p>
            <a:pPr marL="0" indent="0">
              <a:buNone/>
            </a:pPr>
            <a:endParaRPr lang="es-CO" sz="2500" dirty="0" smtClean="0"/>
          </a:p>
          <a:p>
            <a:pPr marL="0" indent="0">
              <a:buNone/>
            </a:pPr>
            <a:r>
              <a:rPr lang="es-CO" sz="2500" dirty="0" smtClean="0"/>
              <a:t>				</a:t>
            </a:r>
          </a:p>
          <a:p>
            <a:pPr marL="0" indent="0">
              <a:buNone/>
            </a:pPr>
            <a:endParaRPr lang="es-CO" sz="2500" dirty="0"/>
          </a:p>
          <a:p>
            <a:pPr marL="0" indent="0">
              <a:buNone/>
            </a:pPr>
            <a:endParaRPr lang="es-CO" sz="2500" dirty="0" smtClean="0"/>
          </a:p>
          <a:p>
            <a:pPr marL="0" indent="0">
              <a:buNone/>
            </a:pPr>
            <a:endParaRPr lang="es-CO" sz="2500" dirty="0" smtClean="0"/>
          </a:p>
          <a:p>
            <a:pPr marL="0" indent="0">
              <a:buNone/>
            </a:pPr>
            <a:r>
              <a:rPr lang="es-CO" sz="2500" dirty="0"/>
              <a:t>	</a:t>
            </a:r>
            <a:r>
              <a:rPr lang="es-CO" sz="2500" dirty="0" smtClean="0"/>
              <a:t>			</a:t>
            </a:r>
            <a:r>
              <a:rPr lang="es-CO" sz="2500" dirty="0"/>
              <a:t>	Vp: 12000</a:t>
            </a:r>
          </a:p>
          <a:p>
            <a:pPr marL="0" indent="0">
              <a:buNone/>
            </a:pPr>
            <a:endParaRPr lang="es-CO" sz="2300" dirty="0" smtClean="0"/>
          </a:p>
          <a:p>
            <a:pPr marL="0" indent="0">
              <a:buNone/>
            </a:pPr>
            <a:r>
              <a:rPr lang="es-CO" sz="3000" dirty="0" smtClean="0"/>
              <a:t>Expresando </a:t>
            </a:r>
            <a:r>
              <a:rPr lang="es-CO" sz="3000" dirty="0"/>
              <a:t>el resultado con la única fórmula que se tiene hasta este momento</a:t>
            </a:r>
          </a:p>
          <a:p>
            <a:pPr marL="0" indent="0">
              <a:buNone/>
            </a:pPr>
            <a:r>
              <a:rPr lang="es-CO" sz="3000" dirty="0"/>
              <a:t>Queda:</a:t>
            </a:r>
          </a:p>
          <a:p>
            <a:pPr marL="0" indent="0">
              <a:buNone/>
            </a:pPr>
            <a:r>
              <a:rPr lang="es-CO" sz="3000" dirty="0"/>
              <a:t>Vf = 12000(l.03)1 = </a:t>
            </a:r>
            <a:r>
              <a:rPr lang="es-CO" sz="3000" dirty="0" smtClean="0"/>
              <a:t>12360</a:t>
            </a:r>
            <a:endParaRPr lang="es-CO" sz="3000" dirty="0"/>
          </a:p>
        </p:txBody>
      </p:sp>
      <p:cxnSp>
        <p:nvCxnSpPr>
          <p:cNvPr id="4" name="Conector recto 3"/>
          <p:cNvCxnSpPr/>
          <p:nvPr/>
        </p:nvCxnSpPr>
        <p:spPr>
          <a:xfrm>
            <a:off x="3933646" y="3260785"/>
            <a:ext cx="3450566"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p:nvPr/>
        </p:nvCxnSpPr>
        <p:spPr>
          <a:xfrm flipV="1">
            <a:off x="7366960" y="2260121"/>
            <a:ext cx="0" cy="1000664"/>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a:off x="3933646" y="3260785"/>
            <a:ext cx="0" cy="897147"/>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9" name="CuadroTexto 8"/>
          <p:cNvSpPr txBox="1"/>
          <p:nvPr/>
        </p:nvSpPr>
        <p:spPr>
          <a:xfrm>
            <a:off x="7384212" y="2191110"/>
            <a:ext cx="382438" cy="379562"/>
          </a:xfrm>
          <a:prstGeom prst="rect">
            <a:avLst/>
          </a:prstGeom>
          <a:noFill/>
        </p:spPr>
        <p:txBody>
          <a:bodyPr wrap="square" rtlCol="0">
            <a:spAutoFit/>
          </a:bodyPr>
          <a:lstStyle/>
          <a:p>
            <a:r>
              <a:rPr lang="es-CO" dirty="0" smtClean="0"/>
              <a:t>A</a:t>
            </a:r>
            <a:endParaRPr lang="es-CO" dirty="0"/>
          </a:p>
        </p:txBody>
      </p:sp>
      <p:sp>
        <p:nvSpPr>
          <p:cNvPr id="10" name="CuadroTexto 9"/>
          <p:cNvSpPr txBox="1"/>
          <p:nvPr/>
        </p:nvSpPr>
        <p:spPr>
          <a:xfrm>
            <a:off x="3725175" y="2881223"/>
            <a:ext cx="382438" cy="379562"/>
          </a:xfrm>
          <a:prstGeom prst="rect">
            <a:avLst/>
          </a:prstGeom>
          <a:noFill/>
        </p:spPr>
        <p:txBody>
          <a:bodyPr wrap="square" rtlCol="0">
            <a:spAutoFit/>
          </a:bodyPr>
          <a:lstStyle/>
          <a:p>
            <a:r>
              <a:rPr lang="es-CO" dirty="0"/>
              <a:t>0</a:t>
            </a:r>
            <a:endParaRPr lang="es-CO" dirty="0"/>
          </a:p>
        </p:txBody>
      </p:sp>
    </p:spTree>
    <p:extLst>
      <p:ext uri="{BB962C8B-B14F-4D97-AF65-F5344CB8AC3E}">
        <p14:creationId xmlns:p14="http://schemas.microsoft.com/office/powerpoint/2010/main" val="13700340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1293962"/>
            <a:ext cx="8946541" cy="4954438"/>
          </a:xfrm>
        </p:spPr>
        <p:txBody>
          <a:bodyPr/>
          <a:lstStyle/>
          <a:p>
            <a:pPr marL="0" indent="0" algn="just">
              <a:buNone/>
            </a:pPr>
            <a:r>
              <a:rPr lang="es-CO" sz="2500" dirty="0"/>
              <a:t>Obsérvese que lo que en realidad se hizo fue pasar a su valor equivalente a un mes, el valor del periodo cero. Si se hace uso de la declaración fundamental se diría: lo que se debe en el presente es igual a lo que se va a pagar dentro de un mes, siempre que ambas cantidades se comparen con su valor equivalente en el mismo instante de tiempo. Si se toma como punto de comparación al periodo cero, entonces se tiene que pasar el pago que se hace al final del primer mes a su valor equivalente en el presente:</a:t>
            </a:r>
          </a:p>
          <a:p>
            <a:pPr marL="0" indent="0" algn="just">
              <a:buNone/>
            </a:pPr>
            <a:r>
              <a:rPr lang="es-CO" sz="2500" dirty="0"/>
              <a:t>l2000 =Vf/ (1.03) E1</a:t>
            </a:r>
          </a:p>
          <a:p>
            <a:pPr marL="0" indent="0">
              <a:buNone/>
            </a:pPr>
            <a:endParaRPr lang="es-CO" dirty="0"/>
          </a:p>
        </p:txBody>
      </p:sp>
    </p:spTree>
    <p:extLst>
      <p:ext uri="{BB962C8B-B14F-4D97-AF65-F5344CB8AC3E}">
        <p14:creationId xmlns:p14="http://schemas.microsoft.com/office/powerpoint/2010/main" val="24391096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a:bodyPr>
          <a:lstStyle/>
          <a:p>
            <a:pPr marL="0" indent="0" algn="just">
              <a:buNone/>
            </a:pPr>
            <a:r>
              <a:rPr lang="es-CO" sz="2500" dirty="0"/>
              <a:t>Como se observa, es exactamente la misma fórmula; sin embargo, la forma de razonar y abordar el problema es distinta. Ahora supóngase que la compra se hace para liquidar la deuda en dos mensualidades iguales, que se pagarían al final de los meses 1 y 2. El diagrama de flujo es el siguiente</a:t>
            </a:r>
            <a:r>
              <a:rPr lang="es-CO" sz="2500" dirty="0" smtClean="0"/>
              <a:t>:</a:t>
            </a:r>
          </a:p>
          <a:p>
            <a:pPr marL="0" indent="0" algn="just">
              <a:buNone/>
            </a:pPr>
            <a:r>
              <a:rPr lang="es-CO" sz="2500" dirty="0"/>
              <a:t>Pago de la deuda en dos mensualidades iguales</a:t>
            </a:r>
            <a:r>
              <a:rPr lang="es-CO" sz="2500" dirty="0" smtClean="0"/>
              <a:t>.</a:t>
            </a:r>
          </a:p>
          <a:p>
            <a:pPr marL="0" indent="0" algn="just">
              <a:buNone/>
            </a:pPr>
            <a:endParaRPr lang="es-CO" sz="2500" dirty="0"/>
          </a:p>
        </p:txBody>
      </p:sp>
      <p:cxnSp>
        <p:nvCxnSpPr>
          <p:cNvPr id="4" name="Conector recto 3"/>
          <p:cNvCxnSpPr/>
          <p:nvPr/>
        </p:nvCxnSpPr>
        <p:spPr>
          <a:xfrm>
            <a:off x="3433313" y="4692770"/>
            <a:ext cx="3433313"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Conector recto de flecha 5"/>
          <p:cNvCxnSpPr/>
          <p:nvPr/>
        </p:nvCxnSpPr>
        <p:spPr>
          <a:xfrm flipV="1">
            <a:off x="6866626" y="3812876"/>
            <a:ext cx="0" cy="879894"/>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p:nvPr/>
        </p:nvCxnSpPr>
        <p:spPr>
          <a:xfrm flipV="1">
            <a:off x="5086710" y="3812876"/>
            <a:ext cx="0" cy="879894"/>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a:off x="3433313" y="4692770"/>
            <a:ext cx="0" cy="966158"/>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6866626" y="3683480"/>
            <a:ext cx="382438" cy="379562"/>
          </a:xfrm>
          <a:prstGeom prst="rect">
            <a:avLst/>
          </a:prstGeom>
          <a:noFill/>
        </p:spPr>
        <p:txBody>
          <a:bodyPr wrap="square" rtlCol="0">
            <a:spAutoFit/>
          </a:bodyPr>
          <a:lstStyle/>
          <a:p>
            <a:r>
              <a:rPr lang="es-CO" dirty="0" smtClean="0"/>
              <a:t>A</a:t>
            </a:r>
            <a:endParaRPr lang="es-CO" dirty="0"/>
          </a:p>
        </p:txBody>
      </p:sp>
      <p:sp>
        <p:nvSpPr>
          <p:cNvPr id="11" name="CuadroTexto 10"/>
          <p:cNvSpPr txBox="1"/>
          <p:nvPr/>
        </p:nvSpPr>
        <p:spPr>
          <a:xfrm>
            <a:off x="5149969" y="3726613"/>
            <a:ext cx="382438" cy="379562"/>
          </a:xfrm>
          <a:prstGeom prst="rect">
            <a:avLst/>
          </a:prstGeom>
          <a:noFill/>
        </p:spPr>
        <p:txBody>
          <a:bodyPr wrap="square" rtlCol="0">
            <a:spAutoFit/>
          </a:bodyPr>
          <a:lstStyle/>
          <a:p>
            <a:r>
              <a:rPr lang="es-CO" dirty="0" smtClean="0"/>
              <a:t>A</a:t>
            </a:r>
            <a:endParaRPr lang="es-CO" dirty="0"/>
          </a:p>
        </p:txBody>
      </p:sp>
      <p:sp>
        <p:nvSpPr>
          <p:cNvPr id="12" name="CuadroTexto 11"/>
          <p:cNvSpPr txBox="1"/>
          <p:nvPr/>
        </p:nvSpPr>
        <p:spPr>
          <a:xfrm>
            <a:off x="3300962" y="4321834"/>
            <a:ext cx="382438" cy="379562"/>
          </a:xfrm>
          <a:prstGeom prst="rect">
            <a:avLst/>
          </a:prstGeom>
          <a:noFill/>
        </p:spPr>
        <p:txBody>
          <a:bodyPr wrap="square" rtlCol="0">
            <a:spAutoFit/>
          </a:bodyPr>
          <a:lstStyle/>
          <a:p>
            <a:r>
              <a:rPr lang="es-CO" dirty="0"/>
              <a:t>0</a:t>
            </a:r>
            <a:endParaRPr lang="es-CO" dirty="0"/>
          </a:p>
        </p:txBody>
      </p:sp>
      <p:sp>
        <p:nvSpPr>
          <p:cNvPr id="13" name="CuadroTexto 12"/>
          <p:cNvSpPr txBox="1"/>
          <p:nvPr/>
        </p:nvSpPr>
        <p:spPr>
          <a:xfrm>
            <a:off x="4895491" y="4796288"/>
            <a:ext cx="382438" cy="379562"/>
          </a:xfrm>
          <a:prstGeom prst="rect">
            <a:avLst/>
          </a:prstGeom>
          <a:noFill/>
        </p:spPr>
        <p:txBody>
          <a:bodyPr wrap="square" rtlCol="0">
            <a:spAutoFit/>
          </a:bodyPr>
          <a:lstStyle/>
          <a:p>
            <a:r>
              <a:rPr lang="es-CO" dirty="0"/>
              <a:t>1</a:t>
            </a:r>
            <a:endParaRPr lang="es-CO" dirty="0"/>
          </a:p>
        </p:txBody>
      </p:sp>
      <p:sp>
        <p:nvSpPr>
          <p:cNvPr id="14" name="CuadroTexto 13"/>
          <p:cNvSpPr txBox="1"/>
          <p:nvPr/>
        </p:nvSpPr>
        <p:spPr>
          <a:xfrm>
            <a:off x="6740106" y="4753155"/>
            <a:ext cx="382438" cy="379562"/>
          </a:xfrm>
          <a:prstGeom prst="rect">
            <a:avLst/>
          </a:prstGeom>
          <a:noFill/>
        </p:spPr>
        <p:txBody>
          <a:bodyPr wrap="square" rtlCol="0">
            <a:spAutoFit/>
          </a:bodyPr>
          <a:lstStyle/>
          <a:p>
            <a:r>
              <a:rPr lang="es-CO" dirty="0"/>
              <a:t>2</a:t>
            </a:r>
            <a:endParaRPr lang="es-CO" dirty="0"/>
          </a:p>
        </p:txBody>
      </p:sp>
      <p:sp>
        <p:nvSpPr>
          <p:cNvPr id="15" name="CuadroTexto 14"/>
          <p:cNvSpPr txBox="1"/>
          <p:nvPr/>
        </p:nvSpPr>
        <p:spPr>
          <a:xfrm>
            <a:off x="3242094" y="5658928"/>
            <a:ext cx="864080" cy="369332"/>
          </a:xfrm>
          <a:prstGeom prst="rect">
            <a:avLst/>
          </a:prstGeom>
          <a:noFill/>
        </p:spPr>
        <p:txBody>
          <a:bodyPr wrap="square" rtlCol="0">
            <a:spAutoFit/>
          </a:bodyPr>
          <a:lstStyle/>
          <a:p>
            <a:r>
              <a:rPr lang="es-CO" dirty="0" smtClean="0"/>
              <a:t>12000</a:t>
            </a:r>
            <a:endParaRPr lang="es-CO" dirty="0"/>
          </a:p>
        </p:txBody>
      </p:sp>
    </p:spTree>
    <p:extLst>
      <p:ext uri="{BB962C8B-B14F-4D97-AF65-F5344CB8AC3E}">
        <p14:creationId xmlns:p14="http://schemas.microsoft.com/office/powerpoint/2010/main" val="8333374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lnSpcReduction="10000"/>
          </a:bodyPr>
          <a:lstStyle/>
          <a:p>
            <a:pPr marL="0" indent="0" algn="just">
              <a:buNone/>
            </a:pPr>
            <a:r>
              <a:rPr lang="es-CO" sz="2500" dirty="0"/>
              <a:t>Obsérvese que ahora la solución de este problema es muy sencilla, si se plantea desde el punto de vista de la declaración fundamental: la cantidad que se debe es igual a la cantidad que se va a pagar, siempre que ambas cantidades se compren a su valor equivalente en el mismo instante de tiempo. También advierta que ahora a las mensualidades ya se les denota como A. Por lo tanto, habrá que pasar a las dos A </a:t>
            </a:r>
            <a:r>
              <a:rPr lang="es-CO" sz="2500" dirty="0" err="1"/>
              <a:t>a</a:t>
            </a:r>
            <a:r>
              <a:rPr lang="es-CO" sz="2500" dirty="0"/>
              <a:t> su</a:t>
            </a:r>
          </a:p>
          <a:p>
            <a:pPr marL="0" indent="0" algn="just">
              <a:buNone/>
            </a:pPr>
            <a:r>
              <a:rPr lang="es-CO" sz="2500" dirty="0"/>
              <a:t>Valor equivalente al presente:</a:t>
            </a:r>
          </a:p>
          <a:p>
            <a:pPr marL="0" indent="0" algn="just">
              <a:buNone/>
            </a:pPr>
            <a:endParaRPr lang="es-CO" sz="2500" dirty="0"/>
          </a:p>
          <a:p>
            <a:pPr marL="0" indent="0" algn="just">
              <a:buNone/>
            </a:pPr>
            <a:r>
              <a:rPr lang="es-CO" sz="2500" dirty="0"/>
              <a:t>12000 =  A       +        A</a:t>
            </a:r>
          </a:p>
          <a:p>
            <a:pPr marL="0" indent="0" algn="just">
              <a:buNone/>
            </a:pPr>
            <a:r>
              <a:rPr lang="es-CO" sz="2500" dirty="0"/>
              <a:t>           </a:t>
            </a:r>
            <a:r>
              <a:rPr lang="es-CO" sz="2800" dirty="0" smtClean="0"/>
              <a:t>(1.03)</a:t>
            </a:r>
            <a:r>
              <a:rPr lang="es-CO" sz="2800" baseline="30000" dirty="0" smtClean="0"/>
              <a:t>1</a:t>
            </a:r>
            <a:r>
              <a:rPr lang="es-CO" sz="2800" dirty="0" smtClean="0"/>
              <a:t>       </a:t>
            </a:r>
            <a:r>
              <a:rPr lang="es-CO" sz="2800" dirty="0"/>
              <a:t>(1.03)</a:t>
            </a:r>
            <a:r>
              <a:rPr lang="es-CO" sz="2800" baseline="30000" dirty="0"/>
              <a:t>2</a:t>
            </a:r>
            <a:r>
              <a:rPr lang="es-CO" sz="2800" dirty="0"/>
              <a:t> </a:t>
            </a:r>
            <a:endParaRPr lang="es-CO" sz="2500" dirty="0"/>
          </a:p>
          <a:p>
            <a:pPr marL="0" indent="0" algn="just">
              <a:buNone/>
            </a:pPr>
            <a:r>
              <a:rPr lang="es-CO" sz="2500" dirty="0"/>
              <a:t>A = 6271.330049</a:t>
            </a:r>
          </a:p>
          <a:p>
            <a:pPr marL="0" indent="0">
              <a:buNone/>
            </a:pPr>
            <a:endParaRPr lang="es-CO" dirty="0"/>
          </a:p>
        </p:txBody>
      </p:sp>
      <p:cxnSp>
        <p:nvCxnSpPr>
          <p:cNvPr id="9" name="Conector recto 8"/>
          <p:cNvCxnSpPr/>
          <p:nvPr/>
        </p:nvCxnSpPr>
        <p:spPr>
          <a:xfrm>
            <a:off x="2156604" y="4796287"/>
            <a:ext cx="94890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a:off x="3930770" y="4796287"/>
            <a:ext cx="94890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8915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fontScale="92500" lnSpcReduction="20000"/>
          </a:bodyPr>
          <a:lstStyle/>
          <a:p>
            <a:pPr marL="0" indent="0" algn="just">
              <a:buNone/>
            </a:pPr>
            <a:r>
              <a:rPr lang="es-CO" sz="2500" dirty="0" smtClean="0"/>
              <a:t>Para </a:t>
            </a:r>
            <a:r>
              <a:rPr lang="es-CO" sz="2500" dirty="0"/>
              <a:t>resolver el ejemplo, el cual planteaba el pago de seis mensualidades</a:t>
            </a:r>
          </a:p>
          <a:p>
            <a:pPr marL="0" indent="0" algn="just">
              <a:buNone/>
            </a:pPr>
            <a:r>
              <a:rPr lang="es-CO" sz="2500" dirty="0"/>
              <a:t>Iguales, se utiliza la gráfica inicial y la solución es:</a:t>
            </a:r>
          </a:p>
          <a:p>
            <a:pPr marL="0" indent="0" algn="just">
              <a:buNone/>
            </a:pPr>
            <a:endParaRPr lang="es-CO" sz="2500" dirty="0"/>
          </a:p>
          <a:p>
            <a:pPr marL="0" indent="0" algn="just">
              <a:buNone/>
            </a:pPr>
            <a:endParaRPr lang="es-CO" sz="2500" dirty="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sz="2300" dirty="0" smtClean="0"/>
          </a:p>
          <a:p>
            <a:pPr marL="0" indent="0" algn="just">
              <a:buNone/>
            </a:pPr>
            <a:endParaRPr lang="es-CO" sz="2300" dirty="0" smtClean="0"/>
          </a:p>
          <a:p>
            <a:pPr marL="0" indent="0" algn="just">
              <a:buNone/>
            </a:pPr>
            <a:r>
              <a:rPr lang="es-CO" sz="2300" dirty="0" smtClean="0"/>
              <a:t> </a:t>
            </a:r>
            <a:endParaRPr lang="es-CO" sz="2300" dirty="0"/>
          </a:p>
        </p:txBody>
      </p:sp>
      <p:cxnSp>
        <p:nvCxnSpPr>
          <p:cNvPr id="6" name="Conector recto 5"/>
          <p:cNvCxnSpPr/>
          <p:nvPr/>
        </p:nvCxnSpPr>
        <p:spPr>
          <a:xfrm>
            <a:off x="2363638" y="3295291"/>
            <a:ext cx="7194430"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flipV="1">
            <a:off x="9558068" y="2260121"/>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flipV="1">
            <a:off x="3585713"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flipV="1">
            <a:off x="4807788" y="2260121"/>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V="1">
            <a:off x="5986732"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V="1">
            <a:off x="7217435"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V="1">
            <a:off x="8387751" y="2239993"/>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a:off x="2362200" y="3315420"/>
            <a:ext cx="1438" cy="1015042"/>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9" name="CuadroTexto 18"/>
          <p:cNvSpPr txBox="1"/>
          <p:nvPr/>
        </p:nvSpPr>
        <p:spPr>
          <a:xfrm>
            <a:off x="3431307" y="3315420"/>
            <a:ext cx="382438" cy="379562"/>
          </a:xfrm>
          <a:prstGeom prst="rect">
            <a:avLst/>
          </a:prstGeom>
          <a:noFill/>
        </p:spPr>
        <p:txBody>
          <a:bodyPr wrap="square" rtlCol="0">
            <a:spAutoFit/>
          </a:bodyPr>
          <a:lstStyle/>
          <a:p>
            <a:r>
              <a:rPr lang="es-CO" dirty="0" smtClean="0"/>
              <a:t>1</a:t>
            </a:r>
            <a:endParaRPr lang="es-CO" dirty="0"/>
          </a:p>
        </p:txBody>
      </p:sp>
      <p:sp>
        <p:nvSpPr>
          <p:cNvPr id="21" name="CuadroTexto 20"/>
          <p:cNvSpPr txBox="1"/>
          <p:nvPr/>
        </p:nvSpPr>
        <p:spPr>
          <a:xfrm>
            <a:off x="4690195" y="3315419"/>
            <a:ext cx="382438" cy="379562"/>
          </a:xfrm>
          <a:prstGeom prst="rect">
            <a:avLst/>
          </a:prstGeom>
          <a:noFill/>
        </p:spPr>
        <p:txBody>
          <a:bodyPr wrap="square" rtlCol="0">
            <a:spAutoFit/>
          </a:bodyPr>
          <a:lstStyle/>
          <a:p>
            <a:r>
              <a:rPr lang="es-CO" dirty="0"/>
              <a:t>2</a:t>
            </a:r>
            <a:endParaRPr lang="es-CO" dirty="0"/>
          </a:p>
        </p:txBody>
      </p:sp>
      <p:sp>
        <p:nvSpPr>
          <p:cNvPr id="22" name="CuadroTexto 21"/>
          <p:cNvSpPr txBox="1"/>
          <p:nvPr/>
        </p:nvSpPr>
        <p:spPr>
          <a:xfrm>
            <a:off x="5919917" y="3312544"/>
            <a:ext cx="382438" cy="379562"/>
          </a:xfrm>
          <a:prstGeom prst="rect">
            <a:avLst/>
          </a:prstGeom>
          <a:noFill/>
        </p:spPr>
        <p:txBody>
          <a:bodyPr wrap="square" rtlCol="0">
            <a:spAutoFit/>
          </a:bodyPr>
          <a:lstStyle/>
          <a:p>
            <a:r>
              <a:rPr lang="es-CO" dirty="0"/>
              <a:t>3</a:t>
            </a:r>
            <a:endParaRPr lang="es-CO" dirty="0"/>
          </a:p>
        </p:txBody>
      </p:sp>
      <p:sp>
        <p:nvSpPr>
          <p:cNvPr id="23" name="CuadroTexto 22"/>
          <p:cNvSpPr txBox="1"/>
          <p:nvPr/>
        </p:nvSpPr>
        <p:spPr>
          <a:xfrm>
            <a:off x="7069380" y="3312544"/>
            <a:ext cx="382438" cy="379562"/>
          </a:xfrm>
          <a:prstGeom prst="rect">
            <a:avLst/>
          </a:prstGeom>
          <a:noFill/>
        </p:spPr>
        <p:txBody>
          <a:bodyPr wrap="square" rtlCol="0">
            <a:spAutoFit/>
          </a:bodyPr>
          <a:lstStyle/>
          <a:p>
            <a:r>
              <a:rPr lang="es-CO" dirty="0"/>
              <a:t>4</a:t>
            </a:r>
            <a:endParaRPr lang="es-CO" dirty="0"/>
          </a:p>
        </p:txBody>
      </p:sp>
      <p:sp>
        <p:nvSpPr>
          <p:cNvPr id="24" name="CuadroTexto 23"/>
          <p:cNvSpPr txBox="1"/>
          <p:nvPr/>
        </p:nvSpPr>
        <p:spPr>
          <a:xfrm>
            <a:off x="8246474" y="3312544"/>
            <a:ext cx="382438" cy="379562"/>
          </a:xfrm>
          <a:prstGeom prst="rect">
            <a:avLst/>
          </a:prstGeom>
          <a:noFill/>
        </p:spPr>
        <p:txBody>
          <a:bodyPr wrap="square" rtlCol="0">
            <a:spAutoFit/>
          </a:bodyPr>
          <a:lstStyle/>
          <a:p>
            <a:r>
              <a:rPr lang="es-CO" dirty="0"/>
              <a:t>5</a:t>
            </a:r>
            <a:endParaRPr lang="es-CO" dirty="0"/>
          </a:p>
        </p:txBody>
      </p:sp>
      <p:sp>
        <p:nvSpPr>
          <p:cNvPr id="25" name="CuadroTexto 24"/>
          <p:cNvSpPr txBox="1"/>
          <p:nvPr/>
        </p:nvSpPr>
        <p:spPr>
          <a:xfrm>
            <a:off x="9366849" y="3322609"/>
            <a:ext cx="382438" cy="379562"/>
          </a:xfrm>
          <a:prstGeom prst="rect">
            <a:avLst/>
          </a:prstGeom>
          <a:noFill/>
        </p:spPr>
        <p:txBody>
          <a:bodyPr wrap="square" rtlCol="0">
            <a:spAutoFit/>
          </a:bodyPr>
          <a:lstStyle/>
          <a:p>
            <a:r>
              <a:rPr lang="es-CO" dirty="0" smtClean="0"/>
              <a:t>6</a:t>
            </a:r>
            <a:endParaRPr lang="es-CO" dirty="0"/>
          </a:p>
        </p:txBody>
      </p:sp>
      <p:sp>
        <p:nvSpPr>
          <p:cNvPr id="26" name="CuadroTexto 25"/>
          <p:cNvSpPr txBox="1"/>
          <p:nvPr/>
        </p:nvSpPr>
        <p:spPr>
          <a:xfrm>
            <a:off x="2201585" y="2932982"/>
            <a:ext cx="382438" cy="379562"/>
          </a:xfrm>
          <a:prstGeom prst="rect">
            <a:avLst/>
          </a:prstGeom>
          <a:noFill/>
        </p:spPr>
        <p:txBody>
          <a:bodyPr wrap="square" rtlCol="0">
            <a:spAutoFit/>
          </a:bodyPr>
          <a:lstStyle/>
          <a:p>
            <a:r>
              <a:rPr lang="es-CO" dirty="0"/>
              <a:t>0</a:t>
            </a:r>
            <a:endParaRPr lang="es-CO" dirty="0"/>
          </a:p>
        </p:txBody>
      </p:sp>
      <p:sp>
        <p:nvSpPr>
          <p:cNvPr id="27" name="CuadroTexto 26"/>
          <p:cNvSpPr txBox="1"/>
          <p:nvPr/>
        </p:nvSpPr>
        <p:spPr>
          <a:xfrm>
            <a:off x="3431307" y="1860431"/>
            <a:ext cx="382438" cy="379562"/>
          </a:xfrm>
          <a:prstGeom prst="rect">
            <a:avLst/>
          </a:prstGeom>
          <a:noFill/>
        </p:spPr>
        <p:txBody>
          <a:bodyPr wrap="square" rtlCol="0">
            <a:spAutoFit/>
          </a:bodyPr>
          <a:lstStyle/>
          <a:p>
            <a:r>
              <a:rPr lang="es-CO" dirty="0" smtClean="0"/>
              <a:t>A</a:t>
            </a:r>
            <a:endParaRPr lang="es-CO" dirty="0"/>
          </a:p>
        </p:txBody>
      </p:sp>
      <p:sp>
        <p:nvSpPr>
          <p:cNvPr id="28" name="CuadroTexto 27"/>
          <p:cNvSpPr txBox="1"/>
          <p:nvPr/>
        </p:nvSpPr>
        <p:spPr>
          <a:xfrm>
            <a:off x="8246474" y="1887751"/>
            <a:ext cx="382438" cy="379562"/>
          </a:xfrm>
          <a:prstGeom prst="rect">
            <a:avLst/>
          </a:prstGeom>
          <a:noFill/>
        </p:spPr>
        <p:txBody>
          <a:bodyPr wrap="square" rtlCol="0">
            <a:spAutoFit/>
          </a:bodyPr>
          <a:lstStyle/>
          <a:p>
            <a:r>
              <a:rPr lang="es-CO" dirty="0" smtClean="0"/>
              <a:t>A</a:t>
            </a:r>
            <a:endParaRPr lang="es-CO" dirty="0"/>
          </a:p>
        </p:txBody>
      </p:sp>
      <p:sp>
        <p:nvSpPr>
          <p:cNvPr id="29" name="CuadroTexto 28"/>
          <p:cNvSpPr txBox="1"/>
          <p:nvPr/>
        </p:nvSpPr>
        <p:spPr>
          <a:xfrm>
            <a:off x="4651077" y="1884874"/>
            <a:ext cx="382438" cy="379562"/>
          </a:xfrm>
          <a:prstGeom prst="rect">
            <a:avLst/>
          </a:prstGeom>
          <a:noFill/>
        </p:spPr>
        <p:txBody>
          <a:bodyPr wrap="square" rtlCol="0">
            <a:spAutoFit/>
          </a:bodyPr>
          <a:lstStyle/>
          <a:p>
            <a:r>
              <a:rPr lang="es-CO" dirty="0" smtClean="0"/>
              <a:t>A</a:t>
            </a:r>
            <a:endParaRPr lang="es-CO" dirty="0"/>
          </a:p>
        </p:txBody>
      </p:sp>
      <p:sp>
        <p:nvSpPr>
          <p:cNvPr id="30" name="CuadroTexto 29"/>
          <p:cNvSpPr txBox="1"/>
          <p:nvPr/>
        </p:nvSpPr>
        <p:spPr>
          <a:xfrm>
            <a:off x="7064315" y="1884874"/>
            <a:ext cx="382438" cy="379562"/>
          </a:xfrm>
          <a:prstGeom prst="rect">
            <a:avLst/>
          </a:prstGeom>
          <a:noFill/>
        </p:spPr>
        <p:txBody>
          <a:bodyPr wrap="square" rtlCol="0">
            <a:spAutoFit/>
          </a:bodyPr>
          <a:lstStyle/>
          <a:p>
            <a:r>
              <a:rPr lang="es-CO" dirty="0" smtClean="0"/>
              <a:t>A</a:t>
            </a:r>
            <a:endParaRPr lang="es-CO" dirty="0"/>
          </a:p>
        </p:txBody>
      </p:sp>
      <p:sp>
        <p:nvSpPr>
          <p:cNvPr id="31" name="CuadroTexto 30"/>
          <p:cNvSpPr txBox="1"/>
          <p:nvPr/>
        </p:nvSpPr>
        <p:spPr>
          <a:xfrm>
            <a:off x="5821392" y="1884874"/>
            <a:ext cx="382438" cy="379562"/>
          </a:xfrm>
          <a:prstGeom prst="rect">
            <a:avLst/>
          </a:prstGeom>
          <a:noFill/>
        </p:spPr>
        <p:txBody>
          <a:bodyPr wrap="square" rtlCol="0">
            <a:spAutoFit/>
          </a:bodyPr>
          <a:lstStyle/>
          <a:p>
            <a:r>
              <a:rPr lang="es-CO" dirty="0" smtClean="0"/>
              <a:t>A</a:t>
            </a:r>
            <a:endParaRPr lang="es-CO" dirty="0"/>
          </a:p>
        </p:txBody>
      </p:sp>
      <p:sp>
        <p:nvSpPr>
          <p:cNvPr id="32" name="CuadroTexto 31"/>
          <p:cNvSpPr txBox="1"/>
          <p:nvPr/>
        </p:nvSpPr>
        <p:spPr>
          <a:xfrm>
            <a:off x="9378691" y="1884874"/>
            <a:ext cx="382438" cy="379562"/>
          </a:xfrm>
          <a:prstGeom prst="rect">
            <a:avLst/>
          </a:prstGeom>
          <a:noFill/>
        </p:spPr>
        <p:txBody>
          <a:bodyPr wrap="square" rtlCol="0">
            <a:spAutoFit/>
          </a:bodyPr>
          <a:lstStyle/>
          <a:p>
            <a:r>
              <a:rPr lang="es-CO" dirty="0" smtClean="0"/>
              <a:t>A</a:t>
            </a:r>
            <a:endParaRPr lang="es-CO" dirty="0"/>
          </a:p>
        </p:txBody>
      </p:sp>
      <p:sp>
        <p:nvSpPr>
          <p:cNvPr id="33" name="CuadroTexto 32"/>
          <p:cNvSpPr txBox="1"/>
          <p:nvPr/>
        </p:nvSpPr>
        <p:spPr>
          <a:xfrm>
            <a:off x="1895038" y="4350590"/>
            <a:ext cx="934323" cy="369332"/>
          </a:xfrm>
          <a:prstGeom prst="rect">
            <a:avLst/>
          </a:prstGeom>
          <a:noFill/>
        </p:spPr>
        <p:txBody>
          <a:bodyPr wrap="square" rtlCol="0">
            <a:spAutoFit/>
          </a:bodyPr>
          <a:lstStyle/>
          <a:p>
            <a:r>
              <a:rPr lang="es-CO" dirty="0" smtClean="0"/>
              <a:t>12.000</a:t>
            </a:r>
            <a:endParaRPr lang="es-CO" dirty="0"/>
          </a:p>
        </p:txBody>
      </p:sp>
    </p:spTree>
    <p:extLst>
      <p:ext uri="{BB962C8B-B14F-4D97-AF65-F5344CB8AC3E}">
        <p14:creationId xmlns:p14="http://schemas.microsoft.com/office/powerpoint/2010/main" val="32979818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a:bodyPr>
          <a:lstStyle/>
          <a:p>
            <a:pPr marL="0" indent="0">
              <a:buNone/>
            </a:pPr>
            <a:r>
              <a:rPr lang="es-CO" dirty="0"/>
              <a:t>SI OBSERVAMOS  EL DIAGRAMA DE FLUJOS DE EFECTIVOS NOTAMOS QUE SON PAGOS UNIFORMES A LO LARGO DEL PERIODO.</a:t>
            </a:r>
          </a:p>
          <a:p>
            <a:pPr marL="0" indent="0">
              <a:buNone/>
            </a:pPr>
            <a:r>
              <a:rPr lang="es-CO" dirty="0"/>
              <a:t>V p= A / (1+i)n por lo tanto:</a:t>
            </a:r>
          </a:p>
          <a:p>
            <a:pPr marL="0" indent="0">
              <a:buNone/>
            </a:pPr>
            <a:r>
              <a:rPr lang="es-CO" dirty="0"/>
              <a:t>V p = 12.0000</a:t>
            </a:r>
          </a:p>
          <a:p>
            <a:pPr marL="0" indent="0">
              <a:buNone/>
            </a:pPr>
            <a:r>
              <a:rPr lang="es-CO" dirty="0"/>
              <a:t>I = 3%</a:t>
            </a:r>
          </a:p>
          <a:p>
            <a:pPr marL="0" indent="0">
              <a:buNone/>
            </a:pPr>
            <a:r>
              <a:rPr lang="es-CO" dirty="0"/>
              <a:t>N = 6</a:t>
            </a:r>
          </a:p>
          <a:p>
            <a:pPr marL="0" indent="0">
              <a:buNone/>
            </a:pPr>
            <a:r>
              <a:rPr lang="es-CO" dirty="0"/>
              <a:t>A=?</a:t>
            </a:r>
          </a:p>
          <a:p>
            <a:pPr marL="0" indent="0">
              <a:buNone/>
            </a:pPr>
            <a:r>
              <a:rPr lang="es-CO" dirty="0" smtClean="0"/>
              <a:t>Remplazamos </a:t>
            </a:r>
            <a:r>
              <a:rPr lang="es-CO" dirty="0"/>
              <a:t>y tenemos lo </a:t>
            </a:r>
            <a:r>
              <a:rPr lang="es-CO" dirty="0" smtClean="0"/>
              <a:t>siguiente</a:t>
            </a:r>
          </a:p>
          <a:p>
            <a:pPr marL="0" indent="0">
              <a:buNone/>
            </a:pPr>
            <a:r>
              <a:rPr lang="es-CO" dirty="0" smtClean="0"/>
              <a:t>12000</a:t>
            </a:r>
            <a:r>
              <a:rPr lang="es-CO" dirty="0"/>
              <a:t>=  </a:t>
            </a:r>
            <a:r>
              <a:rPr lang="es-CO" dirty="0" smtClean="0"/>
              <a:t>A      </a:t>
            </a:r>
            <a:r>
              <a:rPr lang="es-CO" dirty="0"/>
              <a:t>+   </a:t>
            </a:r>
            <a:r>
              <a:rPr lang="es-CO" dirty="0" smtClean="0"/>
              <a:t>A      </a:t>
            </a:r>
            <a:r>
              <a:rPr lang="es-CO" dirty="0"/>
              <a:t>+  </a:t>
            </a:r>
            <a:r>
              <a:rPr lang="es-CO" dirty="0" smtClean="0"/>
              <a:t>   A      </a:t>
            </a:r>
            <a:r>
              <a:rPr lang="es-CO" dirty="0"/>
              <a:t>+   </a:t>
            </a:r>
            <a:r>
              <a:rPr lang="es-CO" dirty="0" smtClean="0"/>
              <a:t> A        </a:t>
            </a:r>
            <a:r>
              <a:rPr lang="es-CO" dirty="0"/>
              <a:t>+  </a:t>
            </a:r>
            <a:r>
              <a:rPr lang="es-CO" dirty="0" smtClean="0"/>
              <a:t>  A      +     A</a:t>
            </a:r>
            <a:endParaRPr lang="es-CO" dirty="0"/>
          </a:p>
          <a:p>
            <a:pPr marL="0" indent="0">
              <a:buNone/>
            </a:pPr>
            <a:r>
              <a:rPr lang="es-CO" dirty="0"/>
              <a:t>           </a:t>
            </a:r>
            <a:r>
              <a:rPr lang="es-CO" dirty="0"/>
              <a:t>(1.03)</a:t>
            </a:r>
            <a:r>
              <a:rPr lang="es-CO" baseline="30000" dirty="0"/>
              <a:t>1</a:t>
            </a:r>
            <a:r>
              <a:rPr lang="es-CO" dirty="0"/>
              <a:t>  </a:t>
            </a:r>
            <a:r>
              <a:rPr lang="es-CO" dirty="0" smtClean="0"/>
              <a:t> (1.03)</a:t>
            </a:r>
            <a:r>
              <a:rPr lang="es-CO" baseline="30000" dirty="0" smtClean="0"/>
              <a:t>2      </a:t>
            </a:r>
            <a:r>
              <a:rPr lang="es-CO" dirty="0" smtClean="0"/>
              <a:t>(</a:t>
            </a:r>
            <a:r>
              <a:rPr lang="es-CO" dirty="0"/>
              <a:t>1.03)</a:t>
            </a:r>
            <a:r>
              <a:rPr lang="es-CO" baseline="30000" dirty="0"/>
              <a:t>3</a:t>
            </a:r>
            <a:r>
              <a:rPr lang="es-CO" dirty="0"/>
              <a:t> </a:t>
            </a:r>
            <a:r>
              <a:rPr lang="es-CO" dirty="0" smtClean="0"/>
              <a:t>    (</a:t>
            </a:r>
            <a:r>
              <a:rPr lang="es-CO" dirty="0"/>
              <a:t>1.03)</a:t>
            </a:r>
            <a:r>
              <a:rPr lang="es-CO" baseline="30000" dirty="0"/>
              <a:t>4</a:t>
            </a:r>
            <a:r>
              <a:rPr lang="es-CO" dirty="0"/>
              <a:t> </a:t>
            </a:r>
            <a:r>
              <a:rPr lang="es-CO" dirty="0" smtClean="0"/>
              <a:t>   (</a:t>
            </a:r>
            <a:r>
              <a:rPr lang="es-CO" dirty="0"/>
              <a:t>1.03)</a:t>
            </a:r>
            <a:r>
              <a:rPr lang="es-CO" baseline="30000" dirty="0"/>
              <a:t>5</a:t>
            </a:r>
            <a:r>
              <a:rPr lang="es-CO" dirty="0"/>
              <a:t> </a:t>
            </a:r>
            <a:r>
              <a:rPr lang="es-CO" dirty="0" smtClean="0"/>
              <a:t>   </a:t>
            </a:r>
            <a:r>
              <a:rPr lang="es-CO" i="1" dirty="0" smtClean="0"/>
              <a:t>(</a:t>
            </a:r>
            <a:r>
              <a:rPr lang="es-CO" i="1" dirty="0"/>
              <a:t>1.03)</a:t>
            </a:r>
            <a:r>
              <a:rPr lang="es-CO" i="1" baseline="30000" dirty="0"/>
              <a:t>6</a:t>
            </a:r>
            <a:endParaRPr lang="es-CO" dirty="0"/>
          </a:p>
          <a:p>
            <a:pPr marL="0" indent="0">
              <a:buNone/>
            </a:pPr>
            <a:r>
              <a:rPr lang="es-CO" dirty="0" smtClean="0"/>
              <a:t>                                                                                                                                          </a:t>
            </a:r>
            <a:r>
              <a:rPr lang="es-CO" dirty="0"/>
              <a:t>A = 2215.170005  el valor de A</a:t>
            </a:r>
          </a:p>
        </p:txBody>
      </p:sp>
      <p:cxnSp>
        <p:nvCxnSpPr>
          <p:cNvPr id="26" name="Conector recto 25"/>
          <p:cNvCxnSpPr/>
          <p:nvPr/>
        </p:nvCxnSpPr>
        <p:spPr>
          <a:xfrm>
            <a:off x="1897811" y="4330460"/>
            <a:ext cx="8798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a:off x="2912853" y="4330460"/>
            <a:ext cx="8798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Conector recto 27"/>
          <p:cNvCxnSpPr/>
          <p:nvPr/>
        </p:nvCxnSpPr>
        <p:spPr>
          <a:xfrm>
            <a:off x="3948022" y="4330460"/>
            <a:ext cx="8798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a:off x="5069456" y="4327584"/>
            <a:ext cx="8798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Conector recto 29"/>
          <p:cNvCxnSpPr/>
          <p:nvPr/>
        </p:nvCxnSpPr>
        <p:spPr>
          <a:xfrm>
            <a:off x="6121879" y="4341961"/>
            <a:ext cx="87989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a:off x="7122543" y="4341961"/>
            <a:ext cx="87989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30217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a:bodyPr>
          <a:lstStyle/>
          <a:p>
            <a:pPr marL="0" indent="0" algn="just">
              <a:buNone/>
            </a:pPr>
            <a:r>
              <a:rPr lang="es-CO" sz="2500" dirty="0"/>
              <a:t>Que </a:t>
            </a:r>
            <a:r>
              <a:rPr lang="es-CO" sz="2500" dirty="0" smtClean="0"/>
              <a:t>observamos:</a:t>
            </a:r>
          </a:p>
          <a:p>
            <a:pPr marL="457200" indent="-457200" algn="just">
              <a:buFont typeface="+mj-lt"/>
              <a:buAutoNum type="arabicPeriod"/>
            </a:pPr>
            <a:r>
              <a:rPr lang="es-CO" sz="2500" dirty="0" smtClean="0"/>
              <a:t>Que la primera cuota está en el primer periodo</a:t>
            </a:r>
          </a:p>
          <a:p>
            <a:pPr marL="457200" indent="-457200" algn="just">
              <a:buFont typeface="+mj-lt"/>
              <a:buAutoNum type="arabicPeriod"/>
            </a:pPr>
            <a:r>
              <a:rPr lang="es-CO" sz="2500" dirty="0" smtClean="0"/>
              <a:t>Que </a:t>
            </a:r>
            <a:r>
              <a:rPr lang="es-CO" sz="2500" dirty="0"/>
              <a:t>la última cuota está en el periodo </a:t>
            </a:r>
            <a:r>
              <a:rPr lang="es-CO" sz="2500" dirty="0" smtClean="0"/>
              <a:t>seis</a:t>
            </a:r>
          </a:p>
          <a:p>
            <a:pPr marL="457200" indent="-457200" algn="just">
              <a:buFont typeface="+mj-lt"/>
              <a:buAutoNum type="arabicPeriod"/>
            </a:pPr>
            <a:r>
              <a:rPr lang="es-CO" sz="2500" dirty="0" smtClean="0"/>
              <a:t>Que los pagos son uniformes y no se interrumpen.</a:t>
            </a:r>
          </a:p>
          <a:p>
            <a:pPr marL="0" indent="0" algn="just">
              <a:buNone/>
            </a:pPr>
            <a:r>
              <a:rPr lang="es-CO" sz="2500" dirty="0" smtClean="0"/>
              <a:t>Cuando </a:t>
            </a:r>
            <a:r>
              <a:rPr lang="es-CO" sz="2500" dirty="0"/>
              <a:t>esto ocurre existe una formula muy sencilla para los pagos uniformes  el presente y es muy fácil de aplicar siempre y cuando no se violen esos tres </a:t>
            </a:r>
            <a:r>
              <a:rPr lang="es-CO" sz="2500" dirty="0" smtClean="0"/>
              <a:t>principios</a:t>
            </a:r>
          </a:p>
          <a:p>
            <a:pPr marL="0" indent="0" algn="just">
              <a:buNone/>
            </a:pPr>
            <a:endParaRPr lang="es-CO" sz="2500" dirty="0"/>
          </a:p>
          <a:p>
            <a:pPr marL="0" indent="0" algn="just">
              <a:buNone/>
            </a:pPr>
            <a:r>
              <a:rPr lang="es-CO" sz="2500" dirty="0" smtClean="0"/>
              <a:t>V </a:t>
            </a:r>
            <a:r>
              <a:rPr lang="es-CO" sz="2500" dirty="0"/>
              <a:t>p = A [(1+i)</a:t>
            </a:r>
            <a:r>
              <a:rPr lang="es-CO" sz="2500" baseline="30000" dirty="0"/>
              <a:t>n</a:t>
            </a:r>
            <a:r>
              <a:rPr lang="es-CO" sz="2500" dirty="0"/>
              <a:t> – 1 / i (1+i)</a:t>
            </a:r>
            <a:r>
              <a:rPr lang="es-CO" sz="2500" baseline="30000" dirty="0"/>
              <a:t>n</a:t>
            </a:r>
            <a:r>
              <a:rPr lang="es-CO" sz="2500" dirty="0"/>
              <a:t>]</a:t>
            </a:r>
          </a:p>
          <a:p>
            <a:pPr marL="0" indent="0" algn="just">
              <a:buNone/>
            </a:pPr>
            <a:r>
              <a:rPr lang="es-CO" sz="2500" dirty="0"/>
              <a:t>A = V p [i (1+i)</a:t>
            </a:r>
            <a:r>
              <a:rPr lang="es-CO" sz="2500" baseline="30000" dirty="0"/>
              <a:t>n</a:t>
            </a:r>
            <a:r>
              <a:rPr lang="es-CO" sz="2500" dirty="0"/>
              <a:t>/(1+i)</a:t>
            </a:r>
            <a:r>
              <a:rPr lang="es-CO" sz="2500" baseline="30000" dirty="0"/>
              <a:t>n</a:t>
            </a:r>
            <a:r>
              <a:rPr lang="es-CO" sz="2500" dirty="0"/>
              <a:t> -1]</a:t>
            </a:r>
          </a:p>
          <a:p>
            <a:pPr marL="0" indent="0" algn="just">
              <a:buNone/>
            </a:pPr>
            <a:endParaRPr lang="es-CO" sz="2500" dirty="0"/>
          </a:p>
        </p:txBody>
      </p:sp>
    </p:spTree>
    <p:extLst>
      <p:ext uri="{BB962C8B-B14F-4D97-AF65-F5344CB8AC3E}">
        <p14:creationId xmlns:p14="http://schemas.microsoft.com/office/powerpoint/2010/main" val="28249540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normAutofit fontScale="40000" lnSpcReduction="20000"/>
          </a:bodyPr>
          <a:lstStyle/>
          <a:p>
            <a:pPr marL="0" indent="0" algn="just">
              <a:buNone/>
            </a:pPr>
            <a:r>
              <a:rPr lang="es-CO" sz="4400" b="1" dirty="0"/>
              <a:t>Taller </a:t>
            </a:r>
          </a:p>
          <a:p>
            <a:pPr marL="742950" indent="-742950" algn="just">
              <a:buFont typeface="+mj-lt"/>
              <a:buAutoNum type="arabicPeriod"/>
            </a:pPr>
            <a:r>
              <a:rPr lang="es-CO" sz="4400" dirty="0" smtClean="0"/>
              <a:t>Se </a:t>
            </a:r>
            <a:r>
              <a:rPr lang="es-CO" sz="4400" dirty="0"/>
              <a:t>desea comprar una sala  de sistema en $1.800.000, pero no se tiene esa cantidad de dinero disponible, por lo que se le solicita al vendedor que se le haga un crédito a seis meses en cantidades iguales , el vendedor le contesta que los intereses son del 5%</a:t>
            </a:r>
          </a:p>
          <a:p>
            <a:pPr marL="0" indent="0" algn="just">
              <a:buNone/>
            </a:pPr>
            <a:r>
              <a:rPr lang="es-CO" sz="4400" dirty="0" smtClean="0"/>
              <a:t>	     Mensual </a:t>
            </a:r>
            <a:r>
              <a:rPr lang="es-CO" sz="4400" dirty="0"/>
              <a:t>¿Cuánto tiene que pagar cada mes y por cuanto le sale la </a:t>
            </a:r>
            <a:r>
              <a:rPr lang="es-CO" sz="4400" dirty="0" smtClean="0"/>
              <a:t>		     sal </a:t>
            </a:r>
            <a:r>
              <a:rPr lang="es-CO" sz="4400" dirty="0"/>
              <a:t>a de sistema?</a:t>
            </a:r>
          </a:p>
          <a:p>
            <a:pPr marL="0" indent="0" algn="just">
              <a:buNone/>
            </a:pPr>
            <a:endParaRPr lang="es-CO" sz="2500" dirty="0"/>
          </a:p>
          <a:p>
            <a:pPr marL="0" indent="0" algn="just">
              <a:buNone/>
            </a:pPr>
            <a:endParaRPr lang="es-CO" sz="2500" dirty="0"/>
          </a:p>
          <a:p>
            <a:pPr marL="0" indent="0" algn="just">
              <a:buNone/>
            </a:pPr>
            <a:endParaRPr lang="es-CO" sz="2500" dirty="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dirty="0" smtClean="0"/>
          </a:p>
          <a:p>
            <a:pPr marL="0" indent="0" algn="just">
              <a:buNone/>
            </a:pPr>
            <a:endParaRPr lang="es-CO" dirty="0"/>
          </a:p>
          <a:p>
            <a:pPr marL="0" indent="0" algn="just">
              <a:buNone/>
            </a:pPr>
            <a:endParaRPr lang="es-CO" sz="2300" dirty="0" smtClean="0"/>
          </a:p>
          <a:p>
            <a:pPr marL="0" indent="0" algn="just">
              <a:buNone/>
            </a:pPr>
            <a:endParaRPr lang="es-CO" sz="2300" dirty="0" smtClean="0"/>
          </a:p>
          <a:p>
            <a:pPr marL="0" indent="0" algn="just">
              <a:buNone/>
            </a:pPr>
            <a:r>
              <a:rPr lang="es-CO" sz="2300" dirty="0" smtClean="0"/>
              <a:t> </a:t>
            </a:r>
            <a:endParaRPr lang="es-CO" sz="2300" dirty="0"/>
          </a:p>
        </p:txBody>
      </p:sp>
      <p:cxnSp>
        <p:nvCxnSpPr>
          <p:cNvPr id="6" name="Conector recto 5"/>
          <p:cNvCxnSpPr/>
          <p:nvPr/>
        </p:nvCxnSpPr>
        <p:spPr>
          <a:xfrm>
            <a:off x="2363638" y="4537495"/>
            <a:ext cx="7194430"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flipV="1">
            <a:off x="9558068" y="3502325"/>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flipV="1">
            <a:off x="3602966" y="3502325"/>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flipV="1">
            <a:off x="4876799" y="3502325"/>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V="1">
            <a:off x="6169324" y="3502325"/>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V="1">
            <a:off x="7217435" y="3502325"/>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V="1">
            <a:off x="8405004" y="3502325"/>
            <a:ext cx="0" cy="103517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a:off x="2362200" y="4537495"/>
            <a:ext cx="1438" cy="1015042"/>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9" name="CuadroTexto 18"/>
          <p:cNvSpPr txBox="1"/>
          <p:nvPr/>
        </p:nvSpPr>
        <p:spPr>
          <a:xfrm>
            <a:off x="3431307" y="4605236"/>
            <a:ext cx="382438" cy="379562"/>
          </a:xfrm>
          <a:prstGeom prst="rect">
            <a:avLst/>
          </a:prstGeom>
          <a:noFill/>
        </p:spPr>
        <p:txBody>
          <a:bodyPr wrap="square" rtlCol="0">
            <a:spAutoFit/>
          </a:bodyPr>
          <a:lstStyle/>
          <a:p>
            <a:r>
              <a:rPr lang="es-CO" dirty="0" smtClean="0"/>
              <a:t>1</a:t>
            </a:r>
            <a:endParaRPr lang="es-CO" dirty="0"/>
          </a:p>
        </p:txBody>
      </p:sp>
      <p:sp>
        <p:nvSpPr>
          <p:cNvPr id="21" name="CuadroTexto 20"/>
          <p:cNvSpPr txBox="1"/>
          <p:nvPr/>
        </p:nvSpPr>
        <p:spPr>
          <a:xfrm>
            <a:off x="4804912" y="4605236"/>
            <a:ext cx="382438" cy="379562"/>
          </a:xfrm>
          <a:prstGeom prst="rect">
            <a:avLst/>
          </a:prstGeom>
          <a:noFill/>
        </p:spPr>
        <p:txBody>
          <a:bodyPr wrap="square" rtlCol="0">
            <a:spAutoFit/>
          </a:bodyPr>
          <a:lstStyle/>
          <a:p>
            <a:r>
              <a:rPr lang="es-CO" dirty="0"/>
              <a:t>2</a:t>
            </a:r>
            <a:endParaRPr lang="es-CO" dirty="0"/>
          </a:p>
        </p:txBody>
      </p:sp>
      <p:sp>
        <p:nvSpPr>
          <p:cNvPr id="22" name="CuadroTexto 21"/>
          <p:cNvSpPr txBox="1"/>
          <p:nvPr/>
        </p:nvSpPr>
        <p:spPr>
          <a:xfrm>
            <a:off x="6042843" y="4605236"/>
            <a:ext cx="382438" cy="379562"/>
          </a:xfrm>
          <a:prstGeom prst="rect">
            <a:avLst/>
          </a:prstGeom>
          <a:noFill/>
        </p:spPr>
        <p:txBody>
          <a:bodyPr wrap="square" rtlCol="0">
            <a:spAutoFit/>
          </a:bodyPr>
          <a:lstStyle/>
          <a:p>
            <a:r>
              <a:rPr lang="es-CO" dirty="0"/>
              <a:t>3</a:t>
            </a:r>
            <a:endParaRPr lang="es-CO" dirty="0"/>
          </a:p>
        </p:txBody>
      </p:sp>
      <p:sp>
        <p:nvSpPr>
          <p:cNvPr id="23" name="CuadroTexto 22"/>
          <p:cNvSpPr txBox="1"/>
          <p:nvPr/>
        </p:nvSpPr>
        <p:spPr>
          <a:xfrm>
            <a:off x="7044944" y="4626804"/>
            <a:ext cx="382438" cy="379562"/>
          </a:xfrm>
          <a:prstGeom prst="rect">
            <a:avLst/>
          </a:prstGeom>
          <a:noFill/>
        </p:spPr>
        <p:txBody>
          <a:bodyPr wrap="square" rtlCol="0">
            <a:spAutoFit/>
          </a:bodyPr>
          <a:lstStyle/>
          <a:p>
            <a:r>
              <a:rPr lang="es-CO" dirty="0"/>
              <a:t>4</a:t>
            </a:r>
            <a:endParaRPr lang="es-CO" dirty="0"/>
          </a:p>
        </p:txBody>
      </p:sp>
      <p:sp>
        <p:nvSpPr>
          <p:cNvPr id="24" name="CuadroTexto 23"/>
          <p:cNvSpPr txBox="1"/>
          <p:nvPr/>
        </p:nvSpPr>
        <p:spPr>
          <a:xfrm>
            <a:off x="8238264" y="4605236"/>
            <a:ext cx="382438" cy="379562"/>
          </a:xfrm>
          <a:prstGeom prst="rect">
            <a:avLst/>
          </a:prstGeom>
          <a:noFill/>
        </p:spPr>
        <p:txBody>
          <a:bodyPr wrap="square" rtlCol="0">
            <a:spAutoFit/>
          </a:bodyPr>
          <a:lstStyle/>
          <a:p>
            <a:r>
              <a:rPr lang="es-CO" dirty="0"/>
              <a:t>5</a:t>
            </a:r>
            <a:endParaRPr lang="es-CO" dirty="0"/>
          </a:p>
        </p:txBody>
      </p:sp>
      <p:sp>
        <p:nvSpPr>
          <p:cNvPr id="25" name="CuadroTexto 24"/>
          <p:cNvSpPr txBox="1"/>
          <p:nvPr/>
        </p:nvSpPr>
        <p:spPr>
          <a:xfrm>
            <a:off x="9378691" y="4612423"/>
            <a:ext cx="382438" cy="379562"/>
          </a:xfrm>
          <a:prstGeom prst="rect">
            <a:avLst/>
          </a:prstGeom>
          <a:noFill/>
        </p:spPr>
        <p:txBody>
          <a:bodyPr wrap="square" rtlCol="0">
            <a:spAutoFit/>
          </a:bodyPr>
          <a:lstStyle/>
          <a:p>
            <a:r>
              <a:rPr lang="es-CO" dirty="0" smtClean="0"/>
              <a:t>6</a:t>
            </a:r>
            <a:endParaRPr lang="es-CO" dirty="0"/>
          </a:p>
        </p:txBody>
      </p:sp>
      <p:sp>
        <p:nvSpPr>
          <p:cNvPr id="26" name="CuadroTexto 25"/>
          <p:cNvSpPr txBox="1"/>
          <p:nvPr/>
        </p:nvSpPr>
        <p:spPr>
          <a:xfrm>
            <a:off x="2360194" y="4516099"/>
            <a:ext cx="382438" cy="379562"/>
          </a:xfrm>
          <a:prstGeom prst="rect">
            <a:avLst/>
          </a:prstGeom>
          <a:noFill/>
        </p:spPr>
        <p:txBody>
          <a:bodyPr wrap="square" rtlCol="0">
            <a:spAutoFit/>
          </a:bodyPr>
          <a:lstStyle/>
          <a:p>
            <a:r>
              <a:rPr lang="es-CO" dirty="0"/>
              <a:t>0</a:t>
            </a:r>
            <a:endParaRPr lang="es-CO" dirty="0"/>
          </a:p>
        </p:txBody>
      </p:sp>
      <p:sp>
        <p:nvSpPr>
          <p:cNvPr id="27" name="CuadroTexto 26"/>
          <p:cNvSpPr txBox="1"/>
          <p:nvPr/>
        </p:nvSpPr>
        <p:spPr>
          <a:xfrm>
            <a:off x="3411747" y="3166227"/>
            <a:ext cx="382438" cy="379562"/>
          </a:xfrm>
          <a:prstGeom prst="rect">
            <a:avLst/>
          </a:prstGeom>
          <a:noFill/>
        </p:spPr>
        <p:txBody>
          <a:bodyPr wrap="square" rtlCol="0">
            <a:spAutoFit/>
          </a:bodyPr>
          <a:lstStyle/>
          <a:p>
            <a:r>
              <a:rPr lang="es-CO" dirty="0" smtClean="0"/>
              <a:t>A</a:t>
            </a:r>
            <a:endParaRPr lang="es-CO" dirty="0"/>
          </a:p>
        </p:txBody>
      </p:sp>
      <p:sp>
        <p:nvSpPr>
          <p:cNvPr id="28" name="CuadroTexto 27"/>
          <p:cNvSpPr txBox="1"/>
          <p:nvPr/>
        </p:nvSpPr>
        <p:spPr>
          <a:xfrm>
            <a:off x="8238264" y="3166227"/>
            <a:ext cx="382438" cy="379562"/>
          </a:xfrm>
          <a:prstGeom prst="rect">
            <a:avLst/>
          </a:prstGeom>
          <a:noFill/>
        </p:spPr>
        <p:txBody>
          <a:bodyPr wrap="square" rtlCol="0">
            <a:spAutoFit/>
          </a:bodyPr>
          <a:lstStyle/>
          <a:p>
            <a:r>
              <a:rPr lang="es-CO" dirty="0" smtClean="0"/>
              <a:t>A</a:t>
            </a:r>
            <a:endParaRPr lang="es-CO" dirty="0"/>
          </a:p>
        </p:txBody>
      </p:sp>
      <p:sp>
        <p:nvSpPr>
          <p:cNvPr id="29" name="CuadroTexto 28"/>
          <p:cNvSpPr txBox="1"/>
          <p:nvPr/>
        </p:nvSpPr>
        <p:spPr>
          <a:xfrm>
            <a:off x="4685580" y="3166227"/>
            <a:ext cx="382438" cy="379562"/>
          </a:xfrm>
          <a:prstGeom prst="rect">
            <a:avLst/>
          </a:prstGeom>
          <a:noFill/>
        </p:spPr>
        <p:txBody>
          <a:bodyPr wrap="square" rtlCol="0">
            <a:spAutoFit/>
          </a:bodyPr>
          <a:lstStyle/>
          <a:p>
            <a:r>
              <a:rPr lang="es-CO" dirty="0" smtClean="0"/>
              <a:t>A</a:t>
            </a:r>
            <a:endParaRPr lang="es-CO" dirty="0"/>
          </a:p>
        </p:txBody>
      </p:sp>
      <p:sp>
        <p:nvSpPr>
          <p:cNvPr id="30" name="CuadroTexto 29"/>
          <p:cNvSpPr txBox="1"/>
          <p:nvPr/>
        </p:nvSpPr>
        <p:spPr>
          <a:xfrm>
            <a:off x="7060722" y="3157270"/>
            <a:ext cx="382438" cy="379562"/>
          </a:xfrm>
          <a:prstGeom prst="rect">
            <a:avLst/>
          </a:prstGeom>
          <a:noFill/>
        </p:spPr>
        <p:txBody>
          <a:bodyPr wrap="square" rtlCol="0">
            <a:spAutoFit/>
          </a:bodyPr>
          <a:lstStyle/>
          <a:p>
            <a:r>
              <a:rPr lang="es-CO" dirty="0" smtClean="0"/>
              <a:t>A</a:t>
            </a:r>
            <a:endParaRPr lang="es-CO" dirty="0"/>
          </a:p>
        </p:txBody>
      </p:sp>
      <p:sp>
        <p:nvSpPr>
          <p:cNvPr id="31" name="CuadroTexto 30"/>
          <p:cNvSpPr txBox="1"/>
          <p:nvPr/>
        </p:nvSpPr>
        <p:spPr>
          <a:xfrm>
            <a:off x="5998256" y="3157270"/>
            <a:ext cx="382438" cy="379562"/>
          </a:xfrm>
          <a:prstGeom prst="rect">
            <a:avLst/>
          </a:prstGeom>
          <a:noFill/>
        </p:spPr>
        <p:txBody>
          <a:bodyPr wrap="square" rtlCol="0">
            <a:spAutoFit/>
          </a:bodyPr>
          <a:lstStyle/>
          <a:p>
            <a:r>
              <a:rPr lang="es-CO" dirty="0" smtClean="0"/>
              <a:t>A</a:t>
            </a:r>
            <a:endParaRPr lang="es-CO" dirty="0"/>
          </a:p>
        </p:txBody>
      </p:sp>
      <p:sp>
        <p:nvSpPr>
          <p:cNvPr id="32" name="CuadroTexto 31"/>
          <p:cNvSpPr txBox="1"/>
          <p:nvPr/>
        </p:nvSpPr>
        <p:spPr>
          <a:xfrm>
            <a:off x="9366849" y="3166227"/>
            <a:ext cx="382438" cy="379562"/>
          </a:xfrm>
          <a:prstGeom prst="rect">
            <a:avLst/>
          </a:prstGeom>
          <a:noFill/>
        </p:spPr>
        <p:txBody>
          <a:bodyPr wrap="square" rtlCol="0">
            <a:spAutoFit/>
          </a:bodyPr>
          <a:lstStyle/>
          <a:p>
            <a:r>
              <a:rPr lang="es-CO" dirty="0" smtClean="0"/>
              <a:t>A</a:t>
            </a:r>
            <a:endParaRPr lang="es-CO" dirty="0"/>
          </a:p>
        </p:txBody>
      </p:sp>
      <p:sp>
        <p:nvSpPr>
          <p:cNvPr id="33" name="CuadroTexto 32"/>
          <p:cNvSpPr txBox="1"/>
          <p:nvPr/>
        </p:nvSpPr>
        <p:spPr>
          <a:xfrm>
            <a:off x="1925642" y="5826038"/>
            <a:ext cx="1231626" cy="369332"/>
          </a:xfrm>
          <a:prstGeom prst="rect">
            <a:avLst/>
          </a:prstGeom>
          <a:noFill/>
        </p:spPr>
        <p:txBody>
          <a:bodyPr wrap="square" rtlCol="0">
            <a:spAutoFit/>
          </a:bodyPr>
          <a:lstStyle/>
          <a:p>
            <a:r>
              <a:rPr lang="es-CO" dirty="0" smtClean="0"/>
              <a:t>1.800.000</a:t>
            </a:r>
            <a:endParaRPr lang="es-CO" dirty="0"/>
          </a:p>
        </p:txBody>
      </p:sp>
    </p:spTree>
    <p:extLst>
      <p:ext uri="{BB962C8B-B14F-4D97-AF65-F5344CB8AC3E}">
        <p14:creationId xmlns:p14="http://schemas.microsoft.com/office/powerpoint/2010/main" val="8558323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3312" y="603850"/>
            <a:ext cx="8946541" cy="5644550"/>
          </a:xfrm>
        </p:spPr>
        <p:txBody>
          <a:bodyPr/>
          <a:lstStyle/>
          <a:p>
            <a:pPr marL="0" indent="0">
              <a:buNone/>
            </a:pPr>
            <a:r>
              <a:rPr lang="es-CO" dirty="0"/>
              <a:t> </a:t>
            </a:r>
          </a:p>
          <a:p>
            <a:pPr marL="0" indent="0">
              <a:buNone/>
            </a:pPr>
            <a:r>
              <a:rPr lang="es-CO" sz="2500" dirty="0"/>
              <a:t>I=5%</a:t>
            </a:r>
          </a:p>
          <a:p>
            <a:pPr marL="0" indent="0">
              <a:buNone/>
            </a:pPr>
            <a:r>
              <a:rPr lang="es-CO" sz="2500" dirty="0"/>
              <a:t>A= 1800000[0.05 (1+0,05)6/(1+0,05)6-1]</a:t>
            </a:r>
          </a:p>
          <a:p>
            <a:pPr marL="0" indent="0">
              <a:buNone/>
            </a:pPr>
            <a:r>
              <a:rPr lang="es-CO" sz="2500" dirty="0"/>
              <a:t>A=1800000(0,067/0,340)</a:t>
            </a:r>
          </a:p>
          <a:p>
            <a:pPr marL="0" indent="0">
              <a:buNone/>
            </a:pPr>
            <a:r>
              <a:rPr lang="es-CO" sz="2500" dirty="0"/>
              <a:t>A=354,70</a:t>
            </a:r>
          </a:p>
          <a:p>
            <a:pPr marL="0" indent="0">
              <a:buNone/>
            </a:pPr>
            <a:endParaRPr lang="es-CO" sz="2500" dirty="0"/>
          </a:p>
          <a:p>
            <a:pPr marL="0" indent="0">
              <a:buNone/>
            </a:pPr>
            <a:r>
              <a:rPr lang="es-CO" sz="2500" dirty="0"/>
              <a:t>1800000=A/(1+0.05)1+A//(1+0.05)2+A//(1+0.05)3+A//(1+0.05)4+A//(1+0.05)5+A//(1+0.05)6</a:t>
            </a:r>
          </a:p>
          <a:p>
            <a:pPr marL="0" indent="0">
              <a:buNone/>
            </a:pPr>
            <a:r>
              <a:rPr lang="es-CO" sz="2500" dirty="0"/>
              <a:t>A= 354,70</a:t>
            </a:r>
          </a:p>
          <a:p>
            <a:pPr marL="0" indent="0">
              <a:buNone/>
            </a:pPr>
            <a:r>
              <a:rPr lang="es-CO" sz="2500" dirty="0"/>
              <a:t>LA SALA DE SISTEMA = 354,70 *6</a:t>
            </a:r>
          </a:p>
        </p:txBody>
      </p:sp>
    </p:spTree>
    <p:extLst>
      <p:ext uri="{BB962C8B-B14F-4D97-AF65-F5344CB8AC3E}">
        <p14:creationId xmlns:p14="http://schemas.microsoft.com/office/powerpoint/2010/main" val="42823537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280</TotalTime>
  <Words>3113</Words>
  <Application>Microsoft Office PowerPoint</Application>
  <PresentationFormat>Panorámica</PresentationFormat>
  <Paragraphs>316</Paragraphs>
  <Slides>40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40</vt:i4>
      </vt:variant>
    </vt:vector>
  </HeadingPairs>
  <TitlesOfParts>
    <vt:vector size="44" baseType="lpstr">
      <vt:lpstr>Arial</vt:lpstr>
      <vt:lpstr>Century Gothic</vt:lpstr>
      <vt:lpstr>Wingdings 3</vt:lpstr>
      <vt:lpstr>Ion</vt:lpstr>
      <vt:lpstr>Grafica de Flujo de Efectivo  </vt:lpstr>
      <vt:lpstr>Presentación de PowerPoint</vt:lpstr>
      <vt:lpstr>Presentación de PowerPoint</vt:lpstr>
      <vt:lpstr>Desarrollo de la Formula que Rige a la Ingeniería Económica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Importancia del Concepto del Valor del Dinero en el Tiempo </vt:lpstr>
      <vt:lpstr>Presentación de PowerPoint</vt:lpstr>
      <vt:lpstr>Siete (7) Conceptos Relacionados con el Valor del Dinero a Través del Tiempo  </vt:lpstr>
      <vt:lpstr>Presentación de PowerPoint</vt:lpstr>
      <vt:lpstr>Presentación de PowerPoint</vt:lpstr>
      <vt:lpstr>El Diagrama de Flujo de Efectivo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Familiar</dc:creator>
  <cp:lastModifiedBy>Familiar</cp:lastModifiedBy>
  <cp:revision>34</cp:revision>
  <dcterms:created xsi:type="dcterms:W3CDTF">2020-11-30T16:07:45Z</dcterms:created>
  <dcterms:modified xsi:type="dcterms:W3CDTF">2020-11-30T20:47:53Z</dcterms:modified>
</cp:coreProperties>
</file>