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30" autoAdjust="0"/>
    <p:restoredTop sz="94660"/>
  </p:normalViewPr>
  <p:slideViewPr>
    <p:cSldViewPr snapToGrid="0">
      <p:cViewPr varScale="1">
        <p:scale>
          <a:sx n="67" d="100"/>
          <a:sy n="67" d="100"/>
        </p:scale>
        <p:origin x="7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B42B1-54BE-4FD4-9610-B6599BB1422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AF0A6E64-70E2-4EAF-AF0C-0838A9EFC3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5A4C5783-8324-40C4-B782-3849D2F7A21A}"/>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1FAF5D0C-5E85-42F2-B26D-E9EA26B72E0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7B7DEA6-30B3-4388-8BDD-394D1A633D54}"/>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963049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A48AC2-A0E5-48AB-9912-ECACEAFB181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5042444-638E-4EBE-B6A6-906A65E011FA}"/>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2DA7A08-8B50-4A48-8B8E-DA1DDB42FADF}"/>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881861FB-96C9-4B5D-8FB3-305D61D2639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EB998C3-5959-401D-890E-9262A4401320}"/>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1653540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D0B2E0-D7BF-4249-A5A0-2B8AB626BBC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18EDB89-713E-4187-95F3-3EF40900D9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36DE5A2B-EDBF-4CF5-B08E-34541DD0BAA6}"/>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9F5FF2BE-2CE5-41E7-8116-6FA84124C41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CF74D50-23AD-4666-8E17-339F296BDC5B}"/>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35830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7C922F-0FD7-4373-BAEC-B340C0193F5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21F31E0-ED9C-4C45-BDAC-CD881DCAB9F3}"/>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25322D7-360C-4E35-BDB7-4EF2E9E66FE7}"/>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22D5FDA5-6F58-4D86-B486-72A8C52FDBA5}"/>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6" name="Marcador de pie de página 5">
            <a:extLst>
              <a:ext uri="{FF2B5EF4-FFF2-40B4-BE49-F238E27FC236}">
                <a16:creationId xmlns:a16="http://schemas.microsoft.com/office/drawing/2014/main" id="{A32CF4CC-7435-4312-8A6A-22AB633185F0}"/>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1410BB0-ADB2-4328-BE80-4580499C9F2D}"/>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515079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A3944-4BB6-4AB8-99EA-F8757C2EAEB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F447346-44B3-463A-A58E-EB02C4CE80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CCE688FF-737F-4091-9C5A-F090FBBC4521}"/>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EC664B2-80F4-4E14-AAF4-142962614A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8343DF26-F7D0-47B4-AAD6-34A7B78F6B9A}"/>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67161CF-F151-426E-8617-2A9F2ACC1204}"/>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8" name="Marcador de pie de página 7">
            <a:extLst>
              <a:ext uri="{FF2B5EF4-FFF2-40B4-BE49-F238E27FC236}">
                <a16:creationId xmlns:a16="http://schemas.microsoft.com/office/drawing/2014/main" id="{C3477ADE-8D9F-4CE7-9E71-0D63DDE4725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EE72BBC4-8A54-48C1-9EF7-C99214DFB110}"/>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411324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4EB45C-331F-4893-AC09-EC9084DD03D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8CBCF7F3-9CD3-4696-91FC-131DB11AE688}"/>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4" name="Marcador de pie de página 3">
            <a:extLst>
              <a:ext uri="{FF2B5EF4-FFF2-40B4-BE49-F238E27FC236}">
                <a16:creationId xmlns:a16="http://schemas.microsoft.com/office/drawing/2014/main" id="{2C65584E-6BB5-4422-B721-681E794F2FC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C7739F48-2347-433C-B9FD-24705955F165}"/>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212914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E45B220-E5A4-486B-979A-5C095275D37A}"/>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3" name="Marcador de pie de página 2">
            <a:extLst>
              <a:ext uri="{FF2B5EF4-FFF2-40B4-BE49-F238E27FC236}">
                <a16:creationId xmlns:a16="http://schemas.microsoft.com/office/drawing/2014/main" id="{FC364486-1434-4F15-BF32-6B6CA96B969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050FDF0-99DF-4B41-91A3-79CAF5CD64D6}"/>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756996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FA45C4-6892-4D48-9EF4-3B11372D03C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F29B8990-6D8C-4B30-AFFB-69D4F4F629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336E459D-C2A9-475B-B10C-C20B9323C6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C5C39B33-2B69-492C-B9D9-5E572F303305}"/>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6" name="Marcador de pie de página 5">
            <a:extLst>
              <a:ext uri="{FF2B5EF4-FFF2-40B4-BE49-F238E27FC236}">
                <a16:creationId xmlns:a16="http://schemas.microsoft.com/office/drawing/2014/main" id="{E213C8DA-E7DC-4E54-818E-5F34A94CA27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EB76D63-B6CD-4FD1-8751-53420E38B8F6}"/>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755376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AEAC4-E656-479C-8598-D3582E0783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69509DBA-7627-4651-875B-73CC7969A2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F6108D12-1DCB-42EF-B6CA-2736E1FD9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D578AD69-0621-40A5-9C2D-0FFB09BE7CB2}"/>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6" name="Marcador de pie de página 5">
            <a:extLst>
              <a:ext uri="{FF2B5EF4-FFF2-40B4-BE49-F238E27FC236}">
                <a16:creationId xmlns:a16="http://schemas.microsoft.com/office/drawing/2014/main" id="{B0A3E1CB-C033-4949-AC05-E1EF0EDE4A5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EDBE2EA-90C1-4DCC-BFD4-C3D71D171D2C}"/>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54293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CEB579-F15B-4568-AFF7-EB1040B0AA1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C1A18C1-ABE8-428C-A3BD-2DB4A9F845E6}"/>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D0EC545-6B3C-4E46-BEB0-450A93F59861}"/>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2CF72E52-7948-4C9B-B34E-22B863B5213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4538003-DCFC-4CBF-B5C1-896AC7378885}"/>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320690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8BD62D8-2367-4CCE-BC8B-CEE0D016626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41B0718-EFE3-42CC-98A7-86AFB402E66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B8B92C4-6EF6-4EFD-BC04-85D4A747DB76}"/>
              </a:ext>
            </a:extLst>
          </p:cNvPr>
          <p:cNvSpPr>
            <a:spLocks noGrp="1"/>
          </p:cNvSpPr>
          <p:nvPr>
            <p:ph type="dt" sz="half" idx="10"/>
          </p:nvPr>
        </p:nvSpPr>
        <p:spPr/>
        <p:txBody>
          <a:body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F9FA55E9-53AD-4689-AD74-7A850BD43FA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183ED33-725C-4E89-A7EC-4587054A08C9}"/>
              </a:ext>
            </a:extLst>
          </p:cNvPr>
          <p:cNvSpPr>
            <a:spLocks noGrp="1"/>
          </p:cNvSpPr>
          <p:nvPr>
            <p:ph type="sldNum" sz="quarter" idx="12"/>
          </p:nvPr>
        </p:nvSpPr>
        <p:spPr/>
        <p:txBody>
          <a:bodyPr/>
          <a:lstStyle/>
          <a:p>
            <a:fld id="{F601877D-D9AD-469D-9B32-FFF6B5934BF4}" type="slidenum">
              <a:rPr lang="es-CO" smtClean="0"/>
              <a:t>‹Nº›</a:t>
            </a:fld>
            <a:endParaRPr lang="es-CO"/>
          </a:p>
        </p:txBody>
      </p:sp>
    </p:spTree>
    <p:extLst>
      <p:ext uri="{BB962C8B-B14F-4D97-AF65-F5344CB8AC3E}">
        <p14:creationId xmlns:p14="http://schemas.microsoft.com/office/powerpoint/2010/main" val="953040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38CD54C-DD33-492D-A6EB-06005144E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93F12F4-9DA4-4291-A7D5-D69F8B4522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A2092B-BDB1-4CD2-997F-4E78E3925B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3E11A-BF78-4DDB-94E1-FBF7F068CAB2}" type="datetimeFigureOut">
              <a:rPr lang="es-CO" smtClean="0"/>
              <a:t>18/10/2026</a:t>
            </a:fld>
            <a:endParaRPr lang="es-CO"/>
          </a:p>
        </p:txBody>
      </p:sp>
      <p:sp>
        <p:nvSpPr>
          <p:cNvPr id="5" name="Marcador de pie de página 4">
            <a:extLst>
              <a:ext uri="{FF2B5EF4-FFF2-40B4-BE49-F238E27FC236}">
                <a16:creationId xmlns:a16="http://schemas.microsoft.com/office/drawing/2014/main" id="{03316E39-9F3C-42BD-B273-A48D491367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EB2F973B-83E9-413C-B0DD-EC76D1680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1877D-D9AD-469D-9B32-FFF6B5934BF4}" type="slidenum">
              <a:rPr lang="es-CO" smtClean="0"/>
              <a:t>‹Nº›</a:t>
            </a:fld>
            <a:endParaRPr lang="es-CO"/>
          </a:p>
        </p:txBody>
      </p:sp>
    </p:spTree>
    <p:extLst>
      <p:ext uri="{BB962C8B-B14F-4D97-AF65-F5344CB8AC3E}">
        <p14:creationId xmlns:p14="http://schemas.microsoft.com/office/powerpoint/2010/main" val="17536381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102450-38A1-488E-8D84-6874DE87DB6B}"/>
              </a:ext>
            </a:extLst>
          </p:cNvPr>
          <p:cNvSpPr>
            <a:spLocks noGrp="1"/>
          </p:cNvSpPr>
          <p:nvPr>
            <p:ph type="ctrTitle"/>
          </p:nvPr>
        </p:nvSpPr>
        <p:spPr>
          <a:xfrm>
            <a:off x="400050" y="1122363"/>
            <a:ext cx="11087100" cy="2387600"/>
          </a:xfrm>
        </p:spPr>
        <p:txBody>
          <a:bodyPr/>
          <a:lstStyle/>
          <a:p>
            <a:r>
              <a:rPr lang="es-CO" b="1" dirty="0">
                <a:effectLst>
                  <a:outerShdw blurRad="38100" dist="38100" dir="2700000" algn="tl">
                    <a:srgbClr val="000000">
                      <a:alpha val="43137"/>
                    </a:srgbClr>
                  </a:outerShdw>
                </a:effectLst>
              </a:rPr>
              <a:t>Protocolo de opciones de grado</a:t>
            </a:r>
          </a:p>
        </p:txBody>
      </p:sp>
      <p:sp>
        <p:nvSpPr>
          <p:cNvPr id="3" name="Subtítulo 2">
            <a:extLst>
              <a:ext uri="{FF2B5EF4-FFF2-40B4-BE49-F238E27FC236}">
                <a16:creationId xmlns:a16="http://schemas.microsoft.com/office/drawing/2014/main" id="{7101B3E1-3DF2-4FA3-9F7F-2B2F5C4F0C1F}"/>
              </a:ext>
            </a:extLst>
          </p:cNvPr>
          <p:cNvSpPr>
            <a:spLocks noGrp="1"/>
          </p:cNvSpPr>
          <p:nvPr>
            <p:ph type="subTitle" idx="1"/>
          </p:nvPr>
        </p:nvSpPr>
        <p:spPr/>
        <p:txBody>
          <a:bodyPr/>
          <a:lstStyle/>
          <a:p>
            <a:r>
              <a:rPr lang="es-CO" dirty="0"/>
              <a:t>Programa de Agronomía </a:t>
            </a:r>
          </a:p>
          <a:p>
            <a:r>
              <a:rPr lang="es-CO" dirty="0"/>
              <a:t>Universidad del Pacífico</a:t>
            </a:r>
          </a:p>
          <a:p>
            <a:r>
              <a:rPr lang="es-CO" dirty="0"/>
              <a:t>Seminario II de investigaciones 2026-2</a:t>
            </a:r>
          </a:p>
        </p:txBody>
      </p:sp>
    </p:spTree>
    <p:extLst>
      <p:ext uri="{BB962C8B-B14F-4D97-AF65-F5344CB8AC3E}">
        <p14:creationId xmlns:p14="http://schemas.microsoft.com/office/powerpoint/2010/main" val="3579603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4984C94-EBE0-42D1-ACAA-C6DE46541416}"/>
              </a:ext>
            </a:extLst>
          </p:cNvPr>
          <p:cNvSpPr txBox="1"/>
          <p:nvPr/>
        </p:nvSpPr>
        <p:spPr>
          <a:xfrm>
            <a:off x="795130" y="768627"/>
            <a:ext cx="2886368" cy="3139321"/>
          </a:xfrm>
          <a:prstGeom prst="rect">
            <a:avLst/>
          </a:prstGeom>
          <a:noFill/>
        </p:spPr>
        <p:txBody>
          <a:bodyPr wrap="none" rtlCol="0">
            <a:spAutoFit/>
          </a:bodyPr>
          <a:lstStyle/>
          <a:p>
            <a:r>
              <a:rPr lang="en-CA" dirty="0"/>
              <a:t>       &lt;&lt;Portada&gt;&gt;</a:t>
            </a:r>
          </a:p>
          <a:p>
            <a:endParaRPr lang="en-CA" dirty="0"/>
          </a:p>
          <a:p>
            <a:pPr marL="342900" indent="-342900">
              <a:buAutoNum type="arabicPeriod"/>
            </a:pPr>
            <a:r>
              <a:rPr lang="en-CA" dirty="0"/>
              <a:t>INTRODUCCI</a:t>
            </a:r>
            <a:r>
              <a:rPr lang="es-CO" dirty="0"/>
              <a:t>ÓN</a:t>
            </a:r>
          </a:p>
          <a:p>
            <a:pPr marL="342900" indent="-342900">
              <a:buAutoNum type="arabicPeriod"/>
            </a:pPr>
            <a:r>
              <a:rPr lang="en-CA" dirty="0"/>
              <a:t>&lt;&lt;</a:t>
            </a:r>
            <a:r>
              <a:rPr lang="es-CO" dirty="0"/>
              <a:t>PROBLEMÁTICA&gt;&gt;</a:t>
            </a:r>
          </a:p>
          <a:p>
            <a:pPr marL="342900" indent="-342900">
              <a:buAutoNum type="arabicPeriod"/>
            </a:pPr>
            <a:r>
              <a:rPr lang="es-CO" dirty="0"/>
              <a:t>OBJETIVOS</a:t>
            </a:r>
          </a:p>
          <a:p>
            <a:pPr marL="342900" indent="-342900">
              <a:buAutoNum type="arabicPeriod"/>
            </a:pPr>
            <a:r>
              <a:rPr lang="es-CO" b="1" dirty="0"/>
              <a:t>MARCO TEÓRICO</a:t>
            </a:r>
          </a:p>
          <a:p>
            <a:pPr marL="342900" indent="-342900">
              <a:buAutoNum type="arabicPeriod"/>
            </a:pPr>
            <a:r>
              <a:rPr lang="es-CO" dirty="0"/>
              <a:t>METODOLOGÍA</a:t>
            </a:r>
          </a:p>
          <a:p>
            <a:pPr marL="342900" indent="-342900">
              <a:buAutoNum type="arabicPeriod"/>
            </a:pPr>
            <a:r>
              <a:rPr lang="es-CO" dirty="0"/>
              <a:t>RESULTADOS ESPERADOS</a:t>
            </a:r>
          </a:p>
          <a:p>
            <a:pPr marL="342900" indent="-342900">
              <a:buAutoNum type="arabicPeriod"/>
            </a:pPr>
            <a:r>
              <a:rPr lang="es-CO" b="1" dirty="0"/>
              <a:t>PRESUPUESTO</a:t>
            </a:r>
          </a:p>
          <a:p>
            <a:pPr marL="342900" indent="-342900">
              <a:buAutoNum type="arabicPeriod"/>
            </a:pPr>
            <a:r>
              <a:rPr lang="es-CO" b="1" dirty="0"/>
              <a:t>CRONOGRAMA</a:t>
            </a:r>
          </a:p>
          <a:p>
            <a:pPr marL="342900" indent="-342900">
              <a:buAutoNum type="arabicPeriod"/>
            </a:pPr>
            <a:r>
              <a:rPr lang="es-CO" dirty="0"/>
              <a:t>BIBLIOGRAFÍA</a:t>
            </a:r>
          </a:p>
        </p:txBody>
      </p:sp>
      <p:sp>
        <p:nvSpPr>
          <p:cNvPr id="9" name="Abrir llave 8">
            <a:extLst>
              <a:ext uri="{FF2B5EF4-FFF2-40B4-BE49-F238E27FC236}">
                <a16:creationId xmlns:a16="http://schemas.microsoft.com/office/drawing/2014/main" id="{2FE6C8F8-AF4D-4832-90A6-1C244DF9C5A3}"/>
              </a:ext>
            </a:extLst>
          </p:cNvPr>
          <p:cNvSpPr/>
          <p:nvPr/>
        </p:nvSpPr>
        <p:spPr>
          <a:xfrm>
            <a:off x="447966" y="3031437"/>
            <a:ext cx="463826" cy="50358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0" name="Cerrar llave 9">
            <a:extLst>
              <a:ext uri="{FF2B5EF4-FFF2-40B4-BE49-F238E27FC236}">
                <a16:creationId xmlns:a16="http://schemas.microsoft.com/office/drawing/2014/main" id="{226153EE-D52F-42EB-A480-0668D537897B}"/>
              </a:ext>
            </a:extLst>
          </p:cNvPr>
          <p:cNvSpPr/>
          <p:nvPr/>
        </p:nvSpPr>
        <p:spPr>
          <a:xfrm>
            <a:off x="2637184" y="3044692"/>
            <a:ext cx="609601" cy="5035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6" name="Arco 15">
            <a:extLst>
              <a:ext uri="{FF2B5EF4-FFF2-40B4-BE49-F238E27FC236}">
                <a16:creationId xmlns:a16="http://schemas.microsoft.com/office/drawing/2014/main" id="{54CCCF1F-629D-4BF8-B430-DB6CE6C7D29A}"/>
              </a:ext>
            </a:extLst>
          </p:cNvPr>
          <p:cNvSpPr/>
          <p:nvPr/>
        </p:nvSpPr>
        <p:spPr>
          <a:xfrm>
            <a:off x="2715128" y="2292625"/>
            <a:ext cx="914400" cy="1020417"/>
          </a:xfrm>
          <a:prstGeom prst="arc">
            <a:avLst>
              <a:gd name="adj1" fmla="val 16200000"/>
              <a:gd name="adj2" fmla="val 487077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17" name="CuadroTexto 16">
            <a:extLst>
              <a:ext uri="{FF2B5EF4-FFF2-40B4-BE49-F238E27FC236}">
                <a16:creationId xmlns:a16="http://schemas.microsoft.com/office/drawing/2014/main" id="{895D7AC0-C8CD-4F56-9B16-EE78748B9BD1}"/>
              </a:ext>
            </a:extLst>
          </p:cNvPr>
          <p:cNvSpPr txBox="1"/>
          <p:nvPr/>
        </p:nvSpPr>
        <p:spPr>
          <a:xfrm>
            <a:off x="5923723" y="2426188"/>
            <a:ext cx="3868751" cy="2308324"/>
          </a:xfrm>
          <a:prstGeom prst="rect">
            <a:avLst/>
          </a:prstGeom>
          <a:noFill/>
          <a:ln>
            <a:solidFill>
              <a:schemeClr val="accent1"/>
            </a:solidFill>
          </a:ln>
        </p:spPr>
        <p:txBody>
          <a:bodyPr wrap="none" rtlCol="0">
            <a:spAutoFit/>
          </a:bodyPr>
          <a:lstStyle/>
          <a:p>
            <a:r>
              <a:rPr lang="en-CA" dirty="0"/>
              <a:t>5. METODOLOGÍA</a:t>
            </a:r>
          </a:p>
          <a:p>
            <a:r>
              <a:rPr lang="en-CA" dirty="0"/>
              <a:t>&lt;&lt;</a:t>
            </a:r>
            <a:r>
              <a:rPr lang="en-CA" i="1" dirty="0"/>
              <a:t>Contexto opcional</a:t>
            </a:r>
            <a:r>
              <a:rPr lang="en-CA" dirty="0"/>
              <a:t>&gt;&gt;</a:t>
            </a:r>
          </a:p>
          <a:p>
            <a:endParaRPr lang="en-CA" dirty="0"/>
          </a:p>
          <a:p>
            <a:r>
              <a:rPr lang="en-CA" dirty="0"/>
              <a:t>5.1 LOCALIZACIÓN Y DURACIÓN</a:t>
            </a:r>
          </a:p>
          <a:p>
            <a:endParaRPr lang="en-CA" dirty="0"/>
          </a:p>
          <a:p>
            <a:r>
              <a:rPr lang="en-CA" dirty="0"/>
              <a:t>5.2 MATERIAL VEGETAL (si aplica)</a:t>
            </a:r>
          </a:p>
          <a:p>
            <a:endParaRPr lang="en-CA" dirty="0"/>
          </a:p>
          <a:p>
            <a:r>
              <a:rPr lang="en-CA" dirty="0"/>
              <a:t>5.3 ACTIVIDADES PARA LOGRAR LOS OE</a:t>
            </a:r>
            <a:endParaRPr lang="es-CO" dirty="0"/>
          </a:p>
        </p:txBody>
      </p:sp>
      <p:cxnSp>
        <p:nvCxnSpPr>
          <p:cNvPr id="19" name="Conector recto de flecha 18">
            <a:extLst>
              <a:ext uri="{FF2B5EF4-FFF2-40B4-BE49-F238E27FC236}">
                <a16:creationId xmlns:a16="http://schemas.microsoft.com/office/drawing/2014/main" id="{42C385F1-82FD-46E1-BE57-2A7673F9EC4D}"/>
              </a:ext>
            </a:extLst>
          </p:cNvPr>
          <p:cNvCxnSpPr>
            <a:cxnSpLocks/>
          </p:cNvCxnSpPr>
          <p:nvPr/>
        </p:nvCxnSpPr>
        <p:spPr>
          <a:xfrm>
            <a:off x="2828925" y="2600325"/>
            <a:ext cx="292893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Abrir llave 20">
            <a:extLst>
              <a:ext uri="{FF2B5EF4-FFF2-40B4-BE49-F238E27FC236}">
                <a16:creationId xmlns:a16="http://schemas.microsoft.com/office/drawing/2014/main" id="{043B9C5C-A5B6-4E55-A4CC-454FC4F4974C}"/>
              </a:ext>
            </a:extLst>
          </p:cNvPr>
          <p:cNvSpPr/>
          <p:nvPr/>
        </p:nvSpPr>
        <p:spPr>
          <a:xfrm>
            <a:off x="5400676" y="3822220"/>
            <a:ext cx="500063"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cxnSp>
        <p:nvCxnSpPr>
          <p:cNvPr id="23" name="Conector: angular 22">
            <a:extLst>
              <a:ext uri="{FF2B5EF4-FFF2-40B4-BE49-F238E27FC236}">
                <a16:creationId xmlns:a16="http://schemas.microsoft.com/office/drawing/2014/main" id="{5F573B2D-0826-418D-8712-0EB6AB4640B2}"/>
              </a:ext>
            </a:extLst>
          </p:cNvPr>
          <p:cNvCxnSpPr>
            <a:cxnSpLocks/>
          </p:cNvCxnSpPr>
          <p:nvPr/>
        </p:nvCxnSpPr>
        <p:spPr>
          <a:xfrm>
            <a:off x="3441655" y="3313042"/>
            <a:ext cx="1594178" cy="944633"/>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24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4436DE-96EA-4A2E-BAFE-5C1321DDEB05}"/>
              </a:ext>
            </a:extLst>
          </p:cNvPr>
          <p:cNvSpPr>
            <a:spLocks noGrp="1"/>
          </p:cNvSpPr>
          <p:nvPr>
            <p:ph type="title"/>
          </p:nvPr>
        </p:nvSpPr>
        <p:spPr>
          <a:xfrm>
            <a:off x="3295661" y="365125"/>
            <a:ext cx="4891088" cy="963613"/>
          </a:xfrm>
        </p:spPr>
        <p:txBody>
          <a:bodyPr/>
          <a:lstStyle/>
          <a:p>
            <a:r>
              <a:rPr lang="es-CO" dirty="0"/>
              <a:t>4. MARCO TEÓRICO</a:t>
            </a:r>
          </a:p>
        </p:txBody>
      </p:sp>
      <p:sp>
        <p:nvSpPr>
          <p:cNvPr id="3" name="Marcador de contenido 2">
            <a:extLst>
              <a:ext uri="{FF2B5EF4-FFF2-40B4-BE49-F238E27FC236}">
                <a16:creationId xmlns:a16="http://schemas.microsoft.com/office/drawing/2014/main" id="{C7BA150F-3891-44B8-A19B-B4386E7AE1CF}"/>
              </a:ext>
            </a:extLst>
          </p:cNvPr>
          <p:cNvSpPr>
            <a:spLocks noGrp="1"/>
          </p:cNvSpPr>
          <p:nvPr>
            <p:ph idx="1"/>
          </p:nvPr>
        </p:nvSpPr>
        <p:spPr>
          <a:xfrm>
            <a:off x="838200" y="1368415"/>
            <a:ext cx="10515600" cy="4889510"/>
          </a:xfrm>
        </p:spPr>
        <p:txBody>
          <a:bodyPr>
            <a:normAutofit lnSpcReduction="10000"/>
          </a:bodyPr>
          <a:lstStyle/>
          <a:p>
            <a:pPr algn="just"/>
            <a:r>
              <a:rPr lang="es-CO" u="sng" dirty="0"/>
              <a:t>Contexto</a:t>
            </a:r>
            <a:r>
              <a:rPr lang="es-CO" dirty="0"/>
              <a:t> para exponer al lector la forma tradicional de abordar el tema de investigación (historia, taxonomía, otros)</a:t>
            </a:r>
          </a:p>
          <a:p>
            <a:pPr algn="just"/>
            <a:r>
              <a:rPr lang="es-CO" b="1" dirty="0"/>
              <a:t>El fin último del marco teórico es explorar en detalle el estado actual de la investigación en cada uno de los temas puntuales establecidos en los OE. Es decir, que se sabe a la fecha sobre cada propuesta establecida en los OE. </a:t>
            </a:r>
          </a:p>
          <a:p>
            <a:pPr algn="just"/>
            <a:r>
              <a:rPr lang="es-CO" dirty="0"/>
              <a:t>Cada OE genera un subtema (4.1, 4.2, 4.3, 4.4); y cada subtema puede contener subdivisiones acorde con la complejidad del tema. A partir del OE, estructure y pregunte a la IA: complejidad y posibles subtemas. </a:t>
            </a:r>
          </a:p>
          <a:p>
            <a:pPr algn="just"/>
            <a:r>
              <a:rPr lang="es-CO" dirty="0"/>
              <a:t>Desarrolle cada tema con base en ‘párrafos estructurados </a:t>
            </a:r>
            <a:r>
              <a:rPr lang="en-CA" dirty="0"/>
              <a:t>[</a:t>
            </a:r>
            <a:r>
              <a:rPr lang="en-CA" b="1" dirty="0"/>
              <a:t>IP+DIP+Cita</a:t>
            </a:r>
            <a:r>
              <a:rPr lang="en-CA" dirty="0"/>
              <a:t>(s)]</a:t>
            </a:r>
            <a:r>
              <a:rPr lang="es-CO" dirty="0"/>
              <a:t>’. Use literatura fina y normas APA en todos los casos.</a:t>
            </a:r>
          </a:p>
        </p:txBody>
      </p:sp>
    </p:spTree>
    <p:extLst>
      <p:ext uri="{BB962C8B-B14F-4D97-AF65-F5344CB8AC3E}">
        <p14:creationId xmlns:p14="http://schemas.microsoft.com/office/powerpoint/2010/main" val="335239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D7A0BA-F448-43B6-A4B6-BC2C4AD2043A}"/>
              </a:ext>
            </a:extLst>
          </p:cNvPr>
          <p:cNvSpPr>
            <a:spLocks noGrp="1"/>
          </p:cNvSpPr>
          <p:nvPr>
            <p:ph type="title"/>
          </p:nvPr>
        </p:nvSpPr>
        <p:spPr>
          <a:xfrm>
            <a:off x="3395678" y="365125"/>
            <a:ext cx="4591042" cy="963613"/>
          </a:xfrm>
        </p:spPr>
        <p:txBody>
          <a:bodyPr/>
          <a:lstStyle/>
          <a:p>
            <a:r>
              <a:rPr lang="en-CA" dirty="0"/>
              <a:t>5. METODOLOG</a:t>
            </a:r>
            <a:r>
              <a:rPr lang="es-CO" dirty="0"/>
              <a:t>ÍA</a:t>
            </a:r>
          </a:p>
        </p:txBody>
      </p:sp>
      <p:sp>
        <p:nvSpPr>
          <p:cNvPr id="3" name="Marcador de contenido 2">
            <a:extLst>
              <a:ext uri="{FF2B5EF4-FFF2-40B4-BE49-F238E27FC236}">
                <a16:creationId xmlns:a16="http://schemas.microsoft.com/office/drawing/2014/main" id="{94A4E3CB-5235-4D29-BAAA-B9A30DF8569A}"/>
              </a:ext>
            </a:extLst>
          </p:cNvPr>
          <p:cNvSpPr>
            <a:spLocks noGrp="1"/>
          </p:cNvSpPr>
          <p:nvPr>
            <p:ph idx="1"/>
          </p:nvPr>
        </p:nvSpPr>
        <p:spPr>
          <a:xfrm>
            <a:off x="838200" y="1311263"/>
            <a:ext cx="10515600" cy="4351338"/>
          </a:xfrm>
        </p:spPr>
        <p:txBody>
          <a:bodyPr/>
          <a:lstStyle/>
          <a:p>
            <a:pPr algn="just"/>
            <a:r>
              <a:rPr lang="es-CO" dirty="0"/>
              <a:t>En párrafos estructurados, elabore y presente el contexto tradicional,</a:t>
            </a:r>
          </a:p>
          <a:p>
            <a:pPr algn="just"/>
            <a:r>
              <a:rPr lang="es-CO" dirty="0"/>
              <a:t> 5.1 LOCALIZACIÓN Y DURACIÓN: en esta sección (en párrafos estructurados), describa el lugar de la actividad investigativa o de desarrollo y la duración probable,</a:t>
            </a:r>
          </a:p>
          <a:p>
            <a:pPr algn="just"/>
            <a:r>
              <a:rPr lang="es-CO" dirty="0"/>
              <a:t>5.2 MATERIAL VEGETAL(si aplica): variedades, material de propagación (semilla agrícola, semilla genética), otros,</a:t>
            </a:r>
          </a:p>
          <a:p>
            <a:pPr algn="just"/>
            <a:r>
              <a:rPr lang="es-CO" dirty="0"/>
              <a:t>5.3 ACTIVIDADES PARA LOGRAR LOS OE: Espacio para describir en extenso cada una de las actividades a desarrollar para lograr cada uno de los OE planteados. La </a:t>
            </a:r>
            <a:r>
              <a:rPr lang="en-CA" dirty="0"/>
              <a:t>[IP] de cada actividad por OE, se debe tomar  del 8. CRONOGRAMA,</a:t>
            </a:r>
            <a:endParaRPr lang="es-CO" dirty="0"/>
          </a:p>
        </p:txBody>
      </p:sp>
    </p:spTree>
    <p:extLst>
      <p:ext uri="{BB962C8B-B14F-4D97-AF65-F5344CB8AC3E}">
        <p14:creationId xmlns:p14="http://schemas.microsoft.com/office/powerpoint/2010/main" val="1647772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E379C7-0BE1-4190-8D51-022DEA94DC23}"/>
              </a:ext>
            </a:extLst>
          </p:cNvPr>
          <p:cNvSpPr>
            <a:spLocks noGrp="1"/>
          </p:cNvSpPr>
          <p:nvPr>
            <p:ph type="title"/>
          </p:nvPr>
        </p:nvSpPr>
        <p:spPr>
          <a:xfrm>
            <a:off x="2652720" y="365126"/>
            <a:ext cx="6691313" cy="820738"/>
          </a:xfrm>
        </p:spPr>
        <p:txBody>
          <a:bodyPr/>
          <a:lstStyle/>
          <a:p>
            <a:r>
              <a:rPr lang="en-CA" dirty="0"/>
              <a:t>6. RESULTADOS ESPERADOS</a:t>
            </a:r>
            <a:endParaRPr lang="es-CO" dirty="0"/>
          </a:p>
        </p:txBody>
      </p:sp>
      <p:sp>
        <p:nvSpPr>
          <p:cNvPr id="3" name="Marcador de contenido 2">
            <a:extLst>
              <a:ext uri="{FF2B5EF4-FFF2-40B4-BE49-F238E27FC236}">
                <a16:creationId xmlns:a16="http://schemas.microsoft.com/office/drawing/2014/main" id="{27FBAFE7-FB13-4EB1-834E-FDB0A85FA85F}"/>
              </a:ext>
            </a:extLst>
          </p:cNvPr>
          <p:cNvSpPr>
            <a:spLocks noGrp="1"/>
          </p:cNvSpPr>
          <p:nvPr>
            <p:ph idx="1"/>
          </p:nvPr>
        </p:nvSpPr>
        <p:spPr>
          <a:xfrm>
            <a:off x="542925" y="1825625"/>
            <a:ext cx="11058525" cy="4351338"/>
          </a:xfrm>
        </p:spPr>
        <p:txBody>
          <a:bodyPr/>
          <a:lstStyle/>
          <a:p>
            <a:pPr algn="just"/>
            <a:r>
              <a:rPr lang="en-CA" b="1" u="sng" dirty="0"/>
              <a:t>Cada actividad programada, genera al menos un resultado esperado</a:t>
            </a:r>
            <a:r>
              <a:rPr lang="en-CA" dirty="0"/>
              <a:t>,</a:t>
            </a:r>
          </a:p>
          <a:p>
            <a:pPr algn="just"/>
            <a:endParaRPr lang="en-CA" dirty="0"/>
          </a:p>
          <a:p>
            <a:pPr algn="just"/>
            <a:r>
              <a:rPr lang="en-CA" dirty="0"/>
              <a:t>Si </a:t>
            </a:r>
            <a:r>
              <a:rPr lang="en-CA" dirty="0" err="1"/>
              <a:t>algunas</a:t>
            </a:r>
            <a:r>
              <a:rPr lang="en-CA" dirty="0"/>
              <a:t> actividades se </a:t>
            </a:r>
            <a:r>
              <a:rPr lang="en-CA" dirty="0" err="1"/>
              <a:t>repiten</a:t>
            </a:r>
            <a:r>
              <a:rPr lang="en-CA" dirty="0"/>
              <a:t>, </a:t>
            </a:r>
            <a:r>
              <a:rPr lang="en-CA" dirty="0" err="1"/>
              <a:t>suprimalas</a:t>
            </a:r>
            <a:r>
              <a:rPr lang="en-CA" dirty="0"/>
              <a:t> y </a:t>
            </a:r>
            <a:r>
              <a:rPr lang="en-CA" dirty="0" err="1"/>
              <a:t>deje</a:t>
            </a:r>
            <a:r>
              <a:rPr lang="en-CA" dirty="0"/>
              <a:t> una sola,</a:t>
            </a:r>
          </a:p>
          <a:p>
            <a:pPr algn="just"/>
            <a:r>
              <a:rPr lang="en-CA" dirty="0"/>
              <a:t>No </a:t>
            </a:r>
            <a:r>
              <a:rPr lang="en-CA" dirty="0" err="1"/>
              <a:t>omita</a:t>
            </a:r>
            <a:r>
              <a:rPr lang="en-CA" dirty="0"/>
              <a:t> </a:t>
            </a:r>
            <a:r>
              <a:rPr lang="en-CA" dirty="0" err="1"/>
              <a:t>colocar</a:t>
            </a:r>
            <a:r>
              <a:rPr lang="en-CA" dirty="0"/>
              <a:t> (</a:t>
            </a:r>
            <a:r>
              <a:rPr lang="en-CA" dirty="0" err="1"/>
              <a:t>escribir</a:t>
            </a:r>
            <a:r>
              <a:rPr lang="en-CA" dirty="0"/>
              <a:t>) </a:t>
            </a:r>
            <a:r>
              <a:rPr lang="en-CA" dirty="0" err="1"/>
              <a:t>todas</a:t>
            </a:r>
            <a:r>
              <a:rPr lang="en-CA" dirty="0"/>
              <a:t> las actividades </a:t>
            </a:r>
            <a:r>
              <a:rPr lang="en-CA" dirty="0" err="1"/>
              <a:t>programadas</a:t>
            </a:r>
            <a:r>
              <a:rPr lang="en-CA" dirty="0"/>
              <a:t>,</a:t>
            </a:r>
          </a:p>
          <a:p>
            <a:pPr algn="just"/>
            <a:r>
              <a:rPr lang="en-CA" b="1" dirty="0"/>
              <a:t>CADA ACTIVIDAD GENERA AL MENOS UN RESULTADO, ESCRÍBALOS.</a:t>
            </a:r>
          </a:p>
          <a:p>
            <a:pPr marL="0" indent="0" algn="just">
              <a:buNone/>
            </a:pPr>
            <a:endParaRPr lang="en-CA" dirty="0"/>
          </a:p>
          <a:p>
            <a:pPr marL="0" indent="0" algn="just">
              <a:buNone/>
            </a:pPr>
            <a:r>
              <a:rPr lang="en-CA" dirty="0"/>
              <a:t>EL EXITO DE SUINVESTIGACIÓN RADICA EN LA CANTIDAD Y CALIDAD DE SUS RESULTADOS</a:t>
            </a:r>
          </a:p>
          <a:p>
            <a:pPr algn="just"/>
            <a:endParaRPr lang="en-CA" dirty="0"/>
          </a:p>
          <a:p>
            <a:pPr algn="just"/>
            <a:endParaRPr lang="es-CO" dirty="0"/>
          </a:p>
        </p:txBody>
      </p:sp>
    </p:spTree>
    <p:extLst>
      <p:ext uri="{BB962C8B-B14F-4D97-AF65-F5344CB8AC3E}">
        <p14:creationId xmlns:p14="http://schemas.microsoft.com/office/powerpoint/2010/main" val="3709869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7CCB6-0E9A-4312-A292-707D388B2D32}"/>
              </a:ext>
            </a:extLst>
          </p:cNvPr>
          <p:cNvSpPr>
            <a:spLocks noGrp="1"/>
          </p:cNvSpPr>
          <p:nvPr>
            <p:ph type="title"/>
          </p:nvPr>
        </p:nvSpPr>
        <p:spPr>
          <a:xfrm>
            <a:off x="1752605" y="365126"/>
            <a:ext cx="7605713" cy="635000"/>
          </a:xfrm>
        </p:spPr>
        <p:txBody>
          <a:bodyPr>
            <a:normAutofit fontScale="90000"/>
          </a:bodyPr>
          <a:lstStyle/>
          <a:p>
            <a:pPr algn="ctr"/>
            <a:r>
              <a:rPr lang="es-CO" dirty="0"/>
              <a:t>TAREA</a:t>
            </a:r>
          </a:p>
        </p:txBody>
      </p:sp>
      <p:sp>
        <p:nvSpPr>
          <p:cNvPr id="3" name="Marcador de contenido 2">
            <a:extLst>
              <a:ext uri="{FF2B5EF4-FFF2-40B4-BE49-F238E27FC236}">
                <a16:creationId xmlns:a16="http://schemas.microsoft.com/office/drawing/2014/main" id="{97AE8F57-E8B3-40B2-BC09-216F480DEA54}"/>
              </a:ext>
            </a:extLst>
          </p:cNvPr>
          <p:cNvSpPr>
            <a:spLocks noGrp="1"/>
          </p:cNvSpPr>
          <p:nvPr>
            <p:ph idx="1"/>
          </p:nvPr>
        </p:nvSpPr>
        <p:spPr>
          <a:xfrm>
            <a:off x="838200" y="1068378"/>
            <a:ext cx="10515600" cy="5018093"/>
          </a:xfrm>
        </p:spPr>
        <p:txBody>
          <a:bodyPr>
            <a:normAutofit fontScale="92500" lnSpcReduction="20000"/>
          </a:bodyPr>
          <a:lstStyle/>
          <a:p>
            <a:pPr marL="0" indent="0" algn="ctr">
              <a:buNone/>
            </a:pPr>
            <a:r>
              <a:rPr lang="es-CO" b="1" dirty="0"/>
              <a:t>BORRADOR 2026-10-23</a:t>
            </a:r>
          </a:p>
          <a:p>
            <a:pPr marL="0" indent="0">
              <a:buNone/>
            </a:pPr>
            <a:r>
              <a:rPr lang="es-CO" dirty="0"/>
              <a:t>	Portada </a:t>
            </a:r>
          </a:p>
          <a:p>
            <a:pPr marL="514350" indent="-514350">
              <a:buAutoNum type="arabicPeriod"/>
            </a:pPr>
            <a:r>
              <a:rPr lang="es-CO" dirty="0"/>
              <a:t>INTRODUCCIÓN</a:t>
            </a:r>
          </a:p>
          <a:p>
            <a:pPr marL="514350" indent="-514350">
              <a:buAutoNum type="arabicPeriod"/>
            </a:pPr>
            <a:r>
              <a:rPr lang="es-CO" dirty="0"/>
              <a:t>‘</a:t>
            </a:r>
            <a:r>
              <a:rPr lang="es-CO" u="sng" dirty="0"/>
              <a:t>PROBLEMÁTICA</a:t>
            </a:r>
            <a:r>
              <a:rPr lang="es-CO" dirty="0"/>
              <a:t>’</a:t>
            </a:r>
          </a:p>
          <a:p>
            <a:pPr marL="514350" indent="-514350">
              <a:buAutoNum type="arabicPeriod"/>
            </a:pPr>
            <a:r>
              <a:rPr lang="es-CO" dirty="0"/>
              <a:t>OBJETIVOS </a:t>
            </a:r>
          </a:p>
          <a:p>
            <a:pPr marL="514350" indent="-514350">
              <a:buAutoNum type="arabicPeriod"/>
            </a:pPr>
            <a:r>
              <a:rPr lang="es-CO" dirty="0"/>
              <a:t>MARCO TEÓRICO</a:t>
            </a:r>
          </a:p>
          <a:p>
            <a:pPr marL="514350" indent="-514350">
              <a:buAutoNum type="arabicPeriod"/>
            </a:pPr>
            <a:r>
              <a:rPr lang="es-CO" dirty="0"/>
              <a:t>METODOLOGÍA</a:t>
            </a:r>
          </a:p>
          <a:p>
            <a:pPr marL="514350" indent="-514350">
              <a:buAutoNum type="arabicPeriod"/>
            </a:pPr>
            <a:r>
              <a:rPr lang="es-CO" dirty="0"/>
              <a:t>RESULTADOS ESPERADOS</a:t>
            </a:r>
          </a:p>
          <a:p>
            <a:pPr marL="0" indent="0">
              <a:buNone/>
            </a:pPr>
            <a:endParaRPr lang="es-CO" dirty="0"/>
          </a:p>
          <a:p>
            <a:pPr marL="0" indent="0" algn="ctr">
              <a:buNone/>
            </a:pPr>
            <a:r>
              <a:rPr lang="es-CO" dirty="0"/>
              <a:t>El documento a entregar debe contener: normas editoriales contenidas en el protocolo de opciones de grado del Programa de Agronomía, párrafos estructurados y normas APA 7ª edición.</a:t>
            </a:r>
          </a:p>
          <a:p>
            <a:pPr marL="0" indent="0" algn="ctr">
              <a:buNone/>
            </a:pPr>
            <a:r>
              <a:rPr lang="es-CO" dirty="0"/>
              <a:t>La evaluación-valoración del documento será ultra estricta. </a:t>
            </a:r>
          </a:p>
          <a:p>
            <a:pPr marL="514350" indent="-514350">
              <a:buAutoNum type="arabicPeriod"/>
            </a:pPr>
            <a:endParaRPr lang="es-CO" dirty="0"/>
          </a:p>
        </p:txBody>
      </p:sp>
    </p:spTree>
    <p:extLst>
      <p:ext uri="{BB962C8B-B14F-4D97-AF65-F5344CB8AC3E}">
        <p14:creationId xmlns:p14="http://schemas.microsoft.com/office/powerpoint/2010/main" val="20173132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427</Words>
  <Application>Microsoft Office PowerPoint</Application>
  <PresentationFormat>Panorámica</PresentationFormat>
  <Paragraphs>53</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Calibri Light</vt:lpstr>
      <vt:lpstr>Tema de Office</vt:lpstr>
      <vt:lpstr>Protocolo de opciones de grado</vt:lpstr>
      <vt:lpstr>Presentación de PowerPoint</vt:lpstr>
      <vt:lpstr>4. MARCO TEÓRICO</vt:lpstr>
      <vt:lpstr>5. METODOLOGÍA</vt:lpstr>
      <vt:lpstr>6. RESULTADOS ESPERADOS</vt:lpstr>
      <vt:lpstr>TAREA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Protocolo de opciones de gado</dc:title>
  <dc:creator>Jose Omar Cardona Montaño</dc:creator>
  <cp:lastModifiedBy>Jose Omar Cardona Montaño</cp:lastModifiedBy>
  <cp:revision>12</cp:revision>
  <dcterms:created xsi:type="dcterms:W3CDTF">2026-10-18T14:29:21Z</dcterms:created>
  <dcterms:modified xsi:type="dcterms:W3CDTF">2026-10-18T16:05:44Z</dcterms:modified>
</cp:coreProperties>
</file>