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6691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png"/><Relationship Id="rId18" Type="http://schemas.openxmlformats.org/officeDocument/2006/relationships/image" Target="../media/image10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12" Type="http://schemas.openxmlformats.org/officeDocument/2006/relationships/image" Target="../media/image101.png"/><Relationship Id="rId17" Type="http://schemas.openxmlformats.org/officeDocument/2006/relationships/image" Target="../media/image106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05.png"/><Relationship Id="rId20" Type="http://schemas.openxmlformats.org/officeDocument/2006/relationships/image" Target="../media/image10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5" Type="http://schemas.openxmlformats.org/officeDocument/2006/relationships/image" Target="../media/image94.png"/><Relationship Id="rId15" Type="http://schemas.openxmlformats.org/officeDocument/2006/relationships/image" Target="../media/image104.png"/><Relationship Id="rId10" Type="http://schemas.openxmlformats.org/officeDocument/2006/relationships/image" Target="../media/image99.png"/><Relationship Id="rId19" Type="http://schemas.openxmlformats.org/officeDocument/2006/relationships/image" Target="../media/image108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Relationship Id="rId14" Type="http://schemas.openxmlformats.org/officeDocument/2006/relationships/image" Target="../media/image10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20.png"/><Relationship Id="rId18" Type="http://schemas.openxmlformats.org/officeDocument/2006/relationships/image" Target="../media/image125.png"/><Relationship Id="rId3" Type="http://schemas.openxmlformats.org/officeDocument/2006/relationships/image" Target="../media/image110.png"/><Relationship Id="rId21" Type="http://schemas.openxmlformats.org/officeDocument/2006/relationships/image" Target="../media/image128.png"/><Relationship Id="rId7" Type="http://schemas.openxmlformats.org/officeDocument/2006/relationships/image" Target="../media/image114.png"/><Relationship Id="rId12" Type="http://schemas.openxmlformats.org/officeDocument/2006/relationships/image" Target="../media/image119.png"/><Relationship Id="rId17" Type="http://schemas.openxmlformats.org/officeDocument/2006/relationships/image" Target="../media/image124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23.png"/><Relationship Id="rId20" Type="http://schemas.openxmlformats.org/officeDocument/2006/relationships/image" Target="../media/image1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3.png"/><Relationship Id="rId11" Type="http://schemas.openxmlformats.org/officeDocument/2006/relationships/image" Target="../media/image118.png"/><Relationship Id="rId24" Type="http://schemas.openxmlformats.org/officeDocument/2006/relationships/image" Target="../media/image131.png"/><Relationship Id="rId5" Type="http://schemas.openxmlformats.org/officeDocument/2006/relationships/image" Target="../media/image112.png"/><Relationship Id="rId15" Type="http://schemas.openxmlformats.org/officeDocument/2006/relationships/image" Target="../media/image122.png"/><Relationship Id="rId23" Type="http://schemas.openxmlformats.org/officeDocument/2006/relationships/image" Target="../media/image130.png"/><Relationship Id="rId10" Type="http://schemas.openxmlformats.org/officeDocument/2006/relationships/image" Target="../media/image117.png"/><Relationship Id="rId19" Type="http://schemas.openxmlformats.org/officeDocument/2006/relationships/image" Target="../media/image126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Relationship Id="rId14" Type="http://schemas.openxmlformats.org/officeDocument/2006/relationships/image" Target="../media/image121.png"/><Relationship Id="rId22" Type="http://schemas.openxmlformats.org/officeDocument/2006/relationships/image" Target="../media/image1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5.png"/><Relationship Id="rId11" Type="http://schemas.openxmlformats.org/officeDocument/2006/relationships/image" Target="../media/image140.png"/><Relationship Id="rId5" Type="http://schemas.openxmlformats.org/officeDocument/2006/relationships/image" Target="../media/image134.png"/><Relationship Id="rId10" Type="http://schemas.openxmlformats.org/officeDocument/2006/relationships/image" Target="../media/image139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524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600" y="4420791"/>
            <a:ext cx="8382000" cy="1903809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5100" b="1" kern="0" spc="-102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Mejora genética </a:t>
            </a:r>
            <a:r>
              <a:rPr lang="en-US" sz="5100" b="1" kern="0" spc="-102" dirty="0" err="1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convencional</a:t>
            </a:r>
            <a:r>
              <a:rPr lang="en-US" sz="5100" b="1" kern="0" spc="-102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de Plantas Alógamas - Fase 1</a:t>
            </a:r>
            <a:endParaRPr lang="en-US" sz="5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524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495300"/>
            <a:ext cx="6098977" cy="940891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900" b="1" kern="0" spc="-78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Objetivos de aprendizaje Fase 1</a:t>
            </a:r>
            <a:endParaRPr lang="en-US" sz="3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1704975"/>
            <a:ext cx="6096000" cy="4667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49"/>
              </a:lnSpc>
              <a:buNone/>
            </a:pPr>
            <a:r>
              <a:rPr lang="en-US" sz="1275" b="1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 Comprender el concepto de alogamia</a:t>
            </a:r>
            <a:r>
              <a:rPr lang="en-US" sz="1275" dirty="0">
                <a:solidFill>
                  <a:srgbClr val="D1CF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y su base biológica evolutiva en polinización cruzada.</a:t>
            </a:r>
            <a:endParaRPr lang="en-US" sz="1275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779091"/>
            <a:ext cx="76200" cy="76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09600" y="1781175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3"/>
          <p:cNvSpPr txBox="1"/>
          <p:nvPr/>
        </p:nvSpPr>
        <p:spPr>
          <a:xfrm>
            <a:off x="609600" y="2305050"/>
            <a:ext cx="6096000" cy="4667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49"/>
              </a:lnSpc>
              <a:buNone/>
            </a:pPr>
            <a:r>
              <a:rPr lang="en-US" sz="1275" b="1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Diferenciar plantas alógamas de autógamas e intermedias</a:t>
            </a:r>
            <a:r>
              <a:rPr lang="en-US" sz="1275" dirty="0">
                <a:solidFill>
                  <a:srgbClr val="D1CF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por sistema reproductivo y nivel de heterocigosis.</a:t>
            </a:r>
            <a:endParaRPr lang="en-US" sz="1275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381845"/>
            <a:ext cx="76200" cy="762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609600" y="2381250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5"/>
          <p:cNvSpPr txBox="1"/>
          <p:nvPr/>
        </p:nvSpPr>
        <p:spPr>
          <a:xfrm>
            <a:off x="609600" y="2905125"/>
            <a:ext cx="6096000" cy="4667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49"/>
              </a:lnSpc>
              <a:buNone/>
            </a:pPr>
            <a:r>
              <a:rPr lang="en-US" sz="1275" b="1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</a:t>
            </a:r>
            <a:r>
              <a:rPr lang="en-US" sz="1275" b="1" dirty="0" err="1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Explicar</a:t>
            </a:r>
            <a:r>
              <a:rPr lang="en-US" sz="1275" b="1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heterocigosis, heterosis y depresión endogámica</a:t>
            </a:r>
            <a:r>
              <a:rPr lang="en-US" sz="1275" dirty="0">
                <a:solidFill>
                  <a:srgbClr val="D1CF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y su impacto en vigor y adaptación.</a:t>
            </a:r>
            <a:endParaRPr lang="en-US" sz="1275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984599"/>
            <a:ext cx="76200" cy="7620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609600" y="2981325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7"/>
          <p:cNvSpPr txBox="1"/>
          <p:nvPr/>
        </p:nvSpPr>
        <p:spPr>
          <a:xfrm>
            <a:off x="609600" y="3514725"/>
            <a:ext cx="6096000" cy="4667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49"/>
              </a:lnSpc>
              <a:buNone/>
            </a:pPr>
            <a:r>
              <a:rPr lang="en-US" sz="1275" b="1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   Identificar métodos de mejoramiento convencional</a:t>
            </a:r>
            <a:r>
              <a:rPr lang="en-US" sz="1275" dirty="0">
                <a:solidFill>
                  <a:srgbClr val="D1CF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aplicables: masal y recurrente.</a:t>
            </a:r>
            <a:endParaRPr lang="en-US" sz="1275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587353"/>
            <a:ext cx="76200" cy="7620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609600" y="3590925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9"/>
          <p:cNvSpPr txBox="1"/>
          <p:nvPr/>
        </p:nvSpPr>
        <p:spPr>
          <a:xfrm>
            <a:off x="609600" y="4114800"/>
            <a:ext cx="6096000" cy="4667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49"/>
              </a:lnSpc>
              <a:buNone/>
            </a:pPr>
            <a:r>
              <a:rPr lang="en-US" sz="1275" b="1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Reconocer la importancia del germoplasma</a:t>
            </a:r>
            <a:r>
              <a:rPr lang="en-US" sz="1275" dirty="0">
                <a:solidFill>
                  <a:srgbClr val="D1CF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y bancos de genes para conservación estratégica.</a:t>
            </a:r>
            <a:endParaRPr lang="en-US" sz="1275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190107"/>
            <a:ext cx="76200" cy="7620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609600" y="4191000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4850011"/>
            <a:ext cx="6098977" cy="366713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666750" y="5040511"/>
            <a:ext cx="759916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Semanas 1-4</a:t>
            </a:r>
            <a:endParaRPr lang="en-US" sz="975" dirty="0"/>
          </a:p>
        </p:txBody>
      </p:sp>
      <p:sp>
        <p:nvSpPr>
          <p:cNvPr id="20" name="Text 12"/>
          <p:cNvSpPr txBox="1"/>
          <p:nvPr/>
        </p:nvSpPr>
        <p:spPr>
          <a:xfrm>
            <a:off x="609600" y="5038725"/>
            <a:ext cx="0" cy="1524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3"/>
          <p:cNvSpPr txBox="1"/>
          <p:nvPr/>
        </p:nvSpPr>
        <p:spPr>
          <a:xfrm>
            <a:off x="1788616" y="5040511"/>
            <a:ext cx="775841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AVA Unidad 1</a:t>
            </a:r>
            <a:endParaRPr lang="en-US" sz="975" dirty="0"/>
          </a:p>
        </p:txBody>
      </p:sp>
      <p:sp>
        <p:nvSpPr>
          <p:cNvPr id="22" name="Text 14"/>
          <p:cNvSpPr txBox="1"/>
          <p:nvPr/>
        </p:nvSpPr>
        <p:spPr>
          <a:xfrm>
            <a:off x="1733550" y="5038725"/>
            <a:ext cx="0" cy="1524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15"/>
          <p:cNvSpPr txBox="1"/>
          <p:nvPr/>
        </p:nvSpPr>
        <p:spPr>
          <a:xfrm>
            <a:off x="2926407" y="5040511"/>
            <a:ext cx="679103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Foro + Quiz</a:t>
            </a:r>
            <a:endParaRPr lang="en-US" sz="975" dirty="0"/>
          </a:p>
        </p:txBody>
      </p:sp>
      <p:sp>
        <p:nvSpPr>
          <p:cNvPr id="24" name="Text 16"/>
          <p:cNvSpPr txBox="1"/>
          <p:nvPr/>
        </p:nvSpPr>
        <p:spPr>
          <a:xfrm>
            <a:off x="2867025" y="5038725"/>
            <a:ext cx="0" cy="1524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5777" y="495300"/>
            <a:ext cx="4416623" cy="1624013"/>
          </a:xfrm>
          <a:prstGeom prst="rect">
            <a:avLst/>
          </a:prstGeom>
        </p:spPr>
      </p:pic>
      <p:sp>
        <p:nvSpPr>
          <p:cNvPr id="26" name="Text 17"/>
          <p:cNvSpPr txBox="1"/>
          <p:nvPr/>
        </p:nvSpPr>
        <p:spPr>
          <a:xfrm>
            <a:off x="7403902" y="723900"/>
            <a:ext cx="394037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Aft>
                <a:spcPts val="750"/>
              </a:spcAft>
              <a:buNone/>
            </a:pPr>
            <a:r>
              <a:rPr lang="en-US" sz="825" kern="0" spc="66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INDICADOR AVA 1</a:t>
            </a:r>
            <a:endParaRPr lang="en-US" sz="825" dirty="0"/>
          </a:p>
        </p:txBody>
      </p:sp>
      <p:sp>
        <p:nvSpPr>
          <p:cNvPr id="27" name="Text 18"/>
          <p:cNvSpPr txBox="1"/>
          <p:nvPr/>
        </p:nvSpPr>
        <p:spPr>
          <a:xfrm>
            <a:off x="7403902" y="966788"/>
            <a:ext cx="3940373" cy="457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kern="0" spc="-22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Participación crítica en foro sobre biología floral local</a:t>
            </a:r>
            <a:endParaRPr lang="en-US" sz="1500" dirty="0"/>
          </a:p>
        </p:txBody>
      </p:sp>
      <p:sp>
        <p:nvSpPr>
          <p:cNvPr id="28" name="Text 19"/>
          <p:cNvSpPr txBox="1"/>
          <p:nvPr/>
        </p:nvSpPr>
        <p:spPr>
          <a:xfrm>
            <a:off x="7403902" y="1519238"/>
            <a:ext cx="3940373" cy="3810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spcBef>
                <a:spcPts val="600"/>
              </a:spcBef>
              <a:buNone/>
            </a:pPr>
            <a:r>
              <a:rPr lang="en-US" sz="1050" dirty="0">
                <a:solidFill>
                  <a:srgbClr val="BDBBB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Identifica en tu región un cultivo alógamo y describe su mecanismo que favorece la polinización cruzada.</a:t>
            </a:r>
            <a:endParaRPr lang="en-US" sz="1050" dirty="0"/>
          </a:p>
        </p:txBody>
      </p:sp>
      <p:pic>
        <p:nvPicPr>
          <p:cNvPr id="29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5777" y="2290763"/>
            <a:ext cx="4416623" cy="1814513"/>
          </a:xfrm>
          <a:prstGeom prst="rect">
            <a:avLst/>
          </a:prstGeom>
        </p:spPr>
      </p:pic>
      <p:sp>
        <p:nvSpPr>
          <p:cNvPr id="30" name="Text 20"/>
          <p:cNvSpPr txBox="1"/>
          <p:nvPr/>
        </p:nvSpPr>
        <p:spPr>
          <a:xfrm>
            <a:off x="7403902" y="2519363"/>
            <a:ext cx="394037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Aft>
                <a:spcPts val="750"/>
              </a:spcAft>
              <a:buNone/>
            </a:pPr>
            <a:r>
              <a:rPr lang="en-US" sz="825" kern="0" spc="66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EVALUACIÓN</a:t>
            </a:r>
            <a:endParaRPr lang="en-US" sz="825" dirty="0"/>
          </a:p>
        </p:txBody>
      </p:sp>
      <p:sp>
        <p:nvSpPr>
          <p:cNvPr id="31" name="Text 21"/>
          <p:cNvSpPr txBox="1"/>
          <p:nvPr/>
        </p:nvSpPr>
        <p:spPr>
          <a:xfrm>
            <a:off x="7403902" y="2762250"/>
            <a:ext cx="3940373" cy="457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kern="0" spc="-22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Quiz Fase 1 (20%) + Ficha germoplasma (30%)</a:t>
            </a:r>
            <a:endParaRPr lang="en-US" sz="1500" dirty="0"/>
          </a:p>
        </p:txBody>
      </p:sp>
      <p:sp>
        <p:nvSpPr>
          <p:cNvPr id="32" name="Text 22"/>
          <p:cNvSpPr txBox="1"/>
          <p:nvPr/>
        </p:nvSpPr>
        <p:spPr>
          <a:xfrm>
            <a:off x="7403902" y="3314700"/>
            <a:ext cx="3940373" cy="3810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spcBef>
                <a:spcPts val="600"/>
              </a:spcBef>
              <a:buNone/>
            </a:pPr>
            <a:r>
              <a:rPr lang="en-US" sz="1050" dirty="0">
                <a:solidFill>
                  <a:srgbClr val="BDBBB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Normas APA 7, originalidad y uso de descriptores IPGRI. Entrega herbario digital.</a:t>
            </a:r>
            <a:endParaRPr lang="en-US" sz="1050" dirty="0"/>
          </a:p>
        </p:txBody>
      </p:sp>
      <p:sp>
        <p:nvSpPr>
          <p:cNvPr id="33" name="Shape 23"/>
          <p:cNvSpPr/>
          <p:nvPr/>
        </p:nvSpPr>
        <p:spPr>
          <a:xfrm>
            <a:off x="7400925" y="3829050"/>
            <a:ext cx="3943350" cy="57150"/>
          </a:xfrm>
          <a:prstGeom prst="roundRect">
            <a:avLst>
              <a:gd name="adj" fmla="val 100000"/>
            </a:avLst>
          </a:prstGeom>
          <a:solidFill>
            <a:srgbClr val="585B69"/>
          </a:solidFill>
          <a:ln/>
        </p:spPr>
      </p:sp>
      <p:sp>
        <p:nvSpPr>
          <p:cNvPr id="34" name="Shape 24"/>
          <p:cNvSpPr/>
          <p:nvPr/>
        </p:nvSpPr>
        <p:spPr>
          <a:xfrm>
            <a:off x="7400925" y="3829050"/>
            <a:ext cx="1657350" cy="57150"/>
          </a:xfrm>
          <a:prstGeom prst="rect">
            <a:avLst/>
          </a:prstGeom>
          <a:solidFill>
            <a:srgbClr val="C28A5A"/>
          </a:solidFill>
          <a:ln/>
        </p:spPr>
      </p:sp>
      <p:pic>
        <p:nvPicPr>
          <p:cNvPr id="35" name="Image 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5777" y="4276725"/>
            <a:ext cx="4416623" cy="1147763"/>
          </a:xfrm>
          <a:prstGeom prst="rect">
            <a:avLst/>
          </a:prstGeom>
        </p:spPr>
      </p:pic>
      <p:sp>
        <p:nvSpPr>
          <p:cNvPr id="36" name="Text 25"/>
          <p:cNvSpPr txBox="1"/>
          <p:nvPr/>
        </p:nvSpPr>
        <p:spPr>
          <a:xfrm>
            <a:off x="7403902" y="4505325"/>
            <a:ext cx="394037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Aft>
                <a:spcPts val="750"/>
              </a:spcAft>
              <a:buNone/>
            </a:pPr>
            <a:r>
              <a:rPr lang="en-US" sz="825" kern="0" spc="66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RESULTADO ESPERADO</a:t>
            </a:r>
            <a:endParaRPr lang="en-US" sz="825" dirty="0"/>
          </a:p>
        </p:txBody>
      </p:sp>
      <p:sp>
        <p:nvSpPr>
          <p:cNvPr id="37" name="Text 26"/>
          <p:cNvSpPr txBox="1"/>
          <p:nvPr/>
        </p:nvSpPr>
        <p:spPr>
          <a:xfrm>
            <a:off x="7403902" y="4748213"/>
            <a:ext cx="3940373" cy="457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kern="0" spc="-22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Bases para </a:t>
            </a:r>
            <a:r>
              <a:rPr lang="en-US" sz="1500" b="1" kern="0" spc="-22" dirty="0" err="1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diseñar</a:t>
            </a:r>
            <a:r>
              <a:rPr lang="en-US" sz="1500" b="1" kern="0" spc="-22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</a:t>
            </a:r>
            <a:r>
              <a:rPr lang="en-US" sz="1500" b="1" kern="0" spc="-22" dirty="0" err="1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esquema</a:t>
            </a:r>
            <a:r>
              <a:rPr lang="en-US" sz="1500" b="1" kern="0" spc="-22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de Selección Masal Estratificada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524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342900"/>
            <a:ext cx="10972800" cy="4342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kern="0" spc="-72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¿Qué son las plantas alógamas?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107406"/>
            <a:ext cx="5791200" cy="103346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09625" y="2297906"/>
            <a:ext cx="539115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Aft>
                <a:spcPts val="450"/>
              </a:spcAft>
              <a:buNone/>
            </a:pPr>
            <a:r>
              <a:rPr lang="en-US" sz="825" kern="0" spc="58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DEFINICIÓN CLÁSICA</a:t>
            </a:r>
            <a:endParaRPr lang="en-US" sz="825" dirty="0"/>
          </a:p>
        </p:txBody>
      </p:sp>
      <p:sp>
        <p:nvSpPr>
          <p:cNvPr id="5" name="Text 2"/>
          <p:cNvSpPr txBox="1"/>
          <p:nvPr/>
        </p:nvSpPr>
        <p:spPr>
          <a:xfrm>
            <a:off x="809625" y="2521744"/>
            <a:ext cx="5391150" cy="4381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Especies con </a:t>
            </a:r>
            <a:r>
              <a:rPr lang="en-US" sz="1200" b="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&gt;80% de polinización cruzada</a:t>
            </a:r>
            <a:r>
              <a:rPr lang="en-US" sz="120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natural. Alógamas estrictas 80-100%. Intermedias 20-80% mixtas. Alta heterocigosis obligada.</a:t>
            </a:r>
            <a:endParaRPr lang="en-US" sz="1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331369"/>
            <a:ext cx="2838450" cy="1274415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752475" y="3474244"/>
            <a:ext cx="2552700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spcAft>
                <a:spcPts val="450"/>
              </a:spcAft>
              <a:buNone/>
            </a:pPr>
            <a:r>
              <a:rPr lang="en-US" sz="1050" b="1" kern="0" spc="-11" dirty="0">
                <a:solidFill>
                  <a:srgbClr val="C28A5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Autógamas</a:t>
            </a:r>
            <a:endParaRPr lang="en-US" sz="1050" dirty="0"/>
          </a:p>
        </p:txBody>
      </p:sp>
      <p:sp>
        <p:nvSpPr>
          <p:cNvPr id="8" name="Text 4"/>
          <p:cNvSpPr txBox="1"/>
          <p:nvPr/>
        </p:nvSpPr>
        <p:spPr>
          <a:xfrm>
            <a:off x="885825" y="3719959"/>
            <a:ext cx="241935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25"/>
              </a:lnSpc>
              <a:buSzPct val="100000"/>
              <a:buChar char="•"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Homocigosis</a:t>
            </a:r>
            <a:endParaRPr lang="en-US" sz="1350" dirty="0"/>
          </a:p>
        </p:txBody>
      </p:sp>
      <p:sp>
        <p:nvSpPr>
          <p:cNvPr id="9" name="Text 5"/>
          <p:cNvSpPr txBox="1"/>
          <p:nvPr/>
        </p:nvSpPr>
        <p:spPr>
          <a:xfrm>
            <a:off x="885825" y="3977134"/>
            <a:ext cx="241935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25"/>
              </a:lnSpc>
              <a:buSzPct val="100000"/>
              <a:buChar char="•"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Uniformidad</a:t>
            </a:r>
            <a:endParaRPr lang="en-US" sz="1350" dirty="0"/>
          </a:p>
        </p:txBody>
      </p:sp>
      <p:sp>
        <p:nvSpPr>
          <p:cNvPr id="10" name="Text 6"/>
          <p:cNvSpPr txBox="1"/>
          <p:nvPr/>
        </p:nvSpPr>
        <p:spPr>
          <a:xfrm>
            <a:off x="885825" y="4234309"/>
            <a:ext cx="241935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25"/>
              </a:lnSpc>
              <a:buSzPct val="100000"/>
              <a:buChar char="•"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Pobl. líneas puras</a:t>
            </a:r>
            <a:endParaRPr lang="en-US" sz="13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2350" y="3331369"/>
            <a:ext cx="2838450" cy="1274415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3705225" y="3474244"/>
            <a:ext cx="2552700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spcAft>
                <a:spcPts val="450"/>
              </a:spcAft>
              <a:buNone/>
            </a:pPr>
            <a:r>
              <a:rPr lang="en-US" sz="1050" b="1" kern="0" spc="-11" dirty="0">
                <a:solidFill>
                  <a:srgbClr val="C28A5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Alógamas</a:t>
            </a:r>
            <a:endParaRPr lang="en-US" sz="1050" dirty="0"/>
          </a:p>
        </p:txBody>
      </p:sp>
      <p:sp>
        <p:nvSpPr>
          <p:cNvPr id="13" name="Text 8"/>
          <p:cNvSpPr txBox="1"/>
          <p:nvPr/>
        </p:nvSpPr>
        <p:spPr>
          <a:xfrm>
            <a:off x="3838575" y="3719959"/>
            <a:ext cx="241935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25"/>
              </a:lnSpc>
              <a:buSzPct val="100000"/>
              <a:buChar char="•"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Heterocigosis alta</a:t>
            </a:r>
            <a:endParaRPr lang="en-US" sz="1350" dirty="0"/>
          </a:p>
        </p:txBody>
      </p:sp>
      <p:sp>
        <p:nvSpPr>
          <p:cNvPr id="14" name="Text 9"/>
          <p:cNvSpPr txBox="1"/>
          <p:nvPr/>
        </p:nvSpPr>
        <p:spPr>
          <a:xfrm>
            <a:off x="3838575" y="3977134"/>
            <a:ext cx="241935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25"/>
              </a:lnSpc>
              <a:buSzPct val="100000"/>
              <a:buChar char="•"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Variabilidad</a:t>
            </a:r>
            <a:endParaRPr lang="en-US" sz="1350" dirty="0"/>
          </a:p>
        </p:txBody>
      </p:sp>
      <p:sp>
        <p:nvSpPr>
          <p:cNvPr id="15" name="Text 10"/>
          <p:cNvSpPr txBox="1"/>
          <p:nvPr/>
        </p:nvSpPr>
        <p:spPr>
          <a:xfrm>
            <a:off x="3838575" y="4234309"/>
            <a:ext cx="241935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25"/>
              </a:lnSpc>
              <a:buSzPct val="100000"/>
              <a:buChar char="•"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Pobl. heterogénea</a:t>
            </a:r>
            <a:endParaRPr lang="en-US" sz="1350" dirty="0"/>
          </a:p>
        </p:txBody>
      </p:sp>
      <p:sp>
        <p:nvSpPr>
          <p:cNvPr id="16" name="Text 11"/>
          <p:cNvSpPr txBox="1"/>
          <p:nvPr/>
        </p:nvSpPr>
        <p:spPr>
          <a:xfrm>
            <a:off x="609600" y="4815334"/>
            <a:ext cx="5791200" cy="597991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013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013" b="1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Ejemplos clave:</a:t>
            </a:r>
            <a:r>
              <a:rPr lang="en-US" sz="1013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Maíz (Zea mays), girasol, zanahoria, col, cebolla, remolacha azucarera, cacao, aguacate.</a:t>
            </a:r>
            <a:endParaRPr lang="en-US" sz="1013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013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013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 Colombia:</a:t>
            </a:r>
            <a:r>
              <a:rPr lang="en-US" sz="1013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Maíz (350 mil ha), cacao fino de aroma, lulo, papaya, yuca parcial. </a:t>
            </a:r>
            <a:endParaRPr lang="en-US" sz="1013" dirty="0"/>
          </a:p>
        </p:txBody>
      </p:sp>
      <p:sp>
        <p:nvSpPr>
          <p:cNvPr id="17" name="Shape 12"/>
          <p:cNvSpPr/>
          <p:nvPr/>
        </p:nvSpPr>
        <p:spPr>
          <a:xfrm>
            <a:off x="6705600" y="1009650"/>
            <a:ext cx="4876800" cy="2476500"/>
          </a:xfrm>
          <a:prstGeom prst="roundRect">
            <a:avLst>
              <a:gd name="adj" fmla="val 6923"/>
            </a:avLst>
          </a:prstGeom>
          <a:solidFill>
            <a:srgbClr val="FFFFFF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1800" y="1081980"/>
            <a:ext cx="4724400" cy="2324100"/>
          </a:xfrm>
          <a:prstGeom prst="rect">
            <a:avLst/>
          </a:prstGeom>
        </p:spPr>
      </p:pic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1800" y="3172718"/>
            <a:ext cx="1005036" cy="233362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6877050" y="3220343"/>
            <a:ext cx="814536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2524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Heterocigosis %</a:t>
            </a:r>
            <a:endParaRPr lang="en-US" sz="825" dirty="0"/>
          </a:p>
        </p:txBody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5600" y="3634680"/>
            <a:ext cx="4876800" cy="2476500"/>
          </a:xfrm>
          <a:prstGeom prst="rect">
            <a:avLst/>
          </a:prstGeom>
        </p:spPr>
      </p:pic>
      <p:pic>
        <p:nvPicPr>
          <p:cNvPr id="22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19900" y="5782568"/>
            <a:ext cx="1746349" cy="233362"/>
          </a:xfrm>
          <a:prstGeom prst="rect">
            <a:avLst/>
          </a:prstGeom>
        </p:spPr>
      </p:pic>
      <p:sp>
        <p:nvSpPr>
          <p:cNvPr id="23" name="Text 14"/>
          <p:cNvSpPr txBox="1"/>
          <p:nvPr/>
        </p:nvSpPr>
        <p:spPr>
          <a:xfrm>
            <a:off x="6915150" y="5830193"/>
            <a:ext cx="1555849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Maíz • Cacao • Girasol • Allium</a:t>
            </a:r>
            <a:endParaRPr lang="en-US" sz="8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524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381000"/>
            <a:ext cx="4617690" cy="12318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300" b="1" kern="0" spc="-66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Biología floral y mecanismos que favorecen la alogamia</a:t>
            </a:r>
            <a:endParaRPr lang="en-US" sz="33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1736675"/>
            <a:ext cx="4617690" cy="3619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900"/>
              </a:spcBef>
              <a:buNone/>
            </a:pPr>
            <a:r>
              <a:rPr lang="en-US" sz="975" kern="0" spc="59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CINCO ESTRATEGIAS PARA ASEGURAR POLINIZACIÓN CRUZADA &gt;80%</a:t>
            </a:r>
            <a:endParaRPr lang="en-US" sz="975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308175"/>
            <a:ext cx="4617690" cy="771971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75" y="2432000"/>
            <a:ext cx="342900" cy="3429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1209675" y="2432000"/>
            <a:ext cx="3874740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kern="0" spc="-11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Morfológicos: </a:t>
            </a:r>
            <a:r>
              <a:rPr lang="en-US" sz="1050" b="1" kern="0" spc="-11" dirty="0" err="1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monoecia</a:t>
            </a:r>
            <a:r>
              <a:rPr lang="en-US" sz="1050" b="1" kern="0" spc="-11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y </a:t>
            </a:r>
            <a:r>
              <a:rPr lang="en-US" sz="1050" b="1" kern="0" spc="-11" dirty="0" err="1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dioecia</a:t>
            </a:r>
            <a:endParaRPr lang="en-US" sz="1050" dirty="0"/>
          </a:p>
        </p:txBody>
      </p:sp>
      <p:sp>
        <p:nvSpPr>
          <p:cNvPr id="7" name="Text 3"/>
          <p:cNvSpPr txBox="1"/>
          <p:nvPr/>
        </p:nvSpPr>
        <p:spPr>
          <a:xfrm>
            <a:off x="1209675" y="2620566"/>
            <a:ext cx="3874740" cy="33575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9"/>
              </a:lnSpc>
              <a:spcBef>
                <a:spcPts val="150"/>
              </a:spcBef>
              <a:buNone/>
            </a:pPr>
            <a:r>
              <a:rPr lang="en-US" sz="938" dirty="0">
                <a:solidFill>
                  <a:srgbClr val="B9B7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Maíz: panoja masculina apical y mazorca femenina lateral. Papaya y espárrago dioicos: plantas macho y hembra separadas.</a:t>
            </a:r>
            <a:endParaRPr lang="en-US" sz="938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194447"/>
            <a:ext cx="4617690" cy="771971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475" y="3318272"/>
            <a:ext cx="342900" cy="342900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1209675" y="3318272"/>
            <a:ext cx="3874740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kern="0" spc="-11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Temporales: </a:t>
            </a:r>
            <a:r>
              <a:rPr lang="en-US" sz="1050" b="1" kern="0" spc="-11" dirty="0" err="1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dicogamia</a:t>
            </a:r>
            <a:endParaRPr lang="en-US" sz="1050" dirty="0"/>
          </a:p>
        </p:txBody>
      </p:sp>
      <p:sp>
        <p:nvSpPr>
          <p:cNvPr id="11" name="Text 5"/>
          <p:cNvSpPr txBox="1"/>
          <p:nvPr/>
        </p:nvSpPr>
        <p:spPr>
          <a:xfrm>
            <a:off x="1209675" y="3506837"/>
            <a:ext cx="3874740" cy="33575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9"/>
              </a:lnSpc>
              <a:spcBef>
                <a:spcPts val="150"/>
              </a:spcBef>
              <a:buNone/>
            </a:pPr>
            <a:r>
              <a:rPr lang="en-US" sz="938" dirty="0">
                <a:solidFill>
                  <a:srgbClr val="B9B7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Protandria (anteras maduran antes) y protoginia. Evita autopolinización en la misma flor.</a:t>
            </a:r>
            <a:endParaRPr lang="en-US" sz="938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4080718"/>
            <a:ext cx="4617690" cy="771971"/>
          </a:xfrm>
          <a:prstGeom prst="rect">
            <a:avLst/>
          </a:prstGeom>
        </p:spPr>
      </p:pic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475" y="4204543"/>
            <a:ext cx="342900" cy="342900"/>
          </a:xfrm>
          <a:prstGeom prst="rect">
            <a:avLst/>
          </a:prstGeom>
        </p:spPr>
      </p:pic>
      <p:sp>
        <p:nvSpPr>
          <p:cNvPr id="14" name="Text 6"/>
          <p:cNvSpPr txBox="1"/>
          <p:nvPr/>
        </p:nvSpPr>
        <p:spPr>
          <a:xfrm>
            <a:off x="1209675" y="4204543"/>
            <a:ext cx="3874740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kern="0" spc="-11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Estructurales: </a:t>
            </a:r>
            <a:r>
              <a:rPr lang="en-US" sz="1050" b="1" kern="0" spc="-11" dirty="0" err="1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heterostilia</a:t>
            </a:r>
            <a:r>
              <a:rPr lang="en-US" sz="1050" b="1" kern="0" spc="-11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y </a:t>
            </a:r>
            <a:r>
              <a:rPr lang="en-US" sz="1050" b="1" kern="0" spc="-11" dirty="0" err="1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herkogamia</a:t>
            </a:r>
            <a:endParaRPr lang="en-US" sz="1050" dirty="0"/>
          </a:p>
        </p:txBody>
      </p:sp>
      <p:sp>
        <p:nvSpPr>
          <p:cNvPr id="15" name="Text 7"/>
          <p:cNvSpPr txBox="1"/>
          <p:nvPr/>
        </p:nvSpPr>
        <p:spPr>
          <a:xfrm>
            <a:off x="1209675" y="4393109"/>
            <a:ext cx="3874740" cy="33575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9"/>
              </a:lnSpc>
              <a:spcBef>
                <a:spcPts val="150"/>
              </a:spcBef>
              <a:buNone/>
            </a:pPr>
            <a:r>
              <a:rPr lang="en-US" sz="938" dirty="0">
                <a:solidFill>
                  <a:srgbClr val="B9B7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Diferentes longitudes de estilo/estambre. Separación espacial estigma-antera dentro de la flor.</a:t>
            </a:r>
            <a:endParaRPr lang="en-US" sz="938" dirty="0"/>
          </a:p>
        </p:txBody>
      </p:sp>
      <p:pic>
        <p:nvPicPr>
          <p:cNvPr id="16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4966990"/>
            <a:ext cx="4617690" cy="771971"/>
          </a:xfrm>
          <a:prstGeom prst="rect">
            <a:avLst/>
          </a:prstGeom>
        </p:spPr>
      </p:pic>
      <p:pic>
        <p:nvPicPr>
          <p:cNvPr id="17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475" y="5090815"/>
            <a:ext cx="342900" cy="342900"/>
          </a:xfrm>
          <a:prstGeom prst="rect">
            <a:avLst/>
          </a:prstGeom>
        </p:spPr>
      </p:pic>
      <p:sp>
        <p:nvSpPr>
          <p:cNvPr id="18" name="Text 8"/>
          <p:cNvSpPr txBox="1"/>
          <p:nvPr/>
        </p:nvSpPr>
        <p:spPr>
          <a:xfrm>
            <a:off x="1209675" y="5090815"/>
            <a:ext cx="3874740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kern="0" spc="-11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Genéticos: </a:t>
            </a:r>
            <a:r>
              <a:rPr lang="en-US" sz="1050" b="1" kern="0" spc="-11" dirty="0" err="1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autoincompatibilidad</a:t>
            </a:r>
            <a:r>
              <a:rPr lang="en-US" sz="1050" b="1" kern="0" spc="-11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y androesterilidad</a:t>
            </a:r>
            <a:endParaRPr lang="en-US" sz="1050" dirty="0"/>
          </a:p>
        </p:txBody>
      </p:sp>
      <p:sp>
        <p:nvSpPr>
          <p:cNvPr id="19" name="Text 9"/>
          <p:cNvSpPr txBox="1"/>
          <p:nvPr/>
        </p:nvSpPr>
        <p:spPr>
          <a:xfrm>
            <a:off x="1209675" y="5279380"/>
            <a:ext cx="3874740" cy="33575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9"/>
              </a:lnSpc>
              <a:spcBef>
                <a:spcPts val="150"/>
              </a:spcBef>
              <a:buNone/>
            </a:pPr>
            <a:r>
              <a:rPr lang="en-US" sz="938" dirty="0">
                <a:solidFill>
                  <a:srgbClr val="B9B7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Gametofítica y esporofítica. CMS y GMS base para producción de híbridos sin emasculación manual.</a:t>
            </a:r>
            <a:endParaRPr lang="en-US" sz="938" dirty="0"/>
          </a:p>
        </p:txBody>
      </p:sp>
      <p:pic>
        <p:nvPicPr>
          <p:cNvPr id="20" name="Image 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5853261"/>
            <a:ext cx="4617690" cy="771971"/>
          </a:xfrm>
          <a:prstGeom prst="rect">
            <a:avLst/>
          </a:prstGeom>
        </p:spPr>
      </p:pic>
      <p:pic>
        <p:nvPicPr>
          <p:cNvPr id="21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2475" y="5977086"/>
            <a:ext cx="342900" cy="342900"/>
          </a:xfrm>
          <a:prstGeom prst="rect">
            <a:avLst/>
          </a:prstGeom>
        </p:spPr>
      </p:pic>
      <p:sp>
        <p:nvSpPr>
          <p:cNvPr id="22" name="Text 10"/>
          <p:cNvSpPr txBox="1"/>
          <p:nvPr/>
        </p:nvSpPr>
        <p:spPr>
          <a:xfrm>
            <a:off x="1209675" y="5977086"/>
            <a:ext cx="3874740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kern="0" spc="-11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Polinizadores: </a:t>
            </a:r>
            <a:r>
              <a:rPr lang="en-US" sz="1050" b="1" kern="0" spc="-11" dirty="0" err="1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viento</a:t>
            </a:r>
            <a:r>
              <a:rPr lang="en-US" sz="1050" b="1" kern="0" spc="-11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y </a:t>
            </a:r>
            <a:r>
              <a:rPr lang="en-US" sz="1050" b="1" kern="0" spc="-11" dirty="0" err="1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entomofilia</a:t>
            </a:r>
            <a:endParaRPr lang="en-US" sz="1050" dirty="0"/>
          </a:p>
        </p:txBody>
      </p:sp>
      <p:sp>
        <p:nvSpPr>
          <p:cNvPr id="23" name="Text 11"/>
          <p:cNvSpPr txBox="1"/>
          <p:nvPr/>
        </p:nvSpPr>
        <p:spPr>
          <a:xfrm>
            <a:off x="1209675" y="6165652"/>
            <a:ext cx="3874740" cy="33575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9"/>
              </a:lnSpc>
              <a:spcBef>
                <a:spcPts val="150"/>
              </a:spcBef>
              <a:buNone/>
            </a:pPr>
            <a:r>
              <a:rPr lang="en-US" sz="938" dirty="0">
                <a:solidFill>
                  <a:srgbClr val="B9B7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Anemófilas (maíz) polen liviano. Entomófilas (cacao, girasol) dependen de insectos. Clave manejo lotes.</a:t>
            </a:r>
            <a:endParaRPr lang="en-US" sz="938" dirty="0"/>
          </a:p>
        </p:txBody>
      </p:sp>
      <p:pic>
        <p:nvPicPr>
          <p:cNvPr id="24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08290" y="0"/>
            <a:ext cx="6583710" cy="6858000"/>
          </a:xfrm>
          <a:prstGeom prst="rect">
            <a:avLst/>
          </a:prstGeom>
        </p:spPr>
      </p:pic>
      <p:pic>
        <p:nvPicPr>
          <p:cNvPr id="25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42513" y="209550"/>
            <a:ext cx="888802" cy="290513"/>
          </a:xfrm>
          <a:prstGeom prst="rect">
            <a:avLst/>
          </a:prstGeom>
        </p:spPr>
      </p:pic>
      <p:sp>
        <p:nvSpPr>
          <p:cNvPr id="26" name="Text 12"/>
          <p:cNvSpPr txBox="1"/>
          <p:nvPr/>
        </p:nvSpPr>
        <p:spPr>
          <a:xfrm>
            <a:off x="10609213" y="285750"/>
            <a:ext cx="498277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Anemófila</a:t>
            </a:r>
            <a:endParaRPr lang="en-US" sz="825" dirty="0"/>
          </a:p>
        </p:txBody>
      </p:sp>
      <p:pic>
        <p:nvPicPr>
          <p:cNvPr id="27" name="Image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66338" y="295275"/>
            <a:ext cx="104775" cy="104775"/>
          </a:xfrm>
          <a:prstGeom prst="rect">
            <a:avLst/>
          </a:prstGeom>
        </p:spPr>
      </p:pic>
      <p:pic>
        <p:nvPicPr>
          <p:cNvPr id="28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307514" y="209550"/>
            <a:ext cx="674936" cy="290513"/>
          </a:xfrm>
          <a:prstGeom prst="rect">
            <a:avLst/>
          </a:prstGeom>
        </p:spPr>
      </p:pic>
      <p:sp>
        <p:nvSpPr>
          <p:cNvPr id="29" name="Text 13"/>
          <p:cNvSpPr txBox="1"/>
          <p:nvPr/>
        </p:nvSpPr>
        <p:spPr>
          <a:xfrm>
            <a:off x="11431339" y="285750"/>
            <a:ext cx="427286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Monoica</a:t>
            </a:r>
            <a:endParaRPr lang="en-US" sz="825" dirty="0"/>
          </a:p>
        </p:txBody>
      </p:sp>
      <p:pic>
        <p:nvPicPr>
          <p:cNvPr id="30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79740" y="5885408"/>
            <a:ext cx="1960364" cy="873175"/>
          </a:xfrm>
          <a:prstGeom prst="rect">
            <a:avLst/>
          </a:prstGeom>
        </p:spPr>
      </p:pic>
      <p:sp>
        <p:nvSpPr>
          <p:cNvPr id="31" name="Text 14"/>
          <p:cNvSpPr txBox="1"/>
          <p:nvPr/>
        </p:nvSpPr>
        <p:spPr>
          <a:xfrm>
            <a:off x="5922615" y="5999708"/>
            <a:ext cx="1674614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kern="0" spc="6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EJEMPLO CLAVE • ZEA MAYS</a:t>
            </a:r>
            <a:endParaRPr lang="en-US" sz="750" dirty="0"/>
          </a:p>
        </p:txBody>
      </p:sp>
      <p:sp>
        <p:nvSpPr>
          <p:cNvPr id="32" name="Text 15"/>
          <p:cNvSpPr txBox="1"/>
          <p:nvPr/>
        </p:nvSpPr>
        <p:spPr>
          <a:xfrm>
            <a:off x="5922615" y="6171158"/>
            <a:ext cx="1674614" cy="482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8"/>
              </a:lnSpc>
              <a:spcBef>
                <a:spcPts val="300"/>
              </a:spcBef>
              <a:buNone/>
            </a:pPr>
            <a:r>
              <a:rPr lang="en-US" sz="975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Espiga masculina arriba,</a:t>
            </a:r>
            <a:endParaRPr lang="en-US" sz="975" dirty="0"/>
          </a:p>
          <a:p>
            <a:pPr marL="0" indent="0" algn="l">
              <a:lnSpc>
                <a:spcPts val="1268"/>
              </a:lnSpc>
              <a:buNone/>
            </a:pPr>
            <a:r>
              <a:rPr lang="en-US" sz="975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estigmas femeninos abajo.</a:t>
            </a:r>
            <a:endParaRPr lang="en-US" sz="975" dirty="0"/>
          </a:p>
          <a:p>
            <a:pPr marL="0" indent="0" algn="l">
              <a:lnSpc>
                <a:spcPts val="1268"/>
              </a:lnSpc>
              <a:buNone/>
            </a:pPr>
            <a:r>
              <a:rPr lang="en-US" sz="975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Separación promueve cruce.</a:t>
            </a:r>
            <a:endParaRPr lang="en-US" sz="9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524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400050"/>
            <a:ext cx="3258443" cy="58483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spcAft>
                <a:spcPts val="1650"/>
              </a:spcAft>
              <a:buNone/>
            </a:pPr>
            <a:r>
              <a:rPr lang="en-US" sz="3450" b="1" kern="0" spc="-69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Bases genéticas de las poblaciones alógamas</a:t>
            </a:r>
            <a:endParaRPr lang="en-US" sz="3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8043" y="626120"/>
            <a:ext cx="4282380" cy="111055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087118" y="845195"/>
            <a:ext cx="2296567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1950" i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p² + </a:t>
            </a:r>
            <a:r>
              <a:rPr lang="en-US" sz="1950" b="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2pq</a:t>
            </a:r>
            <a:r>
              <a:rPr lang="en-US" sz="1950" i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+ q² = 1</a:t>
            </a:r>
            <a:endParaRPr lang="en-US" sz="1950" dirty="0"/>
          </a:p>
        </p:txBody>
      </p:sp>
      <p:sp>
        <p:nvSpPr>
          <p:cNvPr id="5" name="Text 2"/>
          <p:cNvSpPr txBox="1"/>
          <p:nvPr/>
        </p:nvSpPr>
        <p:spPr>
          <a:xfrm>
            <a:off x="4087118" y="1235720"/>
            <a:ext cx="2296567" cy="3199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450"/>
              </a:spcBef>
              <a:buNone/>
            </a:pPr>
            <a:r>
              <a:rPr lang="en-US" sz="900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Población en equilibrio Hardy-Weinberg</a:t>
            </a:r>
            <a:endParaRPr lang="en-US" sz="90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cada individuo es genéticamente diferente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885384" y="958453"/>
            <a:ext cx="1045964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260"/>
              </a:lnSpc>
              <a:buNone/>
            </a:pPr>
            <a:r>
              <a:rPr lang="en-US" sz="900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Frec. heterocigotos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6885384" y="1147018"/>
            <a:ext cx="1045964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500" i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 = 2pq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3867150" y="1924050"/>
            <a:ext cx="4286250" cy="4191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31"/>
              </a:lnSpc>
              <a:buNone/>
            </a:pPr>
            <a:r>
              <a:rPr lang="en-US" sz="900" b="1" dirty="0">
                <a:solidFill>
                  <a:srgbClr val="C28A5A"/>
                </a:solidFill>
                <a:highlight>
                  <a:srgbClr val="C28B59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r>
              <a:rPr lang="en-US" sz="1125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Alta heterocigosis y heterogeneidad</a:t>
            </a:r>
            <a:r>
              <a:rPr lang="en-US" sz="1125" dirty="0">
                <a:solidFill>
                  <a:srgbClr val="CDCBC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mantiene variabilidad y capacidad de adaptación poblacional.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3867150" y="2457450"/>
            <a:ext cx="4286250" cy="6191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31"/>
              </a:lnSpc>
              <a:buNone/>
            </a:pPr>
            <a:r>
              <a:rPr lang="en-US" sz="900" b="1" dirty="0">
                <a:solidFill>
                  <a:srgbClr val="C28A5A"/>
                </a:solidFill>
                <a:highlight>
                  <a:srgbClr val="C28B59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r>
              <a:rPr lang="en-US" sz="1125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Depresión por endogamia:</a:t>
            </a:r>
            <a:r>
              <a:rPr lang="en-US" sz="1125" dirty="0">
                <a:solidFill>
                  <a:srgbClr val="CDCBC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pérdida de vigor al autofecundar. Δ = F × 2pq·d — exposición de recesivos deletéreos.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3867150" y="3190875"/>
            <a:ext cx="4286250" cy="4191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31"/>
              </a:lnSpc>
              <a:buNone/>
            </a:pPr>
            <a:r>
              <a:rPr lang="en-US" sz="900" b="1" dirty="0">
                <a:solidFill>
                  <a:srgbClr val="C28A5A"/>
                </a:solidFill>
                <a:highlight>
                  <a:srgbClr val="C28B59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r>
              <a:rPr lang="en-US" sz="1125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Carga genética oculta:</a:t>
            </a:r>
            <a:r>
              <a:rPr lang="en-US" sz="1125" dirty="0">
                <a:solidFill>
                  <a:srgbClr val="CDCBC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alelos letales recesivos se mantienen protegidos en heterocigosis.</a:t>
            </a:r>
            <a:endParaRPr lang="en-US" sz="9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7123" y="626120"/>
            <a:ext cx="3165277" cy="2841129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8598098" y="797570"/>
            <a:ext cx="2803327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spcAft>
                <a:spcPts val="450"/>
              </a:spcAft>
              <a:buNone/>
            </a:pPr>
            <a:r>
              <a:rPr lang="en-US" sz="750" kern="0" spc="60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CAPACIDAD DE COMBINACIÓN</a:t>
            </a:r>
            <a:endParaRPr lang="en-US" sz="750" dirty="0"/>
          </a:p>
        </p:txBody>
      </p:sp>
      <p:sp>
        <p:nvSpPr>
          <p:cNvPr id="13" name="Text 9"/>
          <p:cNvSpPr txBox="1"/>
          <p:nvPr/>
        </p:nvSpPr>
        <p:spPr>
          <a:xfrm>
            <a:off x="8598098" y="988070"/>
            <a:ext cx="2803327" cy="388441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30"/>
              </a:lnSpc>
              <a:spcAft>
                <a:spcPts val="450"/>
              </a:spcAft>
              <a:buNone/>
            </a:pPr>
            <a:r>
              <a:rPr lang="en-US" sz="1275" b="1" kern="0" spc="-13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ACG vs ACE — base del valor genético</a:t>
            </a:r>
            <a:endParaRPr lang="en-US" sz="1275" dirty="0"/>
          </a:p>
        </p:txBody>
      </p:sp>
      <p:sp>
        <p:nvSpPr>
          <p:cNvPr id="14" name="Text 10"/>
          <p:cNvSpPr txBox="1"/>
          <p:nvPr/>
        </p:nvSpPr>
        <p:spPr>
          <a:xfrm>
            <a:off x="8598098" y="1452711"/>
            <a:ext cx="2803327" cy="113823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013" b="1" dirty="0">
                <a:solidFill>
                  <a:srgbClr val="C9C7C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ACG (General):</a:t>
            </a:r>
            <a:r>
              <a:rPr lang="en-US" sz="1013" dirty="0">
                <a:solidFill>
                  <a:srgbClr val="C9C7C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efecto aditivo promedio. Transmisible. Se mejora por selección recurrente. </a:t>
            </a:r>
            <a:endParaRPr lang="en-US" sz="1013" dirty="0"/>
          </a:p>
          <a:p>
            <a:pPr marL="0" indent="0" algn="l">
              <a:lnSpc>
                <a:spcPts val="1519"/>
              </a:lnSpc>
              <a:buNone/>
            </a:pPr>
            <a:r>
              <a:rPr lang="en-US" sz="1013" b="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ACE (Específica):</a:t>
            </a:r>
            <a:r>
              <a:rPr lang="en-US" sz="1013" dirty="0">
                <a:solidFill>
                  <a:srgbClr val="C9C7C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dominancia + epistasis. Solo expresada en cruza particular → heterosis.</a:t>
            </a:r>
            <a:endParaRPr lang="en-US" sz="1013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8098" y="2686199"/>
            <a:ext cx="886569" cy="271463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702873" y="2752874"/>
            <a:ext cx="677019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A4AEBC"/>
                </a:solidFill>
                <a:highlight>
                  <a:srgbClr val="A2AEBB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ACG = aditiva</a:t>
            </a:r>
            <a:endParaRPr lang="en-US" sz="825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60868" y="2686199"/>
            <a:ext cx="1025575" cy="271463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9665643" y="2752874"/>
            <a:ext cx="816025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A4AEBC"/>
                </a:solidFill>
                <a:highlight>
                  <a:srgbClr val="A2AEBB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ACE = no aditiva</a:t>
            </a:r>
            <a:endParaRPr lang="en-US" sz="825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8098" y="3033861"/>
            <a:ext cx="1276350" cy="271463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8702873" y="3100536"/>
            <a:ext cx="106680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A4AEBC"/>
                </a:solidFill>
                <a:highlight>
                  <a:srgbClr val="A2AEBB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Topcross para probar</a:t>
            </a:r>
            <a:endParaRPr lang="en-US" sz="825" dirty="0"/>
          </a:p>
        </p:txBody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7123" y="3600599"/>
            <a:ext cx="3165277" cy="1714500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8598098" y="3772049"/>
            <a:ext cx="2803327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spcAft>
                <a:spcPts val="450"/>
              </a:spcAft>
              <a:buNone/>
            </a:pPr>
            <a:r>
              <a:rPr lang="en-US" sz="750" kern="0" spc="60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IMPLICACIÓN PARA MEJORAMIENTO</a:t>
            </a:r>
            <a:endParaRPr lang="en-US" sz="750" dirty="0"/>
          </a:p>
        </p:txBody>
      </p:sp>
      <p:sp>
        <p:nvSpPr>
          <p:cNvPr id="23" name="Text 15"/>
          <p:cNvSpPr txBox="1"/>
          <p:nvPr/>
        </p:nvSpPr>
        <p:spPr>
          <a:xfrm>
            <a:off x="8598098" y="3981599"/>
            <a:ext cx="2803327" cy="75247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013" dirty="0">
                <a:solidFill>
                  <a:srgbClr val="C9C7C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se fija genotipo, se cambia </a:t>
            </a:r>
            <a:r>
              <a:rPr lang="en-US" sz="1013" b="1" dirty="0">
                <a:solidFill>
                  <a:srgbClr val="C9C7C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frecuencia alélica</a:t>
            </a:r>
            <a:r>
              <a:rPr lang="en-US" sz="1013" dirty="0">
                <a:solidFill>
                  <a:srgbClr val="C9C7C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poblacional. Seleccionar individuos superiores y recombinar mantiene equilibrio pero con alelos favorables aumentados.</a:t>
            </a:r>
            <a:endParaRPr lang="en-US" sz="1013" dirty="0"/>
          </a:p>
        </p:txBody>
      </p:sp>
      <p:sp>
        <p:nvSpPr>
          <p:cNvPr id="24" name="Text 16"/>
          <p:cNvSpPr txBox="1"/>
          <p:nvPr/>
        </p:nvSpPr>
        <p:spPr>
          <a:xfrm>
            <a:off x="8598098" y="4819799"/>
            <a:ext cx="2803327" cy="33337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spcBef>
                <a:spcPts val="600"/>
              </a:spcBef>
              <a:buNone/>
            </a:pPr>
            <a:r>
              <a:rPr lang="en-US" sz="900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 ≈ 0 en alógamas abiertas · F → 1 al autofecundar líneas</a:t>
            </a:r>
            <a:endParaRPr lang="en-US" sz="900" dirty="0"/>
          </a:p>
        </p:txBody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17123" y="5448449"/>
            <a:ext cx="3165277" cy="783431"/>
          </a:xfrm>
          <a:prstGeom prst="rect">
            <a:avLst/>
          </a:prstGeom>
        </p:spPr>
      </p:pic>
      <p:sp>
        <p:nvSpPr>
          <p:cNvPr id="26" name="Shape 17"/>
          <p:cNvSpPr/>
          <p:nvPr/>
        </p:nvSpPr>
        <p:spPr>
          <a:xfrm>
            <a:off x="8582025" y="5667375"/>
            <a:ext cx="171450" cy="342900"/>
          </a:xfrm>
          <a:prstGeom prst="roundRect">
            <a:avLst>
              <a:gd name="adj" fmla="val 44444"/>
            </a:avLst>
          </a:prstGeom>
          <a:solidFill>
            <a:srgbClr val="44383A"/>
          </a:solidFill>
          <a:ln/>
        </p:spPr>
      </p:sp>
      <p:sp>
        <p:nvSpPr>
          <p:cNvPr id="27" name="Text 18"/>
          <p:cNvSpPr txBox="1"/>
          <p:nvPr/>
        </p:nvSpPr>
        <p:spPr>
          <a:xfrm>
            <a:off x="8667750" y="583882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8" name="Text 19"/>
          <p:cNvSpPr txBox="1"/>
          <p:nvPr/>
        </p:nvSpPr>
        <p:spPr>
          <a:xfrm>
            <a:off x="8882063" y="5581799"/>
            <a:ext cx="2538413" cy="52625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6"/>
              </a:lnSpc>
              <a:buNone/>
            </a:pPr>
            <a:r>
              <a:rPr lang="en-US" sz="938" dirty="0">
                <a:solidFill>
                  <a:srgbClr val="C9C7C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Cada ciclo de selección mueve p → p+Δp. Ganancia depende de h² y diferencial selección.</a:t>
            </a:r>
            <a:endParaRPr lang="en-US" sz="9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524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815876"/>
            <a:ext cx="10972800" cy="41612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3450" b="1" kern="0" spc="-69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Importancia agronómica y socioeconómica</a:t>
            </a:r>
            <a:endParaRPr lang="en-US" sz="345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1346299"/>
            <a:ext cx="10972800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spcBef>
                <a:spcPts val="750"/>
              </a:spcBef>
              <a:buNone/>
            </a:pPr>
            <a:r>
              <a:rPr lang="en-US" sz="1050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Por qué las alógamas sostienen sistemas alimentarios y mercados diferenciados</a:t>
            </a:r>
            <a:endParaRPr lang="en-US" sz="10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832074"/>
            <a:ext cx="4039344" cy="125343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28675" y="2032099"/>
            <a:ext cx="3601194" cy="4572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C28A5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30%</a:t>
            </a:r>
            <a:endParaRPr lang="en-US" sz="3600" dirty="0"/>
          </a:p>
        </p:txBody>
      </p:sp>
      <p:sp>
        <p:nvSpPr>
          <p:cNvPr id="6" name="Text 3"/>
          <p:cNvSpPr txBox="1"/>
          <p:nvPr/>
        </p:nvSpPr>
        <p:spPr>
          <a:xfrm>
            <a:off x="828675" y="2565499"/>
            <a:ext cx="3601194" cy="31998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600"/>
              </a:spcBef>
              <a:buNone/>
            </a:pPr>
            <a:r>
              <a:rPr lang="en-US" sz="9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Calorías globales provienen del maíz</a:t>
            </a:r>
            <a:r>
              <a:rPr lang="en-US" sz="900" dirty="0">
                <a:solidFill>
                  <a:srgbClr val="C1BFB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cultivo alógamo modelo, base de seguridad alimentaria</a:t>
            </a:r>
            <a:endParaRPr lang="en-US" sz="9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237905"/>
            <a:ext cx="4039344" cy="113913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828675" y="3437930"/>
            <a:ext cx="3601194" cy="3429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C28A5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350k ha</a:t>
            </a:r>
            <a:endParaRPr lang="en-US" sz="2700" dirty="0"/>
          </a:p>
        </p:txBody>
      </p:sp>
      <p:sp>
        <p:nvSpPr>
          <p:cNvPr id="9" name="Text 5"/>
          <p:cNvSpPr txBox="1"/>
          <p:nvPr/>
        </p:nvSpPr>
        <p:spPr>
          <a:xfrm>
            <a:off x="828675" y="3857030"/>
            <a:ext cx="3601194" cy="31998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600"/>
              </a:spcBef>
              <a:buNone/>
            </a:pPr>
            <a:r>
              <a:rPr lang="en-US" sz="9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Maíz tradicional en Colombia</a:t>
            </a:r>
            <a:r>
              <a:rPr lang="en-US" sz="900" dirty="0">
                <a:solidFill>
                  <a:srgbClr val="C1BFB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+ cacao fino de aroma. Valor territorial y cultural</a:t>
            </a:r>
            <a:endParaRPr lang="en-US" sz="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4529435"/>
            <a:ext cx="4039344" cy="110103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828675" y="4729460"/>
            <a:ext cx="3601194" cy="3048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A4AEBC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80%</a:t>
            </a:r>
            <a:endParaRPr lang="en-US" sz="2400" dirty="0"/>
          </a:p>
        </p:txBody>
      </p:sp>
      <p:sp>
        <p:nvSpPr>
          <p:cNvPr id="12" name="Text 7"/>
          <p:cNvSpPr txBox="1"/>
          <p:nvPr/>
        </p:nvSpPr>
        <p:spPr>
          <a:xfrm>
            <a:off x="828675" y="5110460"/>
            <a:ext cx="3601194" cy="31998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600"/>
              </a:spcBef>
              <a:buNone/>
            </a:pPr>
            <a:r>
              <a:rPr lang="en-US" sz="9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Cultivos hortícolas son alógamos</a:t>
            </a:r>
            <a:r>
              <a:rPr lang="en-US" sz="900" dirty="0">
                <a:solidFill>
                  <a:srgbClr val="C1BFB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zanahoria, cebolla, col, remolacha</a:t>
            </a:r>
            <a:endParaRPr lang="en-US" sz="9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1844" y="1832074"/>
            <a:ext cx="6590556" cy="930473"/>
          </a:xfrm>
          <a:prstGeom prst="rect">
            <a:avLst/>
          </a:prstGeom>
        </p:spPr>
      </p:pic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2819" y="1993999"/>
            <a:ext cx="342900" cy="34290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5315396" y="2084487"/>
            <a:ext cx="200323" cy="2524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524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050" dirty="0"/>
          </a:p>
        </p:txBody>
      </p:sp>
      <p:sp>
        <p:nvSpPr>
          <p:cNvPr id="16" name="Text 9"/>
          <p:cNvSpPr txBox="1"/>
          <p:nvPr/>
        </p:nvSpPr>
        <p:spPr>
          <a:xfrm>
            <a:off x="5668119" y="1993999"/>
            <a:ext cx="5733306" cy="1827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40"/>
              </a:lnSpc>
              <a:spcAft>
                <a:spcPts val="300"/>
              </a:spcAft>
              <a:buNone/>
            </a:pPr>
            <a:r>
              <a:rPr lang="en-US" sz="1200" b="1" kern="0" spc="-12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Mayor adaptabilidad y resiliencia poblacional</a:t>
            </a:r>
            <a:endParaRPr lang="en-US" sz="1200" dirty="0"/>
          </a:p>
        </p:txBody>
      </p:sp>
      <p:sp>
        <p:nvSpPr>
          <p:cNvPr id="17" name="Text 10"/>
          <p:cNvSpPr txBox="1"/>
          <p:nvPr/>
        </p:nvSpPr>
        <p:spPr>
          <a:xfrm>
            <a:off x="5668119" y="2233910"/>
            <a:ext cx="5733306" cy="36671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013" dirty="0">
                <a:solidFill>
                  <a:srgbClr val="BDBBB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Heterocigosis mantiene alelos diversos. Amortigua estrés biótico y abiótico en pisos térmicos variables.</a:t>
            </a:r>
            <a:endParaRPr lang="en-US" sz="1013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1844" y="2895898"/>
            <a:ext cx="6590556" cy="1018580"/>
          </a:xfrm>
          <a:prstGeom prst="rect">
            <a:avLst/>
          </a:prstGeom>
        </p:spPr>
      </p:pic>
      <p:pic>
        <p:nvPicPr>
          <p:cNvPr id="1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72819" y="3057823"/>
            <a:ext cx="342900" cy="342900"/>
          </a:xfrm>
          <a:prstGeom prst="rect">
            <a:avLst/>
          </a:prstGeom>
        </p:spPr>
      </p:pic>
      <p:sp>
        <p:nvSpPr>
          <p:cNvPr id="20" name="Text 11"/>
          <p:cNvSpPr txBox="1"/>
          <p:nvPr/>
        </p:nvSpPr>
        <p:spPr>
          <a:xfrm>
            <a:off x="5302151" y="3148310"/>
            <a:ext cx="213568" cy="2524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524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050" dirty="0"/>
          </a:p>
        </p:txBody>
      </p:sp>
      <p:sp>
        <p:nvSpPr>
          <p:cNvPr id="21" name="Text 12"/>
          <p:cNvSpPr txBox="1"/>
          <p:nvPr/>
        </p:nvSpPr>
        <p:spPr>
          <a:xfrm>
            <a:off x="5668119" y="3057823"/>
            <a:ext cx="5733306" cy="1827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40"/>
              </a:lnSpc>
              <a:spcAft>
                <a:spcPts val="300"/>
              </a:spcAft>
              <a:buNone/>
            </a:pPr>
            <a:r>
              <a:rPr lang="en-US" sz="1200" b="1" kern="0" spc="-12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Reto: fijar caracteres sin perder base genética</a:t>
            </a:r>
            <a:endParaRPr lang="en-US" sz="1200" dirty="0"/>
          </a:p>
        </p:txBody>
      </p:sp>
      <p:sp>
        <p:nvSpPr>
          <p:cNvPr id="22" name="Text 13"/>
          <p:cNvSpPr txBox="1"/>
          <p:nvPr/>
        </p:nvSpPr>
        <p:spPr>
          <a:xfrm>
            <a:off x="5668119" y="3297734"/>
            <a:ext cx="5733306" cy="17383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013" dirty="0">
                <a:solidFill>
                  <a:srgbClr val="BDBBB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Dificultad para estabilizar tipo. Requiere manejo de poblaciones, no líneas puras aisladas.</a:t>
            </a:r>
            <a:endParaRPr lang="en-US" sz="1013" dirty="0"/>
          </a:p>
        </p:txBody>
      </p:sp>
      <p:pic>
        <p:nvPicPr>
          <p:cNvPr id="23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8119" y="3500140"/>
            <a:ext cx="2419201" cy="252413"/>
          </a:xfrm>
          <a:prstGeom prst="rect">
            <a:avLst/>
          </a:prstGeom>
        </p:spPr>
      </p:pic>
      <p:sp>
        <p:nvSpPr>
          <p:cNvPr id="24" name="Text 14"/>
          <p:cNvSpPr txBox="1"/>
          <p:nvPr/>
        </p:nvSpPr>
        <p:spPr>
          <a:xfrm>
            <a:off x="5772894" y="3557290"/>
            <a:ext cx="2209651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Bef>
                <a:spcPts val="150"/>
              </a:spcBef>
              <a:buNone/>
            </a:pPr>
            <a:r>
              <a:rPr lang="en-US" sz="825" kern="0" spc="33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Depresión endogámica si se autofecunda</a:t>
            </a:r>
            <a:endParaRPr lang="en-US" sz="825" dirty="0"/>
          </a:p>
        </p:txBody>
      </p:sp>
      <p:pic>
        <p:nvPicPr>
          <p:cNvPr id="25" name="Image 8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1844" y="4047827"/>
            <a:ext cx="6590556" cy="930473"/>
          </a:xfrm>
          <a:prstGeom prst="rect">
            <a:avLst/>
          </a:prstGeom>
        </p:spPr>
      </p:pic>
      <p:pic>
        <p:nvPicPr>
          <p:cNvPr id="26" name="Image 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2819" y="4209752"/>
            <a:ext cx="342900" cy="342900"/>
          </a:xfrm>
          <a:prstGeom prst="rect">
            <a:avLst/>
          </a:prstGeom>
        </p:spPr>
      </p:pic>
      <p:sp>
        <p:nvSpPr>
          <p:cNvPr id="27" name="Text 15"/>
          <p:cNvSpPr txBox="1"/>
          <p:nvPr/>
        </p:nvSpPr>
        <p:spPr>
          <a:xfrm>
            <a:off x="5301109" y="4300240"/>
            <a:ext cx="214610" cy="2524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524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050" dirty="0"/>
          </a:p>
        </p:txBody>
      </p:sp>
      <p:sp>
        <p:nvSpPr>
          <p:cNvPr id="28" name="Text 16"/>
          <p:cNvSpPr txBox="1"/>
          <p:nvPr/>
        </p:nvSpPr>
        <p:spPr>
          <a:xfrm>
            <a:off x="5668119" y="4209752"/>
            <a:ext cx="5733306" cy="1827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40"/>
              </a:lnSpc>
              <a:spcAft>
                <a:spcPts val="300"/>
              </a:spcAft>
              <a:buNone/>
            </a:pPr>
            <a:r>
              <a:rPr lang="en-US" sz="1200" b="1" kern="0" spc="-12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Oportunidad de heterosis para rendimiento</a:t>
            </a:r>
            <a:endParaRPr lang="en-US" sz="1200" dirty="0"/>
          </a:p>
        </p:txBody>
      </p:sp>
      <p:sp>
        <p:nvSpPr>
          <p:cNvPr id="29" name="Text 17"/>
          <p:cNvSpPr txBox="1"/>
          <p:nvPr/>
        </p:nvSpPr>
        <p:spPr>
          <a:xfrm>
            <a:off x="5668119" y="4449663"/>
            <a:ext cx="5733306" cy="36671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013" dirty="0">
                <a:solidFill>
                  <a:srgbClr val="BDBBB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Híbridos F1 30-50% superior. Justifica sistemas CMS/GMS y producción de semilla tecnificada.</a:t>
            </a:r>
            <a:endParaRPr lang="en-US" sz="1013" dirty="0"/>
          </a:p>
        </p:txBody>
      </p:sp>
      <p:pic>
        <p:nvPicPr>
          <p:cNvPr id="30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91844" y="5111651"/>
            <a:ext cx="6590556" cy="930473"/>
          </a:xfrm>
          <a:prstGeom prst="rect">
            <a:avLst/>
          </a:prstGeom>
        </p:spPr>
      </p:pic>
      <p:pic>
        <p:nvPicPr>
          <p:cNvPr id="31" name="Image 1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2819" y="5273576"/>
            <a:ext cx="342900" cy="342900"/>
          </a:xfrm>
          <a:prstGeom prst="rect">
            <a:avLst/>
          </a:prstGeom>
        </p:spPr>
      </p:pic>
      <p:sp>
        <p:nvSpPr>
          <p:cNvPr id="32" name="Text 18"/>
          <p:cNvSpPr txBox="1"/>
          <p:nvPr/>
        </p:nvSpPr>
        <p:spPr>
          <a:xfrm>
            <a:off x="5299174" y="5364063"/>
            <a:ext cx="216545" cy="2524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524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050" dirty="0"/>
          </a:p>
        </p:txBody>
      </p:sp>
      <p:sp>
        <p:nvSpPr>
          <p:cNvPr id="33" name="Text 19"/>
          <p:cNvSpPr txBox="1"/>
          <p:nvPr/>
        </p:nvSpPr>
        <p:spPr>
          <a:xfrm>
            <a:off x="5668119" y="5273576"/>
            <a:ext cx="5733306" cy="1827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40"/>
              </a:lnSpc>
              <a:spcAft>
                <a:spcPts val="300"/>
              </a:spcAft>
              <a:buNone/>
            </a:pPr>
            <a:r>
              <a:rPr lang="en-US" sz="1200" b="1" kern="0" spc="-12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Relevancia Colombia: adaptación local</a:t>
            </a:r>
            <a:endParaRPr lang="en-US" sz="1200" dirty="0"/>
          </a:p>
        </p:txBody>
      </p:sp>
      <p:sp>
        <p:nvSpPr>
          <p:cNvPr id="34" name="Text 20"/>
          <p:cNvSpPr txBox="1"/>
          <p:nvPr/>
        </p:nvSpPr>
        <p:spPr>
          <a:xfrm>
            <a:off x="5668119" y="5513487"/>
            <a:ext cx="5733306" cy="36671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013" dirty="0">
                <a:solidFill>
                  <a:srgbClr val="BDBBB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Selección para acidez, sequía, resistencia a Spodoptera y Moniliophthora en cacao. Variabilidad = insumo.</a:t>
            </a:r>
            <a:endParaRPr lang="en-US" sz="101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524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457200"/>
            <a:ext cx="8572500" cy="90487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750" b="1" kern="0" spc="-75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Objetivos del mejoramiento en alógamas</a:t>
            </a:r>
            <a:endParaRPr lang="en-US" sz="3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28775"/>
            <a:ext cx="6090196" cy="75530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600" y="1628775"/>
            <a:ext cx="6086475" cy="752475"/>
          </a:xfrm>
          <a:prstGeom prst="rect">
            <a:avLst/>
          </a:prstGeom>
          <a:ln/>
        </p:spPr>
        <p:txBody>
          <a:bodyPr wrap="none" lIns="171450" tIns="133350" rIns="171450" bIns="13335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524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050" dirty="0"/>
          </a:p>
          <a:p>
            <a:pPr marL="0" indent="0" algn="l">
              <a:lnSpc>
                <a:spcPts val="2025"/>
              </a:lnSpc>
              <a:buNone/>
            </a:pPr>
            <a:r>
              <a:rPr lang="en-US" sz="1125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Incremento del rendimiento vía heterosis </a:t>
            </a:r>
            <a:r>
              <a:rPr lang="en-US" sz="1050" dirty="0" err="1">
                <a:solidFill>
                  <a:srgbClr val="BDBBB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Explotar</a:t>
            </a:r>
            <a:r>
              <a:rPr lang="en-US" sz="1050" dirty="0">
                <a:solidFill>
                  <a:srgbClr val="BDBBB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ACG y ACE para híbridos 30-50% superiores al promedio parental.</a:t>
            </a:r>
            <a:endParaRPr lang="en-US" sz="10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555528"/>
            <a:ext cx="6090196" cy="94863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609600" y="2552700"/>
            <a:ext cx="6086475" cy="952500"/>
          </a:xfrm>
          <a:prstGeom prst="rect">
            <a:avLst/>
          </a:prstGeom>
          <a:ln/>
        </p:spPr>
        <p:txBody>
          <a:bodyPr wrap="square" lIns="171450" tIns="133350" rIns="171450" bIns="13335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524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050" dirty="0"/>
          </a:p>
          <a:p>
            <a:pPr marL="0" indent="0" algn="l">
              <a:lnSpc>
                <a:spcPts val="2025"/>
              </a:lnSpc>
              <a:buNone/>
            </a:pPr>
            <a:r>
              <a:rPr lang="en-US" sz="1125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Resistencia biótica y </a:t>
            </a:r>
            <a:r>
              <a:rPr lang="en-US" sz="1125" b="1" dirty="0" err="1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abiótica</a:t>
            </a:r>
            <a:r>
              <a:rPr lang="en-US" sz="1125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050" dirty="0">
                <a:solidFill>
                  <a:srgbClr val="BDBBB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Plagas, enfermedades, sequía y acidez. Priorizar tolerancia para trópico bajo y medio.</a:t>
            </a:r>
            <a:endParaRPr lang="en-US" sz="10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675608"/>
            <a:ext cx="6090196" cy="755303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609600" y="3676650"/>
            <a:ext cx="6086475" cy="752475"/>
          </a:xfrm>
          <a:prstGeom prst="rect">
            <a:avLst/>
          </a:prstGeom>
          <a:ln/>
        </p:spPr>
        <p:txBody>
          <a:bodyPr wrap="none" lIns="171450" tIns="133350" rIns="171450" bIns="13335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524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050" dirty="0"/>
          </a:p>
          <a:p>
            <a:pPr marL="0" indent="0" algn="l">
              <a:lnSpc>
                <a:spcPts val="2025"/>
              </a:lnSpc>
              <a:buNone/>
            </a:pPr>
            <a:r>
              <a:rPr lang="en-US" sz="1125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Calidad nutricional, industrial y </a:t>
            </a:r>
            <a:r>
              <a:rPr lang="en-US" sz="1125" b="1" dirty="0" err="1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organoléptica</a:t>
            </a:r>
            <a:r>
              <a:rPr lang="en-US" sz="1125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</a:t>
            </a:r>
            <a:r>
              <a:rPr lang="en-US" sz="1050" dirty="0" err="1">
                <a:solidFill>
                  <a:srgbClr val="BDBBB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Mais</a:t>
            </a:r>
            <a:r>
              <a:rPr lang="en-US" sz="1050" dirty="0">
                <a:solidFill>
                  <a:srgbClr val="BDBBB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 zinc, cacao fino de aroma, contenido aceite en girasol.</a:t>
            </a:r>
            <a:endParaRPr lang="en-US" sz="105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602361"/>
            <a:ext cx="6090196" cy="755303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609600" y="4600575"/>
            <a:ext cx="6086475" cy="752475"/>
          </a:xfrm>
          <a:prstGeom prst="rect">
            <a:avLst/>
          </a:prstGeom>
          <a:ln/>
        </p:spPr>
        <p:txBody>
          <a:bodyPr wrap="none" lIns="171450" tIns="133350" rIns="171450" bIns="13335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524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050" dirty="0"/>
          </a:p>
          <a:p>
            <a:pPr marL="0" indent="0" algn="l">
              <a:lnSpc>
                <a:spcPts val="2025"/>
              </a:lnSpc>
              <a:buNone/>
            </a:pPr>
            <a:r>
              <a:rPr lang="en-US" sz="1125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Adaptación a cambio climático y pisos </a:t>
            </a:r>
            <a:r>
              <a:rPr lang="en-US" sz="1125" b="1" dirty="0" err="1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térmicos</a:t>
            </a:r>
            <a:r>
              <a:rPr lang="en-US" sz="1125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25" b="1" dirty="0" err="1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colombianos</a:t>
            </a:r>
            <a:r>
              <a:rPr lang="en-US" sz="1125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050" dirty="0">
                <a:solidFill>
                  <a:srgbClr val="BDBBB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Desde 0 a 2.800 msnm, enfoque en resiliencia poblacional.</a:t>
            </a:r>
            <a:endParaRPr lang="en-US" sz="10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5529114"/>
            <a:ext cx="6090196" cy="755303"/>
          </a:xfrm>
          <a:prstGeom prst="rect">
            <a:avLst/>
          </a:prstGeom>
        </p:spPr>
      </p:pic>
      <p:sp>
        <p:nvSpPr>
          <p:cNvPr id="12" name="Text 5"/>
          <p:cNvSpPr txBox="1"/>
          <p:nvPr/>
        </p:nvSpPr>
        <p:spPr>
          <a:xfrm>
            <a:off x="609600" y="5524500"/>
            <a:ext cx="6086475" cy="752475"/>
          </a:xfrm>
          <a:prstGeom prst="rect">
            <a:avLst/>
          </a:prstGeom>
          <a:ln/>
        </p:spPr>
        <p:txBody>
          <a:bodyPr wrap="none" lIns="171450" tIns="133350" rIns="171450" bIns="13335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524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1050" dirty="0"/>
          </a:p>
          <a:p>
            <a:pPr marL="0" indent="0" algn="l">
              <a:lnSpc>
                <a:spcPts val="2025"/>
              </a:lnSpc>
              <a:buNone/>
            </a:pPr>
            <a:r>
              <a:rPr lang="en-US" sz="1125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Uniformidad sin perder base genética  </a:t>
            </a:r>
            <a:r>
              <a:rPr lang="en-US" sz="1050" dirty="0" err="1">
                <a:solidFill>
                  <a:srgbClr val="BDBBB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Facilitar</a:t>
            </a:r>
            <a:r>
              <a:rPr lang="en-US" sz="1050" dirty="0">
                <a:solidFill>
                  <a:srgbClr val="BDBBB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mecanización manteniendo variabilidad para selección futura.</a:t>
            </a:r>
            <a:endParaRPr lang="en-US" sz="1050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0796" y="1628775"/>
            <a:ext cx="4501455" cy="1890713"/>
          </a:xfrm>
          <a:prstGeom prst="rect">
            <a:avLst/>
          </a:prstGeom>
        </p:spPr>
      </p:pic>
      <p:sp>
        <p:nvSpPr>
          <p:cNvPr id="14" name="Text 6"/>
          <p:cNvSpPr txBox="1"/>
          <p:nvPr/>
        </p:nvSpPr>
        <p:spPr>
          <a:xfrm>
            <a:off x="7299871" y="1838325"/>
            <a:ext cx="4063305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Aft>
                <a:spcPts val="600"/>
              </a:spcAft>
              <a:buNone/>
            </a:pPr>
            <a:r>
              <a:rPr lang="en-US" sz="825" kern="0" spc="66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ENFOQUE FASE 1</a:t>
            </a:r>
            <a:endParaRPr lang="en-US" sz="825" dirty="0"/>
          </a:p>
        </p:txBody>
      </p:sp>
      <p:sp>
        <p:nvSpPr>
          <p:cNvPr id="15" name="Text 7"/>
          <p:cNvSpPr txBox="1"/>
          <p:nvPr/>
        </p:nvSpPr>
        <p:spPr>
          <a:xfrm>
            <a:off x="7299871" y="2062163"/>
            <a:ext cx="4063305" cy="4286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b="1" kern="0" spc="-2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Equilibrio entre ganancia genética y conservación</a:t>
            </a:r>
            <a:endParaRPr lang="en-US" sz="1350" dirty="0"/>
          </a:p>
        </p:txBody>
      </p:sp>
      <p:sp>
        <p:nvSpPr>
          <p:cNvPr id="16" name="Text 8"/>
          <p:cNvSpPr txBox="1"/>
          <p:nvPr/>
        </p:nvSpPr>
        <p:spPr>
          <a:xfrm>
            <a:off x="7299871" y="2566988"/>
            <a:ext cx="4063305" cy="36671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19"/>
              </a:lnSpc>
              <a:spcBef>
                <a:spcPts val="450"/>
              </a:spcBef>
              <a:buNone/>
            </a:pPr>
            <a:r>
              <a:rPr lang="en-US" sz="1013" dirty="0">
                <a:solidFill>
                  <a:srgbClr val="BDBBB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 alógamas no se busca línea pura perfecta, sino población mejorada que capture alelos favorables sin erosionar diversidad.</a:t>
            </a:r>
            <a:endParaRPr lang="en-US" sz="1013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9871" y="3048000"/>
            <a:ext cx="1240334" cy="271463"/>
          </a:xfrm>
          <a:prstGeom prst="rect">
            <a:avLst/>
          </a:prstGeom>
        </p:spPr>
      </p:pic>
      <p:sp>
        <p:nvSpPr>
          <p:cNvPr id="18" name="Text 9"/>
          <p:cNvSpPr txBox="1"/>
          <p:nvPr/>
        </p:nvSpPr>
        <p:spPr>
          <a:xfrm>
            <a:off x="7404646" y="3114675"/>
            <a:ext cx="1030784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Selección recurrente</a:t>
            </a:r>
            <a:endParaRPr lang="en-US" sz="825" dirty="0"/>
          </a:p>
        </p:txBody>
      </p:sp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35454" y="3048000"/>
            <a:ext cx="433090" cy="271463"/>
          </a:xfrm>
          <a:prstGeom prst="rect">
            <a:avLst/>
          </a:prstGeom>
        </p:spPr>
      </p:pic>
      <p:sp>
        <p:nvSpPr>
          <p:cNvPr id="20" name="Text 10"/>
          <p:cNvSpPr txBox="1"/>
          <p:nvPr/>
        </p:nvSpPr>
        <p:spPr>
          <a:xfrm>
            <a:off x="8740229" y="3114675"/>
            <a:ext cx="22354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ACG</a:t>
            </a:r>
            <a:endParaRPr lang="en-US" sz="825" dirty="0"/>
          </a:p>
        </p:txBody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63794" y="3048000"/>
            <a:ext cx="809179" cy="271463"/>
          </a:xfrm>
          <a:prstGeom prst="rect">
            <a:avLst/>
          </a:prstGeom>
        </p:spPr>
      </p:pic>
      <p:sp>
        <p:nvSpPr>
          <p:cNvPr id="22" name="Text 11"/>
          <p:cNvSpPr txBox="1"/>
          <p:nvPr/>
        </p:nvSpPr>
        <p:spPr>
          <a:xfrm>
            <a:off x="9268569" y="3114675"/>
            <a:ext cx="599629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AGROSAVIA</a:t>
            </a:r>
            <a:endParaRPr lang="en-US" sz="825" dirty="0"/>
          </a:p>
        </p:txBody>
      </p:sp>
      <p:pic>
        <p:nvPicPr>
          <p:cNvPr id="23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80796" y="3671888"/>
            <a:ext cx="4501455" cy="1504950"/>
          </a:xfrm>
          <a:prstGeom prst="rect">
            <a:avLst/>
          </a:prstGeom>
        </p:spPr>
      </p:pic>
      <p:sp>
        <p:nvSpPr>
          <p:cNvPr id="24" name="Text 12"/>
          <p:cNvSpPr txBox="1"/>
          <p:nvPr/>
        </p:nvSpPr>
        <p:spPr>
          <a:xfrm>
            <a:off x="7299871" y="3881438"/>
            <a:ext cx="4063305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Aft>
                <a:spcPts val="600"/>
              </a:spcAft>
              <a:buNone/>
            </a:pPr>
            <a:r>
              <a:rPr lang="en-US" sz="825" kern="0" spc="66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DATO CLAVE COLOMBIA</a:t>
            </a:r>
            <a:endParaRPr lang="en-US" sz="825" dirty="0"/>
          </a:p>
        </p:txBody>
      </p:sp>
      <p:sp>
        <p:nvSpPr>
          <p:cNvPr id="25" name="Text 13"/>
          <p:cNvSpPr txBox="1"/>
          <p:nvPr/>
        </p:nvSpPr>
        <p:spPr>
          <a:xfrm>
            <a:off x="7299871" y="4105275"/>
            <a:ext cx="4063305" cy="4286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b="1" kern="0" spc="-2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80% de hortalizas son alógamas. Reto logístico y de mercado.</a:t>
            </a:r>
            <a:endParaRPr lang="en-US" sz="1350" dirty="0"/>
          </a:p>
        </p:txBody>
      </p:sp>
      <p:sp>
        <p:nvSpPr>
          <p:cNvPr id="26" name="Text 14"/>
          <p:cNvSpPr txBox="1"/>
          <p:nvPr/>
        </p:nvSpPr>
        <p:spPr>
          <a:xfrm>
            <a:off x="7299871" y="4610100"/>
            <a:ext cx="4063305" cy="36671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19"/>
              </a:lnSpc>
              <a:spcBef>
                <a:spcPts val="450"/>
              </a:spcBef>
              <a:buNone/>
            </a:pPr>
            <a:r>
              <a:rPr lang="en-US" sz="1013" dirty="0">
                <a:solidFill>
                  <a:srgbClr val="BDBBB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Requiere sistemas eficientes de producción de semilla híbrida con androesterilidad.</a:t>
            </a:r>
            <a:endParaRPr lang="en-US" sz="10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524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400050"/>
            <a:ext cx="10972800" cy="4205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spcAft>
                <a:spcPts val="1350"/>
              </a:spcAft>
              <a:buNone/>
            </a:pPr>
            <a:r>
              <a:rPr lang="en-US" sz="3450" b="1" kern="0" spc="-69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Fase 1 — Germoplasma: la materia prima</a:t>
            </a:r>
            <a:endParaRPr lang="en-US" sz="3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811387"/>
            <a:ext cx="6209407" cy="98107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90575" y="1982837"/>
            <a:ext cx="5847457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Aft>
                <a:spcPts val="450"/>
              </a:spcAft>
              <a:buNone/>
            </a:pPr>
            <a:r>
              <a:rPr lang="en-US" sz="825" kern="0" spc="66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DEFINICIÓN ESENCIAL</a:t>
            </a:r>
            <a:endParaRPr lang="en-US" sz="825" dirty="0"/>
          </a:p>
        </p:txBody>
      </p:sp>
      <p:sp>
        <p:nvSpPr>
          <p:cNvPr id="5" name="Text 2"/>
          <p:cNvSpPr txBox="1"/>
          <p:nvPr/>
        </p:nvSpPr>
        <p:spPr>
          <a:xfrm>
            <a:off x="790575" y="2206675"/>
            <a:ext cx="5847457" cy="42386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44"/>
              </a:lnSpc>
              <a:buNone/>
            </a:pPr>
            <a:r>
              <a:rPr lang="en-US" sz="1163" b="1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Conjunto de genotipos de una especie</a:t>
            </a:r>
            <a:r>
              <a:rPr lang="en-US" sz="1163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 conserva su variabilidad total. Base para ganar frecuencia de alelos favorables sin erosionar adaptación.</a:t>
            </a:r>
            <a:endParaRPr lang="en-US" sz="1163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944862"/>
            <a:ext cx="3047554" cy="195069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771525" y="3087737"/>
            <a:ext cx="2723704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spcAft>
                <a:spcPts val="600"/>
              </a:spcAft>
              <a:buNone/>
            </a:pPr>
            <a:r>
              <a:rPr lang="en-US" sz="1050" b="1" kern="0" spc="-11" dirty="0">
                <a:solidFill>
                  <a:srgbClr val="C28A5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Fuentes de variación</a:t>
            </a:r>
            <a:endParaRPr lang="en-US" sz="1050" dirty="0"/>
          </a:p>
        </p:txBody>
      </p:sp>
      <p:sp>
        <p:nvSpPr>
          <p:cNvPr id="8" name="Text 4"/>
          <p:cNvSpPr txBox="1"/>
          <p:nvPr/>
        </p:nvSpPr>
        <p:spPr>
          <a:xfrm>
            <a:off x="944166" y="3352502"/>
            <a:ext cx="2551063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Centros de origen Vavilov</a:t>
            </a:r>
            <a:endParaRPr lang="en-US" sz="1350" dirty="0"/>
          </a:p>
        </p:txBody>
      </p:sp>
      <p:sp>
        <p:nvSpPr>
          <p:cNvPr id="9" name="Text 5"/>
          <p:cNvSpPr txBox="1"/>
          <p:nvPr/>
        </p:nvSpPr>
        <p:spPr>
          <a:xfrm>
            <a:off x="944166" y="3657302"/>
            <a:ext cx="2551063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Razas locales colombianas</a:t>
            </a:r>
            <a:endParaRPr lang="en-US" sz="1350" dirty="0"/>
          </a:p>
        </p:txBody>
      </p:sp>
      <p:sp>
        <p:nvSpPr>
          <p:cNvPr id="10" name="Text 6"/>
          <p:cNvSpPr txBox="1"/>
          <p:nvPr/>
        </p:nvSpPr>
        <p:spPr>
          <a:xfrm>
            <a:off x="944166" y="3962102"/>
            <a:ext cx="2551063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Variedades mejoradas</a:t>
            </a:r>
            <a:endParaRPr lang="en-US" sz="1350" dirty="0"/>
          </a:p>
        </p:txBody>
      </p:sp>
      <p:sp>
        <p:nvSpPr>
          <p:cNvPr id="11" name="Text 7"/>
          <p:cNvSpPr txBox="1"/>
          <p:nvPr/>
        </p:nvSpPr>
        <p:spPr>
          <a:xfrm>
            <a:off x="944166" y="4266902"/>
            <a:ext cx="2551063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Especies silvestres afines</a:t>
            </a:r>
            <a:endParaRPr lang="en-US" sz="13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1454" y="2944862"/>
            <a:ext cx="3047554" cy="195069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3933379" y="3087737"/>
            <a:ext cx="2723704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spcAft>
                <a:spcPts val="600"/>
              </a:spcAft>
              <a:buNone/>
            </a:pPr>
            <a:r>
              <a:rPr lang="en-US" sz="1050" b="1" kern="0" spc="-11" dirty="0">
                <a:solidFill>
                  <a:srgbClr val="C28A5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Actividades Fase 1 AVA</a:t>
            </a:r>
            <a:endParaRPr lang="en-US" sz="1050" dirty="0"/>
          </a:p>
        </p:txBody>
      </p:sp>
      <p:sp>
        <p:nvSpPr>
          <p:cNvPr id="14" name="Text 9"/>
          <p:cNvSpPr txBox="1"/>
          <p:nvPr/>
        </p:nvSpPr>
        <p:spPr>
          <a:xfrm>
            <a:off x="4106019" y="3352502"/>
            <a:ext cx="2551063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Colecta con pasaporte</a:t>
            </a:r>
            <a:endParaRPr lang="en-US" sz="1350" dirty="0"/>
          </a:p>
        </p:txBody>
      </p:sp>
      <p:sp>
        <p:nvSpPr>
          <p:cNvPr id="15" name="Text 10"/>
          <p:cNvSpPr txBox="1"/>
          <p:nvPr/>
        </p:nvSpPr>
        <p:spPr>
          <a:xfrm>
            <a:off x="3933379" y="3657302"/>
            <a:ext cx="2723704" cy="48577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Caracterización morfo-agronómica IPGRI</a:t>
            </a:r>
            <a:endParaRPr lang="en-US" sz="1350" dirty="0"/>
          </a:p>
        </p:txBody>
      </p:sp>
      <p:sp>
        <p:nvSpPr>
          <p:cNvPr id="16" name="Text 11"/>
          <p:cNvSpPr txBox="1"/>
          <p:nvPr/>
        </p:nvSpPr>
        <p:spPr>
          <a:xfrm>
            <a:off x="4106019" y="4219277"/>
            <a:ext cx="2551063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Evaluación preliminar</a:t>
            </a:r>
            <a:endParaRPr lang="en-US" sz="1350" dirty="0"/>
          </a:p>
        </p:txBody>
      </p:sp>
      <p:sp>
        <p:nvSpPr>
          <p:cNvPr id="17" name="Text 12"/>
          <p:cNvSpPr txBox="1"/>
          <p:nvPr/>
        </p:nvSpPr>
        <p:spPr>
          <a:xfrm>
            <a:off x="4106019" y="4524077"/>
            <a:ext cx="2551063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Molecular inicial SSR</a:t>
            </a:r>
            <a:endParaRPr lang="en-US" sz="135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5047952"/>
            <a:ext cx="6209407" cy="64770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771525" y="5190827"/>
            <a:ext cx="282178" cy="3810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100" dirty="0">
                <a:solidFill>
                  <a:srgbClr val="C28A5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01</a:t>
            </a:r>
            <a:endParaRPr lang="en-US" sz="2100" dirty="0"/>
          </a:p>
        </p:txBody>
      </p:sp>
      <p:sp>
        <p:nvSpPr>
          <p:cNvPr id="20" name="Text 14"/>
          <p:cNvSpPr txBox="1"/>
          <p:nvPr/>
        </p:nvSpPr>
        <p:spPr>
          <a:xfrm>
            <a:off x="1168003" y="5201841"/>
            <a:ext cx="5489079" cy="34944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14"/>
              </a:lnSpc>
              <a:buNone/>
            </a:pPr>
            <a:r>
              <a:rPr lang="en-US" sz="975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 AVA: ficha IPGRI para cultivo alógamo local + herbario digital. Rúbrica APA 7 y trazabilidad de fuente.</a:t>
            </a:r>
            <a:endParaRPr lang="en-US" sz="975" dirty="0"/>
          </a:p>
        </p:txBody>
      </p:sp>
      <p:sp>
        <p:nvSpPr>
          <p:cNvPr id="21" name="Shape 15"/>
          <p:cNvSpPr/>
          <p:nvPr/>
        </p:nvSpPr>
        <p:spPr>
          <a:xfrm>
            <a:off x="7086600" y="990600"/>
            <a:ext cx="4495800" cy="4095750"/>
          </a:xfrm>
          <a:prstGeom prst="roundRect">
            <a:avLst>
              <a:gd name="adj" fmla="val 4186"/>
            </a:avLst>
          </a:prstGeom>
          <a:solidFill>
            <a:srgbClr val="31313D">
              <a:alpha val="74000"/>
            </a:srgbClr>
          </a:solidFill>
          <a:ln/>
        </p:spPr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5707" y="992088"/>
            <a:ext cx="4496544" cy="4099024"/>
          </a:xfrm>
          <a:prstGeom prst="rect">
            <a:avLst/>
          </a:prstGeom>
        </p:spPr>
      </p:pic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00007" y="4705350"/>
            <a:ext cx="2206823" cy="271463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7371457" y="4772025"/>
            <a:ext cx="192107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Colección base • Conservación ex situ</a:t>
            </a:r>
            <a:endParaRPr lang="en-US" sz="825" dirty="0"/>
          </a:p>
        </p:txBody>
      </p:sp>
      <p:sp>
        <p:nvSpPr>
          <p:cNvPr id="25" name="Text 17"/>
          <p:cNvSpPr txBox="1"/>
          <p:nvPr/>
        </p:nvSpPr>
        <p:spPr>
          <a:xfrm>
            <a:off x="7315200" y="4772025"/>
            <a:ext cx="0" cy="1333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85707" y="5224463"/>
            <a:ext cx="4496544" cy="597694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7228582" y="5357813"/>
            <a:ext cx="1989386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AGROSAVIA – Corpoica</a:t>
            </a:r>
            <a:endParaRPr lang="en-US" sz="975" dirty="0"/>
          </a:p>
        </p:txBody>
      </p:sp>
      <p:sp>
        <p:nvSpPr>
          <p:cNvPr id="28" name="Text 19"/>
          <p:cNvSpPr txBox="1"/>
          <p:nvPr/>
        </p:nvSpPr>
        <p:spPr>
          <a:xfrm>
            <a:off x="7228582" y="5543550"/>
            <a:ext cx="1989386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94"/>
              </a:lnSpc>
              <a:buNone/>
            </a:pPr>
            <a:r>
              <a:rPr lang="en-US" sz="863" dirty="0">
                <a:solidFill>
                  <a:srgbClr val="E8E5E3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Sistema de Bancos Nacional Colombia</a:t>
            </a:r>
            <a:endParaRPr lang="en-US" sz="863" dirty="0"/>
          </a:p>
        </p:txBody>
      </p:sp>
      <p:pic>
        <p:nvPicPr>
          <p:cNvPr id="2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90708" y="5397103"/>
            <a:ext cx="1248668" cy="252413"/>
          </a:xfrm>
          <a:prstGeom prst="rect">
            <a:avLst/>
          </a:prstGeom>
        </p:spPr>
      </p:pic>
      <p:sp>
        <p:nvSpPr>
          <p:cNvPr id="30" name="Text 20"/>
          <p:cNvSpPr txBox="1"/>
          <p:nvPr/>
        </p:nvSpPr>
        <p:spPr>
          <a:xfrm>
            <a:off x="10295483" y="5454253"/>
            <a:ext cx="1039118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Maíz • Cacao • Yuca</a:t>
            </a:r>
            <a:endParaRPr lang="en-US" sz="825" dirty="0"/>
          </a:p>
        </p:txBody>
      </p:sp>
      <p:pic>
        <p:nvPicPr>
          <p:cNvPr id="31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85707" y="5917406"/>
            <a:ext cx="4496544" cy="597694"/>
          </a:xfrm>
          <a:prstGeom prst="rect">
            <a:avLst/>
          </a:prstGeom>
        </p:spPr>
      </p:pic>
      <p:sp>
        <p:nvSpPr>
          <p:cNvPr id="32" name="Text 21"/>
          <p:cNvSpPr txBox="1"/>
          <p:nvPr/>
        </p:nvSpPr>
        <p:spPr>
          <a:xfrm>
            <a:off x="7228582" y="6050756"/>
            <a:ext cx="1554807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CIMMYT + CIAT</a:t>
            </a:r>
            <a:endParaRPr lang="en-US" sz="975" dirty="0"/>
          </a:p>
        </p:txBody>
      </p:sp>
      <p:sp>
        <p:nvSpPr>
          <p:cNvPr id="33" name="Text 22"/>
          <p:cNvSpPr txBox="1"/>
          <p:nvPr/>
        </p:nvSpPr>
        <p:spPr>
          <a:xfrm>
            <a:off x="7228582" y="6236494"/>
            <a:ext cx="1554807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94"/>
              </a:lnSpc>
              <a:buNone/>
            </a:pPr>
            <a:r>
              <a:rPr lang="en-US" sz="863" dirty="0">
                <a:solidFill>
                  <a:srgbClr val="E8E5E3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Referentes global maíz y yuca</a:t>
            </a:r>
            <a:endParaRPr lang="en-US" sz="863" dirty="0"/>
          </a:p>
        </p:txBody>
      </p:sp>
      <p:pic>
        <p:nvPicPr>
          <p:cNvPr id="34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04723" y="6090047"/>
            <a:ext cx="1034653" cy="252413"/>
          </a:xfrm>
          <a:prstGeom prst="rect">
            <a:avLst/>
          </a:prstGeom>
        </p:spPr>
      </p:pic>
      <p:sp>
        <p:nvSpPr>
          <p:cNvPr id="35" name="Text 23"/>
          <p:cNvSpPr txBox="1"/>
          <p:nvPr/>
        </p:nvSpPr>
        <p:spPr>
          <a:xfrm>
            <a:off x="10509498" y="6147197"/>
            <a:ext cx="82510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Acceso 28k acc.</a:t>
            </a:r>
            <a:endParaRPr lang="en-US" sz="8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524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361950"/>
            <a:ext cx="6477000" cy="79623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300" b="1" kern="0" spc="-66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Métodos de mejoramiento: selección masal</a:t>
            </a:r>
            <a:endParaRPr lang="en-US" sz="3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6666" y="829568"/>
            <a:ext cx="2611934" cy="32861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9189541" y="924818"/>
            <a:ext cx="2326184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kern="0" spc="66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MÉTODO MÁS ANTIGUO • CICLO ANUAL</a:t>
            </a:r>
            <a:endParaRPr lang="en-US" sz="825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182713"/>
            <a:ext cx="5822305" cy="6858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790575" y="2344638"/>
            <a:ext cx="5460355" cy="3810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CDCBC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Selección visual de </a:t>
            </a:r>
            <a:r>
              <a:rPr lang="en-US" sz="1050" b="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mejores plantas en campo</a:t>
            </a:r>
            <a:r>
              <a:rPr lang="en-US" sz="1050" dirty="0">
                <a:solidFill>
                  <a:srgbClr val="CDCBC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sin prueba de progenie. Mantiene heterocigosis poblacional, base para variedades de polinización abierta.</a:t>
            </a:r>
            <a:endParaRPr lang="en-US" sz="10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001863"/>
            <a:ext cx="266700" cy="26670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718245" y="3059013"/>
            <a:ext cx="158055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2524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990600" y="3020913"/>
            <a:ext cx="5441305" cy="17383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013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Selección en campo (10-20%)</a:t>
            </a:r>
            <a:endParaRPr lang="en-US" sz="1013" dirty="0"/>
          </a:p>
        </p:txBody>
      </p:sp>
      <p:sp>
        <p:nvSpPr>
          <p:cNvPr id="10" name="Text 5"/>
          <p:cNvSpPr txBox="1"/>
          <p:nvPr/>
        </p:nvSpPr>
        <p:spPr>
          <a:xfrm>
            <a:off x="990600" y="3223320"/>
            <a:ext cx="5441305" cy="16311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9"/>
              </a:lnSpc>
              <a:spcBef>
                <a:spcPts val="150"/>
              </a:spcBef>
              <a:buNone/>
            </a:pPr>
            <a:r>
              <a:rPr lang="en-US" sz="938" dirty="0">
                <a:solidFill>
                  <a:srgbClr val="B1B0B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Criterio fenotípico: vigor, sanidad, tipo mazorca. Antes de floración indeseable.</a:t>
            </a:r>
            <a:endParaRPr lang="en-US" sz="938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3481685"/>
            <a:ext cx="266700" cy="26670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706934" y="3538835"/>
            <a:ext cx="169366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2524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990600" y="3500735"/>
            <a:ext cx="5441305" cy="17383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013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Cosecha en masa y mezcla de semilla</a:t>
            </a:r>
            <a:endParaRPr lang="en-US" sz="1013" dirty="0"/>
          </a:p>
        </p:txBody>
      </p:sp>
      <p:sp>
        <p:nvSpPr>
          <p:cNvPr id="14" name="Text 8"/>
          <p:cNvSpPr txBox="1"/>
          <p:nvPr/>
        </p:nvSpPr>
        <p:spPr>
          <a:xfrm>
            <a:off x="990600" y="3703141"/>
            <a:ext cx="5441305" cy="16311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9"/>
              </a:lnSpc>
              <a:spcBef>
                <a:spcPts val="150"/>
              </a:spcBef>
              <a:buNone/>
            </a:pPr>
            <a:r>
              <a:rPr lang="en-US" sz="938" dirty="0">
                <a:solidFill>
                  <a:srgbClr val="B1B0B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Igual cantidad por planta seleccionada para no distorsionar aporte gamético.</a:t>
            </a:r>
            <a:endParaRPr lang="en-US" sz="938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961507"/>
            <a:ext cx="266700" cy="26670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706041" y="4018657"/>
            <a:ext cx="170259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2524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0"/>
          <p:cNvSpPr txBox="1"/>
          <p:nvPr/>
        </p:nvSpPr>
        <p:spPr>
          <a:xfrm>
            <a:off x="990600" y="3980557"/>
            <a:ext cx="5441305" cy="17383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013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Masas estratificada de Gardner</a:t>
            </a:r>
            <a:endParaRPr lang="en-US" sz="1013" dirty="0"/>
          </a:p>
        </p:txBody>
      </p:sp>
      <p:sp>
        <p:nvSpPr>
          <p:cNvPr id="18" name="Text 11"/>
          <p:cNvSpPr txBox="1"/>
          <p:nvPr/>
        </p:nvSpPr>
        <p:spPr>
          <a:xfrm>
            <a:off x="990600" y="4182963"/>
            <a:ext cx="5441305" cy="16311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9"/>
              </a:lnSpc>
              <a:spcBef>
                <a:spcPts val="150"/>
              </a:spcBef>
              <a:buNone/>
            </a:pPr>
            <a:r>
              <a:rPr lang="en-US" sz="938" dirty="0">
                <a:solidFill>
                  <a:srgbClr val="B1B0B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Divide lote en sub-lotes 40-50 plantas. Controla efecto ambiental, mejora h².</a:t>
            </a:r>
            <a:endParaRPr lang="en-US" sz="938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4441329"/>
            <a:ext cx="266700" cy="26670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704255" y="4498479"/>
            <a:ext cx="172045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2524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3"/>
          <p:cNvSpPr txBox="1"/>
          <p:nvPr/>
        </p:nvSpPr>
        <p:spPr>
          <a:xfrm>
            <a:off x="990600" y="4460379"/>
            <a:ext cx="5441305" cy="17383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013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Siembra siguiente ciclo – nueva población mejorada</a:t>
            </a:r>
            <a:endParaRPr lang="en-US" sz="1013" dirty="0"/>
          </a:p>
        </p:txBody>
      </p:sp>
      <p:sp>
        <p:nvSpPr>
          <p:cNvPr id="22" name="Text 14"/>
          <p:cNvSpPr txBox="1"/>
          <p:nvPr/>
        </p:nvSpPr>
        <p:spPr>
          <a:xfrm>
            <a:off x="990600" y="4662785"/>
            <a:ext cx="5441305" cy="16311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9"/>
              </a:lnSpc>
              <a:spcBef>
                <a:spcPts val="150"/>
              </a:spcBef>
              <a:buNone/>
            </a:pPr>
            <a:r>
              <a:rPr lang="en-US" sz="938" dirty="0">
                <a:solidFill>
                  <a:srgbClr val="B1B0B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Recombinación abierta natural por viento/insectos.</a:t>
            </a:r>
            <a:endParaRPr lang="en-US" sz="938" dirty="0"/>
          </a:p>
        </p:txBody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4959251"/>
            <a:ext cx="2863453" cy="778966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752475" y="5092601"/>
            <a:ext cx="2577703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spcAft>
                <a:spcPts val="450"/>
              </a:spcAft>
              <a:buNone/>
            </a:pPr>
            <a:r>
              <a:rPr lang="en-US" sz="750" kern="0" spc="52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VENTAJAS</a:t>
            </a:r>
            <a:endParaRPr lang="en-US" sz="750" dirty="0"/>
          </a:p>
        </p:txBody>
      </p:sp>
      <p:sp>
        <p:nvSpPr>
          <p:cNvPr id="25" name="Text 16"/>
          <p:cNvSpPr txBox="1"/>
          <p:nvPr/>
        </p:nvSpPr>
        <p:spPr>
          <a:xfrm>
            <a:off x="752475" y="5292626"/>
            <a:ext cx="2577703" cy="32176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5"/>
              </a:lnSpc>
              <a:buNone/>
            </a:pPr>
            <a:r>
              <a:rPr lang="en-US" sz="900" dirty="0">
                <a:solidFill>
                  <a:srgbClr val="C1BFB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Simple, bajo costo, conserva variabilidad, ideal agricultura familiar.</a:t>
            </a:r>
            <a:endParaRPr lang="en-US" sz="900" dirty="0"/>
          </a:p>
        </p:txBody>
      </p:sp>
      <p:pic>
        <p:nvPicPr>
          <p:cNvPr id="26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68303" y="4959251"/>
            <a:ext cx="2863602" cy="778966"/>
          </a:xfrm>
          <a:prstGeom prst="rect">
            <a:avLst/>
          </a:prstGeom>
        </p:spPr>
      </p:pic>
      <p:sp>
        <p:nvSpPr>
          <p:cNvPr id="27" name="Text 17"/>
          <p:cNvSpPr txBox="1"/>
          <p:nvPr/>
        </p:nvSpPr>
        <p:spPr>
          <a:xfrm>
            <a:off x="3711178" y="5092601"/>
            <a:ext cx="2577852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spcAft>
                <a:spcPts val="450"/>
              </a:spcAft>
              <a:buNone/>
            </a:pPr>
            <a:r>
              <a:rPr lang="en-US" sz="750" kern="0" spc="52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LIMITACIONES</a:t>
            </a:r>
            <a:endParaRPr lang="en-US" sz="750" dirty="0"/>
          </a:p>
        </p:txBody>
      </p:sp>
      <p:sp>
        <p:nvSpPr>
          <p:cNvPr id="28" name="Text 18"/>
          <p:cNvSpPr txBox="1"/>
          <p:nvPr/>
        </p:nvSpPr>
        <p:spPr>
          <a:xfrm>
            <a:off x="3711178" y="5292626"/>
            <a:ext cx="2577852" cy="32176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5"/>
              </a:lnSpc>
              <a:buNone/>
            </a:pPr>
            <a:r>
              <a:rPr lang="en-US" sz="900" dirty="0">
                <a:solidFill>
                  <a:srgbClr val="C1BFB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Ganancia 5-10% / ciclo. Sin control polen. Confusión ambiente/genotipo.</a:t>
            </a:r>
            <a:endParaRPr lang="en-US" sz="900" dirty="0"/>
          </a:p>
        </p:txBody>
      </p:sp>
      <p:pic>
        <p:nvPicPr>
          <p:cNvPr id="29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98605" y="1367730"/>
            <a:ext cx="4959846" cy="4533007"/>
          </a:xfrm>
          <a:prstGeom prst="rect">
            <a:avLst/>
          </a:prstGeom>
        </p:spPr>
      </p:pic>
      <p:pic>
        <p:nvPicPr>
          <p:cNvPr id="30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3380" y="1472505"/>
            <a:ext cx="4750296" cy="4323457"/>
          </a:xfrm>
          <a:prstGeom prst="rect">
            <a:avLst/>
          </a:prstGeom>
        </p:spPr>
      </p:pic>
      <p:pic>
        <p:nvPicPr>
          <p:cNvPr id="31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98605" y="6015038"/>
            <a:ext cx="4959846" cy="538163"/>
          </a:xfrm>
          <a:prstGeom prst="rect">
            <a:avLst/>
          </a:prstGeom>
        </p:spPr>
      </p:pic>
      <p:sp>
        <p:nvSpPr>
          <p:cNvPr id="32" name="Text 19"/>
          <p:cNvSpPr txBox="1"/>
          <p:nvPr/>
        </p:nvSpPr>
        <p:spPr>
          <a:xfrm>
            <a:off x="6841480" y="6129338"/>
            <a:ext cx="4674096" cy="31908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94"/>
              </a:lnSpc>
              <a:buNone/>
            </a:pPr>
            <a:r>
              <a:rPr lang="en-US" sz="863" dirty="0">
                <a:solidFill>
                  <a:srgbClr val="CDCBC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 Colombia: maíz criollo. Práctica campesina de guardar mejor mazorca es selección masal intuitiva. Formalizar con estratificación aumenta eficiencia 20%.</a:t>
            </a:r>
            <a:endParaRPr lang="en-US" sz="8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524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825847"/>
            <a:ext cx="5547271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kern="0" spc="66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MÉTODOS DE MEJORAMIENTO — FASE 1</a:t>
            </a:r>
            <a:endParaRPr lang="en-US" sz="825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973485"/>
            <a:ext cx="5547271" cy="39811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300" b="1" kern="0" spc="-66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Selección recurrente</a:t>
            </a:r>
            <a:endParaRPr lang="en-US" sz="3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543050"/>
            <a:ext cx="5547271" cy="685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71525" y="1704975"/>
            <a:ext cx="5223421" cy="3810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0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Objetivo:</a:t>
            </a:r>
            <a:r>
              <a:rPr lang="en-US" sz="10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aumentar frecuencia de alelos favorables de forma cíclica sin agotar variabilidad. Base para formar líneas e híbridos. </a:t>
            </a:r>
            <a:endParaRPr lang="en-US" sz="10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400300"/>
            <a:ext cx="1607790" cy="81528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733425" y="2524125"/>
            <a:ext cx="1359991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C28A5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733425" y="2771775"/>
            <a:ext cx="1359991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60"/>
              </a:lnSpc>
              <a:spcBef>
                <a:spcPts val="450"/>
              </a:spcBef>
              <a:buNone/>
            </a:pPr>
            <a:r>
              <a:rPr lang="en-US" sz="900" b="1" dirty="0">
                <a:solidFill>
                  <a:srgbClr val="C5C3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Población base</a:t>
            </a:r>
            <a:r>
              <a:rPr lang="en-US" sz="900" dirty="0">
                <a:solidFill>
                  <a:srgbClr val="C5C3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variable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312640" y="2707928"/>
            <a:ext cx="17145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13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9340" y="2400300"/>
            <a:ext cx="1607790" cy="81528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2703165" y="2524125"/>
            <a:ext cx="1359991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C28A5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7"/>
          <p:cNvSpPr txBox="1"/>
          <p:nvPr/>
        </p:nvSpPr>
        <p:spPr>
          <a:xfrm>
            <a:off x="2703165" y="2771775"/>
            <a:ext cx="1360140" cy="31998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60"/>
              </a:lnSpc>
              <a:spcBef>
                <a:spcPts val="450"/>
              </a:spcBef>
              <a:buNone/>
            </a:pPr>
            <a:r>
              <a:rPr lang="en-US" sz="900" b="1" dirty="0">
                <a:solidFill>
                  <a:srgbClr val="C5C3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Selección Top 10%</a:t>
            </a:r>
            <a:r>
              <a:rPr lang="en-US" sz="900" dirty="0">
                <a:solidFill>
                  <a:srgbClr val="C5C3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+ autofec. S1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4282380" y="2707928"/>
            <a:ext cx="17145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13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9080" y="2400300"/>
            <a:ext cx="1607790" cy="81528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4672905" y="2524125"/>
            <a:ext cx="1359991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500" dirty="0">
                <a:solidFill>
                  <a:srgbClr val="C28A5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0"/>
          <p:cNvSpPr txBox="1"/>
          <p:nvPr/>
        </p:nvSpPr>
        <p:spPr>
          <a:xfrm>
            <a:off x="4672905" y="2771775"/>
            <a:ext cx="1360140" cy="31998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60"/>
              </a:lnSpc>
              <a:spcBef>
                <a:spcPts val="450"/>
              </a:spcBef>
              <a:buNone/>
            </a:pPr>
            <a:r>
              <a:rPr lang="en-US" sz="900" b="1" dirty="0">
                <a:solidFill>
                  <a:srgbClr val="C5C3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Prueba ACG / ACE</a:t>
            </a:r>
            <a:r>
              <a:rPr lang="en-US" sz="900" dirty="0">
                <a:solidFill>
                  <a:srgbClr val="C5C3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y recombinación</a:t>
            </a:r>
            <a:endParaRPr lang="en-US" sz="90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3387030"/>
            <a:ext cx="2725936" cy="717649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733425" y="3501330"/>
            <a:ext cx="2478286" cy="1428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938" b="1" kern="0" spc="-9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Fenotípica simple</a:t>
            </a:r>
            <a:endParaRPr lang="en-US" sz="938" dirty="0"/>
          </a:p>
        </p:txBody>
      </p:sp>
      <p:sp>
        <p:nvSpPr>
          <p:cNvPr id="19" name="Text 12"/>
          <p:cNvSpPr txBox="1"/>
          <p:nvPr/>
        </p:nvSpPr>
        <p:spPr>
          <a:xfrm>
            <a:off x="733425" y="3682305"/>
            <a:ext cx="2478286" cy="308074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1"/>
              </a:lnSpc>
              <a:spcBef>
                <a:spcPts val="225"/>
              </a:spcBef>
              <a:buNone/>
            </a:pPr>
            <a:r>
              <a:rPr lang="en-US" sz="863" dirty="0">
                <a:solidFill>
                  <a:srgbClr val="ADACA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Selección masal mejorada con control ambiental</a:t>
            </a:r>
            <a:endParaRPr lang="en-US" sz="863" dirty="0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0786" y="3387030"/>
            <a:ext cx="2726085" cy="717649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3554611" y="3501330"/>
            <a:ext cx="2478435" cy="1428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938" b="1" kern="0" spc="-9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Para ACG — Topcross</a:t>
            </a:r>
            <a:endParaRPr lang="en-US" sz="938" dirty="0"/>
          </a:p>
        </p:txBody>
      </p:sp>
      <p:sp>
        <p:nvSpPr>
          <p:cNvPr id="22" name="Text 14"/>
          <p:cNvSpPr txBox="1"/>
          <p:nvPr/>
        </p:nvSpPr>
        <p:spPr>
          <a:xfrm>
            <a:off x="3554611" y="3682305"/>
            <a:ext cx="2478435" cy="149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1"/>
              </a:lnSpc>
              <a:spcBef>
                <a:spcPts val="225"/>
              </a:spcBef>
              <a:buNone/>
            </a:pPr>
            <a:r>
              <a:rPr lang="en-US" sz="863" dirty="0">
                <a:solidFill>
                  <a:srgbClr val="ADACA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Evalúa valor con probador común</a:t>
            </a:r>
            <a:endParaRPr lang="en-US" sz="863" dirty="0"/>
          </a:p>
        </p:txBody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4199930"/>
            <a:ext cx="2725936" cy="717649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733425" y="4314230"/>
            <a:ext cx="2478286" cy="1428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938" b="1" kern="0" spc="-9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Para ACE</a:t>
            </a:r>
            <a:endParaRPr lang="en-US" sz="938" dirty="0"/>
          </a:p>
        </p:txBody>
      </p:sp>
      <p:sp>
        <p:nvSpPr>
          <p:cNvPr id="25" name="Text 16"/>
          <p:cNvSpPr txBox="1"/>
          <p:nvPr/>
        </p:nvSpPr>
        <p:spPr>
          <a:xfrm>
            <a:off x="733425" y="4495205"/>
            <a:ext cx="2478286" cy="149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1"/>
              </a:lnSpc>
              <a:spcBef>
                <a:spcPts val="225"/>
              </a:spcBef>
              <a:buNone/>
            </a:pPr>
            <a:r>
              <a:rPr lang="en-US" sz="863" dirty="0">
                <a:solidFill>
                  <a:srgbClr val="ADACA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Cruza directa línea x línea, heterosis específica</a:t>
            </a:r>
            <a:endParaRPr lang="en-US" sz="863" dirty="0"/>
          </a:p>
        </p:txBody>
      </p:sp>
      <p:pic>
        <p:nvPicPr>
          <p:cNvPr id="26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0786" y="4199930"/>
            <a:ext cx="2726085" cy="717649"/>
          </a:xfrm>
          <a:prstGeom prst="rect">
            <a:avLst/>
          </a:prstGeom>
        </p:spPr>
      </p:pic>
      <p:sp>
        <p:nvSpPr>
          <p:cNvPr id="27" name="Text 17"/>
          <p:cNvSpPr txBox="1"/>
          <p:nvPr/>
        </p:nvSpPr>
        <p:spPr>
          <a:xfrm>
            <a:off x="3554611" y="4314230"/>
            <a:ext cx="2478435" cy="1428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938" b="1" kern="0" spc="-9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Recíproca</a:t>
            </a:r>
            <a:endParaRPr lang="en-US" sz="938" dirty="0"/>
          </a:p>
        </p:txBody>
      </p:sp>
      <p:sp>
        <p:nvSpPr>
          <p:cNvPr id="28" name="Text 18"/>
          <p:cNvSpPr txBox="1"/>
          <p:nvPr/>
        </p:nvSpPr>
        <p:spPr>
          <a:xfrm>
            <a:off x="3554611" y="4495205"/>
            <a:ext cx="2478435" cy="308074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1"/>
              </a:lnSpc>
              <a:spcBef>
                <a:spcPts val="225"/>
              </a:spcBef>
              <a:buNone/>
            </a:pPr>
            <a:r>
              <a:rPr lang="en-US" sz="863" dirty="0">
                <a:solidFill>
                  <a:srgbClr val="ADACA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Dos poblaciones que mejoran entre sí, ciclo largo</a:t>
            </a:r>
            <a:endParaRPr lang="en-US" sz="863" dirty="0"/>
          </a:p>
        </p:txBody>
      </p:sp>
      <p:pic>
        <p:nvPicPr>
          <p:cNvPr id="29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5089029"/>
            <a:ext cx="5547271" cy="952500"/>
          </a:xfrm>
          <a:prstGeom prst="rect">
            <a:avLst/>
          </a:prstGeom>
        </p:spPr>
      </p:pic>
      <p:sp>
        <p:nvSpPr>
          <p:cNvPr id="30" name="Text 19"/>
          <p:cNvSpPr txBox="1"/>
          <p:nvPr/>
        </p:nvSpPr>
        <p:spPr>
          <a:xfrm>
            <a:off x="752475" y="5203329"/>
            <a:ext cx="637729" cy="7334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C28A5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8–15%</a:t>
            </a:r>
            <a:endParaRPr lang="en-US" sz="1950" dirty="0"/>
          </a:p>
        </p:txBody>
      </p:sp>
      <p:sp>
        <p:nvSpPr>
          <p:cNvPr id="31" name="Text 20"/>
          <p:cNvSpPr txBox="1"/>
          <p:nvPr/>
        </p:nvSpPr>
        <p:spPr>
          <a:xfrm>
            <a:off x="1504504" y="5405289"/>
            <a:ext cx="4509492" cy="31998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Ganancia por ciclo en maíz.</a:t>
            </a:r>
            <a:r>
              <a:rPr lang="en-US" sz="90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Supera 5–10% de masal. Más costo, más precisión. Requiere lotes aislados.</a:t>
            </a:r>
            <a:endParaRPr lang="en-US" sz="900" dirty="0"/>
          </a:p>
        </p:txBody>
      </p:sp>
      <p:pic>
        <p:nvPicPr>
          <p:cNvPr id="32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61671" y="419100"/>
            <a:ext cx="5120580" cy="5748338"/>
          </a:xfrm>
          <a:prstGeom prst="rect">
            <a:avLst/>
          </a:prstGeom>
        </p:spPr>
      </p:pic>
      <p:pic>
        <p:nvPicPr>
          <p:cNvPr id="33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04546" y="816769"/>
            <a:ext cx="4834830" cy="4953000"/>
          </a:xfrm>
          <a:prstGeom prst="rect">
            <a:avLst/>
          </a:prstGeom>
        </p:spPr>
      </p:pic>
      <p:sp>
        <p:nvSpPr>
          <p:cNvPr id="34" name="Text 21"/>
          <p:cNvSpPr txBox="1"/>
          <p:nvPr/>
        </p:nvSpPr>
        <p:spPr>
          <a:xfrm>
            <a:off x="6461671" y="6291263"/>
            <a:ext cx="5120432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38"/>
              </a:lnSpc>
              <a:buNone/>
            </a:pPr>
            <a:r>
              <a:rPr lang="en-US" sz="825" kern="0" spc="17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Ciclo cerrado: evaluación → selección → recombinación abierta → nueva población mejorada</a:t>
            </a:r>
            <a:endParaRPr lang="en-US" sz="8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524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400050"/>
            <a:ext cx="10972800" cy="4205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3450" b="1" kern="0" spc="-69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Heterosis — el motor de las alógamas</a:t>
            </a:r>
            <a:endParaRPr lang="en-US" sz="3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189708"/>
            <a:ext cx="5781229" cy="118199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90575" y="2361158"/>
            <a:ext cx="5419279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Aft>
                <a:spcPts val="600"/>
              </a:spcAft>
              <a:buNone/>
            </a:pPr>
            <a:r>
              <a:rPr lang="en-US" sz="825" kern="0" spc="66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DEFINICIÓN CLÁSICA</a:t>
            </a:r>
            <a:endParaRPr lang="en-US" sz="825" dirty="0"/>
          </a:p>
        </p:txBody>
      </p:sp>
      <p:sp>
        <p:nvSpPr>
          <p:cNvPr id="5" name="Text 2"/>
          <p:cNvSpPr txBox="1"/>
          <p:nvPr/>
        </p:nvSpPr>
        <p:spPr>
          <a:xfrm>
            <a:off x="790575" y="2584996"/>
            <a:ext cx="5419279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F1 &gt; Promedio Padres · H% = </a:t>
            </a:r>
            <a:r>
              <a:rPr lang="en-US" sz="1500" b="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[(F1 − PM)/PM] × 100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90575" y="2889796"/>
            <a:ext cx="5419279" cy="31998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450"/>
              </a:spcBef>
              <a:buNone/>
            </a:pPr>
            <a:r>
              <a:rPr lang="en-US" sz="900" dirty="0">
                <a:solidFill>
                  <a:srgbClr val="E8E5E3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Heterobeltiosis = superioridad vs mejor padre. Base económica de híbridos en maíz, girasol y hortalizas.</a:t>
            </a:r>
            <a:endParaRPr lang="en-US" sz="9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505051"/>
            <a:ext cx="1863477" cy="1069479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33425" y="3628876"/>
            <a:ext cx="1615827" cy="1485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70"/>
              </a:lnSpc>
              <a:spcAft>
                <a:spcPts val="300"/>
              </a:spcAft>
              <a:buNone/>
            </a:pPr>
            <a:r>
              <a:rPr lang="en-US" sz="975" b="1" kern="0" spc="-10" dirty="0">
                <a:solidFill>
                  <a:srgbClr val="A4AEBC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Dominancia</a:t>
            </a:r>
            <a:endParaRPr lang="en-US" sz="975" dirty="0"/>
          </a:p>
        </p:txBody>
      </p:sp>
      <p:sp>
        <p:nvSpPr>
          <p:cNvPr id="9" name="Text 5"/>
          <p:cNvSpPr txBox="1"/>
          <p:nvPr/>
        </p:nvSpPr>
        <p:spPr>
          <a:xfrm>
            <a:off x="733425" y="3825032"/>
            <a:ext cx="1615827" cy="62567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1"/>
              </a:lnSpc>
              <a:buNone/>
            </a:pPr>
            <a:r>
              <a:rPr lang="en-US" sz="863" dirty="0">
                <a:solidFill>
                  <a:srgbClr val="E8E6E2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Alelos favorables dominantes se complementan en F1. Enmascara recesivos deletéreos.</a:t>
            </a:r>
            <a:endParaRPr lang="en-US" sz="863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27" y="3505051"/>
            <a:ext cx="1863626" cy="1069479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2692152" y="3628876"/>
            <a:ext cx="1615976" cy="1485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70"/>
              </a:lnSpc>
              <a:spcAft>
                <a:spcPts val="300"/>
              </a:spcAft>
              <a:buNone/>
            </a:pPr>
            <a:r>
              <a:rPr lang="en-US" sz="975" b="1" kern="0" spc="-10" dirty="0">
                <a:solidFill>
                  <a:srgbClr val="A4AEBC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Sobredominancia</a:t>
            </a:r>
            <a:endParaRPr lang="en-US" sz="975" dirty="0"/>
          </a:p>
        </p:txBody>
      </p:sp>
      <p:sp>
        <p:nvSpPr>
          <p:cNvPr id="12" name="Text 7"/>
          <p:cNvSpPr txBox="1"/>
          <p:nvPr/>
        </p:nvSpPr>
        <p:spPr>
          <a:xfrm>
            <a:off x="2692152" y="3825032"/>
            <a:ext cx="1615976" cy="62567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1"/>
              </a:lnSpc>
              <a:buNone/>
            </a:pPr>
            <a:r>
              <a:rPr lang="en-US" sz="863" dirty="0">
                <a:solidFill>
                  <a:srgbClr val="E8E6E2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Ventaja intrínseca del heterocigoto Aa &gt; AA. Equilibrio favorece mantener variabilidad.</a:t>
            </a:r>
            <a:endParaRPr lang="en-US" sz="863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7203" y="3505051"/>
            <a:ext cx="1863626" cy="1069479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4651028" y="3628876"/>
            <a:ext cx="1615976" cy="1485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70"/>
              </a:lnSpc>
              <a:spcAft>
                <a:spcPts val="300"/>
              </a:spcAft>
              <a:buNone/>
            </a:pPr>
            <a:r>
              <a:rPr lang="en-US" sz="975" b="1" kern="0" spc="-10" dirty="0">
                <a:solidFill>
                  <a:srgbClr val="A4AEBC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Epistasis</a:t>
            </a:r>
            <a:endParaRPr lang="en-US" sz="975" dirty="0"/>
          </a:p>
        </p:txBody>
      </p:sp>
      <p:sp>
        <p:nvSpPr>
          <p:cNvPr id="15" name="Text 9"/>
          <p:cNvSpPr txBox="1"/>
          <p:nvPr/>
        </p:nvSpPr>
        <p:spPr>
          <a:xfrm>
            <a:off x="4651028" y="3825032"/>
            <a:ext cx="1615976" cy="62567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1"/>
              </a:lnSpc>
              <a:buNone/>
            </a:pPr>
            <a:r>
              <a:rPr lang="en-US" sz="863" dirty="0">
                <a:solidFill>
                  <a:srgbClr val="E8E6E2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Interacción entre loci. Combinaciones no aditivas que solo aparecen en cruza específica (ACE).</a:t>
            </a:r>
            <a:endParaRPr lang="en-US" sz="863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4707880"/>
            <a:ext cx="5781229" cy="552450"/>
          </a:xfrm>
          <a:prstGeom prst="rect">
            <a:avLst/>
          </a:prstGeom>
        </p:spPr>
      </p:pic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2475" y="4850755"/>
            <a:ext cx="266700" cy="266700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828526" y="4907905"/>
            <a:ext cx="190649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dirty="0">
                <a:solidFill>
                  <a:srgbClr val="C28A5A"/>
                </a:solidFill>
                <a:highlight>
                  <a:srgbClr val="C38C5A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↗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1114425" y="4822180"/>
            <a:ext cx="5133529" cy="33337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Aplicación:</a:t>
            </a:r>
            <a:r>
              <a:rPr lang="en-US" sz="900" dirty="0">
                <a:solidFill>
                  <a:srgbClr val="E8E5E2">
                    <a:alpha val="7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permite 30–50% más rendimiento en maíz comercial. Justifica costo de semilla híbrida y sistemas de androesterilidad para evitar emasculación manual.</a:t>
            </a:r>
            <a:endParaRPr lang="en-US" sz="900" dirty="0"/>
          </a:p>
        </p:txBody>
      </p:sp>
      <p:sp>
        <p:nvSpPr>
          <p:cNvPr id="20" name="Shape 12"/>
          <p:cNvSpPr/>
          <p:nvPr/>
        </p:nvSpPr>
        <p:spPr>
          <a:xfrm>
            <a:off x="6657975" y="990600"/>
            <a:ext cx="4924425" cy="3838575"/>
          </a:xfrm>
          <a:prstGeom prst="roundRect">
            <a:avLst>
              <a:gd name="adj" fmla="val 3970"/>
            </a:avLst>
          </a:prstGeom>
          <a:solidFill>
            <a:srgbClr val="FFFFFF"/>
          </a:solidFill>
          <a:ln/>
        </p:spPr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52779" y="1087338"/>
            <a:ext cx="4734223" cy="3662958"/>
          </a:xfrm>
          <a:prstGeom prst="rect">
            <a:avLst/>
          </a:prstGeom>
        </p:spPr>
      </p:pic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57529" y="4940796"/>
            <a:ext cx="2414736" cy="845641"/>
          </a:xfrm>
          <a:prstGeom prst="rect">
            <a:avLst/>
          </a:prstGeom>
        </p:spPr>
      </p:pic>
      <p:sp>
        <p:nvSpPr>
          <p:cNvPr id="23" name="Text 13"/>
          <p:cNvSpPr txBox="1"/>
          <p:nvPr/>
        </p:nvSpPr>
        <p:spPr>
          <a:xfrm>
            <a:off x="6800404" y="5064621"/>
            <a:ext cx="2128986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C28A5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+53.3%</a:t>
            </a:r>
            <a:endParaRPr lang="en-US" sz="1950" dirty="0"/>
          </a:p>
        </p:txBody>
      </p:sp>
      <p:sp>
        <p:nvSpPr>
          <p:cNvPr id="24" name="Text 14"/>
          <p:cNvSpPr txBox="1"/>
          <p:nvPr/>
        </p:nvSpPr>
        <p:spPr>
          <a:xfrm>
            <a:off x="6800404" y="5369421"/>
            <a:ext cx="2128986" cy="293191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5"/>
              </a:lnSpc>
              <a:spcBef>
                <a:spcPts val="450"/>
              </a:spcBef>
              <a:buNone/>
            </a:pPr>
            <a:r>
              <a:rPr lang="en-US" sz="825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Heterosis sobre PM</a:t>
            </a:r>
            <a:r>
              <a:rPr lang="en-US" sz="825" dirty="0">
                <a:solidFill>
                  <a:srgbClr val="E8E6E2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 ejemplo 9.2 t/ha vs 6.0 t/ha</a:t>
            </a:r>
            <a:endParaRPr lang="en-US" sz="825" dirty="0"/>
          </a:p>
        </p:txBody>
      </p:sp>
      <p:pic>
        <p:nvPicPr>
          <p:cNvPr id="25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67515" y="4940796"/>
            <a:ext cx="2414736" cy="845641"/>
          </a:xfrm>
          <a:prstGeom prst="rect">
            <a:avLst/>
          </a:prstGeom>
        </p:spPr>
      </p:pic>
      <p:sp>
        <p:nvSpPr>
          <p:cNvPr id="26" name="Text 15"/>
          <p:cNvSpPr txBox="1"/>
          <p:nvPr/>
        </p:nvSpPr>
        <p:spPr>
          <a:xfrm>
            <a:off x="9310390" y="5064621"/>
            <a:ext cx="2128986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A4AEBC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+35%</a:t>
            </a:r>
            <a:endParaRPr lang="en-US" sz="1950" dirty="0"/>
          </a:p>
        </p:txBody>
      </p:sp>
      <p:sp>
        <p:nvSpPr>
          <p:cNvPr id="27" name="Text 16"/>
          <p:cNvSpPr txBox="1"/>
          <p:nvPr/>
        </p:nvSpPr>
        <p:spPr>
          <a:xfrm>
            <a:off x="9310390" y="5369421"/>
            <a:ext cx="2128986" cy="293191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5"/>
              </a:lnSpc>
              <a:spcBef>
                <a:spcPts val="450"/>
              </a:spcBef>
              <a:buNone/>
            </a:pPr>
            <a:r>
              <a:rPr lang="en-US" sz="825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Heterobeltiosis</a:t>
            </a:r>
            <a:r>
              <a:rPr lang="en-US" sz="825" dirty="0">
                <a:solidFill>
                  <a:srgbClr val="E8E6E2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vs padre superior B (6.8 t/ha)</a:t>
            </a:r>
            <a:endParaRPr lang="en-US" sz="825" dirty="0"/>
          </a:p>
        </p:txBody>
      </p:sp>
      <p:pic>
        <p:nvPicPr>
          <p:cNvPr id="28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57529" y="5900738"/>
            <a:ext cx="4924723" cy="557213"/>
          </a:xfrm>
          <a:prstGeom prst="rect">
            <a:avLst/>
          </a:prstGeom>
        </p:spPr>
      </p:pic>
      <p:sp>
        <p:nvSpPr>
          <p:cNvPr id="29" name="Text 17"/>
          <p:cNvSpPr txBox="1"/>
          <p:nvPr/>
        </p:nvSpPr>
        <p:spPr>
          <a:xfrm>
            <a:off x="6800404" y="6015038"/>
            <a:ext cx="195039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EJEMPLO COLOMBIA</a:t>
            </a:r>
            <a:endParaRPr lang="en-US" sz="825" dirty="0"/>
          </a:p>
        </p:txBody>
      </p:sp>
      <p:sp>
        <p:nvSpPr>
          <p:cNvPr id="30" name="Text 18"/>
          <p:cNvSpPr txBox="1"/>
          <p:nvPr/>
        </p:nvSpPr>
        <p:spPr>
          <a:xfrm>
            <a:off x="6800404" y="6191250"/>
            <a:ext cx="1950393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spcBef>
                <a:spcPts val="150"/>
              </a:spcBef>
              <a:buNone/>
            </a:pPr>
            <a:r>
              <a:rPr lang="en-US" sz="9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ICA V-109 × 354 · Maíz trópico bajo</a:t>
            </a:r>
            <a:endParaRPr lang="en-US" sz="900" dirty="0"/>
          </a:p>
        </p:txBody>
      </p:sp>
      <p:pic>
        <p:nvPicPr>
          <p:cNvPr id="31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64812" y="6060281"/>
            <a:ext cx="1274564" cy="238125"/>
          </a:xfrm>
          <a:prstGeom prst="rect">
            <a:avLst/>
          </a:prstGeom>
        </p:spPr>
      </p:pic>
      <p:sp>
        <p:nvSpPr>
          <p:cNvPr id="32" name="Text 19"/>
          <p:cNvSpPr txBox="1"/>
          <p:nvPr/>
        </p:nvSpPr>
        <p:spPr>
          <a:xfrm>
            <a:off x="10260062" y="6117431"/>
            <a:ext cx="1084064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dirty="0">
                <a:solidFill>
                  <a:srgbClr val="2524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VALIDADO AGROSAVIA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524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381000"/>
            <a:ext cx="10972800" cy="39811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300" b="1" kern="0" spc="-66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Tipos de híbridos y sistemas de producción de semilla</a:t>
            </a:r>
            <a:endParaRPr lang="en-US" sz="33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864840"/>
            <a:ext cx="10972800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600"/>
              </a:spcBef>
              <a:buNone/>
            </a:pPr>
            <a:r>
              <a:rPr lang="en-US" sz="975" kern="0" spc="39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BALANCE ENTRE HETEROSIS, UNIFORMIDAD Y COSTO DE SEMILLA — BASE COMERCIAL EN ALÓGAMAS</a:t>
            </a:r>
            <a:endParaRPr lang="en-US" sz="975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231553"/>
            <a:ext cx="3555950" cy="185648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90575" y="1422053"/>
            <a:ext cx="1071563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kern="0" spc="60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MÁXIMA HETEROSIS</a:t>
            </a:r>
            <a:endParaRPr lang="en-US" sz="750" dirty="0"/>
          </a:p>
        </p:txBody>
      </p:sp>
      <p:sp>
        <p:nvSpPr>
          <p:cNvPr id="6" name="Text 3"/>
          <p:cNvSpPr txBox="1"/>
          <p:nvPr/>
        </p:nvSpPr>
        <p:spPr>
          <a:xfrm>
            <a:off x="3790950" y="1409700"/>
            <a:ext cx="190500" cy="25717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1694" y="1450628"/>
            <a:ext cx="192881" cy="17145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90575" y="1784003"/>
            <a:ext cx="3194000" cy="19704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2"/>
              </a:lnSpc>
              <a:spcAft>
                <a:spcPts val="300"/>
              </a:spcAft>
              <a:buNone/>
            </a:pPr>
            <a:r>
              <a:rPr lang="en-US" sz="1350" b="1" kern="0" spc="-2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Híbrido simple</a:t>
            </a:r>
            <a:endParaRPr lang="en-US" sz="1350" dirty="0"/>
          </a:p>
        </p:txBody>
      </p:sp>
      <p:sp>
        <p:nvSpPr>
          <p:cNvPr id="9" name="Text 5"/>
          <p:cNvSpPr txBox="1"/>
          <p:nvPr/>
        </p:nvSpPr>
        <p:spPr>
          <a:xfrm>
            <a:off x="790575" y="2028676"/>
            <a:ext cx="3194000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Aft>
                <a:spcPts val="900"/>
              </a:spcAft>
              <a:buNone/>
            </a:pPr>
            <a:r>
              <a:rPr lang="en-US" sz="975" b="1" kern="0" spc="20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× B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790575" y="2314575"/>
            <a:ext cx="3190875" cy="1714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960" dirty="0">
                <a:solidFill>
                  <a:srgbClr val="C1BFB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Uniformidad total, vigor máximo</a:t>
            </a:r>
            <a:endParaRPr lang="en-US" sz="96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575" y="2357289"/>
            <a:ext cx="95250" cy="132457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90575" y="2533650"/>
            <a:ext cx="3190875" cy="1714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960" dirty="0">
                <a:solidFill>
                  <a:srgbClr val="C1BFB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Producción costosa, madre de bajo vigor</a:t>
            </a:r>
            <a:endParaRPr lang="en-US" sz="96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575" y="2575471"/>
            <a:ext cx="23813" cy="132457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790575" y="2752725"/>
            <a:ext cx="3190875" cy="1714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960" dirty="0">
                <a:solidFill>
                  <a:srgbClr val="C1BFB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Uso en maíz élite y hortalizas</a:t>
            </a:r>
            <a:endParaRPr lang="en-US" sz="96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575" y="2793653"/>
            <a:ext cx="95250" cy="132457"/>
          </a:xfrm>
          <a:prstGeom prst="rect">
            <a:avLst/>
          </a:prstGeom>
        </p:spPr>
      </p:pic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17950" y="1231553"/>
            <a:ext cx="3555950" cy="1856482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4498925" y="1422053"/>
            <a:ext cx="1427113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kern="0" spc="6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COMPROMISO MÁS USADO</a:t>
            </a:r>
            <a:endParaRPr lang="en-US" sz="75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2280" y="1412528"/>
            <a:ext cx="400645" cy="219075"/>
          </a:xfrm>
          <a:prstGeom prst="rect">
            <a:avLst/>
          </a:prstGeom>
        </p:spPr>
      </p:pic>
      <p:sp>
        <p:nvSpPr>
          <p:cNvPr id="19" name="Text 10"/>
          <p:cNvSpPr txBox="1"/>
          <p:nvPr/>
        </p:nvSpPr>
        <p:spPr>
          <a:xfrm>
            <a:off x="7387530" y="1460153"/>
            <a:ext cx="210145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dirty="0">
                <a:solidFill>
                  <a:srgbClr val="252432"/>
                </a:solidFill>
                <a:highlight>
                  <a:srgbClr val="C28A5A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HOY</a:t>
            </a:r>
            <a:endParaRPr lang="en-US" sz="750" dirty="0"/>
          </a:p>
        </p:txBody>
      </p:sp>
      <p:sp>
        <p:nvSpPr>
          <p:cNvPr id="20" name="Text 11"/>
          <p:cNvSpPr txBox="1"/>
          <p:nvPr/>
        </p:nvSpPr>
        <p:spPr>
          <a:xfrm>
            <a:off x="4498925" y="1745903"/>
            <a:ext cx="3194000" cy="19704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2"/>
              </a:lnSpc>
              <a:spcAft>
                <a:spcPts val="300"/>
              </a:spcAft>
              <a:buNone/>
            </a:pPr>
            <a:r>
              <a:rPr lang="en-US" sz="1350" b="1" kern="0" spc="-2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Trilineal</a:t>
            </a:r>
            <a:endParaRPr lang="en-US" sz="1350" dirty="0"/>
          </a:p>
        </p:txBody>
      </p:sp>
      <p:sp>
        <p:nvSpPr>
          <p:cNvPr id="21" name="Text 12"/>
          <p:cNvSpPr txBox="1"/>
          <p:nvPr/>
        </p:nvSpPr>
        <p:spPr>
          <a:xfrm>
            <a:off x="4498925" y="1990576"/>
            <a:ext cx="3194000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Aft>
                <a:spcPts val="900"/>
              </a:spcAft>
              <a:buNone/>
            </a:pPr>
            <a:r>
              <a:rPr lang="en-US" sz="975" b="1" kern="0" spc="20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(A × B) × C</a:t>
            </a:r>
            <a:endParaRPr lang="en-US" sz="975" dirty="0"/>
          </a:p>
        </p:txBody>
      </p:sp>
      <p:sp>
        <p:nvSpPr>
          <p:cNvPr id="22" name="Text 13"/>
          <p:cNvSpPr txBox="1"/>
          <p:nvPr/>
        </p:nvSpPr>
        <p:spPr>
          <a:xfrm>
            <a:off x="4495800" y="2276475"/>
            <a:ext cx="3190875" cy="1714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960" dirty="0">
                <a:solidFill>
                  <a:srgbClr val="C1BFB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Buena heterosis, madre simple fértil</a:t>
            </a:r>
            <a:endParaRPr lang="en-US" sz="960" dirty="0"/>
          </a:p>
        </p:txBody>
      </p:sp>
      <p:pic>
        <p:nvPicPr>
          <p:cNvPr id="23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98925" y="2319189"/>
            <a:ext cx="95250" cy="132457"/>
          </a:xfrm>
          <a:prstGeom prst="rect">
            <a:avLst/>
          </a:prstGeom>
        </p:spPr>
      </p:pic>
      <p:sp>
        <p:nvSpPr>
          <p:cNvPr id="24" name="Text 14"/>
          <p:cNvSpPr txBox="1"/>
          <p:nvPr/>
        </p:nvSpPr>
        <p:spPr>
          <a:xfrm>
            <a:off x="4495800" y="2495550"/>
            <a:ext cx="3190875" cy="1714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960" dirty="0">
                <a:solidFill>
                  <a:srgbClr val="C1BFB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Menor costo que simple, buena uniformidad</a:t>
            </a:r>
            <a:endParaRPr lang="en-US" sz="960" dirty="0"/>
          </a:p>
        </p:txBody>
      </p:sp>
      <p:pic>
        <p:nvPicPr>
          <p:cNvPr id="25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98925" y="2537371"/>
            <a:ext cx="95250" cy="132457"/>
          </a:xfrm>
          <a:prstGeom prst="rect">
            <a:avLst/>
          </a:prstGeom>
        </p:spPr>
      </p:pic>
      <p:sp>
        <p:nvSpPr>
          <p:cNvPr id="26" name="Text 15"/>
          <p:cNvSpPr txBox="1"/>
          <p:nvPr/>
        </p:nvSpPr>
        <p:spPr>
          <a:xfrm>
            <a:off x="4495800" y="2714625"/>
            <a:ext cx="3190875" cy="1714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960" dirty="0">
                <a:solidFill>
                  <a:srgbClr val="C1BFB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Estándar actual en Colombia</a:t>
            </a:r>
            <a:endParaRPr lang="en-US" sz="960" dirty="0"/>
          </a:p>
        </p:txBody>
      </p:sp>
      <p:pic>
        <p:nvPicPr>
          <p:cNvPr id="27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98925" y="2755553"/>
            <a:ext cx="95250" cy="132457"/>
          </a:xfrm>
          <a:prstGeom prst="rect">
            <a:avLst/>
          </a:prstGeom>
        </p:spPr>
      </p:pic>
      <p:pic>
        <p:nvPicPr>
          <p:cNvPr id="28" name="Image 1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6301" y="1231553"/>
            <a:ext cx="3556099" cy="1856482"/>
          </a:xfrm>
          <a:prstGeom prst="rect">
            <a:avLst/>
          </a:prstGeom>
        </p:spPr>
      </p:pic>
      <p:sp>
        <p:nvSpPr>
          <p:cNvPr id="29" name="Text 16"/>
          <p:cNvSpPr txBox="1"/>
          <p:nvPr/>
        </p:nvSpPr>
        <p:spPr>
          <a:xfrm>
            <a:off x="8207276" y="1422053"/>
            <a:ext cx="1344513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kern="0" spc="60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HISTÓRICO, BAJO COSTO</a:t>
            </a:r>
            <a:endParaRPr lang="en-US" sz="750" dirty="0"/>
          </a:p>
        </p:txBody>
      </p:sp>
      <p:sp>
        <p:nvSpPr>
          <p:cNvPr id="30" name="Text 17"/>
          <p:cNvSpPr txBox="1"/>
          <p:nvPr/>
        </p:nvSpPr>
        <p:spPr>
          <a:xfrm>
            <a:off x="8207276" y="1669703"/>
            <a:ext cx="3194149" cy="19704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2"/>
              </a:lnSpc>
              <a:spcAft>
                <a:spcPts val="300"/>
              </a:spcAft>
              <a:buNone/>
            </a:pPr>
            <a:r>
              <a:rPr lang="en-US" sz="1350" b="1" kern="0" spc="-2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Doble</a:t>
            </a:r>
            <a:endParaRPr lang="en-US" sz="1350" dirty="0"/>
          </a:p>
        </p:txBody>
      </p:sp>
      <p:sp>
        <p:nvSpPr>
          <p:cNvPr id="31" name="Text 18"/>
          <p:cNvSpPr txBox="1"/>
          <p:nvPr/>
        </p:nvSpPr>
        <p:spPr>
          <a:xfrm>
            <a:off x="8207276" y="1914376"/>
            <a:ext cx="3194149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Aft>
                <a:spcPts val="900"/>
              </a:spcAft>
              <a:buNone/>
            </a:pPr>
            <a:r>
              <a:rPr lang="en-US" sz="975" b="1" kern="0" spc="20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(A × B) × (C × D)</a:t>
            </a:r>
            <a:endParaRPr lang="en-US" sz="975" dirty="0"/>
          </a:p>
        </p:txBody>
      </p:sp>
      <p:sp>
        <p:nvSpPr>
          <p:cNvPr id="32" name="Text 19"/>
          <p:cNvSpPr txBox="1"/>
          <p:nvPr/>
        </p:nvSpPr>
        <p:spPr>
          <a:xfrm>
            <a:off x="8210550" y="2200275"/>
            <a:ext cx="3190875" cy="1714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960" dirty="0">
                <a:solidFill>
                  <a:srgbClr val="C1BFB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Fácil producción, semilla abundante</a:t>
            </a:r>
            <a:endParaRPr lang="en-US" sz="960" dirty="0"/>
          </a:p>
        </p:txBody>
      </p:sp>
      <p:pic>
        <p:nvPicPr>
          <p:cNvPr id="33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07276" y="2242989"/>
            <a:ext cx="95250" cy="132457"/>
          </a:xfrm>
          <a:prstGeom prst="rect">
            <a:avLst/>
          </a:prstGeom>
        </p:spPr>
      </p:pic>
      <p:sp>
        <p:nvSpPr>
          <p:cNvPr id="34" name="Text 20"/>
          <p:cNvSpPr txBox="1"/>
          <p:nvPr/>
        </p:nvSpPr>
        <p:spPr>
          <a:xfrm>
            <a:off x="8210550" y="2419350"/>
            <a:ext cx="3190875" cy="1714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960" dirty="0">
                <a:solidFill>
                  <a:srgbClr val="C1BFB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Menor uniformidad y heterosis</a:t>
            </a:r>
            <a:endParaRPr lang="en-US" sz="960" dirty="0"/>
          </a:p>
        </p:txBody>
      </p:sp>
      <p:pic>
        <p:nvPicPr>
          <p:cNvPr id="35" name="Image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7276" y="2461171"/>
            <a:ext cx="23813" cy="132457"/>
          </a:xfrm>
          <a:prstGeom prst="rect">
            <a:avLst/>
          </a:prstGeom>
        </p:spPr>
      </p:pic>
      <p:sp>
        <p:nvSpPr>
          <p:cNvPr id="36" name="Text 21"/>
          <p:cNvSpPr txBox="1"/>
          <p:nvPr/>
        </p:nvSpPr>
        <p:spPr>
          <a:xfrm>
            <a:off x="8210550" y="2638425"/>
            <a:ext cx="3190875" cy="1714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960" dirty="0">
                <a:solidFill>
                  <a:srgbClr val="C1BFB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Desplazado por trilineales</a:t>
            </a:r>
            <a:endParaRPr lang="en-US" sz="960" dirty="0"/>
          </a:p>
        </p:txBody>
      </p:sp>
      <p:pic>
        <p:nvPicPr>
          <p:cNvPr id="37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07276" y="2679353"/>
            <a:ext cx="95250" cy="132457"/>
          </a:xfrm>
          <a:prstGeom prst="rect">
            <a:avLst/>
          </a:prstGeom>
        </p:spPr>
      </p:pic>
      <p:pic>
        <p:nvPicPr>
          <p:cNvPr id="38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9600" y="3259485"/>
            <a:ext cx="4111675" cy="3293715"/>
          </a:xfrm>
          <a:prstGeom prst="rect">
            <a:avLst/>
          </a:prstGeom>
        </p:spPr>
      </p:pic>
      <p:sp>
        <p:nvSpPr>
          <p:cNvPr id="39" name="Text 22"/>
          <p:cNvSpPr txBox="1"/>
          <p:nvPr/>
        </p:nvSpPr>
        <p:spPr>
          <a:xfrm>
            <a:off x="809625" y="3990529"/>
            <a:ext cx="3711625" cy="388441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30"/>
              </a:lnSpc>
              <a:spcAft>
                <a:spcPts val="750"/>
              </a:spcAft>
              <a:buNone/>
            </a:pPr>
            <a:r>
              <a:rPr lang="en-US" sz="1275" b="1" kern="0" spc="-13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Androesterilidad: clave sin emasculación manual</a:t>
            </a:r>
            <a:endParaRPr lang="en-US" sz="1275" dirty="0"/>
          </a:p>
        </p:txBody>
      </p:sp>
      <p:sp>
        <p:nvSpPr>
          <p:cNvPr id="40" name="Text 23"/>
          <p:cNvSpPr txBox="1"/>
          <p:nvPr/>
        </p:nvSpPr>
        <p:spPr>
          <a:xfrm>
            <a:off x="809625" y="4483745"/>
            <a:ext cx="3711625" cy="54768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GMS (genética)</a:t>
            </a:r>
            <a:r>
              <a:rPr lang="en-US" sz="975" dirty="0">
                <a:solidFill>
                  <a:srgbClr val="BDBBB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gen recesivo ms. </a:t>
            </a:r>
            <a:r>
              <a:rPr lang="en-US" sz="975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CMS (citoplasmática-génica)</a:t>
            </a:r>
            <a:r>
              <a:rPr lang="en-US" sz="975" dirty="0">
                <a:solidFill>
                  <a:srgbClr val="BDBBB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mitocondria estéril + genes restauradores Rf. Permite producción híbrida a escala comercial.</a:t>
            </a:r>
            <a:endParaRPr lang="en-US" sz="975" dirty="0"/>
          </a:p>
        </p:txBody>
      </p:sp>
      <p:pic>
        <p:nvPicPr>
          <p:cNvPr id="41" name="Image 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9625" y="5164782"/>
            <a:ext cx="1902172" cy="290513"/>
          </a:xfrm>
          <a:prstGeom prst="rect">
            <a:avLst/>
          </a:prstGeom>
        </p:spPr>
      </p:pic>
      <p:sp>
        <p:nvSpPr>
          <p:cNvPr id="42" name="Text 24"/>
          <p:cNvSpPr txBox="1"/>
          <p:nvPr/>
        </p:nvSpPr>
        <p:spPr>
          <a:xfrm>
            <a:off x="933450" y="5240982"/>
            <a:ext cx="1654522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C28A5A"/>
                </a:solidFill>
                <a:highlight>
                  <a:srgbClr val="BF875C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CMS + Rf → sin desespigamiento</a:t>
            </a:r>
            <a:endParaRPr lang="en-US" sz="825" dirty="0"/>
          </a:p>
        </p:txBody>
      </p:sp>
      <p:pic>
        <p:nvPicPr>
          <p:cNvPr id="43" name="Image 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787997" y="5164782"/>
            <a:ext cx="885825" cy="290513"/>
          </a:xfrm>
          <a:prstGeom prst="rect">
            <a:avLst/>
          </a:prstGeom>
        </p:spPr>
      </p:pic>
      <p:sp>
        <p:nvSpPr>
          <p:cNvPr id="44" name="Text 25"/>
          <p:cNvSpPr txBox="1"/>
          <p:nvPr/>
        </p:nvSpPr>
        <p:spPr>
          <a:xfrm>
            <a:off x="2911822" y="5240982"/>
            <a:ext cx="638175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Líneas A/B/R</a:t>
            </a:r>
            <a:endParaRPr lang="en-US" sz="825" dirty="0"/>
          </a:p>
        </p:txBody>
      </p:sp>
      <p:pic>
        <p:nvPicPr>
          <p:cNvPr id="45" name="Image 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09625" y="5531495"/>
            <a:ext cx="1550938" cy="290513"/>
          </a:xfrm>
          <a:prstGeom prst="rect">
            <a:avLst/>
          </a:prstGeom>
        </p:spPr>
      </p:pic>
      <p:sp>
        <p:nvSpPr>
          <p:cNvPr id="46" name="Text 26"/>
          <p:cNvSpPr txBox="1"/>
          <p:nvPr/>
        </p:nvSpPr>
        <p:spPr>
          <a:xfrm>
            <a:off x="933450" y="5607695"/>
            <a:ext cx="1303288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70% menos mano de obra</a:t>
            </a:r>
            <a:endParaRPr lang="en-US" sz="825" dirty="0"/>
          </a:p>
        </p:txBody>
      </p:sp>
      <p:pic>
        <p:nvPicPr>
          <p:cNvPr id="47" name="Image 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73675" y="3259485"/>
            <a:ext cx="6708725" cy="3293715"/>
          </a:xfrm>
          <a:prstGeom prst="rect">
            <a:avLst/>
          </a:prstGeom>
        </p:spPr>
      </p:pic>
      <p:pic>
        <p:nvPicPr>
          <p:cNvPr id="48" name="Image 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997500" y="3364260"/>
            <a:ext cx="6461075" cy="2476500"/>
          </a:xfrm>
          <a:prstGeom prst="rect">
            <a:avLst/>
          </a:prstGeom>
        </p:spPr>
      </p:pic>
      <p:sp>
        <p:nvSpPr>
          <p:cNvPr id="49" name="Text 27"/>
          <p:cNvSpPr txBox="1"/>
          <p:nvPr/>
        </p:nvSpPr>
        <p:spPr>
          <a:xfrm>
            <a:off x="4997500" y="5926485"/>
            <a:ext cx="1740098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kern="0" spc="30" dirty="0">
                <a:solidFill>
                  <a:srgbClr val="6B6B7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TIPOS DE HÍBRIDOS EN ALÓGAMAS</a:t>
            </a:r>
            <a:endParaRPr lang="en-US" sz="750" dirty="0"/>
          </a:p>
        </p:txBody>
      </p:sp>
      <p:sp>
        <p:nvSpPr>
          <p:cNvPr id="50" name="Text 28"/>
          <p:cNvSpPr txBox="1"/>
          <p:nvPr/>
        </p:nvSpPr>
        <p:spPr>
          <a:xfrm>
            <a:off x="9839027" y="5926485"/>
            <a:ext cx="1619548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kern="0" spc="30" dirty="0">
                <a:solidFill>
                  <a:srgbClr val="6B6B7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Esquema comercial • Fuente AVA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524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400050"/>
            <a:ext cx="10972800" cy="39811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300" b="1" kern="0" spc="-66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Fase 1 en plataforma AVA — Ruta de trabajo</a:t>
            </a:r>
            <a:endParaRPr lang="en-US" sz="33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883890"/>
            <a:ext cx="10972800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600"/>
              </a:spcBef>
              <a:buNone/>
            </a:pPr>
            <a:r>
              <a:rPr lang="en-US" sz="975" kern="0" spc="59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SEMANAS • APRENDIZAJE AUTÓNOMO + COLABORATIVO • 50% DE LA UNIDAD 1</a:t>
            </a:r>
            <a:endParaRPr lang="en-US" sz="975" dirty="0"/>
          </a:p>
        </p:txBody>
      </p:sp>
      <p:sp>
        <p:nvSpPr>
          <p:cNvPr id="4" name="Shape 2"/>
          <p:cNvSpPr/>
          <p:nvPr/>
        </p:nvSpPr>
        <p:spPr>
          <a:xfrm>
            <a:off x="790575" y="1590675"/>
            <a:ext cx="19050" cy="1028700"/>
          </a:xfrm>
          <a:prstGeom prst="rect">
            <a:avLst/>
          </a:prstGeom>
          <a:solidFill>
            <a:srgbClr val="A4ADBB">
              <a:alpha val="22000"/>
            </a:srgbClr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050" y="1288703"/>
            <a:ext cx="5871121" cy="126012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343025" y="1450628"/>
            <a:ext cx="5509171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kern="0" spc="-11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Semana 1–2 — Fundamentos biológicos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1343025" y="1677293"/>
            <a:ext cx="5509171" cy="3619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450"/>
              </a:spcBef>
              <a:buNone/>
            </a:pPr>
            <a:r>
              <a:rPr lang="en-US" sz="975" dirty="0">
                <a:solidFill>
                  <a:srgbClr val="B9B7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Lectura base Allard cap 3 + Video biología floral maíz (15 min). Identifica monoecia, protandria.</a:t>
            </a:r>
            <a:endParaRPr lang="en-US" sz="975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25" y="2134493"/>
            <a:ext cx="892522" cy="252413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38275" y="2191643"/>
            <a:ext cx="702022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Foro 1 • 10 pts</a:t>
            </a:r>
            <a:endParaRPr lang="en-US" sz="825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0797" y="2134493"/>
            <a:ext cx="1869430" cy="25241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2426047" y="2191643"/>
            <a:ext cx="167893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Identifica mecanismo en tu región</a:t>
            </a:r>
            <a:endParaRPr lang="en-US" sz="825" dirty="0"/>
          </a:p>
        </p:txBody>
      </p:sp>
      <p:sp>
        <p:nvSpPr>
          <p:cNvPr id="12" name="Shape 7"/>
          <p:cNvSpPr/>
          <p:nvPr/>
        </p:nvSpPr>
        <p:spPr>
          <a:xfrm>
            <a:off x="790575" y="2847975"/>
            <a:ext cx="19050" cy="847725"/>
          </a:xfrm>
          <a:prstGeom prst="rect">
            <a:avLst/>
          </a:prstGeom>
          <a:solidFill>
            <a:srgbClr val="A4ADBB">
              <a:alpha val="22000"/>
            </a:srgbClr>
          </a:solidFill>
          <a:ln/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2050" y="2548830"/>
            <a:ext cx="5871121" cy="107439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343025" y="2710755"/>
            <a:ext cx="5509171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kern="0" spc="-11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Semana 3 — Taller caracterización</a:t>
            </a:r>
            <a:endParaRPr lang="en-US" sz="1050" dirty="0"/>
          </a:p>
        </p:txBody>
      </p:sp>
      <p:sp>
        <p:nvSpPr>
          <p:cNvPr id="15" name="Text 9"/>
          <p:cNvSpPr txBox="1"/>
          <p:nvPr/>
        </p:nvSpPr>
        <p:spPr>
          <a:xfrm>
            <a:off x="1343025" y="2937421"/>
            <a:ext cx="5509171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450"/>
              </a:spcBef>
              <a:buNone/>
            </a:pPr>
            <a:r>
              <a:rPr lang="en-US" sz="975" dirty="0">
                <a:solidFill>
                  <a:srgbClr val="B9B7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Usa descriptores IPGRI (maíz, cacao, cucurbitáceas). Registra 10 accesiones locales mínimo.</a:t>
            </a:r>
            <a:endParaRPr lang="en-US" sz="975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3025" y="3208883"/>
            <a:ext cx="1176784" cy="252413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38275" y="3266033"/>
            <a:ext cx="986284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IPGRI • AGROSAVIA</a:t>
            </a:r>
            <a:endParaRPr lang="en-US" sz="825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5059" y="3208883"/>
            <a:ext cx="950863" cy="252413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2710309" y="3266033"/>
            <a:ext cx="76036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Herbario digital</a:t>
            </a:r>
            <a:endParaRPr lang="en-US" sz="825" dirty="0"/>
          </a:p>
        </p:txBody>
      </p:sp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2050" y="3623221"/>
            <a:ext cx="5871121" cy="1074390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1343025" y="3785146"/>
            <a:ext cx="5509171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kern="0" spc="-11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Semana 4 — Evaluación Fase 1</a:t>
            </a:r>
            <a:endParaRPr lang="en-US" sz="1050" dirty="0"/>
          </a:p>
        </p:txBody>
      </p:sp>
      <p:sp>
        <p:nvSpPr>
          <p:cNvPr id="22" name="Text 13"/>
          <p:cNvSpPr txBox="1"/>
          <p:nvPr/>
        </p:nvSpPr>
        <p:spPr>
          <a:xfrm>
            <a:off x="1343025" y="4011811"/>
            <a:ext cx="5509171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450"/>
              </a:spcBef>
              <a:buNone/>
            </a:pPr>
            <a:r>
              <a:rPr lang="en-US" sz="975" dirty="0">
                <a:solidFill>
                  <a:srgbClr val="B9B7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Quiz 20% (20 preguntas, 45 min) + Entrega ficha germoplasma 30% + Herbario digital.</a:t>
            </a:r>
            <a:endParaRPr lang="en-US" sz="975" dirty="0"/>
          </a:p>
        </p:txBody>
      </p:sp>
      <p:pic>
        <p:nvPicPr>
          <p:cNvPr id="23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43025" y="4283273"/>
            <a:ext cx="678210" cy="252413"/>
          </a:xfrm>
          <a:prstGeom prst="rect">
            <a:avLst/>
          </a:prstGeom>
        </p:spPr>
      </p:pic>
      <p:sp>
        <p:nvSpPr>
          <p:cNvPr id="24" name="Text 14"/>
          <p:cNvSpPr txBox="1"/>
          <p:nvPr/>
        </p:nvSpPr>
        <p:spPr>
          <a:xfrm>
            <a:off x="1438275" y="4340423"/>
            <a:ext cx="48771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Quiz 20%</a:t>
            </a:r>
            <a:endParaRPr lang="en-US" sz="825" dirty="0"/>
          </a:p>
        </p:txBody>
      </p:sp>
      <p:pic>
        <p:nvPicPr>
          <p:cNvPr id="25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16485" y="4283273"/>
            <a:ext cx="1433661" cy="252413"/>
          </a:xfrm>
          <a:prstGeom prst="rect">
            <a:avLst/>
          </a:prstGeom>
        </p:spPr>
      </p:pic>
      <p:sp>
        <p:nvSpPr>
          <p:cNvPr id="26" name="Text 15"/>
          <p:cNvSpPr txBox="1"/>
          <p:nvPr/>
        </p:nvSpPr>
        <p:spPr>
          <a:xfrm>
            <a:off x="2211735" y="4340423"/>
            <a:ext cx="1243161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Ficha 30% • Originalidad</a:t>
            </a:r>
            <a:endParaRPr lang="en-US" sz="825" dirty="0"/>
          </a:p>
        </p:txBody>
      </p:sp>
      <p:pic>
        <p:nvPicPr>
          <p:cNvPr id="27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99871" y="1288703"/>
            <a:ext cx="4282380" cy="1713905"/>
          </a:xfrm>
          <a:prstGeom prst="rect">
            <a:avLst/>
          </a:prstGeom>
        </p:spPr>
      </p:pic>
      <p:sp>
        <p:nvSpPr>
          <p:cNvPr id="28" name="Text 16"/>
          <p:cNvSpPr txBox="1"/>
          <p:nvPr/>
        </p:nvSpPr>
        <p:spPr>
          <a:xfrm>
            <a:off x="7480846" y="1460153"/>
            <a:ext cx="3920430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spcAft>
                <a:spcPts val="600"/>
              </a:spcAft>
              <a:buNone/>
            </a:pPr>
            <a:r>
              <a:rPr lang="en-US" sz="750" kern="0" spc="60" dirty="0">
                <a:solidFill>
                  <a:srgbClr val="A4AE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RÚBRICA AVA</a:t>
            </a:r>
            <a:endParaRPr lang="en-US" sz="750" dirty="0"/>
          </a:p>
        </p:txBody>
      </p:sp>
      <p:sp>
        <p:nvSpPr>
          <p:cNvPr id="29" name="Text 17"/>
          <p:cNvSpPr txBox="1"/>
          <p:nvPr/>
        </p:nvSpPr>
        <p:spPr>
          <a:xfrm>
            <a:off x="7480846" y="1669703"/>
            <a:ext cx="3920430" cy="1827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kern="0" spc="-12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Qué se evalúa</a:t>
            </a:r>
            <a:endParaRPr lang="en-US" sz="1200" dirty="0"/>
          </a:p>
        </p:txBody>
      </p:sp>
      <p:sp>
        <p:nvSpPr>
          <p:cNvPr id="30" name="Text 18"/>
          <p:cNvSpPr txBox="1"/>
          <p:nvPr/>
        </p:nvSpPr>
        <p:spPr>
          <a:xfrm>
            <a:off x="7680871" y="1957239"/>
            <a:ext cx="3720405" cy="1637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C5C3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Originalidad y trazabilidad de datos de campo</a:t>
            </a:r>
            <a:endParaRPr lang="en-US" sz="975" dirty="0"/>
          </a:p>
        </p:txBody>
      </p:sp>
      <p:pic>
        <p:nvPicPr>
          <p:cNvPr id="31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80846" y="1966764"/>
            <a:ext cx="104775" cy="154186"/>
          </a:xfrm>
          <a:prstGeom prst="rect">
            <a:avLst/>
          </a:prstGeom>
        </p:spPr>
      </p:pic>
      <p:sp>
        <p:nvSpPr>
          <p:cNvPr id="32" name="Text 19"/>
          <p:cNvSpPr txBox="1"/>
          <p:nvPr/>
        </p:nvSpPr>
        <p:spPr>
          <a:xfrm>
            <a:off x="7680871" y="2197150"/>
            <a:ext cx="3720405" cy="1637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C5C3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Uso normas APA 7 en bibliografía (Allard, Poehlman)</a:t>
            </a:r>
            <a:endParaRPr lang="en-US" sz="975" dirty="0"/>
          </a:p>
        </p:txBody>
      </p:sp>
      <p:pic>
        <p:nvPicPr>
          <p:cNvPr id="33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80846" y="2206675"/>
            <a:ext cx="104775" cy="154186"/>
          </a:xfrm>
          <a:prstGeom prst="rect">
            <a:avLst/>
          </a:prstGeom>
        </p:spPr>
      </p:pic>
      <p:sp>
        <p:nvSpPr>
          <p:cNvPr id="34" name="Text 20"/>
          <p:cNvSpPr txBox="1"/>
          <p:nvPr/>
        </p:nvSpPr>
        <p:spPr>
          <a:xfrm>
            <a:off x="7680871" y="2437061"/>
            <a:ext cx="3720405" cy="1637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C5C3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Participación crítica y respuesta a 2 compañeros en foros</a:t>
            </a:r>
            <a:endParaRPr lang="en-US" sz="975" dirty="0"/>
          </a:p>
        </p:txBody>
      </p:sp>
      <p:pic>
        <p:nvPicPr>
          <p:cNvPr id="35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80846" y="2446586"/>
            <a:ext cx="104775" cy="154186"/>
          </a:xfrm>
          <a:prstGeom prst="rect">
            <a:avLst/>
          </a:prstGeom>
        </p:spPr>
      </p:pic>
      <p:sp>
        <p:nvSpPr>
          <p:cNvPr id="36" name="Text 21"/>
          <p:cNvSpPr txBox="1"/>
          <p:nvPr/>
        </p:nvSpPr>
        <p:spPr>
          <a:xfrm>
            <a:off x="7680871" y="2676971"/>
            <a:ext cx="3720405" cy="1637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C5C3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Correcto uso descriptores IPGRI y fotos con escala</a:t>
            </a:r>
            <a:endParaRPr lang="en-US" sz="975" dirty="0"/>
          </a:p>
        </p:txBody>
      </p:sp>
      <p:pic>
        <p:nvPicPr>
          <p:cNvPr id="37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80846" y="2686496"/>
            <a:ext cx="104775" cy="154186"/>
          </a:xfrm>
          <a:prstGeom prst="rect">
            <a:avLst/>
          </a:prstGeom>
        </p:spPr>
      </p:pic>
      <p:pic>
        <p:nvPicPr>
          <p:cNvPr id="38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99871" y="3135957"/>
            <a:ext cx="4282380" cy="1713905"/>
          </a:xfrm>
          <a:prstGeom prst="rect">
            <a:avLst/>
          </a:prstGeom>
        </p:spPr>
      </p:pic>
      <p:sp>
        <p:nvSpPr>
          <p:cNvPr id="39" name="Text 22"/>
          <p:cNvSpPr txBox="1"/>
          <p:nvPr/>
        </p:nvSpPr>
        <p:spPr>
          <a:xfrm>
            <a:off x="7480846" y="3307407"/>
            <a:ext cx="3920430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spcAft>
                <a:spcPts val="600"/>
              </a:spcAft>
              <a:buNone/>
            </a:pPr>
            <a:r>
              <a:rPr lang="en-US" sz="750" kern="0" spc="6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RECURSOS CLAVE</a:t>
            </a:r>
            <a:endParaRPr lang="en-US" sz="750" dirty="0"/>
          </a:p>
        </p:txBody>
      </p:sp>
      <p:sp>
        <p:nvSpPr>
          <p:cNvPr id="40" name="Text 23"/>
          <p:cNvSpPr txBox="1"/>
          <p:nvPr/>
        </p:nvSpPr>
        <p:spPr>
          <a:xfrm>
            <a:off x="7480846" y="3516957"/>
            <a:ext cx="3920430" cy="1827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kern="0" spc="-12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Biblioteca disponible 24/7</a:t>
            </a:r>
            <a:endParaRPr lang="en-US" sz="1200" dirty="0"/>
          </a:p>
        </p:txBody>
      </p:sp>
      <p:sp>
        <p:nvSpPr>
          <p:cNvPr id="41" name="Text 24"/>
          <p:cNvSpPr txBox="1"/>
          <p:nvPr/>
        </p:nvSpPr>
        <p:spPr>
          <a:xfrm>
            <a:off x="7707064" y="3804493"/>
            <a:ext cx="3694212" cy="1637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C5C3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Biblioteca AVA – Videos FAO alogamia</a:t>
            </a:r>
            <a:endParaRPr lang="en-US" sz="975" dirty="0"/>
          </a:p>
        </p:txBody>
      </p:sp>
      <p:pic>
        <p:nvPicPr>
          <p:cNvPr id="42" name="Image 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80846" y="3814018"/>
            <a:ext cx="130969" cy="154186"/>
          </a:xfrm>
          <a:prstGeom prst="rect">
            <a:avLst/>
          </a:prstGeom>
        </p:spPr>
      </p:pic>
      <p:sp>
        <p:nvSpPr>
          <p:cNvPr id="43" name="Text 25"/>
          <p:cNvSpPr txBox="1"/>
          <p:nvPr/>
        </p:nvSpPr>
        <p:spPr>
          <a:xfrm>
            <a:off x="7707064" y="4044404"/>
            <a:ext cx="3694212" cy="1637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C5C3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Base AGROSAVIA – Catálogo germoplasma</a:t>
            </a:r>
            <a:endParaRPr lang="en-US" sz="975" dirty="0"/>
          </a:p>
        </p:txBody>
      </p:sp>
      <p:pic>
        <p:nvPicPr>
          <p:cNvPr id="44" name="Image 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80846" y="4053929"/>
            <a:ext cx="130969" cy="154186"/>
          </a:xfrm>
          <a:prstGeom prst="rect">
            <a:avLst/>
          </a:prstGeom>
        </p:spPr>
      </p:pic>
      <p:sp>
        <p:nvSpPr>
          <p:cNvPr id="45" name="Text 26"/>
          <p:cNvSpPr txBox="1"/>
          <p:nvPr/>
        </p:nvSpPr>
        <p:spPr>
          <a:xfrm>
            <a:off x="7707064" y="4284315"/>
            <a:ext cx="3694212" cy="1637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C5C3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Ceballos H. (2020) Mejoramiento UNAL cap 5</a:t>
            </a:r>
            <a:endParaRPr lang="en-US" sz="975" dirty="0"/>
          </a:p>
        </p:txBody>
      </p:sp>
      <p:pic>
        <p:nvPicPr>
          <p:cNvPr id="46" name="Image 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80846" y="4293840"/>
            <a:ext cx="130969" cy="154186"/>
          </a:xfrm>
          <a:prstGeom prst="rect">
            <a:avLst/>
          </a:prstGeom>
        </p:spPr>
      </p:pic>
      <p:sp>
        <p:nvSpPr>
          <p:cNvPr id="47" name="Text 27"/>
          <p:cNvSpPr txBox="1"/>
          <p:nvPr/>
        </p:nvSpPr>
        <p:spPr>
          <a:xfrm>
            <a:off x="7707064" y="4524226"/>
            <a:ext cx="3694212" cy="1637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C5C3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CIMMYT – Manual selección masal</a:t>
            </a:r>
            <a:endParaRPr lang="en-US" sz="975" dirty="0"/>
          </a:p>
        </p:txBody>
      </p:sp>
      <p:pic>
        <p:nvPicPr>
          <p:cNvPr id="48" name="Image 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80846" y="4533751"/>
            <a:ext cx="130969" cy="154186"/>
          </a:xfrm>
          <a:prstGeom prst="rect">
            <a:avLst/>
          </a:prstGeom>
        </p:spPr>
      </p:pic>
      <p:pic>
        <p:nvPicPr>
          <p:cNvPr id="49" name="Image 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299871" y="4983212"/>
            <a:ext cx="4282380" cy="590550"/>
          </a:xfrm>
          <a:prstGeom prst="rect">
            <a:avLst/>
          </a:prstGeom>
        </p:spPr>
      </p:pic>
      <p:sp>
        <p:nvSpPr>
          <p:cNvPr id="50" name="Shape 28"/>
          <p:cNvSpPr/>
          <p:nvPr/>
        </p:nvSpPr>
        <p:spPr>
          <a:xfrm>
            <a:off x="7458075" y="5124450"/>
            <a:ext cx="238125" cy="304800"/>
          </a:xfrm>
          <a:prstGeom prst="roundRect">
            <a:avLst>
              <a:gd name="adj" fmla="val 32000"/>
            </a:avLst>
          </a:prstGeom>
          <a:solidFill>
            <a:srgbClr val="C28A5A"/>
          </a:solidFill>
          <a:ln/>
        </p:spPr>
      </p:sp>
      <p:pic>
        <p:nvPicPr>
          <p:cNvPr id="51" name="Image 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558832" y="5192762"/>
            <a:ext cx="42863" cy="171450"/>
          </a:xfrm>
          <a:prstGeom prst="rect">
            <a:avLst/>
          </a:prstGeom>
        </p:spPr>
      </p:pic>
      <p:sp>
        <p:nvSpPr>
          <p:cNvPr id="52" name="Text 29"/>
          <p:cNvSpPr txBox="1"/>
          <p:nvPr/>
        </p:nvSpPr>
        <p:spPr>
          <a:xfrm>
            <a:off x="7813030" y="5116562"/>
            <a:ext cx="3607296" cy="33337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dirty="0">
                <a:solidFill>
                  <a:srgbClr val="B9B7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Plazo ficha: domingo 23:59. Formato PDF + Excel pasaporte. Sin prórroga automática.</a:t>
            </a:r>
            <a:endParaRPr lang="en-US" sz="900" dirty="0"/>
          </a:p>
        </p:txBody>
      </p:sp>
      <p:pic>
        <p:nvPicPr>
          <p:cNvPr id="53" name="Image 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09600" y="1288703"/>
            <a:ext cx="342900" cy="342900"/>
          </a:xfrm>
          <a:prstGeom prst="rect">
            <a:avLst/>
          </a:prstGeom>
        </p:spPr>
      </p:pic>
      <p:pic>
        <p:nvPicPr>
          <p:cNvPr id="54" name="Image 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11398" y="1398240"/>
            <a:ext cx="139303" cy="123825"/>
          </a:xfrm>
          <a:prstGeom prst="rect">
            <a:avLst/>
          </a:prstGeom>
        </p:spPr>
      </p:pic>
      <p:pic>
        <p:nvPicPr>
          <p:cNvPr id="55" name="Image 23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09600" y="2548830"/>
            <a:ext cx="342900" cy="342900"/>
          </a:xfrm>
          <a:prstGeom prst="rect">
            <a:avLst/>
          </a:prstGeom>
        </p:spPr>
      </p:pic>
      <p:pic>
        <p:nvPicPr>
          <p:cNvPr id="56" name="Image 24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34616" y="2658368"/>
            <a:ext cx="92869" cy="123825"/>
          </a:xfrm>
          <a:prstGeom prst="rect">
            <a:avLst/>
          </a:prstGeom>
        </p:spPr>
      </p:pic>
      <p:pic>
        <p:nvPicPr>
          <p:cNvPr id="57" name="Image 25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9600" y="3623221"/>
            <a:ext cx="342900" cy="342900"/>
          </a:xfrm>
          <a:prstGeom prst="rect">
            <a:avLst/>
          </a:prstGeom>
        </p:spPr>
      </p:pic>
      <p:pic>
        <p:nvPicPr>
          <p:cNvPr id="58" name="Image 26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19138" y="3732758"/>
            <a:ext cx="123825" cy="1238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524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444055" y="419100"/>
            <a:ext cx="7303740" cy="47535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900"/>
              </a:lnSpc>
              <a:buNone/>
            </a:pPr>
            <a:r>
              <a:rPr lang="en-US" sz="3900" b="1" kern="0" spc="-78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Conclusiones y próximos pasos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5753100" y="1066800"/>
            <a:ext cx="685800" cy="28575"/>
          </a:xfrm>
          <a:prstGeom prst="roundRect">
            <a:avLst>
              <a:gd name="adj" fmla="val 66667"/>
            </a:avLst>
          </a:prstGeom>
          <a:solidFill>
            <a:srgbClr val="C28A5A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50" y="1361182"/>
            <a:ext cx="8191500" cy="700088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1225" y="1504057"/>
            <a:ext cx="266700" cy="2667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289870" y="1561207"/>
            <a:ext cx="158055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2524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581275" y="1513582"/>
            <a:ext cx="7429500" cy="40481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31"/>
              </a:lnSpc>
              <a:buNone/>
            </a:pPr>
            <a:r>
              <a:rPr lang="en-US" sz="1125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Fase 1 establece bases biológicas y genéticas esenciales.</a:t>
            </a:r>
            <a:r>
              <a:rPr lang="en-US" sz="1125" dirty="0">
                <a:solidFill>
                  <a:srgbClr val="D1CF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Alogamia &gt;80% sostiene heterocigosis y equilibrio Hardy-Weinberg p²+2pq+q².</a:t>
            </a:r>
            <a:endParaRPr lang="en-US" sz="1125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0250" y="2175570"/>
            <a:ext cx="8191500" cy="700088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1225" y="2318445"/>
            <a:ext cx="266700" cy="266700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2278559" y="2375595"/>
            <a:ext cx="169366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2524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581275" y="2327970"/>
            <a:ext cx="7429500" cy="40481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31"/>
              </a:lnSpc>
              <a:buNone/>
            </a:pPr>
            <a:r>
              <a:rPr lang="en-US" sz="1125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Alógamas = variabilidad, heterocigosis y oportunidad de heterosis.</a:t>
            </a:r>
            <a:r>
              <a:rPr lang="en-US" sz="1125" dirty="0">
                <a:solidFill>
                  <a:srgbClr val="D1CF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Depresión endogámica Δ = F×2pq·d obliga a manejar poblaciones, no líneas aisladas.</a:t>
            </a:r>
            <a:endParaRPr lang="en-US" sz="1125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0250" y="2989957"/>
            <a:ext cx="8191500" cy="700088"/>
          </a:xfrm>
          <a:prstGeom prst="rect">
            <a:avLst/>
          </a:prstGeom>
        </p:spPr>
      </p:pic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1225" y="3132832"/>
            <a:ext cx="266700" cy="266700"/>
          </a:xfrm>
          <a:prstGeom prst="rect">
            <a:avLst/>
          </a:prstGeom>
        </p:spPr>
      </p:pic>
      <p:sp>
        <p:nvSpPr>
          <p:cNvPr id="14" name="Text 6"/>
          <p:cNvSpPr txBox="1"/>
          <p:nvPr/>
        </p:nvSpPr>
        <p:spPr>
          <a:xfrm>
            <a:off x="2277666" y="3189982"/>
            <a:ext cx="170259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2524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581275" y="3142357"/>
            <a:ext cx="7429500" cy="40481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31"/>
              </a:lnSpc>
              <a:buNone/>
            </a:pPr>
            <a:r>
              <a:rPr lang="en-US" sz="1125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Conservación de germoplasma es estratégica para Colombia.</a:t>
            </a:r>
            <a:r>
              <a:rPr lang="en-US" sz="1125" dirty="0">
                <a:solidFill>
                  <a:srgbClr val="D1CF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AGROSAVIA, CIMMYT y CIAT proveen materia prima para adaptación a pisos térmicos y cambio climático.</a:t>
            </a:r>
            <a:endParaRPr lang="en-US" sz="1125" dirty="0"/>
          </a:p>
        </p:txBody>
      </p:sp>
      <p:pic>
        <p:nvPicPr>
          <p:cNvPr id="16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0250" y="3861495"/>
            <a:ext cx="8191500" cy="985242"/>
          </a:xfrm>
          <a:prstGeom prst="rect">
            <a:avLst/>
          </a:prstGeom>
        </p:spPr>
      </p:pic>
      <p:sp>
        <p:nvSpPr>
          <p:cNvPr id="17" name="Text 8"/>
          <p:cNvSpPr txBox="1"/>
          <p:nvPr/>
        </p:nvSpPr>
        <p:spPr>
          <a:xfrm>
            <a:off x="2200275" y="4051995"/>
            <a:ext cx="5830342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spcAft>
                <a:spcPts val="450"/>
              </a:spcAft>
              <a:buNone/>
            </a:pPr>
            <a:r>
              <a:rPr lang="en-US" sz="750" kern="0" spc="6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PRÓXIMO EN AVA</a:t>
            </a:r>
            <a:endParaRPr lang="en-US" sz="750" dirty="0"/>
          </a:p>
        </p:txBody>
      </p:sp>
      <p:sp>
        <p:nvSpPr>
          <p:cNvPr id="18" name="Text 9"/>
          <p:cNvSpPr txBox="1"/>
          <p:nvPr/>
        </p:nvSpPr>
        <p:spPr>
          <a:xfrm>
            <a:off x="2200275" y="4242495"/>
            <a:ext cx="5830342" cy="2056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kern="0" spc="-13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Fase 2 — Desarrollo de líneas endogámicas y pruebas de ACG / ACE</a:t>
            </a:r>
            <a:endParaRPr lang="en-US" sz="1350" dirty="0"/>
          </a:p>
        </p:txBody>
      </p:sp>
      <p:sp>
        <p:nvSpPr>
          <p:cNvPr id="19" name="Text 10"/>
          <p:cNvSpPr txBox="1"/>
          <p:nvPr/>
        </p:nvSpPr>
        <p:spPr>
          <a:xfrm>
            <a:off x="2200275" y="4495800"/>
            <a:ext cx="5830342" cy="169962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14"/>
              </a:lnSpc>
              <a:spcBef>
                <a:spcPts val="300"/>
              </a:spcBef>
              <a:buNone/>
            </a:pPr>
            <a:r>
              <a:rPr lang="en-US" sz="975" dirty="0">
                <a:solidFill>
                  <a:srgbClr val="B9B7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Formación de líneas S1-S4, topcross para ACG y dialélicos para ACE. Diseño de semilleros aislados.</a:t>
            </a:r>
            <a:endParaRPr lang="en-US" sz="975" dirty="0"/>
          </a:p>
        </p:txBody>
      </p:sp>
      <p:pic>
        <p:nvPicPr>
          <p:cNvPr id="20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23028" y="4199334"/>
            <a:ext cx="768697" cy="309563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9356378" y="4285059"/>
            <a:ext cx="501997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2524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UNIDAD 2</a:t>
            </a:r>
            <a:endParaRPr lang="en-US" sz="825" dirty="0"/>
          </a:p>
        </p:txBody>
      </p:sp>
      <p:pic>
        <p:nvPicPr>
          <p:cNvPr id="22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0250" y="5056287"/>
            <a:ext cx="8191500" cy="289471"/>
          </a:xfrm>
          <a:prstGeom prst="rect">
            <a:avLst/>
          </a:prstGeom>
        </p:spPr>
      </p:pic>
      <p:sp>
        <p:nvSpPr>
          <p:cNvPr id="23" name="Text 12"/>
          <p:cNvSpPr txBox="1"/>
          <p:nvPr/>
        </p:nvSpPr>
        <p:spPr>
          <a:xfrm>
            <a:off x="2000250" y="5199162"/>
            <a:ext cx="5761434" cy="14659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5"/>
              </a:lnSpc>
              <a:buNone/>
            </a:pPr>
            <a:r>
              <a:rPr lang="en-US" sz="825" kern="0" spc="8" dirty="0">
                <a:solidFill>
                  <a:srgbClr val="A4AEBC">
                    <a:alpha val="7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Allard (1999) Principios de Mejora • Poehlman &amp; Sleper (2005) • Ceballos H. (2020) UNAL • AGROSAVIA Catálogo</a:t>
            </a:r>
            <a:endParaRPr lang="en-US" sz="825" dirty="0"/>
          </a:p>
        </p:txBody>
      </p:sp>
      <p:sp>
        <p:nvSpPr>
          <p:cNvPr id="24" name="Text 13"/>
          <p:cNvSpPr txBox="1"/>
          <p:nvPr/>
        </p:nvSpPr>
        <p:spPr>
          <a:xfrm>
            <a:off x="8763744" y="5199162"/>
            <a:ext cx="1428006" cy="14659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5"/>
              </a:lnSpc>
              <a:buNone/>
            </a:pPr>
            <a:r>
              <a:rPr lang="en-US" sz="825" kern="0" spc="8" dirty="0">
                <a:solidFill>
                  <a:srgbClr val="A4AEBC">
                    <a:alpha val="7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AVA • Mejoramiento Vegetal</a:t>
            </a:r>
            <a:endParaRPr lang="en-US" sz="825" dirty="0"/>
          </a:p>
        </p:txBody>
      </p:sp>
      <p:pic>
        <p:nvPicPr>
          <p:cNvPr id="25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74435" y="5208687"/>
            <a:ext cx="132159" cy="1047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2011</Words>
  <Application>Microsoft Office PowerPoint</Application>
  <PresentationFormat>Panorámica</PresentationFormat>
  <Paragraphs>277</Paragraphs>
  <Slides>14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Calibri</vt:lpstr>
      <vt:lpstr>Inter</vt:lpstr>
      <vt:lpstr>Source Serif 4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Mejora-Genética-Convencional-de-Plantas-Alógamas-Fase-1</dc:title>
  <dc:subject>PptxGenJS Presentation</dc:subject>
  <dc:creator>PptxGenJS</dc:creator>
  <cp:lastModifiedBy>Jose Omar Cardona Montaño</cp:lastModifiedBy>
  <cp:revision>5</cp:revision>
  <dcterms:created xsi:type="dcterms:W3CDTF">2026-09-13T12:58:30Z</dcterms:created>
  <dcterms:modified xsi:type="dcterms:W3CDTF">2026-09-13T14:59:17Z</dcterms:modified>
</cp:coreProperties>
</file>