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89" r:id="rId3"/>
    <p:sldId id="258" r:id="rId4"/>
    <p:sldId id="290" r:id="rId5"/>
    <p:sldId id="291" r:id="rId6"/>
    <p:sldId id="292" r:id="rId7"/>
    <p:sldId id="293" r:id="rId8"/>
    <p:sldId id="294" r:id="rId9"/>
    <p:sldId id="263" r:id="rId10"/>
    <p:sldId id="288" r:id="rId11"/>
    <p:sldId id="259" r:id="rId12"/>
    <p:sldId id="260" r:id="rId13"/>
    <p:sldId id="261" r:id="rId14"/>
    <p:sldId id="262" r:id="rId15"/>
    <p:sldId id="295" r:id="rId16"/>
    <p:sldId id="264" r:id="rId17"/>
    <p:sldId id="265" r:id="rId18"/>
    <p:sldId id="272" r:id="rId19"/>
    <p:sldId id="266" r:id="rId20"/>
    <p:sldId id="273" r:id="rId21"/>
    <p:sldId id="267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68" r:id="rId32"/>
    <p:sldId id="284" r:id="rId33"/>
    <p:sldId id="285" r:id="rId34"/>
    <p:sldId id="286" r:id="rId35"/>
    <p:sldId id="287" r:id="rId36"/>
    <p:sldId id="283" r:id="rId37"/>
    <p:sldId id="269" r:id="rId38"/>
  </p:sldIdLst>
  <p:sldSz cx="18288000" cy="10287000"/>
  <p:notesSz cx="6858000" cy="9144000"/>
  <p:embeddedFontLs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The Seasons" panose="020B0604020202020204" charset="0"/>
      <p:regular r:id="rId43"/>
    </p:embeddedFont>
    <p:embeddedFont>
      <p:font typeface="The Seasons Bold" panose="020B0604020202020204" charset="0"/>
      <p:regular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microsoft.com/office/2007/relationships/hdphoto" Target="../media/hdphoto1.wdp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microsoft.com/office/2007/relationships/hdphoto" Target="../media/hdphoto1.wdp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5.png"/><Relationship Id="rId7" Type="http://schemas.openxmlformats.org/officeDocument/2006/relationships/image" Target="../media/image2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7.svg"/><Relationship Id="rId10" Type="http://schemas.openxmlformats.org/officeDocument/2006/relationships/image" Target="../media/image27.png"/><Relationship Id="rId4" Type="http://schemas.openxmlformats.org/officeDocument/2006/relationships/image" Target="../media/image6.png"/><Relationship Id="rId9" Type="http://schemas.openxmlformats.org/officeDocument/2006/relationships/image" Target="../media/image2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10.png"/><Relationship Id="rId9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42.png"/><Relationship Id="rId7" Type="http://schemas.openxmlformats.org/officeDocument/2006/relationships/image" Target="../media/image3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4.png"/><Relationship Id="rId4" Type="http://schemas.openxmlformats.org/officeDocument/2006/relationships/image" Target="../media/image43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5.png"/><Relationship Id="rId7" Type="http://schemas.openxmlformats.org/officeDocument/2006/relationships/image" Target="../media/image49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svg"/><Relationship Id="rId10" Type="http://schemas.openxmlformats.org/officeDocument/2006/relationships/image" Target="../media/image41.png"/><Relationship Id="rId4" Type="http://schemas.openxmlformats.org/officeDocument/2006/relationships/image" Target="../media/image46.png"/><Relationship Id="rId9" Type="http://schemas.openxmlformats.org/officeDocument/2006/relationships/image" Target="../media/image38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50.png"/><Relationship Id="rId7" Type="http://schemas.openxmlformats.org/officeDocument/2006/relationships/image" Target="../media/image38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microsoft.com/office/2007/relationships/hdphoto" Target="../media/hdphoto2.wdp"/><Relationship Id="rId5" Type="http://schemas.openxmlformats.org/officeDocument/2006/relationships/image" Target="../media/image47.svg"/><Relationship Id="rId10" Type="http://schemas.openxmlformats.org/officeDocument/2006/relationships/image" Target="../media/image53.png"/><Relationship Id="rId4" Type="http://schemas.openxmlformats.org/officeDocument/2006/relationships/image" Target="../media/image46.png"/><Relationship Id="rId9" Type="http://schemas.openxmlformats.org/officeDocument/2006/relationships/image" Target="../media/image52.sv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55.png"/><Relationship Id="rId4" Type="http://schemas.openxmlformats.org/officeDocument/2006/relationships/image" Target="../media/image5.png"/><Relationship Id="rId9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5.png"/><Relationship Id="rId7" Type="http://schemas.openxmlformats.org/officeDocument/2006/relationships/image" Target="../media/image2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7.svg"/><Relationship Id="rId10" Type="http://schemas.openxmlformats.org/officeDocument/2006/relationships/image" Target="../media/image27.png"/><Relationship Id="rId4" Type="http://schemas.openxmlformats.org/officeDocument/2006/relationships/image" Target="../media/image6.png"/><Relationship Id="rId9" Type="http://schemas.openxmlformats.org/officeDocument/2006/relationships/image" Target="../media/image26.sv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3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svg"/><Relationship Id="rId4" Type="http://schemas.openxmlformats.org/officeDocument/2006/relationships/image" Target="../media/image61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7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7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12" Type="http://schemas.openxmlformats.org/officeDocument/2006/relationships/image" Target="../media/image38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37.png"/><Relationship Id="rId5" Type="http://schemas.openxmlformats.org/officeDocument/2006/relationships/image" Target="../media/image69.svg"/><Relationship Id="rId10" Type="http://schemas.openxmlformats.org/officeDocument/2006/relationships/image" Target="../media/image16.svg"/><Relationship Id="rId4" Type="http://schemas.openxmlformats.org/officeDocument/2006/relationships/image" Target="../media/image68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0306" y="24089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443545" y="10118854"/>
            <a:ext cx="10580341" cy="679192"/>
            <a:chOff x="0" y="0"/>
            <a:chExt cx="2786592" cy="1788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86592" cy="178882"/>
            </a:xfrm>
            <a:custGeom>
              <a:avLst/>
              <a:gdLst/>
              <a:ahLst/>
              <a:cxnLst/>
              <a:rect l="l" t="t" r="r" b="b"/>
              <a:pathLst>
                <a:path w="2786592" h="178882">
                  <a:moveTo>
                    <a:pt x="0" y="0"/>
                  </a:moveTo>
                  <a:lnTo>
                    <a:pt x="2786592" y="0"/>
                  </a:lnTo>
                  <a:lnTo>
                    <a:pt x="2786592" y="178882"/>
                  </a:lnTo>
                  <a:lnTo>
                    <a:pt x="0" y="178882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786592" cy="2169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1469836" y="3443174"/>
            <a:ext cx="6777858" cy="6531019"/>
          </a:xfrm>
          <a:custGeom>
            <a:avLst/>
            <a:gdLst/>
            <a:ahLst/>
            <a:cxnLst/>
            <a:rect l="l" t="t" r="r" b="b"/>
            <a:pathLst>
              <a:path w="10102105" h="8944955">
                <a:moveTo>
                  <a:pt x="0" y="0"/>
                </a:moveTo>
                <a:lnTo>
                  <a:pt x="10102106" y="0"/>
                </a:lnTo>
                <a:lnTo>
                  <a:pt x="10102106" y="8944955"/>
                </a:lnTo>
                <a:lnTo>
                  <a:pt x="0" y="89449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4144755"/>
            <a:ext cx="5858749" cy="6142245"/>
          </a:xfrm>
          <a:custGeom>
            <a:avLst/>
            <a:gdLst/>
            <a:ahLst/>
            <a:cxnLst/>
            <a:rect l="l" t="t" r="r" b="b"/>
            <a:pathLst>
              <a:path w="5858749" h="6142245">
                <a:moveTo>
                  <a:pt x="0" y="0"/>
                </a:moveTo>
                <a:lnTo>
                  <a:pt x="5858749" y="0"/>
                </a:lnTo>
                <a:lnTo>
                  <a:pt x="5858749" y="6142245"/>
                </a:lnTo>
                <a:lnTo>
                  <a:pt x="0" y="61422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6741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-2434751" y="-199793"/>
            <a:ext cx="10580341" cy="399586"/>
            <a:chOff x="0" y="0"/>
            <a:chExt cx="2786592" cy="10524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6592" cy="105241"/>
            </a:xfrm>
            <a:custGeom>
              <a:avLst/>
              <a:gdLst/>
              <a:ahLst/>
              <a:cxnLst/>
              <a:rect l="l" t="t" r="r" b="b"/>
              <a:pathLst>
                <a:path w="2786592" h="105241">
                  <a:moveTo>
                    <a:pt x="0" y="0"/>
                  </a:moveTo>
                  <a:lnTo>
                    <a:pt x="2786592" y="0"/>
                  </a:lnTo>
                  <a:lnTo>
                    <a:pt x="2786592" y="105241"/>
                  </a:lnTo>
                  <a:lnTo>
                    <a:pt x="0" y="105241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786592" cy="1433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10800000">
            <a:off x="12383725" y="0"/>
            <a:ext cx="5863970" cy="4243063"/>
          </a:xfrm>
          <a:custGeom>
            <a:avLst/>
            <a:gdLst/>
            <a:ahLst/>
            <a:cxnLst/>
            <a:rect l="l" t="t" r="r" b="b"/>
            <a:pathLst>
              <a:path w="5863970" h="4243063">
                <a:moveTo>
                  <a:pt x="0" y="0"/>
                </a:moveTo>
                <a:lnTo>
                  <a:pt x="5863970" y="0"/>
                </a:lnTo>
                <a:lnTo>
                  <a:pt x="5863970" y="4243063"/>
                </a:lnTo>
                <a:lnTo>
                  <a:pt x="0" y="42430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24284" t="-94889"/>
            </a:stretch>
          </a:blipFill>
        </p:spPr>
      </p:sp>
      <p:sp>
        <p:nvSpPr>
          <p:cNvPr id="12" name="Freeform 12"/>
          <p:cNvSpPr/>
          <p:nvPr/>
        </p:nvSpPr>
        <p:spPr>
          <a:xfrm rot="-2168323" flipH="1">
            <a:off x="-4024105" y="6011185"/>
            <a:ext cx="9623338" cy="6893809"/>
          </a:xfrm>
          <a:custGeom>
            <a:avLst/>
            <a:gdLst/>
            <a:ahLst/>
            <a:cxnLst/>
            <a:rect l="l" t="t" r="r" b="b"/>
            <a:pathLst>
              <a:path w="9623338" h="6893809">
                <a:moveTo>
                  <a:pt x="9623338" y="0"/>
                </a:moveTo>
                <a:lnTo>
                  <a:pt x="0" y="0"/>
                </a:lnTo>
                <a:lnTo>
                  <a:pt x="0" y="6893809"/>
                </a:lnTo>
                <a:lnTo>
                  <a:pt x="9623338" y="6893809"/>
                </a:lnTo>
                <a:lnTo>
                  <a:pt x="9623338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1485581">
            <a:off x="12813114" y="364971"/>
            <a:ext cx="5745118" cy="4142269"/>
          </a:xfrm>
          <a:custGeom>
            <a:avLst/>
            <a:gdLst/>
            <a:ahLst/>
            <a:cxnLst/>
            <a:rect l="l" t="t" r="r" b="b"/>
            <a:pathLst>
              <a:path w="6943631" h="4974165">
                <a:moveTo>
                  <a:pt x="0" y="0"/>
                </a:moveTo>
                <a:lnTo>
                  <a:pt x="6943631" y="0"/>
                </a:lnTo>
                <a:lnTo>
                  <a:pt x="6943631" y="4974165"/>
                </a:lnTo>
                <a:lnTo>
                  <a:pt x="0" y="497416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834108" y="2385726"/>
            <a:ext cx="10343013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44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¿Cómo realizar un estudio de caso?</a:t>
            </a:r>
            <a:endParaRPr lang="en-US" sz="2800" i="1" dirty="0">
              <a:solidFill>
                <a:srgbClr val="621933"/>
              </a:solidFill>
              <a:latin typeface="The Seasons Bold"/>
              <a:ea typeface="The Seasons Bold"/>
              <a:cs typeface="The Seasons Bold"/>
              <a:sym typeface="The Seaso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461984" y="-838205"/>
            <a:ext cx="11715137" cy="32508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583"/>
              </a:lnSpc>
            </a:pPr>
            <a:r>
              <a:rPr lang="en-US" sz="120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Estudio de caso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2EC21C84-1CA8-4A1A-887F-B23202C7C0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756" b="99420" l="2016" r="89746">
                        <a14:foregroundMark x1="36459" y1="55185" x2="3330" y2="83176"/>
                        <a14:foregroundMark x1="3330" y1="83176" x2="2191" y2="84699"/>
                        <a14:foregroundMark x1="2191" y1="84699" x2="74058" y2="96229"/>
                        <a14:foregroundMark x1="57756" y1="61639" x2="24365" y2="97027"/>
                        <a14:foregroundMark x1="24365" y1="97027" x2="23839" y2="97172"/>
                        <a14:foregroundMark x1="19807" y1="89050" x2="14286" y2="99492"/>
                        <a14:foregroundMark x1="44785" y1="2756" x2="26030" y2="22915"/>
                        <a14:foregroundMark x1="26030" y1="22915" x2="25767" y2="23495"/>
                        <a14:foregroundMark x1="55215" y1="7614" x2="65118" y2="12980"/>
                        <a14:foregroundMark x1="65118" y1="12980" x2="65318" y2="13212"/>
                        <a14:foregroundMark x1="66184" y1="19374" x2="64417" y2="20305"/>
                        <a14:foregroundMark x1="64417" y1="20305" x2="59860" y2="20087"/>
                        <a14:backgroundMark x1="86941" y1="6019" x2="74058" y2="37854"/>
                        <a14:backgroundMark x1="8940" y1="5439" x2="11043" y2="17839"/>
                        <a14:backgroundMark x1="11043" y1="17839" x2="2892" y2="45758"/>
                        <a14:backgroundMark x1="64943" y1="13343" x2="68536" y2="19942"/>
                        <a14:backgroundMark x1="12270" y1="36258" x2="3418" y2="5235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22202" y="2436105"/>
            <a:ext cx="6273349" cy="7581900"/>
          </a:xfrm>
          <a:prstGeom prst="rect">
            <a:avLst/>
          </a:prstGeom>
        </p:spPr>
      </p:pic>
      <p:sp>
        <p:nvSpPr>
          <p:cNvPr id="17" name="TextBox 14">
            <a:extLst>
              <a:ext uri="{FF2B5EF4-FFF2-40B4-BE49-F238E27FC236}">
                <a16:creationId xmlns:a16="http://schemas.microsoft.com/office/drawing/2014/main" id="{5B786B21-2E53-4746-BC6E-FA9964D0BECA}"/>
              </a:ext>
            </a:extLst>
          </p:cNvPr>
          <p:cNvSpPr txBox="1"/>
          <p:nvPr/>
        </p:nvSpPr>
        <p:spPr>
          <a:xfrm>
            <a:off x="4724929" y="5614961"/>
            <a:ext cx="7061166" cy="21595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227"/>
              </a:lnSpc>
            </a:pPr>
            <a:r>
              <a:rPr lang="en-US" sz="28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Por: </a:t>
            </a:r>
            <a:r>
              <a:rPr lang="en-US" sz="48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Erlendy Ibarbo Perlaza</a:t>
            </a:r>
          </a:p>
          <a:p>
            <a:pPr algn="ctr"/>
            <a:r>
              <a:rPr lang="en-US" sz="24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Profesional en Comercio Exterior</a:t>
            </a:r>
          </a:p>
          <a:p>
            <a:pPr algn="ctr"/>
            <a:r>
              <a:rPr lang="en-US" sz="24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Esp. En Gerencia de Marketing Estratégico</a:t>
            </a:r>
          </a:p>
          <a:p>
            <a:pPr algn="ctr"/>
            <a:r>
              <a:rPr lang="en-US" sz="24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Magister en Creación de Empresas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11555" y="-92496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1662159" y="-283955"/>
            <a:ext cx="7748477" cy="5824672"/>
          </a:xfrm>
          <a:custGeom>
            <a:avLst/>
            <a:gdLst/>
            <a:ahLst/>
            <a:cxnLst/>
            <a:rect l="l" t="t" r="r" b="b"/>
            <a:pathLst>
              <a:path w="7748477" h="5824672">
                <a:moveTo>
                  <a:pt x="7748477" y="5824672"/>
                </a:moveTo>
                <a:lnTo>
                  <a:pt x="0" y="5824672"/>
                </a:lnTo>
                <a:lnTo>
                  <a:pt x="0" y="0"/>
                </a:lnTo>
                <a:lnTo>
                  <a:pt x="7748477" y="0"/>
                </a:lnTo>
                <a:lnTo>
                  <a:pt x="7748477" y="5824672"/>
                </a:lnTo>
                <a:close/>
              </a:path>
            </a:pathLst>
          </a:custGeom>
          <a:blipFill>
            <a:blip r:embed="rId3"/>
            <a:stretch>
              <a:fillRect l="-124284" t="-87595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-1029823" y="888929"/>
            <a:ext cx="13107100" cy="3478904"/>
            <a:chOff x="0" y="0"/>
            <a:chExt cx="17476134" cy="4638538"/>
          </a:xfrm>
          <a:solidFill>
            <a:schemeClr val="accent2">
              <a:lumMod val="50000"/>
            </a:schemeClr>
          </a:solidFill>
        </p:grpSpPr>
        <p:sp>
          <p:nvSpPr>
            <p:cNvPr id="5" name="Freeform 5"/>
            <p:cNvSpPr/>
            <p:nvPr/>
          </p:nvSpPr>
          <p:spPr>
            <a:xfrm flipV="1">
              <a:off x="944115" y="1340694"/>
              <a:ext cx="5197176" cy="3297844"/>
            </a:xfrm>
            <a:custGeom>
              <a:avLst/>
              <a:gdLst/>
              <a:ahLst/>
              <a:cxnLst/>
              <a:rect l="l" t="t" r="r" b="b"/>
              <a:pathLst>
                <a:path w="5197176" h="3297844">
                  <a:moveTo>
                    <a:pt x="0" y="3297844"/>
                  </a:moveTo>
                  <a:lnTo>
                    <a:pt x="5197175" y="3297844"/>
                  </a:lnTo>
                  <a:lnTo>
                    <a:pt x="5197175" y="0"/>
                  </a:lnTo>
                  <a:lnTo>
                    <a:pt x="0" y="0"/>
                  </a:lnTo>
                  <a:lnTo>
                    <a:pt x="0" y="3297844"/>
                  </a:lnTo>
                  <a:close/>
                </a:path>
              </a:pathLst>
            </a:custGeom>
            <a:grpFill/>
          </p:spPr>
        </p:sp>
        <p:sp>
          <p:nvSpPr>
            <p:cNvPr id="6" name="Freeform 6"/>
            <p:cNvSpPr/>
            <p:nvPr/>
          </p:nvSpPr>
          <p:spPr>
            <a:xfrm rot="-10800000" flipH="1" flipV="1">
              <a:off x="12278958" y="0"/>
              <a:ext cx="5197176" cy="3297844"/>
            </a:xfrm>
            <a:custGeom>
              <a:avLst/>
              <a:gdLst/>
              <a:ahLst/>
              <a:cxnLst/>
              <a:rect l="l" t="t" r="r" b="b"/>
              <a:pathLst>
                <a:path w="5197176" h="3297844">
                  <a:moveTo>
                    <a:pt x="5197176" y="3297844"/>
                  </a:moveTo>
                  <a:lnTo>
                    <a:pt x="0" y="3297844"/>
                  </a:lnTo>
                  <a:lnTo>
                    <a:pt x="0" y="0"/>
                  </a:lnTo>
                  <a:lnTo>
                    <a:pt x="5197176" y="0"/>
                  </a:lnTo>
                  <a:lnTo>
                    <a:pt x="5197176" y="3297844"/>
                  </a:lnTo>
                  <a:close/>
                </a:path>
              </a:pathLst>
            </a:custGeom>
            <a:grpFill/>
          </p:spPr>
        </p:sp>
        <p:grpSp>
          <p:nvGrpSpPr>
            <p:cNvPr id="7" name="Group 7"/>
            <p:cNvGrpSpPr/>
            <p:nvPr/>
          </p:nvGrpSpPr>
          <p:grpSpPr>
            <a:xfrm>
              <a:off x="0" y="1501754"/>
              <a:ext cx="15883026" cy="1957151"/>
              <a:chOff x="0" y="0"/>
              <a:chExt cx="2721102" cy="335266"/>
            </a:xfrm>
            <a:grpFill/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2721102" cy="335266"/>
              </a:xfrm>
              <a:custGeom>
                <a:avLst/>
                <a:gdLst/>
                <a:ahLst/>
                <a:cxnLst/>
                <a:rect l="l" t="t" r="r" b="b"/>
                <a:pathLst>
                  <a:path w="2721102" h="335266">
                    <a:moveTo>
                      <a:pt x="2721102" y="64991"/>
                    </a:moveTo>
                    <a:lnTo>
                      <a:pt x="2721102" y="270275"/>
                    </a:lnTo>
                    <a:cubicBezTo>
                      <a:pt x="2721102" y="306169"/>
                      <a:pt x="2692004" y="335266"/>
                      <a:pt x="2656111" y="335266"/>
                    </a:cubicBezTo>
                    <a:lnTo>
                      <a:pt x="64991" y="335266"/>
                    </a:lnTo>
                    <a:cubicBezTo>
                      <a:pt x="29098" y="335266"/>
                      <a:pt x="0" y="306169"/>
                      <a:pt x="0" y="270275"/>
                    </a:cubicBezTo>
                    <a:lnTo>
                      <a:pt x="0" y="64991"/>
                    </a:lnTo>
                    <a:cubicBezTo>
                      <a:pt x="0" y="47754"/>
                      <a:pt x="6847" y="31224"/>
                      <a:pt x="19035" y="19035"/>
                    </a:cubicBezTo>
                    <a:cubicBezTo>
                      <a:pt x="31224" y="6847"/>
                      <a:pt x="47754" y="0"/>
                      <a:pt x="64991" y="0"/>
                    </a:cubicBezTo>
                    <a:lnTo>
                      <a:pt x="2656111" y="0"/>
                    </a:lnTo>
                    <a:cubicBezTo>
                      <a:pt x="2673347" y="0"/>
                      <a:pt x="2689878" y="6847"/>
                      <a:pt x="2702066" y="19035"/>
                    </a:cubicBezTo>
                    <a:cubicBezTo>
                      <a:pt x="2714255" y="31224"/>
                      <a:pt x="2721102" y="47754"/>
                      <a:pt x="2721102" y="64991"/>
                    </a:cubicBezTo>
                    <a:close/>
                  </a:path>
                </a:pathLst>
              </a:custGeom>
              <a:grpFill/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2721102" cy="373366"/>
              </a:xfrm>
              <a:prstGeom prst="rect">
                <a:avLst/>
              </a:prstGeom>
              <a:grpFill/>
            </p:spPr>
            <p:txBody>
              <a:bodyPr lIns="51589" tIns="51589" rIns="51589" bIns="51589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108528" y="1340694"/>
              <a:ext cx="15883026" cy="1957151"/>
              <a:chOff x="0" y="0"/>
              <a:chExt cx="2721102" cy="335266"/>
            </a:xfrm>
            <a:grpFill/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721102" cy="335266"/>
              </a:xfrm>
              <a:custGeom>
                <a:avLst/>
                <a:gdLst/>
                <a:ahLst/>
                <a:cxnLst/>
                <a:rect l="l" t="t" r="r" b="b"/>
                <a:pathLst>
                  <a:path w="2721102" h="335266">
                    <a:moveTo>
                      <a:pt x="2721102" y="64991"/>
                    </a:moveTo>
                    <a:lnTo>
                      <a:pt x="2721102" y="270275"/>
                    </a:lnTo>
                    <a:cubicBezTo>
                      <a:pt x="2721102" y="306169"/>
                      <a:pt x="2692004" y="335266"/>
                      <a:pt x="2656111" y="335266"/>
                    </a:cubicBezTo>
                    <a:lnTo>
                      <a:pt x="64991" y="335266"/>
                    </a:lnTo>
                    <a:cubicBezTo>
                      <a:pt x="29098" y="335266"/>
                      <a:pt x="0" y="306169"/>
                      <a:pt x="0" y="270275"/>
                    </a:cubicBezTo>
                    <a:lnTo>
                      <a:pt x="0" y="64991"/>
                    </a:lnTo>
                    <a:cubicBezTo>
                      <a:pt x="0" y="47754"/>
                      <a:pt x="6847" y="31224"/>
                      <a:pt x="19035" y="19035"/>
                    </a:cubicBezTo>
                    <a:cubicBezTo>
                      <a:pt x="31224" y="6847"/>
                      <a:pt x="47754" y="0"/>
                      <a:pt x="64991" y="0"/>
                    </a:cubicBezTo>
                    <a:lnTo>
                      <a:pt x="2656111" y="0"/>
                    </a:lnTo>
                    <a:cubicBezTo>
                      <a:pt x="2673347" y="0"/>
                      <a:pt x="2689878" y="6847"/>
                      <a:pt x="2702066" y="19035"/>
                    </a:cubicBezTo>
                    <a:cubicBezTo>
                      <a:pt x="2714255" y="31224"/>
                      <a:pt x="2721102" y="47754"/>
                      <a:pt x="2721102" y="64991"/>
                    </a:cubicBezTo>
                    <a:close/>
                  </a:path>
                </a:pathLst>
              </a:custGeom>
              <a:grpFill/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2721102" cy="373366"/>
              </a:xfrm>
              <a:prstGeom prst="rect">
                <a:avLst/>
              </a:prstGeom>
              <a:grpFill/>
            </p:spPr>
            <p:txBody>
              <a:bodyPr lIns="51589" tIns="51589" rIns="51589" bIns="51589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Freeform 14"/>
            <p:cNvSpPr/>
            <p:nvPr/>
          </p:nvSpPr>
          <p:spPr>
            <a:xfrm>
              <a:off x="211707" y="1157301"/>
              <a:ext cx="15883026" cy="1957151"/>
            </a:xfrm>
            <a:custGeom>
              <a:avLst/>
              <a:gdLst/>
              <a:ahLst/>
              <a:cxnLst/>
              <a:rect l="l" t="t" r="r" b="b"/>
              <a:pathLst>
                <a:path w="2721102" h="335266">
                  <a:moveTo>
                    <a:pt x="2721102" y="64991"/>
                  </a:moveTo>
                  <a:lnTo>
                    <a:pt x="2721102" y="270275"/>
                  </a:lnTo>
                  <a:cubicBezTo>
                    <a:pt x="2721102" y="306169"/>
                    <a:pt x="2692004" y="335266"/>
                    <a:pt x="2656111" y="335266"/>
                  </a:cubicBezTo>
                  <a:lnTo>
                    <a:pt x="64991" y="335266"/>
                  </a:lnTo>
                  <a:cubicBezTo>
                    <a:pt x="29098" y="335266"/>
                    <a:pt x="0" y="306169"/>
                    <a:pt x="0" y="270275"/>
                  </a:cubicBezTo>
                  <a:lnTo>
                    <a:pt x="0" y="64991"/>
                  </a:lnTo>
                  <a:cubicBezTo>
                    <a:pt x="0" y="47754"/>
                    <a:pt x="6847" y="31224"/>
                    <a:pt x="19035" y="19035"/>
                  </a:cubicBezTo>
                  <a:cubicBezTo>
                    <a:pt x="31224" y="6847"/>
                    <a:pt x="47754" y="0"/>
                    <a:pt x="64991" y="0"/>
                  </a:cubicBezTo>
                  <a:lnTo>
                    <a:pt x="2656111" y="0"/>
                  </a:lnTo>
                  <a:cubicBezTo>
                    <a:pt x="2673347" y="0"/>
                    <a:pt x="2689878" y="6847"/>
                    <a:pt x="2702066" y="19035"/>
                  </a:cubicBezTo>
                  <a:cubicBezTo>
                    <a:pt x="2714255" y="31224"/>
                    <a:pt x="2721102" y="47754"/>
                    <a:pt x="2721102" y="64991"/>
                  </a:cubicBezTo>
                  <a:close/>
                </a:path>
              </a:pathLst>
            </a:custGeom>
            <a:grpFill/>
          </p:spPr>
        </p:sp>
        <p:sp>
          <p:nvSpPr>
            <p:cNvPr id="16" name="TextBox 16"/>
            <p:cNvSpPr txBox="1"/>
            <p:nvPr/>
          </p:nvSpPr>
          <p:spPr>
            <a:xfrm>
              <a:off x="2081424" y="959128"/>
              <a:ext cx="13197635" cy="3556529"/>
            </a:xfrm>
            <a:prstGeom prst="rect">
              <a:avLst/>
            </a:prstGeom>
            <a:grp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194"/>
                </a:lnSpc>
              </a:pPr>
              <a:r>
                <a:rPr lang="en-US" sz="6000" b="1" dirty="0">
                  <a:solidFill>
                    <a:schemeClr val="bg1"/>
                  </a:solidFill>
                  <a:latin typeface="The Seasons Bold"/>
                  <a:ea typeface="The Seasons Bold"/>
                  <a:cs typeface="The Seasons Bold"/>
                  <a:sym typeface="The Seasons Bold"/>
                </a:rPr>
                <a:t>¿Han realizado estudios de caso? ¿Cómo los han hecho?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29760" y="-199793"/>
            <a:ext cx="12481948" cy="811982"/>
            <a:chOff x="0" y="0"/>
            <a:chExt cx="3287427" cy="21385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287426" cy="213855"/>
            </a:xfrm>
            <a:custGeom>
              <a:avLst/>
              <a:gdLst/>
              <a:ahLst/>
              <a:cxnLst/>
              <a:rect l="l" t="t" r="r" b="b"/>
              <a:pathLst>
                <a:path w="3287426" h="213855">
                  <a:moveTo>
                    <a:pt x="0" y="0"/>
                  </a:moveTo>
                  <a:lnTo>
                    <a:pt x="3287426" y="0"/>
                  </a:lnTo>
                  <a:lnTo>
                    <a:pt x="3287426" y="213855"/>
                  </a:lnTo>
                  <a:lnTo>
                    <a:pt x="0" y="213855"/>
                  </a:lnTo>
                  <a:close/>
                </a:path>
              </a:pathLst>
            </a:custGeom>
            <a:solidFill>
              <a:srgbClr val="404D53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3287427" cy="2519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2434751" y="-199793"/>
            <a:ext cx="16193519" cy="559962"/>
            <a:chOff x="0" y="0"/>
            <a:chExt cx="4264960" cy="1474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264960" cy="147480"/>
            </a:xfrm>
            <a:custGeom>
              <a:avLst/>
              <a:gdLst/>
              <a:ahLst/>
              <a:cxnLst/>
              <a:rect l="l" t="t" r="r" b="b"/>
              <a:pathLst>
                <a:path w="4264960" h="147480">
                  <a:moveTo>
                    <a:pt x="0" y="0"/>
                  </a:moveTo>
                  <a:lnTo>
                    <a:pt x="4264960" y="0"/>
                  </a:lnTo>
                  <a:lnTo>
                    <a:pt x="4264960" y="147480"/>
                  </a:lnTo>
                  <a:lnTo>
                    <a:pt x="0" y="147480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4264960" cy="1855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 flipH="1" flipV="1">
            <a:off x="-6253614" y="2725214"/>
            <a:ext cx="2989225" cy="4717011"/>
          </a:xfrm>
          <a:custGeom>
            <a:avLst/>
            <a:gdLst/>
            <a:ahLst/>
            <a:cxnLst/>
            <a:rect l="l" t="t" r="r" b="b"/>
            <a:pathLst>
              <a:path w="2989225" h="4717011">
                <a:moveTo>
                  <a:pt x="2989225" y="4717011"/>
                </a:moveTo>
                <a:lnTo>
                  <a:pt x="0" y="4717011"/>
                </a:lnTo>
                <a:lnTo>
                  <a:pt x="0" y="0"/>
                </a:lnTo>
                <a:lnTo>
                  <a:pt x="2989225" y="0"/>
                </a:lnTo>
                <a:lnTo>
                  <a:pt x="2989225" y="471701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20279"/>
            </a:stretch>
          </a:blipFill>
        </p:spPr>
        <p:txBody>
          <a:bodyPr/>
          <a:lstStyle/>
          <a:p>
            <a:endParaRPr lang="es-CO" dirty="0"/>
          </a:p>
        </p:txBody>
      </p:sp>
      <p:sp>
        <p:nvSpPr>
          <p:cNvPr id="25" name="Freeform 25"/>
          <p:cNvSpPr/>
          <p:nvPr/>
        </p:nvSpPr>
        <p:spPr>
          <a:xfrm flipH="1">
            <a:off x="10739937" y="1605425"/>
            <a:ext cx="6778541" cy="7870585"/>
          </a:xfrm>
          <a:custGeom>
            <a:avLst/>
            <a:gdLst/>
            <a:ahLst/>
            <a:cxnLst/>
            <a:rect l="l" t="t" r="r" b="b"/>
            <a:pathLst>
              <a:path w="6778541" h="7870585">
                <a:moveTo>
                  <a:pt x="6778541" y="0"/>
                </a:moveTo>
                <a:lnTo>
                  <a:pt x="0" y="0"/>
                </a:lnTo>
                <a:lnTo>
                  <a:pt x="0" y="7870584"/>
                </a:lnTo>
                <a:lnTo>
                  <a:pt x="6778541" y="7870584"/>
                </a:lnTo>
                <a:lnTo>
                  <a:pt x="6778541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769522" y="4774622"/>
            <a:ext cx="10896600" cy="53478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44"/>
              </a:lnSpc>
            </a:pPr>
            <a:r>
              <a:rPr lang="es-MX" sz="3960" b="1" i="1" dirty="0">
                <a:solidFill>
                  <a:srgbClr val="201814"/>
                </a:solidFill>
                <a:latin typeface="The Seasons"/>
                <a:ea typeface="The Seasons"/>
                <a:cs typeface="The Seasons"/>
                <a:sym typeface="The Seasons"/>
              </a:rPr>
              <a:t>Un estudio de caso no consiste en contar la historia de una empresa. Consiste en analizar una situación empresarial, identificar el problema, comprender las decisiones tomadas y explicar los factores que llevaron a un resultado.</a:t>
            </a:r>
            <a:r>
              <a:rPr lang="es-MX" sz="2000" b="1" dirty="0">
                <a:solidFill>
                  <a:srgbClr val="201814"/>
                </a:solidFill>
                <a:latin typeface="The Seasons"/>
                <a:ea typeface="The Seasons"/>
                <a:cs typeface="The Seasons"/>
                <a:sym typeface="The Seasons"/>
              </a:rPr>
              <a:t>.</a:t>
            </a:r>
            <a:endParaRPr lang="en-US" sz="2000" b="1" dirty="0">
              <a:solidFill>
                <a:srgbClr val="201814"/>
              </a:solidFill>
              <a:latin typeface="The Seasons"/>
              <a:ea typeface="The Seasons"/>
              <a:cs typeface="The Seasons"/>
              <a:sym typeface="The Seasons"/>
            </a:endParaRPr>
          </a:p>
          <a:p>
            <a:pPr algn="l">
              <a:lnSpc>
                <a:spcPct val="150000"/>
              </a:lnSpc>
            </a:pPr>
            <a:endParaRPr lang="en-US" sz="2000" b="1" dirty="0">
              <a:solidFill>
                <a:srgbClr val="201814"/>
              </a:solidFill>
              <a:latin typeface="The Seasons"/>
              <a:ea typeface="The Seasons"/>
              <a:cs typeface="The Seasons"/>
              <a:sym typeface="The Seasons"/>
            </a:endParaRPr>
          </a:p>
          <a:p>
            <a:pPr algn="l">
              <a:lnSpc>
                <a:spcPts val="5544"/>
              </a:lnSpc>
            </a:pPr>
            <a:endParaRPr lang="en-US" sz="3960" b="1" i="1" dirty="0">
              <a:solidFill>
                <a:srgbClr val="201814"/>
              </a:solidFill>
              <a:latin typeface="The Seasons"/>
              <a:ea typeface="The Seasons"/>
              <a:cs typeface="The Seasons"/>
              <a:sym typeface="The Seasons"/>
            </a:endParaRPr>
          </a:p>
        </p:txBody>
      </p:sp>
    </p:spTree>
    <p:extLst>
      <p:ext uri="{BB962C8B-B14F-4D97-AF65-F5344CB8AC3E}">
        <p14:creationId xmlns:p14="http://schemas.microsoft.com/office/powerpoint/2010/main" val="1260006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84953" y="-9202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1662159" y="-283955"/>
            <a:ext cx="7748477" cy="5824672"/>
          </a:xfrm>
          <a:custGeom>
            <a:avLst/>
            <a:gdLst/>
            <a:ahLst/>
            <a:cxnLst/>
            <a:rect l="l" t="t" r="r" b="b"/>
            <a:pathLst>
              <a:path w="7748477" h="5824672">
                <a:moveTo>
                  <a:pt x="7748477" y="5824672"/>
                </a:moveTo>
                <a:lnTo>
                  <a:pt x="0" y="5824672"/>
                </a:lnTo>
                <a:lnTo>
                  <a:pt x="0" y="0"/>
                </a:lnTo>
                <a:lnTo>
                  <a:pt x="7748477" y="0"/>
                </a:lnTo>
                <a:lnTo>
                  <a:pt x="7748477" y="5824672"/>
                </a:lnTo>
                <a:close/>
              </a:path>
            </a:pathLst>
          </a:custGeom>
          <a:blipFill>
            <a:blip r:embed="rId3"/>
            <a:stretch>
              <a:fillRect l="-124284" t="-87595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-1029823" y="888929"/>
            <a:ext cx="13107100" cy="3478903"/>
            <a:chOff x="0" y="0"/>
            <a:chExt cx="17476134" cy="4638538"/>
          </a:xfrm>
          <a:solidFill>
            <a:schemeClr val="accent2">
              <a:lumMod val="50000"/>
            </a:schemeClr>
          </a:solidFill>
        </p:grpSpPr>
        <p:sp>
          <p:nvSpPr>
            <p:cNvPr id="5" name="Freeform 5"/>
            <p:cNvSpPr/>
            <p:nvPr/>
          </p:nvSpPr>
          <p:spPr>
            <a:xfrm flipV="1">
              <a:off x="944115" y="1340694"/>
              <a:ext cx="5197176" cy="3297844"/>
            </a:xfrm>
            <a:custGeom>
              <a:avLst/>
              <a:gdLst/>
              <a:ahLst/>
              <a:cxnLst/>
              <a:rect l="l" t="t" r="r" b="b"/>
              <a:pathLst>
                <a:path w="5197176" h="3297844">
                  <a:moveTo>
                    <a:pt x="0" y="3297844"/>
                  </a:moveTo>
                  <a:lnTo>
                    <a:pt x="5197175" y="3297844"/>
                  </a:lnTo>
                  <a:lnTo>
                    <a:pt x="5197175" y="0"/>
                  </a:lnTo>
                  <a:lnTo>
                    <a:pt x="0" y="0"/>
                  </a:lnTo>
                  <a:lnTo>
                    <a:pt x="0" y="3297844"/>
                  </a:lnTo>
                  <a:close/>
                </a:path>
              </a:pathLst>
            </a:custGeom>
            <a:grpFill/>
          </p:spPr>
        </p:sp>
        <p:sp>
          <p:nvSpPr>
            <p:cNvPr id="6" name="Freeform 6"/>
            <p:cNvSpPr/>
            <p:nvPr/>
          </p:nvSpPr>
          <p:spPr>
            <a:xfrm rot="-10800000" flipH="1" flipV="1">
              <a:off x="12278958" y="0"/>
              <a:ext cx="5197176" cy="3297844"/>
            </a:xfrm>
            <a:custGeom>
              <a:avLst/>
              <a:gdLst/>
              <a:ahLst/>
              <a:cxnLst/>
              <a:rect l="l" t="t" r="r" b="b"/>
              <a:pathLst>
                <a:path w="5197176" h="3297844">
                  <a:moveTo>
                    <a:pt x="5197176" y="3297844"/>
                  </a:moveTo>
                  <a:lnTo>
                    <a:pt x="0" y="3297844"/>
                  </a:lnTo>
                  <a:lnTo>
                    <a:pt x="0" y="0"/>
                  </a:lnTo>
                  <a:lnTo>
                    <a:pt x="5197176" y="0"/>
                  </a:lnTo>
                  <a:lnTo>
                    <a:pt x="5197176" y="3297844"/>
                  </a:lnTo>
                  <a:close/>
                </a:path>
              </a:pathLst>
            </a:custGeom>
            <a:grpFill/>
          </p:spPr>
        </p:sp>
        <p:grpSp>
          <p:nvGrpSpPr>
            <p:cNvPr id="7" name="Group 7"/>
            <p:cNvGrpSpPr/>
            <p:nvPr/>
          </p:nvGrpSpPr>
          <p:grpSpPr>
            <a:xfrm>
              <a:off x="0" y="1501754"/>
              <a:ext cx="15883026" cy="1957151"/>
              <a:chOff x="0" y="0"/>
              <a:chExt cx="2721102" cy="335266"/>
            </a:xfrm>
            <a:grpFill/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2721102" cy="335266"/>
              </a:xfrm>
              <a:custGeom>
                <a:avLst/>
                <a:gdLst/>
                <a:ahLst/>
                <a:cxnLst/>
                <a:rect l="l" t="t" r="r" b="b"/>
                <a:pathLst>
                  <a:path w="2721102" h="335266">
                    <a:moveTo>
                      <a:pt x="2721102" y="64991"/>
                    </a:moveTo>
                    <a:lnTo>
                      <a:pt x="2721102" y="270275"/>
                    </a:lnTo>
                    <a:cubicBezTo>
                      <a:pt x="2721102" y="306169"/>
                      <a:pt x="2692004" y="335266"/>
                      <a:pt x="2656111" y="335266"/>
                    </a:cubicBezTo>
                    <a:lnTo>
                      <a:pt x="64991" y="335266"/>
                    </a:lnTo>
                    <a:cubicBezTo>
                      <a:pt x="29098" y="335266"/>
                      <a:pt x="0" y="306169"/>
                      <a:pt x="0" y="270275"/>
                    </a:cubicBezTo>
                    <a:lnTo>
                      <a:pt x="0" y="64991"/>
                    </a:lnTo>
                    <a:cubicBezTo>
                      <a:pt x="0" y="47754"/>
                      <a:pt x="6847" y="31224"/>
                      <a:pt x="19035" y="19035"/>
                    </a:cubicBezTo>
                    <a:cubicBezTo>
                      <a:pt x="31224" y="6847"/>
                      <a:pt x="47754" y="0"/>
                      <a:pt x="64991" y="0"/>
                    </a:cubicBezTo>
                    <a:lnTo>
                      <a:pt x="2656111" y="0"/>
                    </a:lnTo>
                    <a:cubicBezTo>
                      <a:pt x="2673347" y="0"/>
                      <a:pt x="2689878" y="6847"/>
                      <a:pt x="2702066" y="19035"/>
                    </a:cubicBezTo>
                    <a:cubicBezTo>
                      <a:pt x="2714255" y="31224"/>
                      <a:pt x="2721102" y="47754"/>
                      <a:pt x="2721102" y="64991"/>
                    </a:cubicBezTo>
                    <a:close/>
                  </a:path>
                </a:pathLst>
              </a:custGeom>
              <a:grpFill/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2721102" cy="373366"/>
              </a:xfrm>
              <a:prstGeom prst="rect">
                <a:avLst/>
              </a:prstGeom>
              <a:grpFill/>
            </p:spPr>
            <p:txBody>
              <a:bodyPr lIns="51589" tIns="51589" rIns="51589" bIns="51589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108528" y="1340694"/>
              <a:ext cx="15883026" cy="1957151"/>
              <a:chOff x="0" y="0"/>
              <a:chExt cx="2721102" cy="335266"/>
            </a:xfrm>
            <a:grpFill/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721102" cy="335266"/>
              </a:xfrm>
              <a:custGeom>
                <a:avLst/>
                <a:gdLst/>
                <a:ahLst/>
                <a:cxnLst/>
                <a:rect l="l" t="t" r="r" b="b"/>
                <a:pathLst>
                  <a:path w="2721102" h="335266">
                    <a:moveTo>
                      <a:pt x="2721102" y="64991"/>
                    </a:moveTo>
                    <a:lnTo>
                      <a:pt x="2721102" y="270275"/>
                    </a:lnTo>
                    <a:cubicBezTo>
                      <a:pt x="2721102" y="306169"/>
                      <a:pt x="2692004" y="335266"/>
                      <a:pt x="2656111" y="335266"/>
                    </a:cubicBezTo>
                    <a:lnTo>
                      <a:pt x="64991" y="335266"/>
                    </a:lnTo>
                    <a:cubicBezTo>
                      <a:pt x="29098" y="335266"/>
                      <a:pt x="0" y="306169"/>
                      <a:pt x="0" y="270275"/>
                    </a:cubicBezTo>
                    <a:lnTo>
                      <a:pt x="0" y="64991"/>
                    </a:lnTo>
                    <a:cubicBezTo>
                      <a:pt x="0" y="47754"/>
                      <a:pt x="6847" y="31224"/>
                      <a:pt x="19035" y="19035"/>
                    </a:cubicBezTo>
                    <a:cubicBezTo>
                      <a:pt x="31224" y="6847"/>
                      <a:pt x="47754" y="0"/>
                      <a:pt x="64991" y="0"/>
                    </a:cubicBezTo>
                    <a:lnTo>
                      <a:pt x="2656111" y="0"/>
                    </a:lnTo>
                    <a:cubicBezTo>
                      <a:pt x="2673347" y="0"/>
                      <a:pt x="2689878" y="6847"/>
                      <a:pt x="2702066" y="19035"/>
                    </a:cubicBezTo>
                    <a:cubicBezTo>
                      <a:pt x="2714255" y="31224"/>
                      <a:pt x="2721102" y="47754"/>
                      <a:pt x="2721102" y="64991"/>
                    </a:cubicBezTo>
                    <a:close/>
                  </a:path>
                </a:pathLst>
              </a:custGeom>
              <a:grpFill/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2721102" cy="373366"/>
              </a:xfrm>
              <a:prstGeom prst="rect">
                <a:avLst/>
              </a:prstGeom>
              <a:grpFill/>
            </p:spPr>
            <p:txBody>
              <a:bodyPr lIns="51589" tIns="51589" rIns="51589" bIns="51589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11707" y="1157301"/>
              <a:ext cx="15883026" cy="1957151"/>
              <a:chOff x="0" y="0"/>
              <a:chExt cx="2721102" cy="335266"/>
            </a:xfrm>
            <a:grpFill/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2721102" cy="335266"/>
              </a:xfrm>
              <a:custGeom>
                <a:avLst/>
                <a:gdLst/>
                <a:ahLst/>
                <a:cxnLst/>
                <a:rect l="l" t="t" r="r" b="b"/>
                <a:pathLst>
                  <a:path w="2721102" h="335266">
                    <a:moveTo>
                      <a:pt x="2721102" y="64991"/>
                    </a:moveTo>
                    <a:lnTo>
                      <a:pt x="2721102" y="270275"/>
                    </a:lnTo>
                    <a:cubicBezTo>
                      <a:pt x="2721102" y="306169"/>
                      <a:pt x="2692004" y="335266"/>
                      <a:pt x="2656111" y="335266"/>
                    </a:cubicBezTo>
                    <a:lnTo>
                      <a:pt x="64991" y="335266"/>
                    </a:lnTo>
                    <a:cubicBezTo>
                      <a:pt x="29098" y="335266"/>
                      <a:pt x="0" y="306169"/>
                      <a:pt x="0" y="270275"/>
                    </a:cubicBezTo>
                    <a:lnTo>
                      <a:pt x="0" y="64991"/>
                    </a:lnTo>
                    <a:cubicBezTo>
                      <a:pt x="0" y="47754"/>
                      <a:pt x="6847" y="31224"/>
                      <a:pt x="19035" y="19035"/>
                    </a:cubicBezTo>
                    <a:cubicBezTo>
                      <a:pt x="31224" y="6847"/>
                      <a:pt x="47754" y="0"/>
                      <a:pt x="64991" y="0"/>
                    </a:cubicBezTo>
                    <a:lnTo>
                      <a:pt x="2656111" y="0"/>
                    </a:lnTo>
                    <a:cubicBezTo>
                      <a:pt x="2673347" y="0"/>
                      <a:pt x="2689878" y="6847"/>
                      <a:pt x="2702066" y="19035"/>
                    </a:cubicBezTo>
                    <a:cubicBezTo>
                      <a:pt x="2714255" y="31224"/>
                      <a:pt x="2721102" y="47754"/>
                      <a:pt x="2721102" y="64991"/>
                    </a:cubicBezTo>
                    <a:close/>
                  </a:path>
                </a:pathLst>
              </a:custGeom>
              <a:grpFill/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2721102" cy="373366"/>
              </a:xfrm>
              <a:prstGeom prst="rect">
                <a:avLst/>
              </a:prstGeom>
              <a:grpFill/>
            </p:spPr>
            <p:txBody>
              <a:bodyPr lIns="51589" tIns="51589" rIns="51589" bIns="51589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2042861" y="1099231"/>
              <a:ext cx="13197635" cy="1709699"/>
            </a:xfrm>
            <a:prstGeom prst="rect">
              <a:avLst/>
            </a:prstGeom>
            <a:grp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194"/>
                </a:lnSpc>
              </a:pPr>
              <a:r>
                <a:rPr lang="en-US" sz="7996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The Seasons Bold"/>
                  <a:ea typeface="The Seasons Bold"/>
                  <a:cs typeface="The Seasons Bold"/>
                  <a:sym typeface="The Seasons Bold"/>
                </a:rPr>
                <a:t>¿ </a:t>
              </a:r>
              <a:r>
                <a:rPr lang="en-US" sz="6000" b="1" dirty="0">
                  <a:solidFill>
                    <a:schemeClr val="bg1"/>
                  </a:solidFill>
                  <a:latin typeface="The Seasons Bold"/>
                  <a:ea typeface="The Seasons Bold"/>
                  <a:cs typeface="The Seasons Bold"/>
                  <a:sym typeface="The Seasons Bold"/>
                </a:rPr>
                <a:t>Quien es Cacao Hunters?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29760" y="-199793"/>
            <a:ext cx="12481948" cy="811982"/>
            <a:chOff x="0" y="0"/>
            <a:chExt cx="3287427" cy="21385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287426" cy="213855"/>
            </a:xfrm>
            <a:custGeom>
              <a:avLst/>
              <a:gdLst/>
              <a:ahLst/>
              <a:cxnLst/>
              <a:rect l="l" t="t" r="r" b="b"/>
              <a:pathLst>
                <a:path w="3287426" h="213855">
                  <a:moveTo>
                    <a:pt x="0" y="0"/>
                  </a:moveTo>
                  <a:lnTo>
                    <a:pt x="3287426" y="0"/>
                  </a:lnTo>
                  <a:lnTo>
                    <a:pt x="3287426" y="213855"/>
                  </a:lnTo>
                  <a:lnTo>
                    <a:pt x="0" y="213855"/>
                  </a:lnTo>
                  <a:close/>
                </a:path>
              </a:pathLst>
            </a:custGeom>
            <a:solidFill>
              <a:srgbClr val="404D53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3287427" cy="2519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2434751" y="-199793"/>
            <a:ext cx="16193519" cy="559962"/>
            <a:chOff x="0" y="0"/>
            <a:chExt cx="4264960" cy="1474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264960" cy="147480"/>
            </a:xfrm>
            <a:custGeom>
              <a:avLst/>
              <a:gdLst/>
              <a:ahLst/>
              <a:cxnLst/>
              <a:rect l="l" t="t" r="r" b="b"/>
              <a:pathLst>
                <a:path w="4264960" h="147480">
                  <a:moveTo>
                    <a:pt x="0" y="0"/>
                  </a:moveTo>
                  <a:lnTo>
                    <a:pt x="4264960" y="0"/>
                  </a:lnTo>
                  <a:lnTo>
                    <a:pt x="4264960" y="147480"/>
                  </a:lnTo>
                  <a:lnTo>
                    <a:pt x="0" y="147480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4264960" cy="1855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 flipH="1" flipV="1">
            <a:off x="-517836" y="-36477"/>
            <a:ext cx="2989225" cy="4717011"/>
          </a:xfrm>
          <a:custGeom>
            <a:avLst/>
            <a:gdLst/>
            <a:ahLst/>
            <a:cxnLst/>
            <a:rect l="l" t="t" r="r" b="b"/>
            <a:pathLst>
              <a:path w="2989225" h="4717011">
                <a:moveTo>
                  <a:pt x="2989225" y="4717011"/>
                </a:moveTo>
                <a:lnTo>
                  <a:pt x="0" y="4717011"/>
                </a:lnTo>
                <a:lnTo>
                  <a:pt x="0" y="0"/>
                </a:lnTo>
                <a:lnTo>
                  <a:pt x="2989225" y="0"/>
                </a:lnTo>
                <a:lnTo>
                  <a:pt x="2989225" y="471701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20279"/>
            </a:stretch>
          </a:blipFill>
        </p:spPr>
        <p:txBody>
          <a:bodyPr/>
          <a:lstStyle/>
          <a:p>
            <a:endParaRPr lang="es-CO" dirty="0"/>
          </a:p>
        </p:txBody>
      </p:sp>
      <p:sp>
        <p:nvSpPr>
          <p:cNvPr id="24" name="Freeform 24"/>
          <p:cNvSpPr/>
          <p:nvPr/>
        </p:nvSpPr>
        <p:spPr>
          <a:xfrm rot="-10800000" flipH="1" flipV="1">
            <a:off x="-1422867" y="4993236"/>
            <a:ext cx="7748477" cy="5824672"/>
          </a:xfrm>
          <a:custGeom>
            <a:avLst/>
            <a:gdLst/>
            <a:ahLst/>
            <a:cxnLst/>
            <a:rect l="l" t="t" r="r" b="b"/>
            <a:pathLst>
              <a:path w="7748477" h="5824672">
                <a:moveTo>
                  <a:pt x="7748477" y="5824672"/>
                </a:moveTo>
                <a:lnTo>
                  <a:pt x="0" y="5824672"/>
                </a:lnTo>
                <a:lnTo>
                  <a:pt x="0" y="0"/>
                </a:lnTo>
                <a:lnTo>
                  <a:pt x="7748477" y="0"/>
                </a:lnTo>
                <a:lnTo>
                  <a:pt x="7748477" y="5824672"/>
                </a:lnTo>
                <a:close/>
              </a:path>
            </a:pathLst>
          </a:custGeom>
          <a:blipFill>
            <a:blip r:embed="rId3"/>
            <a:stretch>
              <a:fillRect l="-124284" t="-87595"/>
            </a:stretch>
          </a:blipFill>
        </p:spPr>
      </p:sp>
      <p:sp>
        <p:nvSpPr>
          <p:cNvPr id="25" name="Freeform 25"/>
          <p:cNvSpPr/>
          <p:nvPr/>
        </p:nvSpPr>
        <p:spPr>
          <a:xfrm flipH="1">
            <a:off x="10739937" y="1605425"/>
            <a:ext cx="6778541" cy="7870585"/>
          </a:xfrm>
          <a:custGeom>
            <a:avLst/>
            <a:gdLst/>
            <a:ahLst/>
            <a:cxnLst/>
            <a:rect l="l" t="t" r="r" b="b"/>
            <a:pathLst>
              <a:path w="6778541" h="7870585">
                <a:moveTo>
                  <a:pt x="6778541" y="0"/>
                </a:moveTo>
                <a:lnTo>
                  <a:pt x="0" y="0"/>
                </a:lnTo>
                <a:lnTo>
                  <a:pt x="0" y="7870584"/>
                </a:lnTo>
                <a:lnTo>
                  <a:pt x="6778541" y="7870584"/>
                </a:lnTo>
                <a:lnTo>
                  <a:pt x="6778541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1061409" y="4440610"/>
            <a:ext cx="10896600" cy="57582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44"/>
              </a:lnSpc>
            </a:pPr>
            <a:r>
              <a:rPr lang="en-US" sz="3960" b="1" i="1" dirty="0">
                <a:solidFill>
                  <a:srgbClr val="201814"/>
                </a:solidFill>
                <a:latin typeface="The Seasons"/>
                <a:ea typeface="The Seasons"/>
                <a:cs typeface="The Seasons"/>
                <a:sym typeface="The Seasons"/>
              </a:rPr>
              <a:t>De los territorios productors de cacao en Colombia al exigente mercado Japonés.</a:t>
            </a:r>
          </a:p>
          <a:p>
            <a:pPr algn="l">
              <a:lnSpc>
                <a:spcPct val="150000"/>
              </a:lnSpc>
            </a:pPr>
            <a:r>
              <a:rPr lang="es-MX" sz="2000" b="1" dirty="0">
                <a:solidFill>
                  <a:srgbClr val="201814"/>
                </a:solidFill>
                <a:latin typeface="The Seasons"/>
                <a:ea typeface="The Seasons"/>
                <a:cs typeface="The Seasons"/>
                <a:sym typeface="The Seasons"/>
              </a:rPr>
              <a:t>Cacao Hunters nació alrededor de una pregunta: </a:t>
            </a:r>
            <a:r>
              <a:rPr lang="es-MX" sz="2000" b="1" i="1" dirty="0">
                <a:solidFill>
                  <a:srgbClr val="201814"/>
                </a:solidFill>
                <a:latin typeface="The Seasons"/>
                <a:ea typeface="The Seasons"/>
                <a:cs typeface="The Seasons"/>
                <a:sym typeface="The Seasons"/>
              </a:rPr>
              <a:t>¿Cómo transformar el cacao colombiano en un producto de alto valor, en lugar de limitarse a vender materia prima? </a:t>
            </a:r>
          </a:p>
          <a:p>
            <a:pPr algn="l">
              <a:lnSpc>
                <a:spcPct val="150000"/>
              </a:lnSpc>
            </a:pPr>
            <a:endParaRPr lang="es-MX" sz="2000" b="1" i="1" dirty="0">
              <a:solidFill>
                <a:srgbClr val="201814"/>
              </a:solidFill>
              <a:latin typeface="The Seasons"/>
              <a:ea typeface="The Seasons"/>
              <a:cs typeface="The Seasons"/>
              <a:sym typeface="The Seasons"/>
            </a:endParaRPr>
          </a:p>
          <a:p>
            <a:pPr algn="l">
              <a:lnSpc>
                <a:spcPct val="150000"/>
              </a:lnSpc>
            </a:pPr>
            <a:r>
              <a:rPr lang="es-MX" sz="2000" b="1" dirty="0">
                <a:solidFill>
                  <a:srgbClr val="201814"/>
                </a:solidFill>
                <a:latin typeface="The Seasons"/>
                <a:ea typeface="The Seasons"/>
                <a:cs typeface="The Seasons"/>
                <a:sym typeface="The Seasons"/>
              </a:rPr>
              <a:t>El proyecto comenzó a desarrollarse alrededor de Cacao de Colombia y posteriormente, en 2013, se creó el brazo chocolatero Cacao Hunters, con una fábrica en Popayán. Su propuesta fue trabajar con cacaos de diferentes territorios colombianos, mejorar los procesos de postcosecha y transformar el cacao en chocolate de origen.</a:t>
            </a:r>
            <a:endParaRPr lang="en-US" sz="2000" b="1" dirty="0">
              <a:solidFill>
                <a:srgbClr val="201814"/>
              </a:solidFill>
              <a:latin typeface="The Seasons"/>
              <a:ea typeface="The Seasons"/>
              <a:cs typeface="The Seasons"/>
              <a:sym typeface="The Seasons"/>
            </a:endParaRPr>
          </a:p>
          <a:p>
            <a:pPr algn="l">
              <a:lnSpc>
                <a:spcPct val="150000"/>
              </a:lnSpc>
            </a:pPr>
            <a:endParaRPr lang="en-US" sz="2000" b="1" dirty="0">
              <a:solidFill>
                <a:srgbClr val="201814"/>
              </a:solidFill>
              <a:latin typeface="The Seasons"/>
              <a:ea typeface="The Seasons"/>
              <a:cs typeface="The Seasons"/>
              <a:sym typeface="The Seasons"/>
            </a:endParaRPr>
          </a:p>
          <a:p>
            <a:pPr algn="l">
              <a:lnSpc>
                <a:spcPts val="5544"/>
              </a:lnSpc>
            </a:pPr>
            <a:endParaRPr lang="en-US" sz="3960" b="1" i="1" dirty="0">
              <a:solidFill>
                <a:srgbClr val="201814"/>
              </a:solidFill>
              <a:latin typeface="The Seasons"/>
              <a:ea typeface="The Seasons"/>
              <a:cs typeface="The Seasons"/>
              <a:sym typeface="The Seaso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84953" y="-9202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1662159" y="-283955"/>
            <a:ext cx="7748477" cy="5824672"/>
          </a:xfrm>
          <a:custGeom>
            <a:avLst/>
            <a:gdLst/>
            <a:ahLst/>
            <a:cxnLst/>
            <a:rect l="l" t="t" r="r" b="b"/>
            <a:pathLst>
              <a:path w="7748477" h="5824672">
                <a:moveTo>
                  <a:pt x="7748477" y="5824672"/>
                </a:moveTo>
                <a:lnTo>
                  <a:pt x="0" y="5824672"/>
                </a:lnTo>
                <a:lnTo>
                  <a:pt x="0" y="0"/>
                </a:lnTo>
                <a:lnTo>
                  <a:pt x="7748477" y="0"/>
                </a:lnTo>
                <a:lnTo>
                  <a:pt x="7748477" y="5824672"/>
                </a:lnTo>
                <a:close/>
              </a:path>
            </a:pathLst>
          </a:custGeom>
          <a:blipFill>
            <a:blip r:embed="rId3"/>
            <a:stretch>
              <a:fillRect l="-124284" t="-87595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-1029823" y="888929"/>
            <a:ext cx="13107100" cy="3478903"/>
            <a:chOff x="0" y="0"/>
            <a:chExt cx="17476134" cy="4638538"/>
          </a:xfrm>
          <a:solidFill>
            <a:schemeClr val="accent2">
              <a:lumMod val="50000"/>
            </a:schemeClr>
          </a:solidFill>
        </p:grpSpPr>
        <p:sp>
          <p:nvSpPr>
            <p:cNvPr id="5" name="Freeform 5"/>
            <p:cNvSpPr/>
            <p:nvPr/>
          </p:nvSpPr>
          <p:spPr>
            <a:xfrm flipV="1">
              <a:off x="944115" y="1340694"/>
              <a:ext cx="5197176" cy="3297844"/>
            </a:xfrm>
            <a:custGeom>
              <a:avLst/>
              <a:gdLst/>
              <a:ahLst/>
              <a:cxnLst/>
              <a:rect l="l" t="t" r="r" b="b"/>
              <a:pathLst>
                <a:path w="5197176" h="3297844">
                  <a:moveTo>
                    <a:pt x="0" y="3297844"/>
                  </a:moveTo>
                  <a:lnTo>
                    <a:pt x="5197175" y="3297844"/>
                  </a:lnTo>
                  <a:lnTo>
                    <a:pt x="5197175" y="0"/>
                  </a:lnTo>
                  <a:lnTo>
                    <a:pt x="0" y="0"/>
                  </a:lnTo>
                  <a:lnTo>
                    <a:pt x="0" y="3297844"/>
                  </a:lnTo>
                  <a:close/>
                </a:path>
              </a:pathLst>
            </a:custGeom>
            <a:grpFill/>
          </p:spPr>
        </p:sp>
        <p:sp>
          <p:nvSpPr>
            <p:cNvPr id="6" name="Freeform 6"/>
            <p:cNvSpPr/>
            <p:nvPr/>
          </p:nvSpPr>
          <p:spPr>
            <a:xfrm rot="-10800000" flipH="1" flipV="1">
              <a:off x="12278958" y="0"/>
              <a:ext cx="5197176" cy="3297844"/>
            </a:xfrm>
            <a:custGeom>
              <a:avLst/>
              <a:gdLst/>
              <a:ahLst/>
              <a:cxnLst/>
              <a:rect l="l" t="t" r="r" b="b"/>
              <a:pathLst>
                <a:path w="5197176" h="3297844">
                  <a:moveTo>
                    <a:pt x="5197176" y="3297844"/>
                  </a:moveTo>
                  <a:lnTo>
                    <a:pt x="0" y="3297844"/>
                  </a:lnTo>
                  <a:lnTo>
                    <a:pt x="0" y="0"/>
                  </a:lnTo>
                  <a:lnTo>
                    <a:pt x="5197176" y="0"/>
                  </a:lnTo>
                  <a:lnTo>
                    <a:pt x="5197176" y="3297844"/>
                  </a:lnTo>
                  <a:close/>
                </a:path>
              </a:pathLst>
            </a:custGeom>
            <a:grpFill/>
          </p:spPr>
        </p:sp>
        <p:grpSp>
          <p:nvGrpSpPr>
            <p:cNvPr id="7" name="Group 7"/>
            <p:cNvGrpSpPr/>
            <p:nvPr/>
          </p:nvGrpSpPr>
          <p:grpSpPr>
            <a:xfrm>
              <a:off x="0" y="1501754"/>
              <a:ext cx="15883026" cy="1957151"/>
              <a:chOff x="0" y="0"/>
              <a:chExt cx="2721102" cy="335266"/>
            </a:xfrm>
            <a:grpFill/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2721102" cy="335266"/>
              </a:xfrm>
              <a:custGeom>
                <a:avLst/>
                <a:gdLst/>
                <a:ahLst/>
                <a:cxnLst/>
                <a:rect l="l" t="t" r="r" b="b"/>
                <a:pathLst>
                  <a:path w="2721102" h="335266">
                    <a:moveTo>
                      <a:pt x="2721102" y="64991"/>
                    </a:moveTo>
                    <a:lnTo>
                      <a:pt x="2721102" y="270275"/>
                    </a:lnTo>
                    <a:cubicBezTo>
                      <a:pt x="2721102" y="306169"/>
                      <a:pt x="2692004" y="335266"/>
                      <a:pt x="2656111" y="335266"/>
                    </a:cubicBezTo>
                    <a:lnTo>
                      <a:pt x="64991" y="335266"/>
                    </a:lnTo>
                    <a:cubicBezTo>
                      <a:pt x="29098" y="335266"/>
                      <a:pt x="0" y="306169"/>
                      <a:pt x="0" y="270275"/>
                    </a:cubicBezTo>
                    <a:lnTo>
                      <a:pt x="0" y="64991"/>
                    </a:lnTo>
                    <a:cubicBezTo>
                      <a:pt x="0" y="47754"/>
                      <a:pt x="6847" y="31224"/>
                      <a:pt x="19035" y="19035"/>
                    </a:cubicBezTo>
                    <a:cubicBezTo>
                      <a:pt x="31224" y="6847"/>
                      <a:pt x="47754" y="0"/>
                      <a:pt x="64991" y="0"/>
                    </a:cubicBezTo>
                    <a:lnTo>
                      <a:pt x="2656111" y="0"/>
                    </a:lnTo>
                    <a:cubicBezTo>
                      <a:pt x="2673347" y="0"/>
                      <a:pt x="2689878" y="6847"/>
                      <a:pt x="2702066" y="19035"/>
                    </a:cubicBezTo>
                    <a:cubicBezTo>
                      <a:pt x="2714255" y="31224"/>
                      <a:pt x="2721102" y="47754"/>
                      <a:pt x="2721102" y="64991"/>
                    </a:cubicBezTo>
                    <a:close/>
                  </a:path>
                </a:pathLst>
              </a:custGeom>
              <a:grpFill/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2721102" cy="373366"/>
              </a:xfrm>
              <a:prstGeom prst="rect">
                <a:avLst/>
              </a:prstGeom>
              <a:grpFill/>
            </p:spPr>
            <p:txBody>
              <a:bodyPr lIns="51589" tIns="51589" rIns="51589" bIns="51589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108528" y="1340694"/>
              <a:ext cx="15883026" cy="1957151"/>
              <a:chOff x="0" y="0"/>
              <a:chExt cx="2721102" cy="335266"/>
            </a:xfrm>
            <a:grpFill/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721102" cy="335266"/>
              </a:xfrm>
              <a:custGeom>
                <a:avLst/>
                <a:gdLst/>
                <a:ahLst/>
                <a:cxnLst/>
                <a:rect l="l" t="t" r="r" b="b"/>
                <a:pathLst>
                  <a:path w="2721102" h="335266">
                    <a:moveTo>
                      <a:pt x="2721102" y="64991"/>
                    </a:moveTo>
                    <a:lnTo>
                      <a:pt x="2721102" y="270275"/>
                    </a:lnTo>
                    <a:cubicBezTo>
                      <a:pt x="2721102" y="306169"/>
                      <a:pt x="2692004" y="335266"/>
                      <a:pt x="2656111" y="335266"/>
                    </a:cubicBezTo>
                    <a:lnTo>
                      <a:pt x="64991" y="335266"/>
                    </a:lnTo>
                    <a:cubicBezTo>
                      <a:pt x="29098" y="335266"/>
                      <a:pt x="0" y="306169"/>
                      <a:pt x="0" y="270275"/>
                    </a:cubicBezTo>
                    <a:lnTo>
                      <a:pt x="0" y="64991"/>
                    </a:lnTo>
                    <a:cubicBezTo>
                      <a:pt x="0" y="47754"/>
                      <a:pt x="6847" y="31224"/>
                      <a:pt x="19035" y="19035"/>
                    </a:cubicBezTo>
                    <a:cubicBezTo>
                      <a:pt x="31224" y="6847"/>
                      <a:pt x="47754" y="0"/>
                      <a:pt x="64991" y="0"/>
                    </a:cubicBezTo>
                    <a:lnTo>
                      <a:pt x="2656111" y="0"/>
                    </a:lnTo>
                    <a:cubicBezTo>
                      <a:pt x="2673347" y="0"/>
                      <a:pt x="2689878" y="6847"/>
                      <a:pt x="2702066" y="19035"/>
                    </a:cubicBezTo>
                    <a:cubicBezTo>
                      <a:pt x="2714255" y="31224"/>
                      <a:pt x="2721102" y="47754"/>
                      <a:pt x="2721102" y="64991"/>
                    </a:cubicBezTo>
                    <a:close/>
                  </a:path>
                </a:pathLst>
              </a:custGeom>
              <a:grpFill/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2721102" cy="373366"/>
              </a:xfrm>
              <a:prstGeom prst="rect">
                <a:avLst/>
              </a:prstGeom>
              <a:grpFill/>
            </p:spPr>
            <p:txBody>
              <a:bodyPr lIns="51589" tIns="51589" rIns="51589" bIns="51589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11707" y="1157301"/>
              <a:ext cx="15883026" cy="1957151"/>
              <a:chOff x="0" y="0"/>
              <a:chExt cx="2721102" cy="335266"/>
            </a:xfrm>
            <a:grpFill/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2721102" cy="335266"/>
              </a:xfrm>
              <a:custGeom>
                <a:avLst/>
                <a:gdLst/>
                <a:ahLst/>
                <a:cxnLst/>
                <a:rect l="l" t="t" r="r" b="b"/>
                <a:pathLst>
                  <a:path w="2721102" h="335266">
                    <a:moveTo>
                      <a:pt x="2721102" y="64991"/>
                    </a:moveTo>
                    <a:lnTo>
                      <a:pt x="2721102" y="270275"/>
                    </a:lnTo>
                    <a:cubicBezTo>
                      <a:pt x="2721102" y="306169"/>
                      <a:pt x="2692004" y="335266"/>
                      <a:pt x="2656111" y="335266"/>
                    </a:cubicBezTo>
                    <a:lnTo>
                      <a:pt x="64991" y="335266"/>
                    </a:lnTo>
                    <a:cubicBezTo>
                      <a:pt x="29098" y="335266"/>
                      <a:pt x="0" y="306169"/>
                      <a:pt x="0" y="270275"/>
                    </a:cubicBezTo>
                    <a:lnTo>
                      <a:pt x="0" y="64991"/>
                    </a:lnTo>
                    <a:cubicBezTo>
                      <a:pt x="0" y="47754"/>
                      <a:pt x="6847" y="31224"/>
                      <a:pt x="19035" y="19035"/>
                    </a:cubicBezTo>
                    <a:cubicBezTo>
                      <a:pt x="31224" y="6847"/>
                      <a:pt x="47754" y="0"/>
                      <a:pt x="64991" y="0"/>
                    </a:cubicBezTo>
                    <a:lnTo>
                      <a:pt x="2656111" y="0"/>
                    </a:lnTo>
                    <a:cubicBezTo>
                      <a:pt x="2673347" y="0"/>
                      <a:pt x="2689878" y="6847"/>
                      <a:pt x="2702066" y="19035"/>
                    </a:cubicBezTo>
                    <a:cubicBezTo>
                      <a:pt x="2714255" y="31224"/>
                      <a:pt x="2721102" y="47754"/>
                      <a:pt x="2721102" y="64991"/>
                    </a:cubicBezTo>
                    <a:close/>
                  </a:path>
                </a:pathLst>
              </a:custGeom>
              <a:grpFill/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2721102" cy="373366"/>
              </a:xfrm>
              <a:prstGeom prst="rect">
                <a:avLst/>
              </a:prstGeom>
              <a:grpFill/>
            </p:spPr>
            <p:txBody>
              <a:bodyPr lIns="51589" tIns="51589" rIns="51589" bIns="51589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2042861" y="1099231"/>
              <a:ext cx="13197635" cy="1709699"/>
            </a:xfrm>
            <a:prstGeom prst="rect">
              <a:avLst/>
            </a:prstGeom>
            <a:grp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194"/>
                </a:lnSpc>
              </a:pPr>
              <a:r>
                <a:rPr lang="en-US" sz="7996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The Seasons Bold"/>
                  <a:ea typeface="The Seasons Bold"/>
                  <a:cs typeface="The Seasons Bold"/>
                  <a:sym typeface="The Seasons Bold"/>
                </a:rPr>
                <a:t> </a:t>
              </a:r>
              <a:r>
                <a:rPr lang="en-US" sz="6000" b="1" dirty="0">
                  <a:solidFill>
                    <a:schemeClr val="bg1"/>
                  </a:solidFill>
                  <a:latin typeface="The Seasons Bold"/>
                  <a:ea typeface="The Seasons Bold"/>
                  <a:cs typeface="The Seasons Bold"/>
                  <a:sym typeface="The Seasons Bold"/>
                </a:rPr>
                <a:t>1. CONTEXTO 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29760" y="-199793"/>
            <a:ext cx="12481948" cy="811982"/>
            <a:chOff x="0" y="0"/>
            <a:chExt cx="3287427" cy="21385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287426" cy="213855"/>
            </a:xfrm>
            <a:custGeom>
              <a:avLst/>
              <a:gdLst/>
              <a:ahLst/>
              <a:cxnLst/>
              <a:rect l="l" t="t" r="r" b="b"/>
              <a:pathLst>
                <a:path w="3287426" h="213855">
                  <a:moveTo>
                    <a:pt x="0" y="0"/>
                  </a:moveTo>
                  <a:lnTo>
                    <a:pt x="3287426" y="0"/>
                  </a:lnTo>
                  <a:lnTo>
                    <a:pt x="3287426" y="213855"/>
                  </a:lnTo>
                  <a:lnTo>
                    <a:pt x="0" y="213855"/>
                  </a:lnTo>
                  <a:close/>
                </a:path>
              </a:pathLst>
            </a:custGeom>
            <a:solidFill>
              <a:srgbClr val="404D53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3287427" cy="2519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2434751" y="-199793"/>
            <a:ext cx="16193519" cy="559962"/>
            <a:chOff x="0" y="0"/>
            <a:chExt cx="4264960" cy="1474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264960" cy="147480"/>
            </a:xfrm>
            <a:custGeom>
              <a:avLst/>
              <a:gdLst/>
              <a:ahLst/>
              <a:cxnLst/>
              <a:rect l="l" t="t" r="r" b="b"/>
              <a:pathLst>
                <a:path w="4264960" h="147480">
                  <a:moveTo>
                    <a:pt x="0" y="0"/>
                  </a:moveTo>
                  <a:lnTo>
                    <a:pt x="4264960" y="0"/>
                  </a:lnTo>
                  <a:lnTo>
                    <a:pt x="4264960" y="147480"/>
                  </a:lnTo>
                  <a:lnTo>
                    <a:pt x="0" y="147480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4264960" cy="1855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 flipH="1" flipV="1">
            <a:off x="-517836" y="-36477"/>
            <a:ext cx="2989225" cy="4717011"/>
          </a:xfrm>
          <a:custGeom>
            <a:avLst/>
            <a:gdLst/>
            <a:ahLst/>
            <a:cxnLst/>
            <a:rect l="l" t="t" r="r" b="b"/>
            <a:pathLst>
              <a:path w="2989225" h="4717011">
                <a:moveTo>
                  <a:pt x="2989225" y="4717011"/>
                </a:moveTo>
                <a:lnTo>
                  <a:pt x="0" y="4717011"/>
                </a:lnTo>
                <a:lnTo>
                  <a:pt x="0" y="0"/>
                </a:lnTo>
                <a:lnTo>
                  <a:pt x="2989225" y="0"/>
                </a:lnTo>
                <a:lnTo>
                  <a:pt x="2989225" y="471701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20279"/>
            </a:stretch>
          </a:blipFill>
        </p:spPr>
        <p:txBody>
          <a:bodyPr/>
          <a:lstStyle/>
          <a:p>
            <a:endParaRPr lang="es-CO" dirty="0"/>
          </a:p>
        </p:txBody>
      </p:sp>
      <p:sp>
        <p:nvSpPr>
          <p:cNvPr id="24" name="Freeform 24"/>
          <p:cNvSpPr/>
          <p:nvPr/>
        </p:nvSpPr>
        <p:spPr>
          <a:xfrm rot="-10800000" flipH="1" flipV="1">
            <a:off x="-1422867" y="4993236"/>
            <a:ext cx="7748477" cy="5824672"/>
          </a:xfrm>
          <a:custGeom>
            <a:avLst/>
            <a:gdLst/>
            <a:ahLst/>
            <a:cxnLst/>
            <a:rect l="l" t="t" r="r" b="b"/>
            <a:pathLst>
              <a:path w="7748477" h="5824672">
                <a:moveTo>
                  <a:pt x="7748477" y="5824672"/>
                </a:moveTo>
                <a:lnTo>
                  <a:pt x="0" y="5824672"/>
                </a:lnTo>
                <a:lnTo>
                  <a:pt x="0" y="0"/>
                </a:lnTo>
                <a:lnTo>
                  <a:pt x="7748477" y="0"/>
                </a:lnTo>
                <a:lnTo>
                  <a:pt x="7748477" y="5824672"/>
                </a:lnTo>
                <a:close/>
              </a:path>
            </a:pathLst>
          </a:custGeom>
          <a:blipFill>
            <a:blip r:embed="rId3"/>
            <a:stretch>
              <a:fillRect l="-124284" t="-87595"/>
            </a:stretch>
          </a:blipFill>
        </p:spPr>
      </p:sp>
      <p:sp>
        <p:nvSpPr>
          <p:cNvPr id="25" name="Freeform 25"/>
          <p:cNvSpPr/>
          <p:nvPr/>
        </p:nvSpPr>
        <p:spPr>
          <a:xfrm flipH="1">
            <a:off x="10739937" y="1605425"/>
            <a:ext cx="6778541" cy="7870585"/>
          </a:xfrm>
          <a:custGeom>
            <a:avLst/>
            <a:gdLst/>
            <a:ahLst/>
            <a:cxnLst/>
            <a:rect l="l" t="t" r="r" b="b"/>
            <a:pathLst>
              <a:path w="6778541" h="7870585">
                <a:moveTo>
                  <a:pt x="6778541" y="0"/>
                </a:moveTo>
                <a:lnTo>
                  <a:pt x="0" y="0"/>
                </a:lnTo>
                <a:lnTo>
                  <a:pt x="0" y="7870584"/>
                </a:lnTo>
                <a:lnTo>
                  <a:pt x="6778541" y="7870584"/>
                </a:lnTo>
                <a:lnTo>
                  <a:pt x="6778541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1061409" y="4440610"/>
            <a:ext cx="10896600" cy="27702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44"/>
              </a:lnSpc>
            </a:pPr>
            <a:r>
              <a:rPr lang="es-MX" sz="3960" b="1" i="1" dirty="0">
                <a:solidFill>
                  <a:srgbClr val="201814"/>
                </a:solidFill>
                <a:latin typeface="The Seasons"/>
                <a:ea typeface="The Seasons"/>
                <a:cs typeface="The Seasons"/>
                <a:sym typeface="The Seasons"/>
              </a:rPr>
              <a:t>¿Quién es la empresa?¿Dónde opera?¿Qué producto o servicio ofrece?¿En qué mercado participa?</a:t>
            </a:r>
            <a:endParaRPr lang="en-US" sz="2000" b="1" dirty="0">
              <a:solidFill>
                <a:srgbClr val="201814"/>
              </a:solidFill>
              <a:latin typeface="The Seasons"/>
              <a:ea typeface="The Seasons"/>
              <a:cs typeface="The Seasons"/>
              <a:sym typeface="The Seasons"/>
            </a:endParaRPr>
          </a:p>
          <a:p>
            <a:pPr algn="l">
              <a:lnSpc>
                <a:spcPts val="5544"/>
              </a:lnSpc>
            </a:pPr>
            <a:endParaRPr lang="en-US" sz="3960" b="1" i="1" dirty="0">
              <a:solidFill>
                <a:srgbClr val="201814"/>
              </a:solidFill>
              <a:latin typeface="The Seasons"/>
              <a:ea typeface="The Seasons"/>
              <a:cs typeface="The Seasons"/>
              <a:sym typeface="The Seasons"/>
            </a:endParaRPr>
          </a:p>
        </p:txBody>
      </p:sp>
    </p:spTree>
    <p:extLst>
      <p:ext uri="{BB962C8B-B14F-4D97-AF65-F5344CB8AC3E}">
        <p14:creationId xmlns:p14="http://schemas.microsoft.com/office/powerpoint/2010/main" val="2577863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84953" y="-9202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1662159" y="-283955"/>
            <a:ext cx="7748477" cy="5824672"/>
          </a:xfrm>
          <a:custGeom>
            <a:avLst/>
            <a:gdLst/>
            <a:ahLst/>
            <a:cxnLst/>
            <a:rect l="l" t="t" r="r" b="b"/>
            <a:pathLst>
              <a:path w="7748477" h="5824672">
                <a:moveTo>
                  <a:pt x="7748477" y="5824672"/>
                </a:moveTo>
                <a:lnTo>
                  <a:pt x="0" y="5824672"/>
                </a:lnTo>
                <a:lnTo>
                  <a:pt x="0" y="0"/>
                </a:lnTo>
                <a:lnTo>
                  <a:pt x="7748477" y="0"/>
                </a:lnTo>
                <a:lnTo>
                  <a:pt x="7748477" y="5824672"/>
                </a:lnTo>
                <a:close/>
              </a:path>
            </a:pathLst>
          </a:custGeom>
          <a:blipFill>
            <a:blip r:embed="rId3"/>
            <a:stretch>
              <a:fillRect l="-124284" t="-87595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-981719" y="504830"/>
            <a:ext cx="13107100" cy="3478903"/>
            <a:chOff x="0" y="0"/>
            <a:chExt cx="17476134" cy="4638538"/>
          </a:xfrm>
          <a:solidFill>
            <a:schemeClr val="accent2">
              <a:lumMod val="50000"/>
            </a:schemeClr>
          </a:solidFill>
        </p:grpSpPr>
        <p:sp>
          <p:nvSpPr>
            <p:cNvPr id="5" name="Freeform 5"/>
            <p:cNvSpPr/>
            <p:nvPr/>
          </p:nvSpPr>
          <p:spPr>
            <a:xfrm flipV="1">
              <a:off x="944115" y="1340694"/>
              <a:ext cx="5197176" cy="3297844"/>
            </a:xfrm>
            <a:custGeom>
              <a:avLst/>
              <a:gdLst/>
              <a:ahLst/>
              <a:cxnLst/>
              <a:rect l="l" t="t" r="r" b="b"/>
              <a:pathLst>
                <a:path w="5197176" h="3297844">
                  <a:moveTo>
                    <a:pt x="0" y="3297844"/>
                  </a:moveTo>
                  <a:lnTo>
                    <a:pt x="5197175" y="3297844"/>
                  </a:lnTo>
                  <a:lnTo>
                    <a:pt x="5197175" y="0"/>
                  </a:lnTo>
                  <a:lnTo>
                    <a:pt x="0" y="0"/>
                  </a:lnTo>
                  <a:lnTo>
                    <a:pt x="0" y="3297844"/>
                  </a:lnTo>
                  <a:close/>
                </a:path>
              </a:pathLst>
            </a:custGeom>
            <a:grpFill/>
          </p:spPr>
        </p:sp>
        <p:sp>
          <p:nvSpPr>
            <p:cNvPr id="6" name="Freeform 6"/>
            <p:cNvSpPr/>
            <p:nvPr/>
          </p:nvSpPr>
          <p:spPr>
            <a:xfrm rot="-10800000" flipH="1" flipV="1">
              <a:off x="12278958" y="0"/>
              <a:ext cx="5197176" cy="3297844"/>
            </a:xfrm>
            <a:custGeom>
              <a:avLst/>
              <a:gdLst/>
              <a:ahLst/>
              <a:cxnLst/>
              <a:rect l="l" t="t" r="r" b="b"/>
              <a:pathLst>
                <a:path w="5197176" h="3297844">
                  <a:moveTo>
                    <a:pt x="5197176" y="3297844"/>
                  </a:moveTo>
                  <a:lnTo>
                    <a:pt x="0" y="3297844"/>
                  </a:lnTo>
                  <a:lnTo>
                    <a:pt x="0" y="0"/>
                  </a:lnTo>
                  <a:lnTo>
                    <a:pt x="5197176" y="0"/>
                  </a:lnTo>
                  <a:lnTo>
                    <a:pt x="5197176" y="3297844"/>
                  </a:lnTo>
                  <a:close/>
                </a:path>
              </a:pathLst>
            </a:custGeom>
            <a:grpFill/>
          </p:spPr>
        </p:sp>
        <p:grpSp>
          <p:nvGrpSpPr>
            <p:cNvPr id="7" name="Group 7"/>
            <p:cNvGrpSpPr/>
            <p:nvPr/>
          </p:nvGrpSpPr>
          <p:grpSpPr>
            <a:xfrm>
              <a:off x="0" y="1501754"/>
              <a:ext cx="15883026" cy="1957151"/>
              <a:chOff x="0" y="0"/>
              <a:chExt cx="2721102" cy="335266"/>
            </a:xfrm>
            <a:grpFill/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2721102" cy="335266"/>
              </a:xfrm>
              <a:custGeom>
                <a:avLst/>
                <a:gdLst/>
                <a:ahLst/>
                <a:cxnLst/>
                <a:rect l="l" t="t" r="r" b="b"/>
                <a:pathLst>
                  <a:path w="2721102" h="335266">
                    <a:moveTo>
                      <a:pt x="2721102" y="64991"/>
                    </a:moveTo>
                    <a:lnTo>
                      <a:pt x="2721102" y="270275"/>
                    </a:lnTo>
                    <a:cubicBezTo>
                      <a:pt x="2721102" y="306169"/>
                      <a:pt x="2692004" y="335266"/>
                      <a:pt x="2656111" y="335266"/>
                    </a:cubicBezTo>
                    <a:lnTo>
                      <a:pt x="64991" y="335266"/>
                    </a:lnTo>
                    <a:cubicBezTo>
                      <a:pt x="29098" y="335266"/>
                      <a:pt x="0" y="306169"/>
                      <a:pt x="0" y="270275"/>
                    </a:cubicBezTo>
                    <a:lnTo>
                      <a:pt x="0" y="64991"/>
                    </a:lnTo>
                    <a:cubicBezTo>
                      <a:pt x="0" y="47754"/>
                      <a:pt x="6847" y="31224"/>
                      <a:pt x="19035" y="19035"/>
                    </a:cubicBezTo>
                    <a:cubicBezTo>
                      <a:pt x="31224" y="6847"/>
                      <a:pt x="47754" y="0"/>
                      <a:pt x="64991" y="0"/>
                    </a:cubicBezTo>
                    <a:lnTo>
                      <a:pt x="2656111" y="0"/>
                    </a:lnTo>
                    <a:cubicBezTo>
                      <a:pt x="2673347" y="0"/>
                      <a:pt x="2689878" y="6847"/>
                      <a:pt x="2702066" y="19035"/>
                    </a:cubicBezTo>
                    <a:cubicBezTo>
                      <a:pt x="2714255" y="31224"/>
                      <a:pt x="2721102" y="47754"/>
                      <a:pt x="2721102" y="64991"/>
                    </a:cubicBezTo>
                    <a:close/>
                  </a:path>
                </a:pathLst>
              </a:custGeom>
              <a:grpFill/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2721102" cy="373366"/>
              </a:xfrm>
              <a:prstGeom prst="rect">
                <a:avLst/>
              </a:prstGeom>
              <a:grpFill/>
            </p:spPr>
            <p:txBody>
              <a:bodyPr lIns="51589" tIns="51589" rIns="51589" bIns="51589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108528" y="1340694"/>
              <a:ext cx="15883026" cy="1957151"/>
              <a:chOff x="0" y="0"/>
              <a:chExt cx="2721102" cy="335266"/>
            </a:xfrm>
            <a:grpFill/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721102" cy="335266"/>
              </a:xfrm>
              <a:custGeom>
                <a:avLst/>
                <a:gdLst/>
                <a:ahLst/>
                <a:cxnLst/>
                <a:rect l="l" t="t" r="r" b="b"/>
                <a:pathLst>
                  <a:path w="2721102" h="335266">
                    <a:moveTo>
                      <a:pt x="2721102" y="64991"/>
                    </a:moveTo>
                    <a:lnTo>
                      <a:pt x="2721102" y="270275"/>
                    </a:lnTo>
                    <a:cubicBezTo>
                      <a:pt x="2721102" y="306169"/>
                      <a:pt x="2692004" y="335266"/>
                      <a:pt x="2656111" y="335266"/>
                    </a:cubicBezTo>
                    <a:lnTo>
                      <a:pt x="64991" y="335266"/>
                    </a:lnTo>
                    <a:cubicBezTo>
                      <a:pt x="29098" y="335266"/>
                      <a:pt x="0" y="306169"/>
                      <a:pt x="0" y="270275"/>
                    </a:cubicBezTo>
                    <a:lnTo>
                      <a:pt x="0" y="64991"/>
                    </a:lnTo>
                    <a:cubicBezTo>
                      <a:pt x="0" y="47754"/>
                      <a:pt x="6847" y="31224"/>
                      <a:pt x="19035" y="19035"/>
                    </a:cubicBezTo>
                    <a:cubicBezTo>
                      <a:pt x="31224" y="6847"/>
                      <a:pt x="47754" y="0"/>
                      <a:pt x="64991" y="0"/>
                    </a:cubicBezTo>
                    <a:lnTo>
                      <a:pt x="2656111" y="0"/>
                    </a:lnTo>
                    <a:cubicBezTo>
                      <a:pt x="2673347" y="0"/>
                      <a:pt x="2689878" y="6847"/>
                      <a:pt x="2702066" y="19035"/>
                    </a:cubicBezTo>
                    <a:cubicBezTo>
                      <a:pt x="2714255" y="31224"/>
                      <a:pt x="2721102" y="47754"/>
                      <a:pt x="2721102" y="64991"/>
                    </a:cubicBezTo>
                    <a:close/>
                  </a:path>
                </a:pathLst>
              </a:custGeom>
              <a:grpFill/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2721102" cy="373366"/>
              </a:xfrm>
              <a:prstGeom prst="rect">
                <a:avLst/>
              </a:prstGeom>
              <a:grpFill/>
            </p:spPr>
            <p:txBody>
              <a:bodyPr lIns="51589" tIns="51589" rIns="51589" bIns="51589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11707" y="1157301"/>
              <a:ext cx="15883026" cy="1957151"/>
              <a:chOff x="0" y="0"/>
              <a:chExt cx="2721102" cy="335266"/>
            </a:xfrm>
            <a:grpFill/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2721102" cy="335266"/>
              </a:xfrm>
              <a:custGeom>
                <a:avLst/>
                <a:gdLst/>
                <a:ahLst/>
                <a:cxnLst/>
                <a:rect l="l" t="t" r="r" b="b"/>
                <a:pathLst>
                  <a:path w="2721102" h="335266">
                    <a:moveTo>
                      <a:pt x="2721102" y="64991"/>
                    </a:moveTo>
                    <a:lnTo>
                      <a:pt x="2721102" y="270275"/>
                    </a:lnTo>
                    <a:cubicBezTo>
                      <a:pt x="2721102" y="306169"/>
                      <a:pt x="2692004" y="335266"/>
                      <a:pt x="2656111" y="335266"/>
                    </a:cubicBezTo>
                    <a:lnTo>
                      <a:pt x="64991" y="335266"/>
                    </a:lnTo>
                    <a:cubicBezTo>
                      <a:pt x="29098" y="335266"/>
                      <a:pt x="0" y="306169"/>
                      <a:pt x="0" y="270275"/>
                    </a:cubicBezTo>
                    <a:lnTo>
                      <a:pt x="0" y="64991"/>
                    </a:lnTo>
                    <a:cubicBezTo>
                      <a:pt x="0" y="47754"/>
                      <a:pt x="6847" y="31224"/>
                      <a:pt x="19035" y="19035"/>
                    </a:cubicBezTo>
                    <a:cubicBezTo>
                      <a:pt x="31224" y="6847"/>
                      <a:pt x="47754" y="0"/>
                      <a:pt x="64991" y="0"/>
                    </a:cubicBezTo>
                    <a:lnTo>
                      <a:pt x="2656111" y="0"/>
                    </a:lnTo>
                    <a:cubicBezTo>
                      <a:pt x="2673347" y="0"/>
                      <a:pt x="2689878" y="6847"/>
                      <a:pt x="2702066" y="19035"/>
                    </a:cubicBezTo>
                    <a:cubicBezTo>
                      <a:pt x="2714255" y="31224"/>
                      <a:pt x="2721102" y="47754"/>
                      <a:pt x="2721102" y="64991"/>
                    </a:cubicBezTo>
                    <a:close/>
                  </a:path>
                </a:pathLst>
              </a:custGeom>
              <a:grpFill/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2721102" cy="373366"/>
              </a:xfrm>
              <a:prstGeom prst="rect">
                <a:avLst/>
              </a:prstGeom>
              <a:grpFill/>
            </p:spPr>
            <p:txBody>
              <a:bodyPr lIns="51589" tIns="51589" rIns="51589" bIns="51589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2042861" y="1099231"/>
              <a:ext cx="13197635" cy="1709699"/>
            </a:xfrm>
            <a:prstGeom prst="rect">
              <a:avLst/>
            </a:prstGeom>
            <a:grp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194"/>
                </a:lnSpc>
              </a:pPr>
              <a:r>
                <a:rPr lang="en-US" sz="7996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The Seasons Bold"/>
                  <a:ea typeface="The Seasons Bold"/>
                  <a:cs typeface="The Seasons Bold"/>
                  <a:sym typeface="The Seasons Bold"/>
                </a:rPr>
                <a:t> </a:t>
              </a:r>
              <a:r>
                <a:rPr lang="en-US" sz="6000" b="1" dirty="0">
                  <a:solidFill>
                    <a:schemeClr val="bg1"/>
                  </a:solidFill>
                  <a:latin typeface="The Seasons Bold"/>
                  <a:ea typeface="The Seasons Bold"/>
                  <a:cs typeface="The Seasons Bold"/>
                  <a:sym typeface="The Seasons Bold"/>
                </a:rPr>
                <a:t>2.  INVESTIGACIÓN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29760" y="-199793"/>
            <a:ext cx="12481948" cy="811982"/>
            <a:chOff x="0" y="0"/>
            <a:chExt cx="3287427" cy="21385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287426" cy="213855"/>
            </a:xfrm>
            <a:custGeom>
              <a:avLst/>
              <a:gdLst/>
              <a:ahLst/>
              <a:cxnLst/>
              <a:rect l="l" t="t" r="r" b="b"/>
              <a:pathLst>
                <a:path w="3287426" h="213855">
                  <a:moveTo>
                    <a:pt x="0" y="0"/>
                  </a:moveTo>
                  <a:lnTo>
                    <a:pt x="3287426" y="0"/>
                  </a:lnTo>
                  <a:lnTo>
                    <a:pt x="3287426" y="213855"/>
                  </a:lnTo>
                  <a:lnTo>
                    <a:pt x="0" y="213855"/>
                  </a:lnTo>
                  <a:close/>
                </a:path>
              </a:pathLst>
            </a:custGeom>
            <a:solidFill>
              <a:srgbClr val="404D53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3287427" cy="2519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2434751" y="-199793"/>
            <a:ext cx="16193519" cy="559962"/>
            <a:chOff x="0" y="0"/>
            <a:chExt cx="4264960" cy="1474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264960" cy="147480"/>
            </a:xfrm>
            <a:custGeom>
              <a:avLst/>
              <a:gdLst/>
              <a:ahLst/>
              <a:cxnLst/>
              <a:rect l="l" t="t" r="r" b="b"/>
              <a:pathLst>
                <a:path w="4264960" h="147480">
                  <a:moveTo>
                    <a:pt x="0" y="0"/>
                  </a:moveTo>
                  <a:lnTo>
                    <a:pt x="4264960" y="0"/>
                  </a:lnTo>
                  <a:lnTo>
                    <a:pt x="4264960" y="147480"/>
                  </a:lnTo>
                  <a:lnTo>
                    <a:pt x="0" y="147480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4264960" cy="1855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 flipH="1" flipV="1">
            <a:off x="-517836" y="-36477"/>
            <a:ext cx="2989225" cy="4717011"/>
          </a:xfrm>
          <a:custGeom>
            <a:avLst/>
            <a:gdLst/>
            <a:ahLst/>
            <a:cxnLst/>
            <a:rect l="l" t="t" r="r" b="b"/>
            <a:pathLst>
              <a:path w="2989225" h="4717011">
                <a:moveTo>
                  <a:pt x="2989225" y="4717011"/>
                </a:moveTo>
                <a:lnTo>
                  <a:pt x="0" y="4717011"/>
                </a:lnTo>
                <a:lnTo>
                  <a:pt x="0" y="0"/>
                </a:lnTo>
                <a:lnTo>
                  <a:pt x="2989225" y="0"/>
                </a:lnTo>
                <a:lnTo>
                  <a:pt x="2989225" y="471701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20279"/>
            </a:stretch>
          </a:blipFill>
        </p:spPr>
        <p:txBody>
          <a:bodyPr/>
          <a:lstStyle/>
          <a:p>
            <a:endParaRPr lang="es-CO" dirty="0"/>
          </a:p>
        </p:txBody>
      </p:sp>
      <p:sp>
        <p:nvSpPr>
          <p:cNvPr id="24" name="Freeform 24"/>
          <p:cNvSpPr/>
          <p:nvPr/>
        </p:nvSpPr>
        <p:spPr>
          <a:xfrm rot="-10800000" flipH="1" flipV="1">
            <a:off x="-1422867" y="4993236"/>
            <a:ext cx="7748477" cy="5824672"/>
          </a:xfrm>
          <a:custGeom>
            <a:avLst/>
            <a:gdLst/>
            <a:ahLst/>
            <a:cxnLst/>
            <a:rect l="l" t="t" r="r" b="b"/>
            <a:pathLst>
              <a:path w="7748477" h="5824672">
                <a:moveTo>
                  <a:pt x="7748477" y="5824672"/>
                </a:moveTo>
                <a:lnTo>
                  <a:pt x="0" y="5824672"/>
                </a:lnTo>
                <a:lnTo>
                  <a:pt x="0" y="0"/>
                </a:lnTo>
                <a:lnTo>
                  <a:pt x="7748477" y="0"/>
                </a:lnTo>
                <a:lnTo>
                  <a:pt x="7748477" y="5824672"/>
                </a:lnTo>
                <a:close/>
              </a:path>
            </a:pathLst>
          </a:custGeom>
          <a:blipFill>
            <a:blip r:embed="rId3"/>
            <a:stretch>
              <a:fillRect l="-124284" t="-87595"/>
            </a:stretch>
          </a:blipFill>
        </p:spPr>
      </p:sp>
      <p:sp>
        <p:nvSpPr>
          <p:cNvPr id="25" name="Freeform 25"/>
          <p:cNvSpPr/>
          <p:nvPr/>
        </p:nvSpPr>
        <p:spPr>
          <a:xfrm flipH="1">
            <a:off x="14458529" y="518886"/>
            <a:ext cx="3995107" cy="3606283"/>
          </a:xfrm>
          <a:custGeom>
            <a:avLst/>
            <a:gdLst/>
            <a:ahLst/>
            <a:cxnLst/>
            <a:rect l="l" t="t" r="r" b="b"/>
            <a:pathLst>
              <a:path w="6778541" h="7870585">
                <a:moveTo>
                  <a:pt x="6778541" y="0"/>
                </a:moveTo>
                <a:lnTo>
                  <a:pt x="0" y="0"/>
                </a:lnTo>
                <a:lnTo>
                  <a:pt x="0" y="7870584"/>
                </a:lnTo>
                <a:lnTo>
                  <a:pt x="6778541" y="7870584"/>
                </a:lnTo>
                <a:lnTo>
                  <a:pt x="6778541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909504" y="3869432"/>
            <a:ext cx="17602200" cy="7002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44"/>
              </a:lnSpc>
            </a:pPr>
            <a:r>
              <a:rPr lang="es-MX" sz="3960" b="1" i="1" dirty="0">
                <a:solidFill>
                  <a:srgbClr val="201814"/>
                </a:solidFill>
                <a:latin typeface="The Seasons"/>
                <a:ea typeface="The Seasons"/>
                <a:cs typeface="The Seasons"/>
                <a:sym typeface="The Seasons"/>
              </a:rPr>
              <a:t>¿PROBLEMA / NECESIDAD /OPORTUNIDAD/RETO</a:t>
            </a:r>
          </a:p>
          <a:p>
            <a:pPr algn="l">
              <a:lnSpc>
                <a:spcPts val="5544"/>
              </a:lnSpc>
            </a:pPr>
            <a:endParaRPr lang="es-MX" sz="3960" b="1" i="1" dirty="0">
              <a:solidFill>
                <a:srgbClr val="201814"/>
              </a:solidFill>
              <a:latin typeface="The Seasons"/>
              <a:ea typeface="The Seasons"/>
              <a:cs typeface="The Seasons"/>
              <a:sym typeface="The Seasons"/>
            </a:endParaRPr>
          </a:p>
          <a:p>
            <a:pPr algn="l">
              <a:lnSpc>
                <a:spcPts val="5544"/>
              </a:lnSpc>
            </a:pPr>
            <a:r>
              <a:rPr lang="es-MX" sz="3960" b="1" i="1" dirty="0">
                <a:solidFill>
                  <a:srgbClr val="201814"/>
                </a:solidFill>
                <a:latin typeface="The Seasons"/>
                <a:ea typeface="The Seasons"/>
                <a:cs typeface="The Seasons"/>
                <a:sym typeface="The Seasons"/>
              </a:rPr>
              <a:t> ¿Qué situación debía resolver?¿Qué necesidad existía en el mercado Internacional  y en el territorio?</a:t>
            </a:r>
          </a:p>
          <a:p>
            <a:pPr algn="l">
              <a:lnSpc>
                <a:spcPts val="5544"/>
              </a:lnSpc>
            </a:pPr>
            <a:endParaRPr lang="es-MX" sz="3960" b="1" i="1" dirty="0">
              <a:solidFill>
                <a:srgbClr val="201814"/>
              </a:solidFill>
              <a:latin typeface="The Seasons"/>
              <a:ea typeface="The Seasons"/>
              <a:cs typeface="The Seasons"/>
              <a:sym typeface="The Seasons"/>
            </a:endParaRPr>
          </a:p>
          <a:p>
            <a:pPr algn="l">
              <a:lnSpc>
                <a:spcPts val="5544"/>
              </a:lnSpc>
            </a:pPr>
            <a:r>
              <a:rPr lang="es-MX" sz="3960" b="1" i="1" dirty="0">
                <a:solidFill>
                  <a:srgbClr val="201814"/>
                </a:solidFill>
                <a:latin typeface="The Seasons"/>
                <a:ea typeface="The Seasons"/>
                <a:cs typeface="The Seasons"/>
                <a:sym typeface="The Seasons"/>
              </a:rPr>
              <a:t>¿Qué información necesitaba conocer?¿Qué hizo para comprender el mercado, el consumidor y el entorno? ¿Qué oportunidad de negocio identificó?¿En qué mercado?¿Para qué segmento?</a:t>
            </a:r>
          </a:p>
          <a:p>
            <a:pPr algn="l">
              <a:lnSpc>
                <a:spcPts val="5544"/>
              </a:lnSpc>
            </a:pPr>
            <a:endParaRPr lang="es-MX" sz="3960" b="1" i="1" dirty="0">
              <a:solidFill>
                <a:srgbClr val="201814"/>
              </a:solidFill>
              <a:latin typeface="The Seasons"/>
              <a:ea typeface="The Seasons"/>
              <a:cs typeface="The Seasons"/>
              <a:sym typeface="The Seasons"/>
            </a:endParaRPr>
          </a:p>
          <a:p>
            <a:pPr algn="l">
              <a:lnSpc>
                <a:spcPts val="5544"/>
              </a:lnSpc>
            </a:pPr>
            <a:endParaRPr lang="en-US" sz="3960" b="1" i="1" dirty="0">
              <a:solidFill>
                <a:srgbClr val="201814"/>
              </a:solidFill>
              <a:latin typeface="The Seasons"/>
              <a:ea typeface="The Seasons"/>
              <a:cs typeface="The Seasons"/>
              <a:sym typeface="The Seasons"/>
            </a:endParaRPr>
          </a:p>
        </p:txBody>
      </p:sp>
    </p:spTree>
    <p:extLst>
      <p:ext uri="{BB962C8B-B14F-4D97-AF65-F5344CB8AC3E}">
        <p14:creationId xmlns:p14="http://schemas.microsoft.com/office/powerpoint/2010/main" val="231321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84953" y="-9202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1662159" y="-283955"/>
            <a:ext cx="7748477" cy="5824672"/>
          </a:xfrm>
          <a:custGeom>
            <a:avLst/>
            <a:gdLst/>
            <a:ahLst/>
            <a:cxnLst/>
            <a:rect l="l" t="t" r="r" b="b"/>
            <a:pathLst>
              <a:path w="7748477" h="5824672">
                <a:moveTo>
                  <a:pt x="7748477" y="5824672"/>
                </a:moveTo>
                <a:lnTo>
                  <a:pt x="0" y="5824672"/>
                </a:lnTo>
                <a:lnTo>
                  <a:pt x="0" y="0"/>
                </a:lnTo>
                <a:lnTo>
                  <a:pt x="7748477" y="0"/>
                </a:lnTo>
                <a:lnTo>
                  <a:pt x="7748477" y="5824672"/>
                </a:lnTo>
                <a:close/>
              </a:path>
            </a:pathLst>
          </a:custGeom>
          <a:blipFill>
            <a:blip r:embed="rId3"/>
            <a:stretch>
              <a:fillRect l="-124284" t="-87595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-981719" y="504830"/>
            <a:ext cx="13796738" cy="3478903"/>
            <a:chOff x="0" y="0"/>
            <a:chExt cx="18395652" cy="4638538"/>
          </a:xfrm>
          <a:solidFill>
            <a:schemeClr val="accent2">
              <a:lumMod val="50000"/>
            </a:schemeClr>
          </a:solidFill>
        </p:grpSpPr>
        <p:sp>
          <p:nvSpPr>
            <p:cNvPr id="5" name="Freeform 5"/>
            <p:cNvSpPr/>
            <p:nvPr/>
          </p:nvSpPr>
          <p:spPr>
            <a:xfrm flipV="1">
              <a:off x="944115" y="1340694"/>
              <a:ext cx="5197176" cy="3297844"/>
            </a:xfrm>
            <a:custGeom>
              <a:avLst/>
              <a:gdLst/>
              <a:ahLst/>
              <a:cxnLst/>
              <a:rect l="l" t="t" r="r" b="b"/>
              <a:pathLst>
                <a:path w="5197176" h="3297844">
                  <a:moveTo>
                    <a:pt x="0" y="3297844"/>
                  </a:moveTo>
                  <a:lnTo>
                    <a:pt x="5197175" y="3297844"/>
                  </a:lnTo>
                  <a:lnTo>
                    <a:pt x="5197175" y="0"/>
                  </a:lnTo>
                  <a:lnTo>
                    <a:pt x="0" y="0"/>
                  </a:lnTo>
                  <a:lnTo>
                    <a:pt x="0" y="3297844"/>
                  </a:lnTo>
                  <a:close/>
                </a:path>
              </a:pathLst>
            </a:custGeom>
            <a:grpFill/>
          </p:spPr>
        </p:sp>
        <p:sp>
          <p:nvSpPr>
            <p:cNvPr id="6" name="Freeform 6"/>
            <p:cNvSpPr/>
            <p:nvPr/>
          </p:nvSpPr>
          <p:spPr>
            <a:xfrm rot="10800000" flipH="1" flipV="1">
              <a:off x="12278958" y="0"/>
              <a:ext cx="6116694" cy="3297844"/>
            </a:xfrm>
            <a:custGeom>
              <a:avLst/>
              <a:gdLst/>
              <a:ahLst/>
              <a:cxnLst/>
              <a:rect l="l" t="t" r="r" b="b"/>
              <a:pathLst>
                <a:path w="5197176" h="3297844">
                  <a:moveTo>
                    <a:pt x="5197176" y="3297844"/>
                  </a:moveTo>
                  <a:lnTo>
                    <a:pt x="0" y="3297844"/>
                  </a:lnTo>
                  <a:lnTo>
                    <a:pt x="0" y="0"/>
                  </a:lnTo>
                  <a:lnTo>
                    <a:pt x="5197176" y="0"/>
                  </a:lnTo>
                  <a:lnTo>
                    <a:pt x="5197176" y="3297844"/>
                  </a:lnTo>
                  <a:close/>
                </a:path>
              </a:pathLst>
            </a:custGeom>
            <a:grpFill/>
          </p:spPr>
        </p:sp>
        <p:grpSp>
          <p:nvGrpSpPr>
            <p:cNvPr id="7" name="Group 7"/>
            <p:cNvGrpSpPr/>
            <p:nvPr/>
          </p:nvGrpSpPr>
          <p:grpSpPr>
            <a:xfrm>
              <a:off x="0" y="1501754"/>
              <a:ext cx="15883026" cy="1957151"/>
              <a:chOff x="0" y="0"/>
              <a:chExt cx="2721102" cy="335266"/>
            </a:xfrm>
            <a:grpFill/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2721102" cy="335266"/>
              </a:xfrm>
              <a:custGeom>
                <a:avLst/>
                <a:gdLst/>
                <a:ahLst/>
                <a:cxnLst/>
                <a:rect l="l" t="t" r="r" b="b"/>
                <a:pathLst>
                  <a:path w="2721102" h="335266">
                    <a:moveTo>
                      <a:pt x="2721102" y="64991"/>
                    </a:moveTo>
                    <a:lnTo>
                      <a:pt x="2721102" y="270275"/>
                    </a:lnTo>
                    <a:cubicBezTo>
                      <a:pt x="2721102" y="306169"/>
                      <a:pt x="2692004" y="335266"/>
                      <a:pt x="2656111" y="335266"/>
                    </a:cubicBezTo>
                    <a:lnTo>
                      <a:pt x="64991" y="335266"/>
                    </a:lnTo>
                    <a:cubicBezTo>
                      <a:pt x="29098" y="335266"/>
                      <a:pt x="0" y="306169"/>
                      <a:pt x="0" y="270275"/>
                    </a:cubicBezTo>
                    <a:lnTo>
                      <a:pt x="0" y="64991"/>
                    </a:lnTo>
                    <a:cubicBezTo>
                      <a:pt x="0" y="47754"/>
                      <a:pt x="6847" y="31224"/>
                      <a:pt x="19035" y="19035"/>
                    </a:cubicBezTo>
                    <a:cubicBezTo>
                      <a:pt x="31224" y="6847"/>
                      <a:pt x="47754" y="0"/>
                      <a:pt x="64991" y="0"/>
                    </a:cubicBezTo>
                    <a:lnTo>
                      <a:pt x="2656111" y="0"/>
                    </a:lnTo>
                    <a:cubicBezTo>
                      <a:pt x="2673347" y="0"/>
                      <a:pt x="2689878" y="6847"/>
                      <a:pt x="2702066" y="19035"/>
                    </a:cubicBezTo>
                    <a:cubicBezTo>
                      <a:pt x="2714255" y="31224"/>
                      <a:pt x="2721102" y="47754"/>
                      <a:pt x="2721102" y="64991"/>
                    </a:cubicBezTo>
                    <a:close/>
                  </a:path>
                </a:pathLst>
              </a:custGeom>
              <a:grpFill/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2721102" cy="373366"/>
              </a:xfrm>
              <a:prstGeom prst="rect">
                <a:avLst/>
              </a:prstGeom>
              <a:grpFill/>
            </p:spPr>
            <p:txBody>
              <a:bodyPr lIns="51589" tIns="51589" rIns="51589" bIns="51589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108528" y="1340694"/>
              <a:ext cx="15883026" cy="1957151"/>
              <a:chOff x="0" y="0"/>
              <a:chExt cx="2721102" cy="335266"/>
            </a:xfrm>
            <a:grpFill/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721102" cy="335266"/>
              </a:xfrm>
              <a:custGeom>
                <a:avLst/>
                <a:gdLst/>
                <a:ahLst/>
                <a:cxnLst/>
                <a:rect l="l" t="t" r="r" b="b"/>
                <a:pathLst>
                  <a:path w="2721102" h="335266">
                    <a:moveTo>
                      <a:pt x="2721102" y="64991"/>
                    </a:moveTo>
                    <a:lnTo>
                      <a:pt x="2721102" y="270275"/>
                    </a:lnTo>
                    <a:cubicBezTo>
                      <a:pt x="2721102" y="306169"/>
                      <a:pt x="2692004" y="335266"/>
                      <a:pt x="2656111" y="335266"/>
                    </a:cubicBezTo>
                    <a:lnTo>
                      <a:pt x="64991" y="335266"/>
                    </a:lnTo>
                    <a:cubicBezTo>
                      <a:pt x="29098" y="335266"/>
                      <a:pt x="0" y="306169"/>
                      <a:pt x="0" y="270275"/>
                    </a:cubicBezTo>
                    <a:lnTo>
                      <a:pt x="0" y="64991"/>
                    </a:lnTo>
                    <a:cubicBezTo>
                      <a:pt x="0" y="47754"/>
                      <a:pt x="6847" y="31224"/>
                      <a:pt x="19035" y="19035"/>
                    </a:cubicBezTo>
                    <a:cubicBezTo>
                      <a:pt x="31224" y="6847"/>
                      <a:pt x="47754" y="0"/>
                      <a:pt x="64991" y="0"/>
                    </a:cubicBezTo>
                    <a:lnTo>
                      <a:pt x="2656111" y="0"/>
                    </a:lnTo>
                    <a:cubicBezTo>
                      <a:pt x="2673347" y="0"/>
                      <a:pt x="2689878" y="6847"/>
                      <a:pt x="2702066" y="19035"/>
                    </a:cubicBezTo>
                    <a:cubicBezTo>
                      <a:pt x="2714255" y="31224"/>
                      <a:pt x="2721102" y="47754"/>
                      <a:pt x="2721102" y="64991"/>
                    </a:cubicBezTo>
                    <a:close/>
                  </a:path>
                </a:pathLst>
              </a:custGeom>
              <a:grpFill/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2721102" cy="373366"/>
              </a:xfrm>
              <a:prstGeom prst="rect">
                <a:avLst/>
              </a:prstGeom>
              <a:grpFill/>
            </p:spPr>
            <p:txBody>
              <a:bodyPr lIns="51589" tIns="51589" rIns="51589" bIns="51589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11707" y="1157301"/>
              <a:ext cx="15883026" cy="1957151"/>
              <a:chOff x="0" y="0"/>
              <a:chExt cx="2721102" cy="335266"/>
            </a:xfrm>
            <a:grpFill/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2721102" cy="335266"/>
              </a:xfrm>
              <a:custGeom>
                <a:avLst/>
                <a:gdLst/>
                <a:ahLst/>
                <a:cxnLst/>
                <a:rect l="l" t="t" r="r" b="b"/>
                <a:pathLst>
                  <a:path w="2721102" h="335266">
                    <a:moveTo>
                      <a:pt x="2721102" y="64991"/>
                    </a:moveTo>
                    <a:lnTo>
                      <a:pt x="2721102" y="270275"/>
                    </a:lnTo>
                    <a:cubicBezTo>
                      <a:pt x="2721102" y="306169"/>
                      <a:pt x="2692004" y="335266"/>
                      <a:pt x="2656111" y="335266"/>
                    </a:cubicBezTo>
                    <a:lnTo>
                      <a:pt x="64991" y="335266"/>
                    </a:lnTo>
                    <a:cubicBezTo>
                      <a:pt x="29098" y="335266"/>
                      <a:pt x="0" y="306169"/>
                      <a:pt x="0" y="270275"/>
                    </a:cubicBezTo>
                    <a:lnTo>
                      <a:pt x="0" y="64991"/>
                    </a:lnTo>
                    <a:cubicBezTo>
                      <a:pt x="0" y="47754"/>
                      <a:pt x="6847" y="31224"/>
                      <a:pt x="19035" y="19035"/>
                    </a:cubicBezTo>
                    <a:cubicBezTo>
                      <a:pt x="31224" y="6847"/>
                      <a:pt x="47754" y="0"/>
                      <a:pt x="64991" y="0"/>
                    </a:cubicBezTo>
                    <a:lnTo>
                      <a:pt x="2656111" y="0"/>
                    </a:lnTo>
                    <a:cubicBezTo>
                      <a:pt x="2673347" y="0"/>
                      <a:pt x="2689878" y="6847"/>
                      <a:pt x="2702066" y="19035"/>
                    </a:cubicBezTo>
                    <a:cubicBezTo>
                      <a:pt x="2714255" y="31224"/>
                      <a:pt x="2721102" y="47754"/>
                      <a:pt x="2721102" y="64991"/>
                    </a:cubicBezTo>
                    <a:close/>
                  </a:path>
                </a:pathLst>
              </a:custGeom>
              <a:grpFill/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2721102" cy="373366"/>
              </a:xfrm>
              <a:prstGeom prst="rect">
                <a:avLst/>
              </a:prstGeom>
              <a:grpFill/>
            </p:spPr>
            <p:txBody>
              <a:bodyPr lIns="51589" tIns="51589" rIns="51589" bIns="51589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2042861" y="1099231"/>
              <a:ext cx="15644481" cy="1709699"/>
            </a:xfrm>
            <a:prstGeom prst="rect">
              <a:avLst/>
            </a:prstGeom>
            <a:grp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194"/>
                </a:lnSpc>
              </a:pPr>
              <a:r>
                <a:rPr lang="en-US" sz="7996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The Seasons Bold"/>
                  <a:ea typeface="The Seasons Bold"/>
                  <a:cs typeface="The Seasons Bold"/>
                  <a:sym typeface="The Seasons Bold"/>
                </a:rPr>
                <a:t> </a:t>
              </a:r>
              <a:r>
                <a:rPr lang="en-US" sz="6000" b="1" dirty="0">
                  <a:solidFill>
                    <a:schemeClr val="bg1"/>
                  </a:solidFill>
                  <a:latin typeface="The Seasons Bold"/>
                  <a:ea typeface="The Seasons Bold"/>
                  <a:cs typeface="The Seasons Bold"/>
                  <a:sym typeface="The Seasons Bold"/>
                </a:rPr>
                <a:t>3. Estrategia/Internacionalización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29760" y="-199793"/>
            <a:ext cx="12481948" cy="811982"/>
            <a:chOff x="0" y="0"/>
            <a:chExt cx="3287427" cy="21385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287426" cy="213855"/>
            </a:xfrm>
            <a:custGeom>
              <a:avLst/>
              <a:gdLst/>
              <a:ahLst/>
              <a:cxnLst/>
              <a:rect l="l" t="t" r="r" b="b"/>
              <a:pathLst>
                <a:path w="3287426" h="213855">
                  <a:moveTo>
                    <a:pt x="0" y="0"/>
                  </a:moveTo>
                  <a:lnTo>
                    <a:pt x="3287426" y="0"/>
                  </a:lnTo>
                  <a:lnTo>
                    <a:pt x="3287426" y="213855"/>
                  </a:lnTo>
                  <a:lnTo>
                    <a:pt x="0" y="213855"/>
                  </a:lnTo>
                  <a:close/>
                </a:path>
              </a:pathLst>
            </a:custGeom>
            <a:solidFill>
              <a:srgbClr val="404D53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3287427" cy="2519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2434751" y="-199793"/>
            <a:ext cx="16193519" cy="559962"/>
            <a:chOff x="0" y="0"/>
            <a:chExt cx="4264960" cy="1474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264960" cy="147480"/>
            </a:xfrm>
            <a:custGeom>
              <a:avLst/>
              <a:gdLst/>
              <a:ahLst/>
              <a:cxnLst/>
              <a:rect l="l" t="t" r="r" b="b"/>
              <a:pathLst>
                <a:path w="4264960" h="147480">
                  <a:moveTo>
                    <a:pt x="0" y="0"/>
                  </a:moveTo>
                  <a:lnTo>
                    <a:pt x="4264960" y="0"/>
                  </a:lnTo>
                  <a:lnTo>
                    <a:pt x="4264960" y="147480"/>
                  </a:lnTo>
                  <a:lnTo>
                    <a:pt x="0" y="147480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4264960" cy="1855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 flipH="1" flipV="1">
            <a:off x="-517836" y="-36477"/>
            <a:ext cx="2989225" cy="4717011"/>
          </a:xfrm>
          <a:custGeom>
            <a:avLst/>
            <a:gdLst/>
            <a:ahLst/>
            <a:cxnLst/>
            <a:rect l="l" t="t" r="r" b="b"/>
            <a:pathLst>
              <a:path w="2989225" h="4717011">
                <a:moveTo>
                  <a:pt x="2989225" y="4717011"/>
                </a:moveTo>
                <a:lnTo>
                  <a:pt x="0" y="4717011"/>
                </a:lnTo>
                <a:lnTo>
                  <a:pt x="0" y="0"/>
                </a:lnTo>
                <a:lnTo>
                  <a:pt x="2989225" y="0"/>
                </a:lnTo>
                <a:lnTo>
                  <a:pt x="2989225" y="471701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20279"/>
            </a:stretch>
          </a:blipFill>
        </p:spPr>
        <p:txBody>
          <a:bodyPr/>
          <a:lstStyle/>
          <a:p>
            <a:endParaRPr lang="es-CO" dirty="0"/>
          </a:p>
        </p:txBody>
      </p:sp>
      <p:sp>
        <p:nvSpPr>
          <p:cNvPr id="24" name="Freeform 24"/>
          <p:cNvSpPr/>
          <p:nvPr/>
        </p:nvSpPr>
        <p:spPr>
          <a:xfrm rot="-10800000" flipH="1" flipV="1">
            <a:off x="-1422867" y="4993236"/>
            <a:ext cx="7748477" cy="5824672"/>
          </a:xfrm>
          <a:custGeom>
            <a:avLst/>
            <a:gdLst/>
            <a:ahLst/>
            <a:cxnLst/>
            <a:rect l="l" t="t" r="r" b="b"/>
            <a:pathLst>
              <a:path w="7748477" h="5824672">
                <a:moveTo>
                  <a:pt x="7748477" y="5824672"/>
                </a:moveTo>
                <a:lnTo>
                  <a:pt x="0" y="5824672"/>
                </a:lnTo>
                <a:lnTo>
                  <a:pt x="0" y="0"/>
                </a:lnTo>
                <a:lnTo>
                  <a:pt x="7748477" y="0"/>
                </a:lnTo>
                <a:lnTo>
                  <a:pt x="7748477" y="5824672"/>
                </a:lnTo>
                <a:close/>
              </a:path>
            </a:pathLst>
          </a:custGeom>
          <a:blipFill>
            <a:blip r:embed="rId3"/>
            <a:stretch>
              <a:fillRect l="-124284" t="-87595"/>
            </a:stretch>
          </a:blipFill>
        </p:spPr>
      </p:sp>
      <p:sp>
        <p:nvSpPr>
          <p:cNvPr id="25" name="Freeform 25"/>
          <p:cNvSpPr/>
          <p:nvPr/>
        </p:nvSpPr>
        <p:spPr>
          <a:xfrm flipH="1">
            <a:off x="14458529" y="518886"/>
            <a:ext cx="3995107" cy="3606283"/>
          </a:xfrm>
          <a:custGeom>
            <a:avLst/>
            <a:gdLst/>
            <a:ahLst/>
            <a:cxnLst/>
            <a:rect l="l" t="t" r="r" b="b"/>
            <a:pathLst>
              <a:path w="6778541" h="7870585">
                <a:moveTo>
                  <a:pt x="6778541" y="0"/>
                </a:moveTo>
                <a:lnTo>
                  <a:pt x="0" y="0"/>
                </a:lnTo>
                <a:lnTo>
                  <a:pt x="0" y="7870584"/>
                </a:lnTo>
                <a:lnTo>
                  <a:pt x="6778541" y="7870584"/>
                </a:lnTo>
                <a:lnTo>
                  <a:pt x="6778541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816176" y="4576350"/>
            <a:ext cx="9795655" cy="27702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44"/>
              </a:lnSpc>
            </a:pPr>
            <a:r>
              <a:rPr lang="es-MX" sz="3960" b="1" i="1" dirty="0">
                <a:solidFill>
                  <a:srgbClr val="201814"/>
                </a:solidFill>
                <a:latin typeface="The Seasons"/>
                <a:ea typeface="The Seasons"/>
                <a:cs typeface="The Seasons"/>
                <a:sym typeface="The Seasons"/>
              </a:rPr>
              <a:t>¿Cómo llegó al mercado internacional?</a:t>
            </a:r>
          </a:p>
          <a:p>
            <a:pPr algn="l">
              <a:lnSpc>
                <a:spcPts val="5544"/>
              </a:lnSpc>
            </a:pPr>
            <a:r>
              <a:rPr lang="es-MX" sz="3960" b="1" i="1" dirty="0">
                <a:solidFill>
                  <a:srgbClr val="201814"/>
                </a:solidFill>
                <a:latin typeface="The Seasons"/>
                <a:ea typeface="The Seasons"/>
                <a:cs typeface="The Seasons"/>
                <a:sym typeface="The Seasons"/>
              </a:rPr>
              <a:t>¿Qué estrategia utilizó?</a:t>
            </a:r>
          </a:p>
          <a:p>
            <a:pPr algn="l">
              <a:lnSpc>
                <a:spcPts val="5544"/>
              </a:lnSpc>
            </a:pPr>
            <a:r>
              <a:rPr lang="es-MX" sz="3960" b="1" i="1" dirty="0">
                <a:solidFill>
                  <a:srgbClr val="201814"/>
                </a:solidFill>
                <a:latin typeface="The Seasons"/>
                <a:ea typeface="The Seasons"/>
                <a:cs typeface="The Seasons"/>
                <a:sym typeface="The Seasons"/>
              </a:rPr>
              <a:t>¿Qué tuvo que adaptar?</a:t>
            </a:r>
          </a:p>
          <a:p>
            <a:pPr algn="l">
              <a:lnSpc>
                <a:spcPts val="5544"/>
              </a:lnSpc>
            </a:pPr>
            <a:endParaRPr lang="en-US" sz="3960" b="1" i="1" dirty="0">
              <a:solidFill>
                <a:srgbClr val="201814"/>
              </a:solidFill>
              <a:latin typeface="The Seasons"/>
              <a:ea typeface="The Seasons"/>
              <a:cs typeface="The Seasons"/>
              <a:sym typeface="The Seasons"/>
            </a:endParaRPr>
          </a:p>
        </p:txBody>
      </p:sp>
    </p:spTree>
    <p:extLst>
      <p:ext uri="{BB962C8B-B14F-4D97-AF65-F5344CB8AC3E}">
        <p14:creationId xmlns:p14="http://schemas.microsoft.com/office/powerpoint/2010/main" val="2763504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84953" y="-9202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1662159" y="-283955"/>
            <a:ext cx="7748477" cy="5824672"/>
          </a:xfrm>
          <a:custGeom>
            <a:avLst/>
            <a:gdLst/>
            <a:ahLst/>
            <a:cxnLst/>
            <a:rect l="l" t="t" r="r" b="b"/>
            <a:pathLst>
              <a:path w="7748477" h="5824672">
                <a:moveTo>
                  <a:pt x="7748477" y="5824672"/>
                </a:moveTo>
                <a:lnTo>
                  <a:pt x="0" y="5824672"/>
                </a:lnTo>
                <a:lnTo>
                  <a:pt x="0" y="0"/>
                </a:lnTo>
                <a:lnTo>
                  <a:pt x="7748477" y="0"/>
                </a:lnTo>
                <a:lnTo>
                  <a:pt x="7748477" y="5824672"/>
                </a:lnTo>
                <a:close/>
              </a:path>
            </a:pathLst>
          </a:custGeom>
          <a:blipFill>
            <a:blip r:embed="rId3"/>
            <a:stretch>
              <a:fillRect l="-124284" t="-87595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-981719" y="504830"/>
            <a:ext cx="13796738" cy="3478903"/>
            <a:chOff x="0" y="0"/>
            <a:chExt cx="18395652" cy="4638538"/>
          </a:xfrm>
          <a:solidFill>
            <a:schemeClr val="accent2">
              <a:lumMod val="50000"/>
            </a:schemeClr>
          </a:solidFill>
        </p:grpSpPr>
        <p:sp>
          <p:nvSpPr>
            <p:cNvPr id="5" name="Freeform 5"/>
            <p:cNvSpPr/>
            <p:nvPr/>
          </p:nvSpPr>
          <p:spPr>
            <a:xfrm flipV="1">
              <a:off x="944115" y="1340694"/>
              <a:ext cx="5197176" cy="3297844"/>
            </a:xfrm>
            <a:custGeom>
              <a:avLst/>
              <a:gdLst/>
              <a:ahLst/>
              <a:cxnLst/>
              <a:rect l="l" t="t" r="r" b="b"/>
              <a:pathLst>
                <a:path w="5197176" h="3297844">
                  <a:moveTo>
                    <a:pt x="0" y="3297844"/>
                  </a:moveTo>
                  <a:lnTo>
                    <a:pt x="5197175" y="3297844"/>
                  </a:lnTo>
                  <a:lnTo>
                    <a:pt x="5197175" y="0"/>
                  </a:lnTo>
                  <a:lnTo>
                    <a:pt x="0" y="0"/>
                  </a:lnTo>
                  <a:lnTo>
                    <a:pt x="0" y="3297844"/>
                  </a:lnTo>
                  <a:close/>
                </a:path>
              </a:pathLst>
            </a:custGeom>
            <a:grpFill/>
          </p:spPr>
        </p:sp>
        <p:sp>
          <p:nvSpPr>
            <p:cNvPr id="6" name="Freeform 6"/>
            <p:cNvSpPr/>
            <p:nvPr/>
          </p:nvSpPr>
          <p:spPr>
            <a:xfrm rot="10800000" flipH="1" flipV="1">
              <a:off x="12278958" y="0"/>
              <a:ext cx="6116694" cy="3297844"/>
            </a:xfrm>
            <a:custGeom>
              <a:avLst/>
              <a:gdLst/>
              <a:ahLst/>
              <a:cxnLst/>
              <a:rect l="l" t="t" r="r" b="b"/>
              <a:pathLst>
                <a:path w="5197176" h="3297844">
                  <a:moveTo>
                    <a:pt x="5197176" y="3297844"/>
                  </a:moveTo>
                  <a:lnTo>
                    <a:pt x="0" y="3297844"/>
                  </a:lnTo>
                  <a:lnTo>
                    <a:pt x="0" y="0"/>
                  </a:lnTo>
                  <a:lnTo>
                    <a:pt x="5197176" y="0"/>
                  </a:lnTo>
                  <a:lnTo>
                    <a:pt x="5197176" y="3297844"/>
                  </a:lnTo>
                  <a:close/>
                </a:path>
              </a:pathLst>
            </a:custGeom>
            <a:grpFill/>
          </p:spPr>
        </p:sp>
        <p:grpSp>
          <p:nvGrpSpPr>
            <p:cNvPr id="7" name="Group 7"/>
            <p:cNvGrpSpPr/>
            <p:nvPr/>
          </p:nvGrpSpPr>
          <p:grpSpPr>
            <a:xfrm>
              <a:off x="0" y="1501754"/>
              <a:ext cx="15883026" cy="1957151"/>
              <a:chOff x="0" y="0"/>
              <a:chExt cx="2721102" cy="335266"/>
            </a:xfrm>
            <a:grpFill/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2721102" cy="335266"/>
              </a:xfrm>
              <a:custGeom>
                <a:avLst/>
                <a:gdLst/>
                <a:ahLst/>
                <a:cxnLst/>
                <a:rect l="l" t="t" r="r" b="b"/>
                <a:pathLst>
                  <a:path w="2721102" h="335266">
                    <a:moveTo>
                      <a:pt x="2721102" y="64991"/>
                    </a:moveTo>
                    <a:lnTo>
                      <a:pt x="2721102" y="270275"/>
                    </a:lnTo>
                    <a:cubicBezTo>
                      <a:pt x="2721102" y="306169"/>
                      <a:pt x="2692004" y="335266"/>
                      <a:pt x="2656111" y="335266"/>
                    </a:cubicBezTo>
                    <a:lnTo>
                      <a:pt x="64991" y="335266"/>
                    </a:lnTo>
                    <a:cubicBezTo>
                      <a:pt x="29098" y="335266"/>
                      <a:pt x="0" y="306169"/>
                      <a:pt x="0" y="270275"/>
                    </a:cubicBezTo>
                    <a:lnTo>
                      <a:pt x="0" y="64991"/>
                    </a:lnTo>
                    <a:cubicBezTo>
                      <a:pt x="0" y="47754"/>
                      <a:pt x="6847" y="31224"/>
                      <a:pt x="19035" y="19035"/>
                    </a:cubicBezTo>
                    <a:cubicBezTo>
                      <a:pt x="31224" y="6847"/>
                      <a:pt x="47754" y="0"/>
                      <a:pt x="64991" y="0"/>
                    </a:cubicBezTo>
                    <a:lnTo>
                      <a:pt x="2656111" y="0"/>
                    </a:lnTo>
                    <a:cubicBezTo>
                      <a:pt x="2673347" y="0"/>
                      <a:pt x="2689878" y="6847"/>
                      <a:pt x="2702066" y="19035"/>
                    </a:cubicBezTo>
                    <a:cubicBezTo>
                      <a:pt x="2714255" y="31224"/>
                      <a:pt x="2721102" y="47754"/>
                      <a:pt x="2721102" y="64991"/>
                    </a:cubicBezTo>
                    <a:close/>
                  </a:path>
                </a:pathLst>
              </a:custGeom>
              <a:grpFill/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2721102" cy="373366"/>
              </a:xfrm>
              <a:prstGeom prst="rect">
                <a:avLst/>
              </a:prstGeom>
              <a:grpFill/>
            </p:spPr>
            <p:txBody>
              <a:bodyPr lIns="51589" tIns="51589" rIns="51589" bIns="51589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108528" y="1340694"/>
              <a:ext cx="15883026" cy="1957151"/>
              <a:chOff x="0" y="0"/>
              <a:chExt cx="2721102" cy="335266"/>
            </a:xfrm>
            <a:grpFill/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721102" cy="335266"/>
              </a:xfrm>
              <a:custGeom>
                <a:avLst/>
                <a:gdLst/>
                <a:ahLst/>
                <a:cxnLst/>
                <a:rect l="l" t="t" r="r" b="b"/>
                <a:pathLst>
                  <a:path w="2721102" h="335266">
                    <a:moveTo>
                      <a:pt x="2721102" y="64991"/>
                    </a:moveTo>
                    <a:lnTo>
                      <a:pt x="2721102" y="270275"/>
                    </a:lnTo>
                    <a:cubicBezTo>
                      <a:pt x="2721102" y="306169"/>
                      <a:pt x="2692004" y="335266"/>
                      <a:pt x="2656111" y="335266"/>
                    </a:cubicBezTo>
                    <a:lnTo>
                      <a:pt x="64991" y="335266"/>
                    </a:lnTo>
                    <a:cubicBezTo>
                      <a:pt x="29098" y="335266"/>
                      <a:pt x="0" y="306169"/>
                      <a:pt x="0" y="270275"/>
                    </a:cubicBezTo>
                    <a:lnTo>
                      <a:pt x="0" y="64991"/>
                    </a:lnTo>
                    <a:cubicBezTo>
                      <a:pt x="0" y="47754"/>
                      <a:pt x="6847" y="31224"/>
                      <a:pt x="19035" y="19035"/>
                    </a:cubicBezTo>
                    <a:cubicBezTo>
                      <a:pt x="31224" y="6847"/>
                      <a:pt x="47754" y="0"/>
                      <a:pt x="64991" y="0"/>
                    </a:cubicBezTo>
                    <a:lnTo>
                      <a:pt x="2656111" y="0"/>
                    </a:lnTo>
                    <a:cubicBezTo>
                      <a:pt x="2673347" y="0"/>
                      <a:pt x="2689878" y="6847"/>
                      <a:pt x="2702066" y="19035"/>
                    </a:cubicBezTo>
                    <a:cubicBezTo>
                      <a:pt x="2714255" y="31224"/>
                      <a:pt x="2721102" y="47754"/>
                      <a:pt x="2721102" y="64991"/>
                    </a:cubicBezTo>
                    <a:close/>
                  </a:path>
                </a:pathLst>
              </a:custGeom>
              <a:grpFill/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2721102" cy="373366"/>
              </a:xfrm>
              <a:prstGeom prst="rect">
                <a:avLst/>
              </a:prstGeom>
              <a:grpFill/>
            </p:spPr>
            <p:txBody>
              <a:bodyPr lIns="51589" tIns="51589" rIns="51589" bIns="51589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11707" y="1157301"/>
              <a:ext cx="15883026" cy="1957151"/>
              <a:chOff x="0" y="0"/>
              <a:chExt cx="2721102" cy="335266"/>
            </a:xfrm>
            <a:grpFill/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2721102" cy="335266"/>
              </a:xfrm>
              <a:custGeom>
                <a:avLst/>
                <a:gdLst/>
                <a:ahLst/>
                <a:cxnLst/>
                <a:rect l="l" t="t" r="r" b="b"/>
                <a:pathLst>
                  <a:path w="2721102" h="335266">
                    <a:moveTo>
                      <a:pt x="2721102" y="64991"/>
                    </a:moveTo>
                    <a:lnTo>
                      <a:pt x="2721102" y="270275"/>
                    </a:lnTo>
                    <a:cubicBezTo>
                      <a:pt x="2721102" y="306169"/>
                      <a:pt x="2692004" y="335266"/>
                      <a:pt x="2656111" y="335266"/>
                    </a:cubicBezTo>
                    <a:lnTo>
                      <a:pt x="64991" y="335266"/>
                    </a:lnTo>
                    <a:cubicBezTo>
                      <a:pt x="29098" y="335266"/>
                      <a:pt x="0" y="306169"/>
                      <a:pt x="0" y="270275"/>
                    </a:cubicBezTo>
                    <a:lnTo>
                      <a:pt x="0" y="64991"/>
                    </a:lnTo>
                    <a:cubicBezTo>
                      <a:pt x="0" y="47754"/>
                      <a:pt x="6847" y="31224"/>
                      <a:pt x="19035" y="19035"/>
                    </a:cubicBezTo>
                    <a:cubicBezTo>
                      <a:pt x="31224" y="6847"/>
                      <a:pt x="47754" y="0"/>
                      <a:pt x="64991" y="0"/>
                    </a:cubicBezTo>
                    <a:lnTo>
                      <a:pt x="2656111" y="0"/>
                    </a:lnTo>
                    <a:cubicBezTo>
                      <a:pt x="2673347" y="0"/>
                      <a:pt x="2689878" y="6847"/>
                      <a:pt x="2702066" y="19035"/>
                    </a:cubicBezTo>
                    <a:cubicBezTo>
                      <a:pt x="2714255" y="31224"/>
                      <a:pt x="2721102" y="47754"/>
                      <a:pt x="2721102" y="64991"/>
                    </a:cubicBezTo>
                    <a:close/>
                  </a:path>
                </a:pathLst>
              </a:custGeom>
              <a:grpFill/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2721102" cy="373366"/>
              </a:xfrm>
              <a:prstGeom prst="rect">
                <a:avLst/>
              </a:prstGeom>
              <a:grpFill/>
            </p:spPr>
            <p:txBody>
              <a:bodyPr lIns="51589" tIns="51589" rIns="51589" bIns="51589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2042861" y="1099231"/>
              <a:ext cx="15644481" cy="1709699"/>
            </a:xfrm>
            <a:prstGeom prst="rect">
              <a:avLst/>
            </a:prstGeom>
            <a:grp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194"/>
                </a:lnSpc>
              </a:pPr>
              <a:r>
                <a:rPr lang="en-US" sz="7996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The Seasons Bold"/>
                  <a:ea typeface="The Seasons Bold"/>
                  <a:cs typeface="The Seasons Bold"/>
                  <a:sym typeface="The Seasons Bold"/>
                </a:rPr>
                <a:t> </a:t>
              </a:r>
              <a:r>
                <a:rPr lang="en-US" sz="6000" b="1" dirty="0">
                  <a:solidFill>
                    <a:schemeClr val="bg1"/>
                  </a:solidFill>
                  <a:latin typeface="The Seasons Bold"/>
                  <a:ea typeface="The Seasons Bold"/>
                  <a:cs typeface="The Seasons Bold"/>
                  <a:sym typeface="The Seasons Bold"/>
                </a:rPr>
                <a:t>4. </a:t>
              </a:r>
              <a:r>
                <a:rPr lang="en-US" sz="6000" b="1" dirty="0" err="1">
                  <a:solidFill>
                    <a:schemeClr val="bg1"/>
                  </a:solidFill>
                  <a:latin typeface="The Seasons Bold"/>
                  <a:ea typeface="The Seasons Bold"/>
                  <a:cs typeface="The Seasons Bold"/>
                  <a:sym typeface="The Seasons Bold"/>
                </a:rPr>
                <a:t>Logros</a:t>
              </a:r>
              <a:endParaRPr lang="en-US" sz="6000" b="1" dirty="0">
                <a:solidFill>
                  <a:schemeClr val="bg1"/>
                </a:solidFill>
                <a:latin typeface="The Seasons Bold"/>
                <a:ea typeface="The Seasons Bold"/>
                <a:cs typeface="The Seasons Bold"/>
                <a:sym typeface="The Seasons Bold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29760" y="-199793"/>
            <a:ext cx="12481948" cy="811982"/>
            <a:chOff x="0" y="0"/>
            <a:chExt cx="3287427" cy="21385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287426" cy="213855"/>
            </a:xfrm>
            <a:custGeom>
              <a:avLst/>
              <a:gdLst/>
              <a:ahLst/>
              <a:cxnLst/>
              <a:rect l="l" t="t" r="r" b="b"/>
              <a:pathLst>
                <a:path w="3287426" h="213855">
                  <a:moveTo>
                    <a:pt x="0" y="0"/>
                  </a:moveTo>
                  <a:lnTo>
                    <a:pt x="3287426" y="0"/>
                  </a:lnTo>
                  <a:lnTo>
                    <a:pt x="3287426" y="213855"/>
                  </a:lnTo>
                  <a:lnTo>
                    <a:pt x="0" y="213855"/>
                  </a:lnTo>
                  <a:close/>
                </a:path>
              </a:pathLst>
            </a:custGeom>
            <a:solidFill>
              <a:srgbClr val="404D53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3287427" cy="2519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2434751" y="-199793"/>
            <a:ext cx="16193519" cy="559962"/>
            <a:chOff x="0" y="0"/>
            <a:chExt cx="4264960" cy="1474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264960" cy="147480"/>
            </a:xfrm>
            <a:custGeom>
              <a:avLst/>
              <a:gdLst/>
              <a:ahLst/>
              <a:cxnLst/>
              <a:rect l="l" t="t" r="r" b="b"/>
              <a:pathLst>
                <a:path w="4264960" h="147480">
                  <a:moveTo>
                    <a:pt x="0" y="0"/>
                  </a:moveTo>
                  <a:lnTo>
                    <a:pt x="4264960" y="0"/>
                  </a:lnTo>
                  <a:lnTo>
                    <a:pt x="4264960" y="147480"/>
                  </a:lnTo>
                  <a:lnTo>
                    <a:pt x="0" y="147480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4264960" cy="1855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 flipH="1" flipV="1">
            <a:off x="-517836" y="-36477"/>
            <a:ext cx="2989225" cy="4717011"/>
          </a:xfrm>
          <a:custGeom>
            <a:avLst/>
            <a:gdLst/>
            <a:ahLst/>
            <a:cxnLst/>
            <a:rect l="l" t="t" r="r" b="b"/>
            <a:pathLst>
              <a:path w="2989225" h="4717011">
                <a:moveTo>
                  <a:pt x="2989225" y="4717011"/>
                </a:moveTo>
                <a:lnTo>
                  <a:pt x="0" y="4717011"/>
                </a:lnTo>
                <a:lnTo>
                  <a:pt x="0" y="0"/>
                </a:lnTo>
                <a:lnTo>
                  <a:pt x="2989225" y="0"/>
                </a:lnTo>
                <a:lnTo>
                  <a:pt x="2989225" y="471701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20279"/>
            </a:stretch>
          </a:blipFill>
        </p:spPr>
        <p:txBody>
          <a:bodyPr/>
          <a:lstStyle/>
          <a:p>
            <a:endParaRPr lang="es-CO" dirty="0"/>
          </a:p>
        </p:txBody>
      </p:sp>
      <p:sp>
        <p:nvSpPr>
          <p:cNvPr id="24" name="Freeform 24"/>
          <p:cNvSpPr/>
          <p:nvPr/>
        </p:nvSpPr>
        <p:spPr>
          <a:xfrm rot="-10800000" flipH="1" flipV="1">
            <a:off x="-1422867" y="4993236"/>
            <a:ext cx="7748477" cy="5824672"/>
          </a:xfrm>
          <a:custGeom>
            <a:avLst/>
            <a:gdLst/>
            <a:ahLst/>
            <a:cxnLst/>
            <a:rect l="l" t="t" r="r" b="b"/>
            <a:pathLst>
              <a:path w="7748477" h="5824672">
                <a:moveTo>
                  <a:pt x="7748477" y="5824672"/>
                </a:moveTo>
                <a:lnTo>
                  <a:pt x="0" y="5824672"/>
                </a:lnTo>
                <a:lnTo>
                  <a:pt x="0" y="0"/>
                </a:lnTo>
                <a:lnTo>
                  <a:pt x="7748477" y="0"/>
                </a:lnTo>
                <a:lnTo>
                  <a:pt x="7748477" y="5824672"/>
                </a:lnTo>
                <a:close/>
              </a:path>
            </a:pathLst>
          </a:custGeom>
          <a:blipFill>
            <a:blip r:embed="rId3"/>
            <a:stretch>
              <a:fillRect l="-124284" t="-87595"/>
            </a:stretch>
          </a:blipFill>
        </p:spPr>
      </p:sp>
      <p:sp>
        <p:nvSpPr>
          <p:cNvPr id="25" name="Freeform 25"/>
          <p:cNvSpPr/>
          <p:nvPr/>
        </p:nvSpPr>
        <p:spPr>
          <a:xfrm flipH="1">
            <a:off x="14458529" y="518886"/>
            <a:ext cx="3995107" cy="3606283"/>
          </a:xfrm>
          <a:custGeom>
            <a:avLst/>
            <a:gdLst/>
            <a:ahLst/>
            <a:cxnLst/>
            <a:rect l="l" t="t" r="r" b="b"/>
            <a:pathLst>
              <a:path w="6778541" h="7870585">
                <a:moveTo>
                  <a:pt x="6778541" y="0"/>
                </a:moveTo>
                <a:lnTo>
                  <a:pt x="0" y="0"/>
                </a:lnTo>
                <a:lnTo>
                  <a:pt x="0" y="7870584"/>
                </a:lnTo>
                <a:lnTo>
                  <a:pt x="6778541" y="7870584"/>
                </a:lnTo>
                <a:lnTo>
                  <a:pt x="6778541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816176" y="4576350"/>
            <a:ext cx="9795655" cy="209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44"/>
              </a:lnSpc>
            </a:pPr>
            <a:r>
              <a:rPr lang="es-MX" sz="3960" b="1" i="1" dirty="0">
                <a:solidFill>
                  <a:srgbClr val="201814"/>
                </a:solidFill>
                <a:latin typeface="The Seasons"/>
                <a:ea typeface="The Seasons"/>
                <a:cs typeface="The Seasons"/>
                <a:sym typeface="The Seasons"/>
              </a:rPr>
              <a:t>¿Qué logró? </a:t>
            </a:r>
          </a:p>
          <a:p>
            <a:pPr algn="l">
              <a:lnSpc>
                <a:spcPts val="5544"/>
              </a:lnSpc>
            </a:pPr>
            <a:r>
              <a:rPr lang="es-MX" sz="3960" b="1" i="1" dirty="0">
                <a:solidFill>
                  <a:srgbClr val="201814"/>
                </a:solidFill>
                <a:latin typeface="The Seasons"/>
                <a:ea typeface="The Seasons"/>
                <a:cs typeface="The Seasons"/>
                <a:sym typeface="The Seasons"/>
              </a:rPr>
              <a:t>Ventas · mercados · posicionamiento · reconocimientos · crecimiento</a:t>
            </a:r>
            <a:endParaRPr lang="en-US" sz="3960" b="1" i="1" dirty="0">
              <a:solidFill>
                <a:srgbClr val="201814"/>
              </a:solidFill>
              <a:latin typeface="The Seasons"/>
              <a:ea typeface="The Seasons"/>
              <a:cs typeface="The Seasons"/>
              <a:sym typeface="The Seasons"/>
            </a:endParaRPr>
          </a:p>
        </p:txBody>
      </p:sp>
    </p:spTree>
    <p:extLst>
      <p:ext uri="{BB962C8B-B14F-4D97-AF65-F5344CB8AC3E}">
        <p14:creationId xmlns:p14="http://schemas.microsoft.com/office/powerpoint/2010/main" val="3586911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84953" y="-9202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1662159" y="-283955"/>
            <a:ext cx="7748477" cy="5824672"/>
          </a:xfrm>
          <a:custGeom>
            <a:avLst/>
            <a:gdLst/>
            <a:ahLst/>
            <a:cxnLst/>
            <a:rect l="l" t="t" r="r" b="b"/>
            <a:pathLst>
              <a:path w="7748477" h="5824672">
                <a:moveTo>
                  <a:pt x="7748477" y="5824672"/>
                </a:moveTo>
                <a:lnTo>
                  <a:pt x="0" y="5824672"/>
                </a:lnTo>
                <a:lnTo>
                  <a:pt x="0" y="0"/>
                </a:lnTo>
                <a:lnTo>
                  <a:pt x="7748477" y="0"/>
                </a:lnTo>
                <a:lnTo>
                  <a:pt x="7748477" y="5824672"/>
                </a:lnTo>
                <a:close/>
              </a:path>
            </a:pathLst>
          </a:custGeom>
          <a:blipFill>
            <a:blip r:embed="rId3"/>
            <a:stretch>
              <a:fillRect l="-124284" t="-87595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-981719" y="504830"/>
            <a:ext cx="13796738" cy="3478903"/>
            <a:chOff x="0" y="0"/>
            <a:chExt cx="18395652" cy="4638538"/>
          </a:xfrm>
          <a:solidFill>
            <a:schemeClr val="accent2">
              <a:lumMod val="50000"/>
            </a:schemeClr>
          </a:solidFill>
        </p:grpSpPr>
        <p:sp>
          <p:nvSpPr>
            <p:cNvPr id="5" name="Freeform 5"/>
            <p:cNvSpPr/>
            <p:nvPr/>
          </p:nvSpPr>
          <p:spPr>
            <a:xfrm flipV="1">
              <a:off x="944115" y="1340694"/>
              <a:ext cx="5197176" cy="3297844"/>
            </a:xfrm>
            <a:custGeom>
              <a:avLst/>
              <a:gdLst/>
              <a:ahLst/>
              <a:cxnLst/>
              <a:rect l="l" t="t" r="r" b="b"/>
              <a:pathLst>
                <a:path w="5197176" h="3297844">
                  <a:moveTo>
                    <a:pt x="0" y="3297844"/>
                  </a:moveTo>
                  <a:lnTo>
                    <a:pt x="5197175" y="3297844"/>
                  </a:lnTo>
                  <a:lnTo>
                    <a:pt x="5197175" y="0"/>
                  </a:lnTo>
                  <a:lnTo>
                    <a:pt x="0" y="0"/>
                  </a:lnTo>
                  <a:lnTo>
                    <a:pt x="0" y="3297844"/>
                  </a:lnTo>
                  <a:close/>
                </a:path>
              </a:pathLst>
            </a:custGeom>
            <a:grpFill/>
          </p:spPr>
        </p:sp>
        <p:sp>
          <p:nvSpPr>
            <p:cNvPr id="6" name="Freeform 6"/>
            <p:cNvSpPr/>
            <p:nvPr/>
          </p:nvSpPr>
          <p:spPr>
            <a:xfrm rot="10800000" flipH="1" flipV="1">
              <a:off x="12278958" y="0"/>
              <a:ext cx="6116694" cy="3297844"/>
            </a:xfrm>
            <a:custGeom>
              <a:avLst/>
              <a:gdLst/>
              <a:ahLst/>
              <a:cxnLst/>
              <a:rect l="l" t="t" r="r" b="b"/>
              <a:pathLst>
                <a:path w="5197176" h="3297844">
                  <a:moveTo>
                    <a:pt x="5197176" y="3297844"/>
                  </a:moveTo>
                  <a:lnTo>
                    <a:pt x="0" y="3297844"/>
                  </a:lnTo>
                  <a:lnTo>
                    <a:pt x="0" y="0"/>
                  </a:lnTo>
                  <a:lnTo>
                    <a:pt x="5197176" y="0"/>
                  </a:lnTo>
                  <a:lnTo>
                    <a:pt x="5197176" y="3297844"/>
                  </a:lnTo>
                  <a:close/>
                </a:path>
              </a:pathLst>
            </a:custGeom>
            <a:grpFill/>
          </p:spPr>
        </p:sp>
        <p:grpSp>
          <p:nvGrpSpPr>
            <p:cNvPr id="7" name="Group 7"/>
            <p:cNvGrpSpPr/>
            <p:nvPr/>
          </p:nvGrpSpPr>
          <p:grpSpPr>
            <a:xfrm>
              <a:off x="0" y="1501754"/>
              <a:ext cx="15883026" cy="1957151"/>
              <a:chOff x="0" y="0"/>
              <a:chExt cx="2721102" cy="335266"/>
            </a:xfrm>
            <a:grpFill/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2721102" cy="335266"/>
              </a:xfrm>
              <a:custGeom>
                <a:avLst/>
                <a:gdLst/>
                <a:ahLst/>
                <a:cxnLst/>
                <a:rect l="l" t="t" r="r" b="b"/>
                <a:pathLst>
                  <a:path w="2721102" h="335266">
                    <a:moveTo>
                      <a:pt x="2721102" y="64991"/>
                    </a:moveTo>
                    <a:lnTo>
                      <a:pt x="2721102" y="270275"/>
                    </a:lnTo>
                    <a:cubicBezTo>
                      <a:pt x="2721102" y="306169"/>
                      <a:pt x="2692004" y="335266"/>
                      <a:pt x="2656111" y="335266"/>
                    </a:cubicBezTo>
                    <a:lnTo>
                      <a:pt x="64991" y="335266"/>
                    </a:lnTo>
                    <a:cubicBezTo>
                      <a:pt x="29098" y="335266"/>
                      <a:pt x="0" y="306169"/>
                      <a:pt x="0" y="270275"/>
                    </a:cubicBezTo>
                    <a:lnTo>
                      <a:pt x="0" y="64991"/>
                    </a:lnTo>
                    <a:cubicBezTo>
                      <a:pt x="0" y="47754"/>
                      <a:pt x="6847" y="31224"/>
                      <a:pt x="19035" y="19035"/>
                    </a:cubicBezTo>
                    <a:cubicBezTo>
                      <a:pt x="31224" y="6847"/>
                      <a:pt x="47754" y="0"/>
                      <a:pt x="64991" y="0"/>
                    </a:cubicBezTo>
                    <a:lnTo>
                      <a:pt x="2656111" y="0"/>
                    </a:lnTo>
                    <a:cubicBezTo>
                      <a:pt x="2673347" y="0"/>
                      <a:pt x="2689878" y="6847"/>
                      <a:pt x="2702066" y="19035"/>
                    </a:cubicBezTo>
                    <a:cubicBezTo>
                      <a:pt x="2714255" y="31224"/>
                      <a:pt x="2721102" y="47754"/>
                      <a:pt x="2721102" y="64991"/>
                    </a:cubicBezTo>
                    <a:close/>
                  </a:path>
                </a:pathLst>
              </a:custGeom>
              <a:grpFill/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2721102" cy="373366"/>
              </a:xfrm>
              <a:prstGeom prst="rect">
                <a:avLst/>
              </a:prstGeom>
              <a:grpFill/>
            </p:spPr>
            <p:txBody>
              <a:bodyPr lIns="51589" tIns="51589" rIns="51589" bIns="51589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108528" y="1340694"/>
              <a:ext cx="15883026" cy="1957151"/>
              <a:chOff x="0" y="0"/>
              <a:chExt cx="2721102" cy="335266"/>
            </a:xfrm>
            <a:grpFill/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721102" cy="335266"/>
              </a:xfrm>
              <a:custGeom>
                <a:avLst/>
                <a:gdLst/>
                <a:ahLst/>
                <a:cxnLst/>
                <a:rect l="l" t="t" r="r" b="b"/>
                <a:pathLst>
                  <a:path w="2721102" h="335266">
                    <a:moveTo>
                      <a:pt x="2721102" y="64991"/>
                    </a:moveTo>
                    <a:lnTo>
                      <a:pt x="2721102" y="270275"/>
                    </a:lnTo>
                    <a:cubicBezTo>
                      <a:pt x="2721102" y="306169"/>
                      <a:pt x="2692004" y="335266"/>
                      <a:pt x="2656111" y="335266"/>
                    </a:cubicBezTo>
                    <a:lnTo>
                      <a:pt x="64991" y="335266"/>
                    </a:lnTo>
                    <a:cubicBezTo>
                      <a:pt x="29098" y="335266"/>
                      <a:pt x="0" y="306169"/>
                      <a:pt x="0" y="270275"/>
                    </a:cubicBezTo>
                    <a:lnTo>
                      <a:pt x="0" y="64991"/>
                    </a:lnTo>
                    <a:cubicBezTo>
                      <a:pt x="0" y="47754"/>
                      <a:pt x="6847" y="31224"/>
                      <a:pt x="19035" y="19035"/>
                    </a:cubicBezTo>
                    <a:cubicBezTo>
                      <a:pt x="31224" y="6847"/>
                      <a:pt x="47754" y="0"/>
                      <a:pt x="64991" y="0"/>
                    </a:cubicBezTo>
                    <a:lnTo>
                      <a:pt x="2656111" y="0"/>
                    </a:lnTo>
                    <a:cubicBezTo>
                      <a:pt x="2673347" y="0"/>
                      <a:pt x="2689878" y="6847"/>
                      <a:pt x="2702066" y="19035"/>
                    </a:cubicBezTo>
                    <a:cubicBezTo>
                      <a:pt x="2714255" y="31224"/>
                      <a:pt x="2721102" y="47754"/>
                      <a:pt x="2721102" y="64991"/>
                    </a:cubicBezTo>
                    <a:close/>
                  </a:path>
                </a:pathLst>
              </a:custGeom>
              <a:grpFill/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2721102" cy="373366"/>
              </a:xfrm>
              <a:prstGeom prst="rect">
                <a:avLst/>
              </a:prstGeom>
              <a:grpFill/>
            </p:spPr>
            <p:txBody>
              <a:bodyPr lIns="51589" tIns="51589" rIns="51589" bIns="51589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11707" y="1157301"/>
              <a:ext cx="15883026" cy="1957151"/>
              <a:chOff x="0" y="0"/>
              <a:chExt cx="2721102" cy="335266"/>
            </a:xfrm>
            <a:grpFill/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2721102" cy="335266"/>
              </a:xfrm>
              <a:custGeom>
                <a:avLst/>
                <a:gdLst/>
                <a:ahLst/>
                <a:cxnLst/>
                <a:rect l="l" t="t" r="r" b="b"/>
                <a:pathLst>
                  <a:path w="2721102" h="335266">
                    <a:moveTo>
                      <a:pt x="2721102" y="64991"/>
                    </a:moveTo>
                    <a:lnTo>
                      <a:pt x="2721102" y="270275"/>
                    </a:lnTo>
                    <a:cubicBezTo>
                      <a:pt x="2721102" y="306169"/>
                      <a:pt x="2692004" y="335266"/>
                      <a:pt x="2656111" y="335266"/>
                    </a:cubicBezTo>
                    <a:lnTo>
                      <a:pt x="64991" y="335266"/>
                    </a:lnTo>
                    <a:cubicBezTo>
                      <a:pt x="29098" y="335266"/>
                      <a:pt x="0" y="306169"/>
                      <a:pt x="0" y="270275"/>
                    </a:cubicBezTo>
                    <a:lnTo>
                      <a:pt x="0" y="64991"/>
                    </a:lnTo>
                    <a:cubicBezTo>
                      <a:pt x="0" y="47754"/>
                      <a:pt x="6847" y="31224"/>
                      <a:pt x="19035" y="19035"/>
                    </a:cubicBezTo>
                    <a:cubicBezTo>
                      <a:pt x="31224" y="6847"/>
                      <a:pt x="47754" y="0"/>
                      <a:pt x="64991" y="0"/>
                    </a:cubicBezTo>
                    <a:lnTo>
                      <a:pt x="2656111" y="0"/>
                    </a:lnTo>
                    <a:cubicBezTo>
                      <a:pt x="2673347" y="0"/>
                      <a:pt x="2689878" y="6847"/>
                      <a:pt x="2702066" y="19035"/>
                    </a:cubicBezTo>
                    <a:cubicBezTo>
                      <a:pt x="2714255" y="31224"/>
                      <a:pt x="2721102" y="47754"/>
                      <a:pt x="2721102" y="64991"/>
                    </a:cubicBezTo>
                    <a:close/>
                  </a:path>
                </a:pathLst>
              </a:custGeom>
              <a:grpFill/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2721102" cy="373366"/>
              </a:xfrm>
              <a:prstGeom prst="rect">
                <a:avLst/>
              </a:prstGeom>
              <a:grpFill/>
            </p:spPr>
            <p:txBody>
              <a:bodyPr lIns="51589" tIns="51589" rIns="51589" bIns="51589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2042861" y="1099231"/>
              <a:ext cx="15644481" cy="1709699"/>
            </a:xfrm>
            <a:prstGeom prst="rect">
              <a:avLst/>
            </a:prstGeom>
            <a:grp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194"/>
                </a:lnSpc>
              </a:pPr>
              <a:r>
                <a:rPr lang="en-US" sz="7996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The Seasons Bold"/>
                  <a:ea typeface="The Seasons Bold"/>
                  <a:cs typeface="The Seasons Bold"/>
                  <a:sym typeface="The Seasons Bold"/>
                </a:rPr>
                <a:t> </a:t>
              </a:r>
              <a:r>
                <a:rPr lang="en-US" sz="6000" b="1" dirty="0">
                  <a:solidFill>
                    <a:schemeClr val="bg1"/>
                  </a:solidFill>
                  <a:latin typeface="The Seasons Bold"/>
                  <a:ea typeface="The Seasons Bold"/>
                  <a:cs typeface="The Seasons Bold"/>
                  <a:sym typeface="The Seasons Bold"/>
                </a:rPr>
                <a:t>5. El Valor Compartido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29760" y="-199793"/>
            <a:ext cx="12481948" cy="811982"/>
            <a:chOff x="0" y="0"/>
            <a:chExt cx="3287427" cy="21385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287426" cy="213855"/>
            </a:xfrm>
            <a:custGeom>
              <a:avLst/>
              <a:gdLst/>
              <a:ahLst/>
              <a:cxnLst/>
              <a:rect l="l" t="t" r="r" b="b"/>
              <a:pathLst>
                <a:path w="3287426" h="213855">
                  <a:moveTo>
                    <a:pt x="0" y="0"/>
                  </a:moveTo>
                  <a:lnTo>
                    <a:pt x="3287426" y="0"/>
                  </a:lnTo>
                  <a:lnTo>
                    <a:pt x="3287426" y="213855"/>
                  </a:lnTo>
                  <a:lnTo>
                    <a:pt x="0" y="213855"/>
                  </a:lnTo>
                  <a:close/>
                </a:path>
              </a:pathLst>
            </a:custGeom>
            <a:solidFill>
              <a:srgbClr val="404D53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3287427" cy="2519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2434751" y="-199793"/>
            <a:ext cx="16193519" cy="559962"/>
            <a:chOff x="0" y="0"/>
            <a:chExt cx="4264960" cy="1474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264960" cy="147480"/>
            </a:xfrm>
            <a:custGeom>
              <a:avLst/>
              <a:gdLst/>
              <a:ahLst/>
              <a:cxnLst/>
              <a:rect l="l" t="t" r="r" b="b"/>
              <a:pathLst>
                <a:path w="4264960" h="147480">
                  <a:moveTo>
                    <a:pt x="0" y="0"/>
                  </a:moveTo>
                  <a:lnTo>
                    <a:pt x="4264960" y="0"/>
                  </a:lnTo>
                  <a:lnTo>
                    <a:pt x="4264960" y="147480"/>
                  </a:lnTo>
                  <a:lnTo>
                    <a:pt x="0" y="147480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4264960" cy="1855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 flipH="1" flipV="1">
            <a:off x="-517836" y="-36477"/>
            <a:ext cx="2989225" cy="4717011"/>
          </a:xfrm>
          <a:custGeom>
            <a:avLst/>
            <a:gdLst/>
            <a:ahLst/>
            <a:cxnLst/>
            <a:rect l="l" t="t" r="r" b="b"/>
            <a:pathLst>
              <a:path w="2989225" h="4717011">
                <a:moveTo>
                  <a:pt x="2989225" y="4717011"/>
                </a:moveTo>
                <a:lnTo>
                  <a:pt x="0" y="4717011"/>
                </a:lnTo>
                <a:lnTo>
                  <a:pt x="0" y="0"/>
                </a:lnTo>
                <a:lnTo>
                  <a:pt x="2989225" y="0"/>
                </a:lnTo>
                <a:lnTo>
                  <a:pt x="2989225" y="471701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20279"/>
            </a:stretch>
          </a:blipFill>
        </p:spPr>
        <p:txBody>
          <a:bodyPr/>
          <a:lstStyle/>
          <a:p>
            <a:endParaRPr lang="es-CO" dirty="0"/>
          </a:p>
        </p:txBody>
      </p:sp>
      <p:sp>
        <p:nvSpPr>
          <p:cNvPr id="24" name="Freeform 24"/>
          <p:cNvSpPr/>
          <p:nvPr/>
        </p:nvSpPr>
        <p:spPr>
          <a:xfrm rot="-10800000" flipH="1" flipV="1">
            <a:off x="-1422867" y="4993236"/>
            <a:ext cx="7748477" cy="5824672"/>
          </a:xfrm>
          <a:custGeom>
            <a:avLst/>
            <a:gdLst/>
            <a:ahLst/>
            <a:cxnLst/>
            <a:rect l="l" t="t" r="r" b="b"/>
            <a:pathLst>
              <a:path w="7748477" h="5824672">
                <a:moveTo>
                  <a:pt x="7748477" y="5824672"/>
                </a:moveTo>
                <a:lnTo>
                  <a:pt x="0" y="5824672"/>
                </a:lnTo>
                <a:lnTo>
                  <a:pt x="0" y="0"/>
                </a:lnTo>
                <a:lnTo>
                  <a:pt x="7748477" y="0"/>
                </a:lnTo>
                <a:lnTo>
                  <a:pt x="7748477" y="5824672"/>
                </a:lnTo>
                <a:close/>
              </a:path>
            </a:pathLst>
          </a:custGeom>
          <a:blipFill>
            <a:blip r:embed="rId3"/>
            <a:stretch>
              <a:fillRect l="-124284" t="-87595"/>
            </a:stretch>
          </a:blipFill>
        </p:spPr>
      </p:sp>
      <p:sp>
        <p:nvSpPr>
          <p:cNvPr id="25" name="Freeform 25"/>
          <p:cNvSpPr/>
          <p:nvPr/>
        </p:nvSpPr>
        <p:spPr>
          <a:xfrm flipH="1">
            <a:off x="14458529" y="518886"/>
            <a:ext cx="3995107" cy="3606283"/>
          </a:xfrm>
          <a:custGeom>
            <a:avLst/>
            <a:gdLst/>
            <a:ahLst/>
            <a:cxnLst/>
            <a:rect l="l" t="t" r="r" b="b"/>
            <a:pathLst>
              <a:path w="6778541" h="7870585">
                <a:moveTo>
                  <a:pt x="6778541" y="0"/>
                </a:moveTo>
                <a:lnTo>
                  <a:pt x="0" y="0"/>
                </a:lnTo>
                <a:lnTo>
                  <a:pt x="0" y="7870584"/>
                </a:lnTo>
                <a:lnTo>
                  <a:pt x="6778541" y="7870584"/>
                </a:lnTo>
                <a:lnTo>
                  <a:pt x="6778541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816176" y="4576350"/>
            <a:ext cx="9795655" cy="209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44"/>
              </a:lnSpc>
            </a:pPr>
            <a:r>
              <a:rPr lang="es-MX" sz="3960" b="1" i="1" dirty="0">
                <a:solidFill>
                  <a:srgbClr val="201814"/>
                </a:solidFill>
                <a:latin typeface="The Seasons"/>
                <a:ea typeface="The Seasons"/>
                <a:cs typeface="The Seasons"/>
                <a:sym typeface="The Seasons"/>
              </a:rPr>
              <a:t>¿Quiénes se beneficiaron?¿Qué valor económico y social se generó para la empresa y para la comunidad?</a:t>
            </a:r>
            <a:endParaRPr lang="en-US" sz="3960" b="1" i="1" dirty="0">
              <a:solidFill>
                <a:srgbClr val="201814"/>
              </a:solidFill>
              <a:latin typeface="The Seasons"/>
              <a:ea typeface="The Seasons"/>
              <a:cs typeface="The Seasons"/>
              <a:sym typeface="The Seasons"/>
            </a:endParaRPr>
          </a:p>
        </p:txBody>
      </p:sp>
    </p:spTree>
    <p:extLst>
      <p:ext uri="{BB962C8B-B14F-4D97-AF65-F5344CB8AC3E}">
        <p14:creationId xmlns:p14="http://schemas.microsoft.com/office/powerpoint/2010/main" val="553331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>
            <a:off x="0" y="-28286"/>
            <a:ext cx="8208792" cy="6170700"/>
          </a:xfrm>
          <a:custGeom>
            <a:avLst/>
            <a:gdLst/>
            <a:ahLst/>
            <a:cxnLst/>
            <a:rect l="l" t="t" r="r" b="b"/>
            <a:pathLst>
              <a:path w="8208792" h="6170700">
                <a:moveTo>
                  <a:pt x="8208792" y="0"/>
                </a:moveTo>
                <a:lnTo>
                  <a:pt x="0" y="0"/>
                </a:lnTo>
                <a:lnTo>
                  <a:pt x="0" y="6170699"/>
                </a:lnTo>
                <a:lnTo>
                  <a:pt x="8208792" y="6170699"/>
                </a:lnTo>
                <a:lnTo>
                  <a:pt x="8208792" y="0"/>
                </a:lnTo>
                <a:close/>
              </a:path>
            </a:pathLst>
          </a:custGeom>
          <a:blipFill>
            <a:blip r:embed="rId3"/>
            <a:stretch>
              <a:fillRect l="-124284" t="-87595"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-720686" y="-788457"/>
            <a:ext cx="7591624" cy="5438363"/>
          </a:xfrm>
          <a:custGeom>
            <a:avLst/>
            <a:gdLst/>
            <a:ahLst/>
            <a:cxnLst/>
            <a:rect l="l" t="t" r="r" b="b"/>
            <a:pathLst>
              <a:path w="7591624" h="5438363">
                <a:moveTo>
                  <a:pt x="7591624" y="5438363"/>
                </a:moveTo>
                <a:lnTo>
                  <a:pt x="0" y="5438363"/>
                </a:lnTo>
                <a:lnTo>
                  <a:pt x="0" y="0"/>
                </a:lnTo>
                <a:lnTo>
                  <a:pt x="7591624" y="0"/>
                </a:lnTo>
                <a:lnTo>
                  <a:pt x="7591624" y="54383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135259">
            <a:off x="4479227" y="7463011"/>
            <a:ext cx="2727845" cy="2846897"/>
          </a:xfrm>
          <a:custGeom>
            <a:avLst/>
            <a:gdLst/>
            <a:ahLst/>
            <a:cxnLst/>
            <a:rect l="l" t="t" r="r" b="b"/>
            <a:pathLst>
              <a:path w="2727845" h="2846897">
                <a:moveTo>
                  <a:pt x="0" y="0"/>
                </a:moveTo>
                <a:lnTo>
                  <a:pt x="2727845" y="0"/>
                </a:lnTo>
                <a:lnTo>
                  <a:pt x="2727845" y="2846898"/>
                </a:lnTo>
                <a:lnTo>
                  <a:pt x="0" y="28468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734962" y="2559916"/>
            <a:ext cx="6274889" cy="7028898"/>
          </a:xfrm>
          <a:custGeom>
            <a:avLst/>
            <a:gdLst/>
            <a:ahLst/>
            <a:cxnLst/>
            <a:rect l="l" t="t" r="r" b="b"/>
            <a:pathLst>
              <a:path w="6274889" h="7028898">
                <a:moveTo>
                  <a:pt x="6274889" y="0"/>
                </a:moveTo>
                <a:lnTo>
                  <a:pt x="0" y="0"/>
                </a:lnTo>
                <a:lnTo>
                  <a:pt x="0" y="7028897"/>
                </a:lnTo>
                <a:lnTo>
                  <a:pt x="6274889" y="7028897"/>
                </a:lnTo>
                <a:lnTo>
                  <a:pt x="6274889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10462291">
            <a:off x="15895377" y="-394749"/>
            <a:ext cx="2727845" cy="2846897"/>
          </a:xfrm>
          <a:custGeom>
            <a:avLst/>
            <a:gdLst/>
            <a:ahLst/>
            <a:cxnLst/>
            <a:rect l="l" t="t" r="r" b="b"/>
            <a:pathLst>
              <a:path w="2727845" h="2846897">
                <a:moveTo>
                  <a:pt x="0" y="0"/>
                </a:moveTo>
                <a:lnTo>
                  <a:pt x="2727846" y="0"/>
                </a:lnTo>
                <a:lnTo>
                  <a:pt x="2727846" y="2846898"/>
                </a:lnTo>
                <a:lnTo>
                  <a:pt x="0" y="28468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462151" y="6829060"/>
            <a:ext cx="3306803" cy="4114800"/>
          </a:xfrm>
          <a:custGeom>
            <a:avLst/>
            <a:gdLst/>
            <a:ahLst/>
            <a:cxnLst/>
            <a:rect l="l" t="t" r="r" b="b"/>
            <a:pathLst>
              <a:path w="3306803" h="4114800">
                <a:moveTo>
                  <a:pt x="0" y="0"/>
                </a:moveTo>
                <a:lnTo>
                  <a:pt x="3306803" y="0"/>
                </a:lnTo>
                <a:lnTo>
                  <a:pt x="330680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414362" y="-324524"/>
            <a:ext cx="3322716" cy="3507666"/>
          </a:xfrm>
          <a:custGeom>
            <a:avLst/>
            <a:gdLst/>
            <a:ahLst/>
            <a:cxnLst/>
            <a:rect l="l" t="t" r="r" b="b"/>
            <a:pathLst>
              <a:path w="3322716" h="3507666">
                <a:moveTo>
                  <a:pt x="0" y="0"/>
                </a:moveTo>
                <a:lnTo>
                  <a:pt x="3322716" y="0"/>
                </a:lnTo>
                <a:lnTo>
                  <a:pt x="3322716" y="3507666"/>
                </a:lnTo>
                <a:lnTo>
                  <a:pt x="0" y="350766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8370035" y="1911846"/>
            <a:ext cx="7497651" cy="7386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s-MX" sz="6000" b="1" dirty="0">
                <a:latin typeface="The Seasons Bold"/>
                <a:ea typeface="The Seasons Bold"/>
                <a:cs typeface="The Seasons Bold"/>
                <a:sym typeface="The Seasons Bold"/>
              </a:rPr>
              <a:t>La pregunta central: </a:t>
            </a:r>
          </a:p>
          <a:p>
            <a:pPr algn="ctr"/>
            <a:endParaRPr lang="es-MX" sz="6000" b="1" dirty="0">
              <a:latin typeface="The Seasons Bold"/>
              <a:ea typeface="The Seasons Bold"/>
              <a:cs typeface="The Seasons Bold"/>
              <a:sym typeface="The Seasons Bold"/>
            </a:endParaRPr>
          </a:p>
          <a:p>
            <a:pPr algn="ctr"/>
            <a:r>
              <a:rPr lang="es-MX" sz="6000" b="1" dirty="0">
                <a:latin typeface="The Seasons Bold"/>
                <a:ea typeface="The Seasons Bold"/>
                <a:cs typeface="The Seasons Bold"/>
                <a:sym typeface="The Seasons Bold"/>
              </a:rPr>
              <a:t>¿Qué hizo diferente esta empresa y por qué esa decisión le permitió convertir una oportunidad en un resultado?</a:t>
            </a:r>
            <a:endParaRPr lang="en-US" sz="6000" b="1" dirty="0">
              <a:latin typeface="The Seasons Bold"/>
              <a:ea typeface="The Seasons Bold"/>
              <a:cs typeface="The Seasons Bold"/>
              <a:sym typeface="The Seasons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0306" y="24089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443545" y="10118854"/>
            <a:ext cx="10580341" cy="679192"/>
            <a:chOff x="0" y="0"/>
            <a:chExt cx="2786592" cy="1788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86592" cy="178882"/>
            </a:xfrm>
            <a:custGeom>
              <a:avLst/>
              <a:gdLst/>
              <a:ahLst/>
              <a:cxnLst/>
              <a:rect l="l" t="t" r="r" b="b"/>
              <a:pathLst>
                <a:path w="2786592" h="178882">
                  <a:moveTo>
                    <a:pt x="0" y="0"/>
                  </a:moveTo>
                  <a:lnTo>
                    <a:pt x="2786592" y="0"/>
                  </a:lnTo>
                  <a:lnTo>
                    <a:pt x="2786592" y="178882"/>
                  </a:lnTo>
                  <a:lnTo>
                    <a:pt x="0" y="178882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786592" cy="2169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1469836" y="3443174"/>
            <a:ext cx="6777858" cy="6531019"/>
          </a:xfrm>
          <a:custGeom>
            <a:avLst/>
            <a:gdLst/>
            <a:ahLst/>
            <a:cxnLst/>
            <a:rect l="l" t="t" r="r" b="b"/>
            <a:pathLst>
              <a:path w="10102105" h="8944955">
                <a:moveTo>
                  <a:pt x="0" y="0"/>
                </a:moveTo>
                <a:lnTo>
                  <a:pt x="10102106" y="0"/>
                </a:lnTo>
                <a:lnTo>
                  <a:pt x="10102106" y="8944955"/>
                </a:lnTo>
                <a:lnTo>
                  <a:pt x="0" y="89449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4144755"/>
            <a:ext cx="5858749" cy="6142245"/>
          </a:xfrm>
          <a:custGeom>
            <a:avLst/>
            <a:gdLst/>
            <a:ahLst/>
            <a:cxnLst/>
            <a:rect l="l" t="t" r="r" b="b"/>
            <a:pathLst>
              <a:path w="5858749" h="6142245">
                <a:moveTo>
                  <a:pt x="0" y="0"/>
                </a:moveTo>
                <a:lnTo>
                  <a:pt x="5858749" y="0"/>
                </a:lnTo>
                <a:lnTo>
                  <a:pt x="5858749" y="6142245"/>
                </a:lnTo>
                <a:lnTo>
                  <a:pt x="0" y="61422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6741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-2434751" y="-199793"/>
            <a:ext cx="10580341" cy="399586"/>
            <a:chOff x="0" y="0"/>
            <a:chExt cx="2786592" cy="10524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6592" cy="105241"/>
            </a:xfrm>
            <a:custGeom>
              <a:avLst/>
              <a:gdLst/>
              <a:ahLst/>
              <a:cxnLst/>
              <a:rect l="l" t="t" r="r" b="b"/>
              <a:pathLst>
                <a:path w="2786592" h="105241">
                  <a:moveTo>
                    <a:pt x="0" y="0"/>
                  </a:moveTo>
                  <a:lnTo>
                    <a:pt x="2786592" y="0"/>
                  </a:lnTo>
                  <a:lnTo>
                    <a:pt x="2786592" y="105241"/>
                  </a:lnTo>
                  <a:lnTo>
                    <a:pt x="0" y="105241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786592" cy="1433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10800000">
            <a:off x="12383725" y="0"/>
            <a:ext cx="5863970" cy="4243063"/>
          </a:xfrm>
          <a:custGeom>
            <a:avLst/>
            <a:gdLst/>
            <a:ahLst/>
            <a:cxnLst/>
            <a:rect l="l" t="t" r="r" b="b"/>
            <a:pathLst>
              <a:path w="5863970" h="4243063">
                <a:moveTo>
                  <a:pt x="0" y="0"/>
                </a:moveTo>
                <a:lnTo>
                  <a:pt x="5863970" y="0"/>
                </a:lnTo>
                <a:lnTo>
                  <a:pt x="5863970" y="4243063"/>
                </a:lnTo>
                <a:lnTo>
                  <a:pt x="0" y="42430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24284" t="-94889"/>
            </a:stretch>
          </a:blipFill>
        </p:spPr>
      </p:sp>
      <p:sp>
        <p:nvSpPr>
          <p:cNvPr id="12" name="Freeform 12"/>
          <p:cNvSpPr/>
          <p:nvPr/>
        </p:nvSpPr>
        <p:spPr>
          <a:xfrm rot="-2168323" flipH="1">
            <a:off x="-4024105" y="6011185"/>
            <a:ext cx="9623338" cy="6893809"/>
          </a:xfrm>
          <a:custGeom>
            <a:avLst/>
            <a:gdLst/>
            <a:ahLst/>
            <a:cxnLst/>
            <a:rect l="l" t="t" r="r" b="b"/>
            <a:pathLst>
              <a:path w="9623338" h="6893809">
                <a:moveTo>
                  <a:pt x="9623338" y="0"/>
                </a:moveTo>
                <a:lnTo>
                  <a:pt x="0" y="0"/>
                </a:lnTo>
                <a:lnTo>
                  <a:pt x="0" y="6893809"/>
                </a:lnTo>
                <a:lnTo>
                  <a:pt x="9623338" y="6893809"/>
                </a:lnTo>
                <a:lnTo>
                  <a:pt x="9623338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1485581">
            <a:off x="12813114" y="364971"/>
            <a:ext cx="5745118" cy="4142269"/>
          </a:xfrm>
          <a:custGeom>
            <a:avLst/>
            <a:gdLst/>
            <a:ahLst/>
            <a:cxnLst/>
            <a:rect l="l" t="t" r="r" b="b"/>
            <a:pathLst>
              <a:path w="6943631" h="4974165">
                <a:moveTo>
                  <a:pt x="0" y="0"/>
                </a:moveTo>
                <a:lnTo>
                  <a:pt x="6943631" y="0"/>
                </a:lnTo>
                <a:lnTo>
                  <a:pt x="6943631" y="4974165"/>
                </a:lnTo>
                <a:lnTo>
                  <a:pt x="0" y="497416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481930" y="2129622"/>
            <a:ext cx="10343013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44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Caso de éxito en el Mercado Japonés</a:t>
            </a:r>
          </a:p>
          <a:p>
            <a:pPr algn="ctr"/>
            <a:r>
              <a:rPr lang="en-US" sz="2800" i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Internacionalización y Valor Compartido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61984" y="-838205"/>
            <a:ext cx="11715137" cy="32508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583"/>
              </a:lnSpc>
            </a:pPr>
            <a:r>
              <a:rPr lang="en-US" sz="120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Cacao Hunters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2EC21C84-1CA8-4A1A-887F-B23202C7C0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756" b="99420" l="2016" r="89746">
                        <a14:foregroundMark x1="36459" y1="55185" x2="3330" y2="83176"/>
                        <a14:foregroundMark x1="3330" y1="83176" x2="2191" y2="84699"/>
                        <a14:foregroundMark x1="2191" y1="84699" x2="74058" y2="96229"/>
                        <a14:foregroundMark x1="57756" y1="61639" x2="24365" y2="97027"/>
                        <a14:foregroundMark x1="24365" y1="97027" x2="23839" y2="97172"/>
                        <a14:foregroundMark x1="19807" y1="89050" x2="14286" y2="99492"/>
                        <a14:foregroundMark x1="44785" y1="2756" x2="26030" y2="22915"/>
                        <a14:foregroundMark x1="26030" y1="22915" x2="25767" y2="23495"/>
                        <a14:foregroundMark x1="55215" y1="7614" x2="65118" y2="12980"/>
                        <a14:foregroundMark x1="65118" y1="12980" x2="65318" y2="13212"/>
                        <a14:foregroundMark x1="66184" y1="19374" x2="64417" y2="20305"/>
                        <a14:foregroundMark x1="64417" y1="20305" x2="59860" y2="20087"/>
                        <a14:backgroundMark x1="86941" y1="6019" x2="74058" y2="37854"/>
                        <a14:backgroundMark x1="8940" y1="5439" x2="11043" y2="17839"/>
                        <a14:backgroundMark x1="11043" y1="17839" x2="2892" y2="45758"/>
                        <a14:backgroundMark x1="64943" y1="13343" x2="68536" y2="19942"/>
                        <a14:backgroundMark x1="12270" y1="36258" x2="3418" y2="5235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22202" y="2436105"/>
            <a:ext cx="6273349" cy="7581900"/>
          </a:xfrm>
          <a:prstGeom prst="rect">
            <a:avLst/>
          </a:prstGeom>
        </p:spPr>
      </p:pic>
      <p:sp>
        <p:nvSpPr>
          <p:cNvPr id="17" name="TextBox 14">
            <a:extLst>
              <a:ext uri="{FF2B5EF4-FFF2-40B4-BE49-F238E27FC236}">
                <a16:creationId xmlns:a16="http://schemas.microsoft.com/office/drawing/2014/main" id="{5B786B21-2E53-4746-BC6E-FA9964D0BECA}"/>
              </a:ext>
            </a:extLst>
          </p:cNvPr>
          <p:cNvSpPr txBox="1"/>
          <p:nvPr/>
        </p:nvSpPr>
        <p:spPr>
          <a:xfrm>
            <a:off x="4724929" y="5614961"/>
            <a:ext cx="7061166" cy="21595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227"/>
              </a:lnSpc>
            </a:pPr>
            <a:r>
              <a:rPr lang="en-US" sz="28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Por: </a:t>
            </a:r>
            <a:r>
              <a:rPr lang="en-US" sz="48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Erlendy Ibarbo Perlaza</a:t>
            </a:r>
          </a:p>
          <a:p>
            <a:pPr algn="ctr"/>
            <a:r>
              <a:rPr lang="en-US" sz="24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Profesional en Comercio Exterior</a:t>
            </a:r>
          </a:p>
          <a:p>
            <a:pPr algn="ctr"/>
            <a:r>
              <a:rPr lang="en-US" sz="24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Esp. En Gerencia de Marketing Estratégico</a:t>
            </a:r>
          </a:p>
          <a:p>
            <a:pPr algn="ctr"/>
            <a:r>
              <a:rPr lang="en-US" sz="24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Magister en Creación de Empresas</a:t>
            </a:r>
          </a:p>
        </p:txBody>
      </p:sp>
    </p:spTree>
    <p:extLst>
      <p:ext uri="{BB962C8B-B14F-4D97-AF65-F5344CB8AC3E}">
        <p14:creationId xmlns:p14="http://schemas.microsoft.com/office/powerpoint/2010/main" val="919888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3632470" y="1028700"/>
            <a:ext cx="14655530" cy="9274104"/>
          </a:xfrm>
          <a:custGeom>
            <a:avLst/>
            <a:gdLst/>
            <a:ahLst/>
            <a:cxnLst/>
            <a:rect l="l" t="t" r="r" b="b"/>
            <a:pathLst>
              <a:path w="14655530" h="9274104">
                <a:moveTo>
                  <a:pt x="14655530" y="0"/>
                </a:moveTo>
                <a:lnTo>
                  <a:pt x="0" y="0"/>
                </a:lnTo>
                <a:lnTo>
                  <a:pt x="0" y="9274104"/>
                </a:lnTo>
                <a:lnTo>
                  <a:pt x="14655530" y="9274104"/>
                </a:lnTo>
                <a:lnTo>
                  <a:pt x="14655530" y="0"/>
                </a:lnTo>
                <a:close/>
              </a:path>
            </a:pathLst>
          </a:custGeom>
          <a:blipFill>
            <a:blip r:embed="rId3"/>
            <a:stretch>
              <a:fillRect l="-31143" t="-30302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900499" y="4372000"/>
            <a:ext cx="11875224" cy="5548969"/>
          </a:xfrm>
          <a:custGeom>
            <a:avLst/>
            <a:gdLst/>
            <a:ahLst/>
            <a:cxnLst/>
            <a:rect l="l" t="t" r="r" b="b"/>
            <a:pathLst>
              <a:path w="11875224" h="5548969">
                <a:moveTo>
                  <a:pt x="0" y="0"/>
                </a:moveTo>
                <a:lnTo>
                  <a:pt x="11875225" y="0"/>
                </a:lnTo>
                <a:lnTo>
                  <a:pt x="11875225" y="5548969"/>
                </a:lnTo>
                <a:lnTo>
                  <a:pt x="0" y="55489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6029760" y="-199793"/>
            <a:ext cx="12481948" cy="811982"/>
            <a:chOff x="0" y="0"/>
            <a:chExt cx="3287427" cy="21385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87426" cy="213855"/>
            </a:xfrm>
            <a:custGeom>
              <a:avLst/>
              <a:gdLst/>
              <a:ahLst/>
              <a:cxnLst/>
              <a:rect l="l" t="t" r="r" b="b"/>
              <a:pathLst>
                <a:path w="3287426" h="213855">
                  <a:moveTo>
                    <a:pt x="0" y="0"/>
                  </a:moveTo>
                  <a:lnTo>
                    <a:pt x="3287426" y="0"/>
                  </a:lnTo>
                  <a:lnTo>
                    <a:pt x="3287426" y="213855"/>
                  </a:lnTo>
                  <a:lnTo>
                    <a:pt x="0" y="213855"/>
                  </a:lnTo>
                  <a:close/>
                </a:path>
              </a:pathLst>
            </a:custGeom>
            <a:solidFill>
              <a:srgbClr val="404D53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287427" cy="2519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flipH="1" flipV="1">
            <a:off x="0" y="0"/>
            <a:ext cx="2989225" cy="4717011"/>
          </a:xfrm>
          <a:custGeom>
            <a:avLst/>
            <a:gdLst/>
            <a:ahLst/>
            <a:cxnLst/>
            <a:rect l="l" t="t" r="r" b="b"/>
            <a:pathLst>
              <a:path w="2989225" h="4717011">
                <a:moveTo>
                  <a:pt x="2989225" y="4717011"/>
                </a:moveTo>
                <a:lnTo>
                  <a:pt x="0" y="4717011"/>
                </a:lnTo>
                <a:lnTo>
                  <a:pt x="0" y="0"/>
                </a:lnTo>
                <a:lnTo>
                  <a:pt x="2989225" y="0"/>
                </a:lnTo>
                <a:lnTo>
                  <a:pt x="2989225" y="4717011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120279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-2434751" y="-199793"/>
            <a:ext cx="16193519" cy="559962"/>
            <a:chOff x="0" y="0"/>
            <a:chExt cx="4264960" cy="1474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264960" cy="147480"/>
            </a:xfrm>
            <a:custGeom>
              <a:avLst/>
              <a:gdLst/>
              <a:ahLst/>
              <a:cxnLst/>
              <a:rect l="l" t="t" r="r" b="b"/>
              <a:pathLst>
                <a:path w="4264960" h="147480">
                  <a:moveTo>
                    <a:pt x="0" y="0"/>
                  </a:moveTo>
                  <a:lnTo>
                    <a:pt x="4264960" y="0"/>
                  </a:lnTo>
                  <a:lnTo>
                    <a:pt x="4264960" y="147480"/>
                  </a:lnTo>
                  <a:lnTo>
                    <a:pt x="0" y="147480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264960" cy="1855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flipV="1">
            <a:off x="15298775" y="0"/>
            <a:ext cx="2989225" cy="4717011"/>
          </a:xfrm>
          <a:custGeom>
            <a:avLst/>
            <a:gdLst/>
            <a:ahLst/>
            <a:cxnLst/>
            <a:rect l="l" t="t" r="r" b="b"/>
            <a:pathLst>
              <a:path w="2989225" h="4717011">
                <a:moveTo>
                  <a:pt x="0" y="4717011"/>
                </a:moveTo>
                <a:lnTo>
                  <a:pt x="2989225" y="4717011"/>
                </a:lnTo>
                <a:lnTo>
                  <a:pt x="2989225" y="0"/>
                </a:lnTo>
                <a:lnTo>
                  <a:pt x="0" y="0"/>
                </a:lnTo>
                <a:lnTo>
                  <a:pt x="0" y="4717011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120279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530572" y="3162300"/>
            <a:ext cx="8415523" cy="2770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44"/>
              </a:lnSpc>
            </a:pPr>
            <a:r>
              <a:rPr lang="es-MX" sz="3960" dirty="0">
                <a:solidFill>
                  <a:srgbClr val="201814"/>
                </a:solidFill>
                <a:latin typeface="The Seasons"/>
                <a:ea typeface="The Seasons"/>
                <a:cs typeface="The Seasons"/>
                <a:sym typeface="The Seasons"/>
              </a:rPr>
              <a:t>No internacionalizaron simplemente un producto. Internacionalizaron una historia de origen, conocimiento y territorio.</a:t>
            </a:r>
            <a:endParaRPr lang="en-US" sz="3960" dirty="0">
              <a:solidFill>
                <a:srgbClr val="201814"/>
              </a:solidFill>
              <a:latin typeface="The Seasons"/>
              <a:ea typeface="The Seasons"/>
              <a:cs typeface="The Seasons"/>
              <a:sym typeface="The Seaso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09182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>
            <a:off x="0" y="0"/>
            <a:ext cx="6210975" cy="4668904"/>
          </a:xfrm>
          <a:custGeom>
            <a:avLst/>
            <a:gdLst/>
            <a:ahLst/>
            <a:cxnLst/>
            <a:rect l="l" t="t" r="r" b="b"/>
            <a:pathLst>
              <a:path w="6210975" h="4668904">
                <a:moveTo>
                  <a:pt x="6210975" y="0"/>
                </a:moveTo>
                <a:lnTo>
                  <a:pt x="0" y="0"/>
                </a:lnTo>
                <a:lnTo>
                  <a:pt x="0" y="4668904"/>
                </a:lnTo>
                <a:lnTo>
                  <a:pt x="6210975" y="4668904"/>
                </a:lnTo>
                <a:lnTo>
                  <a:pt x="6210975" y="0"/>
                </a:lnTo>
                <a:close/>
              </a:path>
            </a:pathLst>
          </a:custGeom>
          <a:blipFill>
            <a:blip r:embed="rId3"/>
            <a:stretch>
              <a:fillRect l="-124284" t="-87595"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-2438702" y="-1114296"/>
            <a:ext cx="10004994" cy="7167214"/>
          </a:xfrm>
          <a:custGeom>
            <a:avLst/>
            <a:gdLst/>
            <a:ahLst/>
            <a:cxnLst/>
            <a:rect l="l" t="t" r="r" b="b"/>
            <a:pathLst>
              <a:path w="10004994" h="7167214">
                <a:moveTo>
                  <a:pt x="0" y="0"/>
                </a:moveTo>
                <a:lnTo>
                  <a:pt x="10004994" y="0"/>
                </a:lnTo>
                <a:lnTo>
                  <a:pt x="10004994" y="7167215"/>
                </a:lnTo>
                <a:lnTo>
                  <a:pt x="0" y="71672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-1343808" y="10128198"/>
            <a:ext cx="8898591" cy="638358"/>
            <a:chOff x="0" y="0"/>
            <a:chExt cx="2343662" cy="16812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43662" cy="168127"/>
            </a:xfrm>
            <a:custGeom>
              <a:avLst/>
              <a:gdLst/>
              <a:ahLst/>
              <a:cxnLst/>
              <a:rect l="l" t="t" r="r" b="b"/>
              <a:pathLst>
                <a:path w="2343662" h="168127">
                  <a:moveTo>
                    <a:pt x="0" y="0"/>
                  </a:moveTo>
                  <a:lnTo>
                    <a:pt x="2343662" y="0"/>
                  </a:lnTo>
                  <a:lnTo>
                    <a:pt x="2343662" y="168127"/>
                  </a:lnTo>
                  <a:lnTo>
                    <a:pt x="0" y="168127"/>
                  </a:lnTo>
                  <a:close/>
                </a:path>
              </a:pathLst>
            </a:custGeom>
            <a:solidFill>
              <a:srgbClr val="404D53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343662" cy="2062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65222" y="1640071"/>
            <a:ext cx="6853090" cy="9302800"/>
            <a:chOff x="0" y="0"/>
            <a:chExt cx="9137453" cy="12403734"/>
          </a:xfrm>
        </p:grpSpPr>
        <p:sp>
          <p:nvSpPr>
            <p:cNvPr id="9" name="Freeform 9"/>
            <p:cNvSpPr/>
            <p:nvPr/>
          </p:nvSpPr>
          <p:spPr>
            <a:xfrm>
              <a:off x="229317" y="0"/>
              <a:ext cx="8908136" cy="12403734"/>
            </a:xfrm>
            <a:custGeom>
              <a:avLst/>
              <a:gdLst/>
              <a:ahLst/>
              <a:cxnLst/>
              <a:rect l="l" t="t" r="r" b="b"/>
              <a:pathLst>
                <a:path w="8908136" h="12403734">
                  <a:moveTo>
                    <a:pt x="0" y="0"/>
                  </a:moveTo>
                  <a:lnTo>
                    <a:pt x="8908136" y="0"/>
                  </a:lnTo>
                  <a:lnTo>
                    <a:pt x="8908136" y="12403734"/>
                  </a:lnTo>
                  <a:lnTo>
                    <a:pt x="0" y="12403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0" y="74292"/>
              <a:ext cx="8801426" cy="12255150"/>
            </a:xfrm>
            <a:custGeom>
              <a:avLst/>
              <a:gdLst/>
              <a:ahLst/>
              <a:cxnLst/>
              <a:rect l="l" t="t" r="r" b="b"/>
              <a:pathLst>
                <a:path w="8801426" h="12255150">
                  <a:moveTo>
                    <a:pt x="0" y="0"/>
                  </a:moveTo>
                  <a:lnTo>
                    <a:pt x="8801426" y="0"/>
                  </a:lnTo>
                  <a:lnTo>
                    <a:pt x="8801426" y="12255150"/>
                  </a:lnTo>
                  <a:lnTo>
                    <a:pt x="0" y="1225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 flipH="1">
            <a:off x="10874716" y="4462328"/>
            <a:ext cx="7748477" cy="5824672"/>
          </a:xfrm>
          <a:custGeom>
            <a:avLst/>
            <a:gdLst/>
            <a:ahLst/>
            <a:cxnLst/>
            <a:rect l="l" t="t" r="r" b="b"/>
            <a:pathLst>
              <a:path w="7748477" h="5824672">
                <a:moveTo>
                  <a:pt x="7748477" y="0"/>
                </a:moveTo>
                <a:lnTo>
                  <a:pt x="0" y="0"/>
                </a:lnTo>
                <a:lnTo>
                  <a:pt x="0" y="5824672"/>
                </a:lnTo>
                <a:lnTo>
                  <a:pt x="7748477" y="5824672"/>
                </a:lnTo>
                <a:lnTo>
                  <a:pt x="7748477" y="0"/>
                </a:lnTo>
                <a:close/>
              </a:path>
            </a:pathLst>
          </a:custGeom>
          <a:blipFill>
            <a:blip r:embed="rId3"/>
            <a:stretch>
              <a:fillRect l="-124284" t="-87595"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8828087" y="-311920"/>
            <a:ext cx="16193519" cy="623840"/>
            <a:chOff x="0" y="0"/>
            <a:chExt cx="4264960" cy="16430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264960" cy="164304"/>
            </a:xfrm>
            <a:custGeom>
              <a:avLst/>
              <a:gdLst/>
              <a:ahLst/>
              <a:cxnLst/>
              <a:rect l="l" t="t" r="r" b="b"/>
              <a:pathLst>
                <a:path w="4264960" h="164304">
                  <a:moveTo>
                    <a:pt x="0" y="0"/>
                  </a:moveTo>
                  <a:lnTo>
                    <a:pt x="4264960" y="0"/>
                  </a:lnTo>
                  <a:lnTo>
                    <a:pt x="4264960" y="164304"/>
                  </a:lnTo>
                  <a:lnTo>
                    <a:pt x="0" y="164304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4264960" cy="202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4543512" y="-648738"/>
            <a:ext cx="4079681" cy="4042593"/>
          </a:xfrm>
          <a:custGeom>
            <a:avLst/>
            <a:gdLst/>
            <a:ahLst/>
            <a:cxnLst/>
            <a:rect l="l" t="t" r="r" b="b"/>
            <a:pathLst>
              <a:path w="4079681" h="4042593">
                <a:moveTo>
                  <a:pt x="0" y="0"/>
                </a:moveTo>
                <a:lnTo>
                  <a:pt x="4079681" y="0"/>
                </a:lnTo>
                <a:lnTo>
                  <a:pt x="4079681" y="4042594"/>
                </a:lnTo>
                <a:lnTo>
                  <a:pt x="0" y="404259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10800000">
            <a:off x="10485230" y="6703393"/>
            <a:ext cx="10004994" cy="7167214"/>
          </a:xfrm>
          <a:custGeom>
            <a:avLst/>
            <a:gdLst/>
            <a:ahLst/>
            <a:cxnLst/>
            <a:rect l="l" t="t" r="r" b="b"/>
            <a:pathLst>
              <a:path w="10004994" h="7167214">
                <a:moveTo>
                  <a:pt x="0" y="0"/>
                </a:moveTo>
                <a:lnTo>
                  <a:pt x="10004995" y="0"/>
                </a:lnTo>
                <a:lnTo>
                  <a:pt x="10004995" y="7167214"/>
                </a:lnTo>
                <a:lnTo>
                  <a:pt x="0" y="71672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B0E44BF8-81C2-4172-82F3-3BDDD23209E7}"/>
              </a:ext>
            </a:extLst>
          </p:cNvPr>
          <p:cNvSpPr txBox="1"/>
          <p:nvPr/>
        </p:nvSpPr>
        <p:spPr>
          <a:xfrm>
            <a:off x="5807759" y="1597085"/>
            <a:ext cx="11715137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MX" sz="32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¿</a:t>
            </a:r>
            <a:r>
              <a:rPr lang="es-MX" sz="60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Cómo una empresa colombiana convirtió una oportunidad de mercado en una estrategia de internacionalización?</a:t>
            </a:r>
            <a:endParaRPr lang="en-US" sz="6000" b="1" dirty="0">
              <a:solidFill>
                <a:srgbClr val="621933"/>
              </a:solidFill>
              <a:latin typeface="The Seasons Bold"/>
              <a:ea typeface="The Seasons Bold"/>
              <a:cs typeface="The Seasons Bold"/>
              <a:sym typeface="The Seasons 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 flipV="1">
            <a:off x="11023004" y="334672"/>
            <a:ext cx="4514499" cy="2864655"/>
          </a:xfrm>
          <a:custGeom>
            <a:avLst/>
            <a:gdLst/>
            <a:ahLst/>
            <a:cxnLst/>
            <a:rect l="l" t="t" r="r" b="b"/>
            <a:pathLst>
              <a:path w="4514499" h="2864655">
                <a:moveTo>
                  <a:pt x="4514499" y="2864655"/>
                </a:moveTo>
                <a:lnTo>
                  <a:pt x="0" y="2864655"/>
                </a:lnTo>
                <a:lnTo>
                  <a:pt x="0" y="0"/>
                </a:lnTo>
                <a:lnTo>
                  <a:pt x="4514499" y="0"/>
                </a:lnTo>
                <a:lnTo>
                  <a:pt x="4514499" y="286465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V="1">
            <a:off x="-89509" y="-306851"/>
            <a:ext cx="10786449" cy="6903956"/>
          </a:xfrm>
          <a:custGeom>
            <a:avLst/>
            <a:gdLst/>
            <a:ahLst/>
            <a:cxnLst/>
            <a:rect l="l" t="t" r="r" b="b"/>
            <a:pathLst>
              <a:path w="10786449" h="6903956">
                <a:moveTo>
                  <a:pt x="0" y="6903956"/>
                </a:moveTo>
                <a:lnTo>
                  <a:pt x="10786450" y="6903956"/>
                </a:lnTo>
                <a:lnTo>
                  <a:pt x="10786450" y="0"/>
                </a:lnTo>
                <a:lnTo>
                  <a:pt x="0" y="0"/>
                </a:lnTo>
                <a:lnTo>
                  <a:pt x="0" y="6903956"/>
                </a:lnTo>
                <a:close/>
              </a:path>
            </a:pathLst>
          </a:custGeom>
          <a:blipFill>
            <a:blip r:embed="rId5"/>
            <a:stretch>
              <a:fillRect l="-90969" t="-87595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-575477" y="2042130"/>
            <a:ext cx="14659197" cy="1563263"/>
            <a:chOff x="0" y="0"/>
            <a:chExt cx="3144228" cy="33526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44228" cy="335266"/>
            </a:xfrm>
            <a:custGeom>
              <a:avLst/>
              <a:gdLst/>
              <a:ahLst/>
              <a:cxnLst/>
              <a:rect l="l" t="t" r="r" b="b"/>
              <a:pathLst>
                <a:path w="3144228" h="335266">
                  <a:moveTo>
                    <a:pt x="3144228" y="52813"/>
                  </a:moveTo>
                  <a:lnTo>
                    <a:pt x="3144228" y="282453"/>
                  </a:lnTo>
                  <a:cubicBezTo>
                    <a:pt x="3144228" y="296460"/>
                    <a:pt x="3138663" y="309893"/>
                    <a:pt x="3128759" y="319798"/>
                  </a:cubicBezTo>
                  <a:cubicBezTo>
                    <a:pt x="3118855" y="329702"/>
                    <a:pt x="3105422" y="335266"/>
                    <a:pt x="3091415" y="335266"/>
                  </a:cubicBezTo>
                  <a:lnTo>
                    <a:pt x="52813" y="335266"/>
                  </a:lnTo>
                  <a:cubicBezTo>
                    <a:pt x="23645" y="335266"/>
                    <a:pt x="0" y="311621"/>
                    <a:pt x="0" y="282453"/>
                  </a:cubicBezTo>
                  <a:lnTo>
                    <a:pt x="0" y="52813"/>
                  </a:lnTo>
                  <a:cubicBezTo>
                    <a:pt x="0" y="23645"/>
                    <a:pt x="23645" y="0"/>
                    <a:pt x="52813" y="0"/>
                  </a:cubicBezTo>
                  <a:lnTo>
                    <a:pt x="3091415" y="0"/>
                  </a:lnTo>
                  <a:cubicBezTo>
                    <a:pt x="3120583" y="0"/>
                    <a:pt x="3144228" y="23645"/>
                    <a:pt x="3144228" y="52813"/>
                  </a:cubicBezTo>
                  <a:close/>
                </a:path>
              </a:pathLst>
            </a:custGeom>
            <a:solidFill>
              <a:srgbClr val="621933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144228" cy="373366"/>
            </a:xfrm>
            <a:prstGeom prst="rect">
              <a:avLst/>
            </a:prstGeom>
          </p:spPr>
          <p:txBody>
            <a:bodyPr lIns="45812" tIns="45812" rIns="45812" bIns="45812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75477" y="1913483"/>
            <a:ext cx="14773656" cy="1563263"/>
            <a:chOff x="0" y="0"/>
            <a:chExt cx="3168778" cy="33526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68778" cy="335266"/>
            </a:xfrm>
            <a:custGeom>
              <a:avLst/>
              <a:gdLst/>
              <a:ahLst/>
              <a:cxnLst/>
              <a:rect l="l" t="t" r="r" b="b"/>
              <a:pathLst>
                <a:path w="3168778" h="335266">
                  <a:moveTo>
                    <a:pt x="3168778" y="52404"/>
                  </a:moveTo>
                  <a:lnTo>
                    <a:pt x="3168778" y="282863"/>
                  </a:lnTo>
                  <a:cubicBezTo>
                    <a:pt x="3168778" y="311804"/>
                    <a:pt x="3145316" y="335266"/>
                    <a:pt x="3116374" y="335266"/>
                  </a:cubicBezTo>
                  <a:lnTo>
                    <a:pt x="52404" y="335266"/>
                  </a:lnTo>
                  <a:cubicBezTo>
                    <a:pt x="23462" y="335266"/>
                    <a:pt x="0" y="311804"/>
                    <a:pt x="0" y="282863"/>
                  </a:cubicBezTo>
                  <a:lnTo>
                    <a:pt x="0" y="52404"/>
                  </a:lnTo>
                  <a:cubicBezTo>
                    <a:pt x="0" y="23462"/>
                    <a:pt x="23462" y="0"/>
                    <a:pt x="52404" y="0"/>
                  </a:cubicBezTo>
                  <a:lnTo>
                    <a:pt x="3116374" y="0"/>
                  </a:lnTo>
                  <a:cubicBezTo>
                    <a:pt x="3145316" y="0"/>
                    <a:pt x="3168778" y="23462"/>
                    <a:pt x="3168778" y="52404"/>
                  </a:cubicBezTo>
                  <a:close/>
                </a:path>
              </a:pathLst>
            </a:custGeom>
            <a:solidFill>
              <a:srgbClr val="7A5E6B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3168778" cy="373366"/>
            </a:xfrm>
            <a:prstGeom prst="rect">
              <a:avLst/>
            </a:prstGeom>
          </p:spPr>
          <p:txBody>
            <a:bodyPr lIns="45812" tIns="45812" rIns="45812" bIns="45812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575477" y="1766999"/>
            <a:ext cx="14882474" cy="1563263"/>
            <a:chOff x="0" y="0"/>
            <a:chExt cx="3192118" cy="33526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192118" cy="335266"/>
            </a:xfrm>
            <a:custGeom>
              <a:avLst/>
              <a:gdLst/>
              <a:ahLst/>
              <a:cxnLst/>
              <a:rect l="l" t="t" r="r" b="b"/>
              <a:pathLst>
                <a:path w="3192118" h="335266">
                  <a:moveTo>
                    <a:pt x="3192118" y="52020"/>
                  </a:moveTo>
                  <a:lnTo>
                    <a:pt x="3192118" y="283246"/>
                  </a:lnTo>
                  <a:cubicBezTo>
                    <a:pt x="3192118" y="297043"/>
                    <a:pt x="3186637" y="310274"/>
                    <a:pt x="3176881" y="320030"/>
                  </a:cubicBezTo>
                  <a:cubicBezTo>
                    <a:pt x="3167126" y="329786"/>
                    <a:pt x="3153894" y="335266"/>
                    <a:pt x="3140097" y="335266"/>
                  </a:cubicBezTo>
                  <a:lnTo>
                    <a:pt x="52020" y="335266"/>
                  </a:lnTo>
                  <a:cubicBezTo>
                    <a:pt x="23290" y="335266"/>
                    <a:pt x="0" y="311976"/>
                    <a:pt x="0" y="283246"/>
                  </a:cubicBezTo>
                  <a:lnTo>
                    <a:pt x="0" y="52020"/>
                  </a:lnTo>
                  <a:cubicBezTo>
                    <a:pt x="0" y="23290"/>
                    <a:pt x="23290" y="0"/>
                    <a:pt x="52020" y="0"/>
                  </a:cubicBezTo>
                  <a:lnTo>
                    <a:pt x="3140097" y="0"/>
                  </a:lnTo>
                  <a:cubicBezTo>
                    <a:pt x="3168828" y="0"/>
                    <a:pt x="3192118" y="23290"/>
                    <a:pt x="3192118" y="52020"/>
                  </a:cubicBezTo>
                  <a:close/>
                </a:path>
              </a:pathLst>
            </a:custGeom>
            <a:solidFill>
              <a:srgbClr val="8B292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3192118" cy="373366"/>
            </a:xfrm>
            <a:prstGeom prst="rect">
              <a:avLst/>
            </a:prstGeom>
          </p:spPr>
          <p:txBody>
            <a:bodyPr lIns="45812" tIns="45812" rIns="45812" bIns="45812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 rot="-643399" flipH="1">
            <a:off x="9900414" y="4622545"/>
            <a:ext cx="9672995" cy="6305802"/>
          </a:xfrm>
          <a:custGeom>
            <a:avLst/>
            <a:gdLst/>
            <a:ahLst/>
            <a:cxnLst/>
            <a:rect l="l" t="t" r="r" b="b"/>
            <a:pathLst>
              <a:path w="9672995" h="6305802">
                <a:moveTo>
                  <a:pt x="9672995" y="0"/>
                </a:moveTo>
                <a:lnTo>
                  <a:pt x="0" y="0"/>
                </a:lnTo>
                <a:lnTo>
                  <a:pt x="0" y="6305802"/>
                </a:lnTo>
                <a:lnTo>
                  <a:pt x="9672995" y="6305802"/>
                </a:lnTo>
                <a:lnTo>
                  <a:pt x="9672995" y="0"/>
                </a:lnTo>
                <a:close/>
              </a:path>
            </a:pathLst>
          </a:custGeom>
          <a:blipFill>
            <a:blip r:embed="rId5"/>
            <a:stretch>
              <a:fillRect l="-90371" t="-87595" r="-4130"/>
            </a:stretch>
          </a:blipFill>
        </p:spPr>
      </p:sp>
      <p:sp>
        <p:nvSpPr>
          <p:cNvPr id="15" name="Freeform 15"/>
          <p:cNvSpPr/>
          <p:nvPr/>
        </p:nvSpPr>
        <p:spPr>
          <a:xfrm rot="3192391">
            <a:off x="-1474276" y="-1462816"/>
            <a:ext cx="3680876" cy="4114800"/>
          </a:xfrm>
          <a:custGeom>
            <a:avLst/>
            <a:gdLst/>
            <a:ahLst/>
            <a:cxnLst/>
            <a:rect l="l" t="t" r="r" b="b"/>
            <a:pathLst>
              <a:path w="3680876" h="4114800">
                <a:moveTo>
                  <a:pt x="0" y="0"/>
                </a:moveTo>
                <a:lnTo>
                  <a:pt x="3680875" y="0"/>
                </a:lnTo>
                <a:lnTo>
                  <a:pt x="3680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150698" y="3199327"/>
            <a:ext cx="5811896" cy="6767855"/>
          </a:xfrm>
          <a:custGeom>
            <a:avLst/>
            <a:gdLst/>
            <a:ahLst/>
            <a:cxnLst/>
            <a:rect l="l" t="t" r="r" b="b"/>
            <a:pathLst>
              <a:path w="5811896" h="6767855">
                <a:moveTo>
                  <a:pt x="0" y="0"/>
                </a:moveTo>
                <a:lnTo>
                  <a:pt x="5811896" y="0"/>
                </a:lnTo>
                <a:lnTo>
                  <a:pt x="5811896" y="6767855"/>
                </a:lnTo>
                <a:lnTo>
                  <a:pt x="0" y="67678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801013" y="2044710"/>
            <a:ext cx="12870458" cy="10078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813"/>
              </a:lnSpc>
            </a:pPr>
            <a:r>
              <a:rPr lang="es-MX" sz="6295" b="1" dirty="0">
                <a:solidFill>
                  <a:srgbClr val="FFFFFF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1. identificó una brecha de mercado</a:t>
            </a:r>
            <a:endParaRPr lang="en-US" sz="6295" b="1" dirty="0">
              <a:solidFill>
                <a:srgbClr val="FFFFFF"/>
              </a:solidFill>
              <a:latin typeface="The Seasons Bold"/>
              <a:ea typeface="The Seasons Bold"/>
              <a:cs typeface="The Seasons Bold"/>
              <a:sym typeface="The Seasons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962503" y="4083095"/>
            <a:ext cx="9583237" cy="5591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44"/>
              </a:lnSpc>
            </a:pPr>
            <a:r>
              <a:rPr lang="es-MX" sz="3960" dirty="0">
                <a:solidFill>
                  <a:srgbClr val="201814"/>
                </a:solidFill>
                <a:latin typeface="The Seasons"/>
                <a:ea typeface="The Seasons"/>
                <a:cs typeface="The Seasons"/>
                <a:sym typeface="The Seasons"/>
              </a:rPr>
              <a:t>Carlos Velasco ha explicado que investigó sectores del agro colombiano con potencial exportador y encontró algo muy interesante: países como Venezuela, Ecuador y Perú tenían reconocimiento internacional </a:t>
            </a:r>
            <a:r>
              <a:rPr lang="es-MX" sz="3960" b="1" i="1" dirty="0">
                <a:solidFill>
                  <a:srgbClr val="201814"/>
                </a:solidFill>
                <a:latin typeface="The Seasons"/>
                <a:ea typeface="The Seasons"/>
                <a:cs typeface="The Seasons"/>
                <a:sym typeface="The Seasons"/>
              </a:rPr>
              <a:t>en cacao</a:t>
            </a:r>
            <a:r>
              <a:rPr lang="es-MX" sz="3960" dirty="0">
                <a:solidFill>
                  <a:srgbClr val="201814"/>
                </a:solidFill>
                <a:latin typeface="The Seasons"/>
                <a:ea typeface="The Seasons"/>
                <a:cs typeface="The Seasons"/>
                <a:sym typeface="The Seasons"/>
              </a:rPr>
              <a:t>, mientras que el cacao colombiano tenía mucha menor presencia en mercados como Japón.</a:t>
            </a:r>
            <a:endParaRPr lang="en-US" sz="3960" dirty="0">
              <a:solidFill>
                <a:srgbClr val="201814"/>
              </a:solidFill>
              <a:latin typeface="The Seasons"/>
              <a:ea typeface="The Seasons"/>
              <a:cs typeface="The Seasons"/>
              <a:sym typeface="The Seaso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434751" y="-199793"/>
            <a:ext cx="16193519" cy="559962"/>
            <a:chOff x="0" y="0"/>
            <a:chExt cx="4264960" cy="1474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64960" cy="147480"/>
            </a:xfrm>
            <a:custGeom>
              <a:avLst/>
              <a:gdLst/>
              <a:ahLst/>
              <a:cxnLst/>
              <a:rect l="l" t="t" r="r" b="b"/>
              <a:pathLst>
                <a:path w="4264960" h="147480">
                  <a:moveTo>
                    <a:pt x="0" y="0"/>
                  </a:moveTo>
                  <a:lnTo>
                    <a:pt x="4264960" y="0"/>
                  </a:lnTo>
                  <a:lnTo>
                    <a:pt x="4264960" y="147480"/>
                  </a:lnTo>
                  <a:lnTo>
                    <a:pt x="0" y="147480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64960" cy="1855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V="1">
            <a:off x="-1356004" y="-552098"/>
            <a:ext cx="3752706" cy="2104165"/>
          </a:xfrm>
          <a:custGeom>
            <a:avLst/>
            <a:gdLst/>
            <a:ahLst/>
            <a:cxnLst/>
            <a:rect l="l" t="t" r="r" b="b"/>
            <a:pathLst>
              <a:path w="3752706" h="2104165">
                <a:moveTo>
                  <a:pt x="0" y="2104165"/>
                </a:moveTo>
                <a:lnTo>
                  <a:pt x="3752706" y="2104165"/>
                </a:lnTo>
                <a:lnTo>
                  <a:pt x="3752706" y="0"/>
                </a:lnTo>
                <a:lnTo>
                  <a:pt x="0" y="0"/>
                </a:lnTo>
                <a:lnTo>
                  <a:pt x="0" y="2104165"/>
                </a:lnTo>
                <a:close/>
              </a:path>
            </a:pathLst>
          </a:custGeom>
          <a:blipFill>
            <a:blip r:embed="rId3"/>
            <a:stretch>
              <a:fillRect l="-151598" t="-229442" r="-42191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3215923" y="10076926"/>
            <a:ext cx="16193519" cy="559962"/>
            <a:chOff x="0" y="0"/>
            <a:chExt cx="4264960" cy="14748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264960" cy="147480"/>
            </a:xfrm>
            <a:custGeom>
              <a:avLst/>
              <a:gdLst/>
              <a:ahLst/>
              <a:cxnLst/>
              <a:rect l="l" t="t" r="r" b="b"/>
              <a:pathLst>
                <a:path w="4264960" h="147480">
                  <a:moveTo>
                    <a:pt x="0" y="0"/>
                  </a:moveTo>
                  <a:lnTo>
                    <a:pt x="4264960" y="0"/>
                  </a:lnTo>
                  <a:lnTo>
                    <a:pt x="4264960" y="147480"/>
                  </a:lnTo>
                  <a:lnTo>
                    <a:pt x="0" y="147480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264960" cy="1855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 flipH="1">
            <a:off x="14209088" y="7442526"/>
            <a:ext cx="5692720" cy="3101973"/>
          </a:xfrm>
          <a:custGeom>
            <a:avLst/>
            <a:gdLst/>
            <a:ahLst/>
            <a:cxnLst/>
            <a:rect l="l" t="t" r="r" b="b"/>
            <a:pathLst>
              <a:path w="5692720" h="3101973">
                <a:moveTo>
                  <a:pt x="5692720" y="0"/>
                </a:moveTo>
                <a:lnTo>
                  <a:pt x="0" y="0"/>
                </a:lnTo>
                <a:lnTo>
                  <a:pt x="0" y="3101973"/>
                </a:lnTo>
                <a:lnTo>
                  <a:pt x="5692720" y="3101973"/>
                </a:lnTo>
                <a:lnTo>
                  <a:pt x="5692720" y="0"/>
                </a:lnTo>
                <a:close/>
              </a:path>
            </a:pathLst>
          </a:custGeom>
          <a:blipFill>
            <a:blip r:embed="rId3"/>
            <a:stretch>
              <a:fillRect l="-109487" t="-144829" r="-2692"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8972174" y="1049685"/>
            <a:ext cx="3406853" cy="6631097"/>
            <a:chOff x="0" y="0"/>
            <a:chExt cx="897278" cy="82094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97278" cy="820944"/>
            </a:xfrm>
            <a:custGeom>
              <a:avLst/>
              <a:gdLst/>
              <a:ahLst/>
              <a:cxnLst/>
              <a:rect l="l" t="t" r="r" b="b"/>
              <a:pathLst>
                <a:path w="897278" h="820944">
                  <a:moveTo>
                    <a:pt x="49994" y="0"/>
                  </a:moveTo>
                  <a:lnTo>
                    <a:pt x="847284" y="0"/>
                  </a:lnTo>
                  <a:cubicBezTo>
                    <a:pt x="860543" y="0"/>
                    <a:pt x="873260" y="5267"/>
                    <a:pt x="882635" y="14643"/>
                  </a:cubicBezTo>
                  <a:cubicBezTo>
                    <a:pt x="892011" y="24019"/>
                    <a:pt x="897278" y="36735"/>
                    <a:pt x="897278" y="49994"/>
                  </a:cubicBezTo>
                  <a:lnTo>
                    <a:pt x="897278" y="770950"/>
                  </a:lnTo>
                  <a:cubicBezTo>
                    <a:pt x="897278" y="784210"/>
                    <a:pt x="892011" y="796926"/>
                    <a:pt x="882635" y="806301"/>
                  </a:cubicBezTo>
                  <a:cubicBezTo>
                    <a:pt x="873260" y="815677"/>
                    <a:pt x="860543" y="820944"/>
                    <a:pt x="847284" y="820944"/>
                  </a:cubicBezTo>
                  <a:lnTo>
                    <a:pt x="49994" y="820944"/>
                  </a:lnTo>
                  <a:cubicBezTo>
                    <a:pt x="36735" y="820944"/>
                    <a:pt x="24019" y="815677"/>
                    <a:pt x="14643" y="806301"/>
                  </a:cubicBezTo>
                  <a:cubicBezTo>
                    <a:pt x="5267" y="796926"/>
                    <a:pt x="0" y="784210"/>
                    <a:pt x="0" y="770950"/>
                  </a:cubicBezTo>
                  <a:lnTo>
                    <a:pt x="0" y="49994"/>
                  </a:lnTo>
                  <a:cubicBezTo>
                    <a:pt x="0" y="36735"/>
                    <a:pt x="5267" y="24019"/>
                    <a:pt x="14643" y="14643"/>
                  </a:cubicBezTo>
                  <a:cubicBezTo>
                    <a:pt x="24019" y="5267"/>
                    <a:pt x="36735" y="0"/>
                    <a:pt x="49994" y="0"/>
                  </a:cubicBezTo>
                  <a:close/>
                </a:path>
              </a:pathLst>
            </a:custGeom>
            <a:solidFill>
              <a:srgbClr val="7A5E6B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897278" cy="8495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07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058370" y="1038230"/>
            <a:ext cx="3406853" cy="6642552"/>
            <a:chOff x="0" y="0"/>
            <a:chExt cx="897278" cy="820944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97278" cy="820944"/>
            </a:xfrm>
            <a:custGeom>
              <a:avLst/>
              <a:gdLst/>
              <a:ahLst/>
              <a:cxnLst/>
              <a:rect l="l" t="t" r="r" b="b"/>
              <a:pathLst>
                <a:path w="897278" h="820944">
                  <a:moveTo>
                    <a:pt x="49994" y="0"/>
                  </a:moveTo>
                  <a:lnTo>
                    <a:pt x="847284" y="0"/>
                  </a:lnTo>
                  <a:cubicBezTo>
                    <a:pt x="860543" y="0"/>
                    <a:pt x="873260" y="5267"/>
                    <a:pt x="882635" y="14643"/>
                  </a:cubicBezTo>
                  <a:cubicBezTo>
                    <a:pt x="892011" y="24019"/>
                    <a:pt x="897278" y="36735"/>
                    <a:pt x="897278" y="49994"/>
                  </a:cubicBezTo>
                  <a:lnTo>
                    <a:pt x="897278" y="770950"/>
                  </a:lnTo>
                  <a:cubicBezTo>
                    <a:pt x="897278" y="784210"/>
                    <a:pt x="892011" y="796926"/>
                    <a:pt x="882635" y="806301"/>
                  </a:cubicBezTo>
                  <a:cubicBezTo>
                    <a:pt x="873260" y="815677"/>
                    <a:pt x="860543" y="820944"/>
                    <a:pt x="847284" y="820944"/>
                  </a:cubicBezTo>
                  <a:lnTo>
                    <a:pt x="49994" y="820944"/>
                  </a:lnTo>
                  <a:cubicBezTo>
                    <a:pt x="36735" y="820944"/>
                    <a:pt x="24019" y="815677"/>
                    <a:pt x="14643" y="806301"/>
                  </a:cubicBezTo>
                  <a:cubicBezTo>
                    <a:pt x="5267" y="796926"/>
                    <a:pt x="0" y="784210"/>
                    <a:pt x="0" y="770950"/>
                  </a:cubicBezTo>
                  <a:lnTo>
                    <a:pt x="0" y="49994"/>
                  </a:lnTo>
                  <a:cubicBezTo>
                    <a:pt x="0" y="36735"/>
                    <a:pt x="5267" y="24019"/>
                    <a:pt x="14643" y="14643"/>
                  </a:cubicBezTo>
                  <a:cubicBezTo>
                    <a:pt x="24019" y="5267"/>
                    <a:pt x="36735" y="0"/>
                    <a:pt x="49994" y="0"/>
                  </a:cubicBezTo>
                  <a:close/>
                </a:path>
              </a:pathLst>
            </a:custGeom>
            <a:solidFill>
              <a:srgbClr val="556A60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0" y="-28575"/>
              <a:ext cx="897278" cy="8495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07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5103686" y="1038230"/>
            <a:ext cx="3406853" cy="6642552"/>
            <a:chOff x="0" y="0"/>
            <a:chExt cx="897278" cy="82094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97278" cy="820944"/>
            </a:xfrm>
            <a:custGeom>
              <a:avLst/>
              <a:gdLst/>
              <a:ahLst/>
              <a:cxnLst/>
              <a:rect l="l" t="t" r="r" b="b"/>
              <a:pathLst>
                <a:path w="897278" h="820944">
                  <a:moveTo>
                    <a:pt x="49994" y="0"/>
                  </a:moveTo>
                  <a:lnTo>
                    <a:pt x="847284" y="0"/>
                  </a:lnTo>
                  <a:cubicBezTo>
                    <a:pt x="860543" y="0"/>
                    <a:pt x="873260" y="5267"/>
                    <a:pt x="882635" y="14643"/>
                  </a:cubicBezTo>
                  <a:cubicBezTo>
                    <a:pt x="892011" y="24019"/>
                    <a:pt x="897278" y="36735"/>
                    <a:pt x="897278" y="49994"/>
                  </a:cubicBezTo>
                  <a:lnTo>
                    <a:pt x="897278" y="770950"/>
                  </a:lnTo>
                  <a:cubicBezTo>
                    <a:pt x="897278" y="784210"/>
                    <a:pt x="892011" y="796926"/>
                    <a:pt x="882635" y="806301"/>
                  </a:cubicBezTo>
                  <a:cubicBezTo>
                    <a:pt x="873260" y="815677"/>
                    <a:pt x="860543" y="820944"/>
                    <a:pt x="847284" y="820944"/>
                  </a:cubicBezTo>
                  <a:lnTo>
                    <a:pt x="49994" y="820944"/>
                  </a:lnTo>
                  <a:cubicBezTo>
                    <a:pt x="36735" y="820944"/>
                    <a:pt x="24019" y="815677"/>
                    <a:pt x="14643" y="806301"/>
                  </a:cubicBezTo>
                  <a:cubicBezTo>
                    <a:pt x="5267" y="796926"/>
                    <a:pt x="0" y="784210"/>
                    <a:pt x="0" y="770950"/>
                  </a:cubicBezTo>
                  <a:lnTo>
                    <a:pt x="0" y="49994"/>
                  </a:lnTo>
                  <a:cubicBezTo>
                    <a:pt x="0" y="36735"/>
                    <a:pt x="5267" y="24019"/>
                    <a:pt x="14643" y="14643"/>
                  </a:cubicBezTo>
                  <a:cubicBezTo>
                    <a:pt x="24019" y="5267"/>
                    <a:pt x="36735" y="0"/>
                    <a:pt x="49994" y="0"/>
                  </a:cubicBezTo>
                  <a:close/>
                </a:path>
              </a:pathLst>
            </a:custGeom>
            <a:solidFill>
              <a:srgbClr val="7A675E"/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0" y="-28575"/>
              <a:ext cx="897278" cy="8495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07"/>
                </a:lnSpc>
              </a:pPr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2912662" y="1108662"/>
            <a:ext cx="3406853" cy="6572120"/>
            <a:chOff x="0" y="0"/>
            <a:chExt cx="897278" cy="820944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97278" cy="820944"/>
            </a:xfrm>
            <a:custGeom>
              <a:avLst/>
              <a:gdLst/>
              <a:ahLst/>
              <a:cxnLst/>
              <a:rect l="l" t="t" r="r" b="b"/>
              <a:pathLst>
                <a:path w="897278" h="820944">
                  <a:moveTo>
                    <a:pt x="49994" y="0"/>
                  </a:moveTo>
                  <a:lnTo>
                    <a:pt x="847284" y="0"/>
                  </a:lnTo>
                  <a:cubicBezTo>
                    <a:pt x="860543" y="0"/>
                    <a:pt x="873260" y="5267"/>
                    <a:pt x="882635" y="14643"/>
                  </a:cubicBezTo>
                  <a:cubicBezTo>
                    <a:pt x="892011" y="24019"/>
                    <a:pt x="897278" y="36735"/>
                    <a:pt x="897278" y="49994"/>
                  </a:cubicBezTo>
                  <a:lnTo>
                    <a:pt x="897278" y="770950"/>
                  </a:lnTo>
                  <a:cubicBezTo>
                    <a:pt x="897278" y="784210"/>
                    <a:pt x="892011" y="796926"/>
                    <a:pt x="882635" y="806301"/>
                  </a:cubicBezTo>
                  <a:cubicBezTo>
                    <a:pt x="873260" y="815677"/>
                    <a:pt x="860543" y="820944"/>
                    <a:pt x="847284" y="820944"/>
                  </a:cubicBezTo>
                  <a:lnTo>
                    <a:pt x="49994" y="820944"/>
                  </a:lnTo>
                  <a:cubicBezTo>
                    <a:pt x="36735" y="820944"/>
                    <a:pt x="24019" y="815677"/>
                    <a:pt x="14643" y="806301"/>
                  </a:cubicBezTo>
                  <a:cubicBezTo>
                    <a:pt x="5267" y="796926"/>
                    <a:pt x="0" y="784210"/>
                    <a:pt x="0" y="770950"/>
                  </a:cubicBezTo>
                  <a:lnTo>
                    <a:pt x="0" y="49994"/>
                  </a:lnTo>
                  <a:cubicBezTo>
                    <a:pt x="0" y="36735"/>
                    <a:pt x="5267" y="24019"/>
                    <a:pt x="14643" y="14643"/>
                  </a:cubicBezTo>
                  <a:cubicBezTo>
                    <a:pt x="24019" y="5267"/>
                    <a:pt x="36735" y="0"/>
                    <a:pt x="49994" y="0"/>
                  </a:cubicBezTo>
                  <a:close/>
                </a:path>
              </a:pathLst>
            </a:custGeom>
            <a:solidFill>
              <a:srgbClr val="404D53"/>
            </a:solidFill>
          </p:spPr>
          <p:txBody>
            <a:bodyPr/>
            <a:lstStyle/>
            <a:p>
              <a:endParaRPr lang="es-CO" dirty="0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28575"/>
              <a:ext cx="897278" cy="8495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07"/>
                </a:lnSpc>
              </a:pPr>
              <a:endParaRPr/>
            </a:p>
          </p:txBody>
        </p:sp>
      </p:grpSp>
      <p:sp>
        <p:nvSpPr>
          <p:cNvPr id="49" name="Freeform 49"/>
          <p:cNvSpPr/>
          <p:nvPr/>
        </p:nvSpPr>
        <p:spPr>
          <a:xfrm>
            <a:off x="-2706984" y="4393873"/>
            <a:ext cx="4152550" cy="4114800"/>
          </a:xfrm>
          <a:custGeom>
            <a:avLst/>
            <a:gdLst/>
            <a:ahLst/>
            <a:cxnLst/>
            <a:rect l="l" t="t" r="r" b="b"/>
            <a:pathLst>
              <a:path w="4152550" h="4114800">
                <a:moveTo>
                  <a:pt x="0" y="0"/>
                </a:moveTo>
                <a:lnTo>
                  <a:pt x="4152550" y="0"/>
                </a:lnTo>
                <a:lnTo>
                  <a:pt x="41525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0" name="TextBox 50"/>
          <p:cNvSpPr txBox="1"/>
          <p:nvPr/>
        </p:nvSpPr>
        <p:spPr>
          <a:xfrm>
            <a:off x="9417560" y="1351232"/>
            <a:ext cx="3049716" cy="6117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03"/>
              </a:lnSpc>
            </a:pPr>
            <a:r>
              <a:rPr lang="es-MX" sz="2645" b="1" dirty="0">
                <a:solidFill>
                  <a:srgbClr val="FFFFFF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Deseo: Encontrar una marca que ofrecieras chocolates artesanales y que cumpliera con experiencias, empaques, calidad, seguridad alimentaria y atributos relacionados con la salud.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233891" y="1214871"/>
            <a:ext cx="3071692" cy="6253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22"/>
              </a:lnSpc>
            </a:pPr>
            <a:r>
              <a:rPr lang="en-US" sz="2944" b="1" dirty="0">
                <a:solidFill>
                  <a:srgbClr val="FFFFFF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Problema: Poca oferta- A nivel mundial empezó a crecer  la categoria  de chocolate artesanal, con sabores novedosos, organico y con atributos para la salud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5443157" y="1388032"/>
            <a:ext cx="2940089" cy="4105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7"/>
              </a:lnSpc>
            </a:pPr>
            <a:r>
              <a:rPr lang="es-MX" sz="2569" b="1" dirty="0">
                <a:solidFill>
                  <a:srgbClr val="FFFFFF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Necesidad: El consumidor japonés un alimento que combinara calidad, confianza, diferenciación y una experiencia de consumo.</a:t>
            </a:r>
            <a:endParaRPr lang="en-US" sz="2569" b="1" dirty="0">
              <a:solidFill>
                <a:srgbClr val="FFFFFF"/>
              </a:solidFill>
              <a:latin typeface="The Seasons Bold"/>
              <a:ea typeface="The Seasons Bold"/>
              <a:cs typeface="The Seasons Bold"/>
              <a:sym typeface="The Seasons Bold"/>
            </a:endParaRPr>
          </a:p>
        </p:txBody>
      </p:sp>
      <p:sp>
        <p:nvSpPr>
          <p:cNvPr id="53" name="TextBox 53"/>
          <p:cNvSpPr txBox="1"/>
          <p:nvPr/>
        </p:nvSpPr>
        <p:spPr>
          <a:xfrm>
            <a:off x="13277757" y="1289915"/>
            <a:ext cx="2932965" cy="6100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70"/>
              </a:lnSpc>
            </a:pPr>
            <a:r>
              <a:rPr lang="en-US" sz="2835" b="1" dirty="0">
                <a:solidFill>
                  <a:srgbClr val="FFFFFF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Oportunidad </a:t>
            </a:r>
          </a:p>
          <a:p>
            <a:pPr algn="l">
              <a:lnSpc>
                <a:spcPts val="3970"/>
              </a:lnSpc>
            </a:pPr>
            <a:r>
              <a:rPr lang="en-US" sz="2835" b="1" dirty="0">
                <a:solidFill>
                  <a:srgbClr val="FFFFFF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Desarrollar chocolates con toque artesanal, que cumpliera con los estandares del país, además de ser organicos y con atributos para la salud</a:t>
            </a:r>
          </a:p>
          <a:p>
            <a:pPr algn="l">
              <a:lnSpc>
                <a:spcPts val="3970"/>
              </a:lnSpc>
            </a:pPr>
            <a:endParaRPr lang="en-US" sz="2835" b="1" dirty="0">
              <a:solidFill>
                <a:srgbClr val="FFFFFF"/>
              </a:solidFill>
              <a:latin typeface="The Seasons Bold"/>
              <a:ea typeface="The Seasons Bold"/>
              <a:cs typeface="The Seasons Bold"/>
              <a:sym typeface="The Seasons Bold"/>
            </a:endParaRPr>
          </a:p>
        </p:txBody>
      </p:sp>
      <p:sp>
        <p:nvSpPr>
          <p:cNvPr id="54" name="Freeform 54"/>
          <p:cNvSpPr/>
          <p:nvPr/>
        </p:nvSpPr>
        <p:spPr>
          <a:xfrm flipH="1">
            <a:off x="16717143" y="279073"/>
            <a:ext cx="4152550" cy="4114800"/>
          </a:xfrm>
          <a:custGeom>
            <a:avLst/>
            <a:gdLst/>
            <a:ahLst/>
            <a:cxnLst/>
            <a:rect l="l" t="t" r="r" b="b"/>
            <a:pathLst>
              <a:path w="4152550" h="4114800">
                <a:moveTo>
                  <a:pt x="4152550" y="0"/>
                </a:moveTo>
                <a:lnTo>
                  <a:pt x="0" y="0"/>
                </a:lnTo>
                <a:lnTo>
                  <a:pt x="0" y="4114800"/>
                </a:lnTo>
                <a:lnTo>
                  <a:pt x="4152550" y="4114800"/>
                </a:lnTo>
                <a:lnTo>
                  <a:pt x="415255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>
            <a:off x="0" y="-28286"/>
            <a:ext cx="8208792" cy="6170700"/>
          </a:xfrm>
          <a:custGeom>
            <a:avLst/>
            <a:gdLst/>
            <a:ahLst/>
            <a:cxnLst/>
            <a:rect l="l" t="t" r="r" b="b"/>
            <a:pathLst>
              <a:path w="8208792" h="6170700">
                <a:moveTo>
                  <a:pt x="8208792" y="0"/>
                </a:moveTo>
                <a:lnTo>
                  <a:pt x="0" y="0"/>
                </a:lnTo>
                <a:lnTo>
                  <a:pt x="0" y="6170699"/>
                </a:lnTo>
                <a:lnTo>
                  <a:pt x="8208792" y="6170699"/>
                </a:lnTo>
                <a:lnTo>
                  <a:pt x="8208792" y="0"/>
                </a:lnTo>
                <a:close/>
              </a:path>
            </a:pathLst>
          </a:custGeom>
          <a:blipFill>
            <a:blip r:embed="rId3"/>
            <a:stretch>
              <a:fillRect l="-124284" t="-87595"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-720686" y="-788457"/>
            <a:ext cx="7591624" cy="5438363"/>
          </a:xfrm>
          <a:custGeom>
            <a:avLst/>
            <a:gdLst/>
            <a:ahLst/>
            <a:cxnLst/>
            <a:rect l="l" t="t" r="r" b="b"/>
            <a:pathLst>
              <a:path w="7591624" h="5438363">
                <a:moveTo>
                  <a:pt x="7591624" y="5438363"/>
                </a:moveTo>
                <a:lnTo>
                  <a:pt x="0" y="5438363"/>
                </a:lnTo>
                <a:lnTo>
                  <a:pt x="0" y="0"/>
                </a:lnTo>
                <a:lnTo>
                  <a:pt x="7591624" y="0"/>
                </a:lnTo>
                <a:lnTo>
                  <a:pt x="7591624" y="54383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9361924" y="-325951"/>
            <a:ext cx="9270267" cy="11124009"/>
            <a:chOff x="0" y="0"/>
            <a:chExt cx="2892321" cy="34706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892321" cy="3470688"/>
            </a:xfrm>
            <a:custGeom>
              <a:avLst/>
              <a:gdLst/>
              <a:ahLst/>
              <a:cxnLst/>
              <a:rect l="l" t="t" r="r" b="b"/>
              <a:pathLst>
                <a:path w="2892321" h="3470688">
                  <a:moveTo>
                    <a:pt x="2505" y="0"/>
                  </a:moveTo>
                  <a:lnTo>
                    <a:pt x="2889815" y="0"/>
                  </a:lnTo>
                  <a:cubicBezTo>
                    <a:pt x="2891199" y="0"/>
                    <a:pt x="2892321" y="1122"/>
                    <a:pt x="2892321" y="2505"/>
                  </a:cubicBezTo>
                  <a:lnTo>
                    <a:pt x="2892321" y="3468182"/>
                  </a:lnTo>
                  <a:cubicBezTo>
                    <a:pt x="2892321" y="3469566"/>
                    <a:pt x="2891199" y="3470688"/>
                    <a:pt x="2889815" y="3470688"/>
                  </a:cubicBezTo>
                  <a:lnTo>
                    <a:pt x="2505" y="3470688"/>
                  </a:lnTo>
                  <a:cubicBezTo>
                    <a:pt x="1122" y="3470688"/>
                    <a:pt x="0" y="3469566"/>
                    <a:pt x="0" y="3468182"/>
                  </a:cubicBezTo>
                  <a:lnTo>
                    <a:pt x="0" y="2505"/>
                  </a:lnTo>
                  <a:cubicBezTo>
                    <a:pt x="0" y="1122"/>
                    <a:pt x="1122" y="0"/>
                    <a:pt x="2505" y="0"/>
                  </a:cubicBezTo>
                  <a:close/>
                </a:path>
              </a:pathLst>
            </a:custGeom>
            <a:solidFill>
              <a:srgbClr val="8B292F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2892321" cy="3499263"/>
            </a:xfrm>
            <a:prstGeom prst="rect">
              <a:avLst/>
            </a:prstGeom>
          </p:spPr>
          <p:txBody>
            <a:bodyPr lIns="46908" tIns="46908" rIns="46908" bIns="46908" rtlCol="0" anchor="ctr"/>
            <a:lstStyle/>
            <a:p>
              <a:pPr algn="ctr">
                <a:lnSpc>
                  <a:spcPts val="250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-1135259">
            <a:off x="8397727" y="7834851"/>
            <a:ext cx="2727845" cy="2846897"/>
          </a:xfrm>
          <a:custGeom>
            <a:avLst/>
            <a:gdLst/>
            <a:ahLst/>
            <a:cxnLst/>
            <a:rect l="l" t="t" r="r" b="b"/>
            <a:pathLst>
              <a:path w="2727845" h="2846897">
                <a:moveTo>
                  <a:pt x="0" y="0"/>
                </a:moveTo>
                <a:lnTo>
                  <a:pt x="2727845" y="0"/>
                </a:lnTo>
                <a:lnTo>
                  <a:pt x="2727845" y="2846898"/>
                </a:lnTo>
                <a:lnTo>
                  <a:pt x="0" y="28468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734962" y="2559916"/>
            <a:ext cx="6274889" cy="7028898"/>
          </a:xfrm>
          <a:custGeom>
            <a:avLst/>
            <a:gdLst/>
            <a:ahLst/>
            <a:cxnLst/>
            <a:rect l="l" t="t" r="r" b="b"/>
            <a:pathLst>
              <a:path w="6274889" h="7028898">
                <a:moveTo>
                  <a:pt x="6274889" y="0"/>
                </a:moveTo>
                <a:lnTo>
                  <a:pt x="0" y="0"/>
                </a:lnTo>
                <a:lnTo>
                  <a:pt x="0" y="7028897"/>
                </a:lnTo>
                <a:lnTo>
                  <a:pt x="6274889" y="7028897"/>
                </a:lnTo>
                <a:lnTo>
                  <a:pt x="6274889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10462291">
            <a:off x="15895377" y="-394749"/>
            <a:ext cx="2727845" cy="2846897"/>
          </a:xfrm>
          <a:custGeom>
            <a:avLst/>
            <a:gdLst/>
            <a:ahLst/>
            <a:cxnLst/>
            <a:rect l="l" t="t" r="r" b="b"/>
            <a:pathLst>
              <a:path w="2727845" h="2846897">
                <a:moveTo>
                  <a:pt x="0" y="0"/>
                </a:moveTo>
                <a:lnTo>
                  <a:pt x="2727846" y="0"/>
                </a:lnTo>
                <a:lnTo>
                  <a:pt x="2727846" y="2846898"/>
                </a:lnTo>
                <a:lnTo>
                  <a:pt x="0" y="28468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981197" y="5862781"/>
            <a:ext cx="3306803" cy="4114800"/>
          </a:xfrm>
          <a:custGeom>
            <a:avLst/>
            <a:gdLst/>
            <a:ahLst/>
            <a:cxnLst/>
            <a:rect l="l" t="t" r="r" b="b"/>
            <a:pathLst>
              <a:path w="3306803" h="4114800">
                <a:moveTo>
                  <a:pt x="0" y="0"/>
                </a:moveTo>
                <a:lnTo>
                  <a:pt x="3306803" y="0"/>
                </a:lnTo>
                <a:lnTo>
                  <a:pt x="330680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64529" y="209222"/>
            <a:ext cx="3322716" cy="3507666"/>
          </a:xfrm>
          <a:custGeom>
            <a:avLst/>
            <a:gdLst/>
            <a:ahLst/>
            <a:cxnLst/>
            <a:rect l="l" t="t" r="r" b="b"/>
            <a:pathLst>
              <a:path w="3322716" h="3507666">
                <a:moveTo>
                  <a:pt x="0" y="0"/>
                </a:moveTo>
                <a:lnTo>
                  <a:pt x="3322716" y="0"/>
                </a:lnTo>
                <a:lnTo>
                  <a:pt x="3322716" y="3507666"/>
                </a:lnTo>
                <a:lnTo>
                  <a:pt x="0" y="350766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0248233" y="3402563"/>
            <a:ext cx="7497651" cy="3693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s-MX" sz="6000" b="1" dirty="0">
                <a:solidFill>
                  <a:srgbClr val="FFFFFF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Investigaron el mercado, pero también investigaron el producto</a:t>
            </a:r>
            <a:endParaRPr lang="en-US" sz="6000" b="1" dirty="0">
              <a:solidFill>
                <a:srgbClr val="FFFFFF"/>
              </a:solidFill>
              <a:latin typeface="The Seasons Bold"/>
              <a:ea typeface="The Seasons Bold"/>
              <a:cs typeface="The Seasons Bold"/>
              <a:sym typeface="The Seasons Bold"/>
            </a:endParaRPr>
          </a:p>
        </p:txBody>
      </p:sp>
    </p:spTree>
    <p:extLst>
      <p:ext uri="{BB962C8B-B14F-4D97-AF65-F5344CB8AC3E}">
        <p14:creationId xmlns:p14="http://schemas.microsoft.com/office/powerpoint/2010/main" val="9996049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70381" y="2324100"/>
            <a:ext cx="7649112" cy="7610866"/>
          </a:xfrm>
          <a:custGeom>
            <a:avLst/>
            <a:gdLst/>
            <a:ahLst/>
            <a:cxnLst/>
            <a:rect l="l" t="t" r="r" b="b"/>
            <a:pathLst>
              <a:path w="7649112" h="7610866">
                <a:moveTo>
                  <a:pt x="0" y="0"/>
                </a:moveTo>
                <a:lnTo>
                  <a:pt x="7649112" y="0"/>
                </a:lnTo>
                <a:lnTo>
                  <a:pt x="7649112" y="7610866"/>
                </a:lnTo>
                <a:lnTo>
                  <a:pt x="0" y="76108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9144000" y="4646395"/>
            <a:ext cx="9137683" cy="5640605"/>
          </a:xfrm>
          <a:custGeom>
            <a:avLst/>
            <a:gdLst/>
            <a:ahLst/>
            <a:cxnLst/>
            <a:rect l="l" t="t" r="r" b="b"/>
            <a:pathLst>
              <a:path w="9137683" h="5640605">
                <a:moveTo>
                  <a:pt x="9137683" y="0"/>
                </a:moveTo>
                <a:lnTo>
                  <a:pt x="0" y="0"/>
                </a:lnTo>
                <a:lnTo>
                  <a:pt x="0" y="5640605"/>
                </a:lnTo>
                <a:lnTo>
                  <a:pt x="9137683" y="5640605"/>
                </a:lnTo>
                <a:lnTo>
                  <a:pt x="9137683" y="0"/>
                </a:lnTo>
                <a:close/>
              </a:path>
            </a:pathLst>
          </a:custGeom>
          <a:blipFill>
            <a:blip r:embed="rId4"/>
            <a:stretch>
              <a:fillRect l="-137908" t="-153490" r="-10961"/>
            </a:stretch>
          </a:blipFill>
        </p:spPr>
      </p:sp>
      <p:sp>
        <p:nvSpPr>
          <p:cNvPr id="5" name="Freeform 5"/>
          <p:cNvSpPr/>
          <p:nvPr/>
        </p:nvSpPr>
        <p:spPr>
          <a:xfrm rot="-8977066" flipH="1" flipV="1">
            <a:off x="10790120" y="5438345"/>
            <a:ext cx="9377033" cy="6717366"/>
          </a:xfrm>
          <a:custGeom>
            <a:avLst/>
            <a:gdLst/>
            <a:ahLst/>
            <a:cxnLst/>
            <a:rect l="l" t="t" r="r" b="b"/>
            <a:pathLst>
              <a:path w="9377033" h="6717366">
                <a:moveTo>
                  <a:pt x="9377034" y="6717365"/>
                </a:moveTo>
                <a:lnTo>
                  <a:pt x="0" y="6717365"/>
                </a:lnTo>
                <a:lnTo>
                  <a:pt x="0" y="0"/>
                </a:lnTo>
                <a:lnTo>
                  <a:pt x="9377034" y="0"/>
                </a:lnTo>
                <a:lnTo>
                  <a:pt x="9377034" y="6717365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 flipH="1">
            <a:off x="-641053" y="0"/>
            <a:ext cx="10139348" cy="5143500"/>
          </a:xfrm>
          <a:custGeom>
            <a:avLst/>
            <a:gdLst/>
            <a:ahLst/>
            <a:cxnLst/>
            <a:rect l="l" t="t" r="r" b="b"/>
            <a:pathLst>
              <a:path w="10139348" h="5143500">
                <a:moveTo>
                  <a:pt x="10139348" y="0"/>
                </a:moveTo>
                <a:lnTo>
                  <a:pt x="0" y="0"/>
                </a:lnTo>
                <a:lnTo>
                  <a:pt x="0" y="5143500"/>
                </a:lnTo>
                <a:lnTo>
                  <a:pt x="10139348" y="5143500"/>
                </a:lnTo>
                <a:lnTo>
                  <a:pt x="10139348" y="0"/>
                </a:lnTo>
                <a:close/>
              </a:path>
            </a:pathLst>
          </a:custGeom>
          <a:blipFill>
            <a:blip r:embed="rId4"/>
            <a:stretch>
              <a:fillRect l="-124284" t="-177989"/>
            </a:stretch>
          </a:blipFill>
        </p:spPr>
      </p:sp>
      <p:sp>
        <p:nvSpPr>
          <p:cNvPr id="7" name="Freeform 7"/>
          <p:cNvSpPr/>
          <p:nvPr/>
        </p:nvSpPr>
        <p:spPr>
          <a:xfrm flipH="1" flipV="1">
            <a:off x="-2022959" y="-2070970"/>
            <a:ext cx="9377033" cy="6717366"/>
          </a:xfrm>
          <a:custGeom>
            <a:avLst/>
            <a:gdLst/>
            <a:ahLst/>
            <a:cxnLst/>
            <a:rect l="l" t="t" r="r" b="b"/>
            <a:pathLst>
              <a:path w="9377033" h="6717366">
                <a:moveTo>
                  <a:pt x="9377033" y="6717365"/>
                </a:moveTo>
                <a:lnTo>
                  <a:pt x="0" y="6717365"/>
                </a:lnTo>
                <a:lnTo>
                  <a:pt x="0" y="0"/>
                </a:lnTo>
                <a:lnTo>
                  <a:pt x="9377033" y="0"/>
                </a:lnTo>
                <a:lnTo>
                  <a:pt x="9377033" y="6717365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081179" y="854557"/>
            <a:ext cx="8004295" cy="5724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25"/>
              </a:lnSpc>
            </a:pPr>
            <a:r>
              <a:rPr lang="es-MX" sz="3589" dirty="0">
                <a:solidFill>
                  <a:srgbClr val="201814"/>
                </a:solidFill>
                <a:latin typeface="The Seasons"/>
                <a:ea typeface="The Seasons"/>
                <a:cs typeface="The Seasons"/>
                <a:sym typeface="The Seasons"/>
              </a:rPr>
              <a:t>Mercado ↔ producto ↔ territorio</a:t>
            </a:r>
          </a:p>
          <a:p>
            <a:pPr algn="l">
              <a:lnSpc>
                <a:spcPts val="5025"/>
              </a:lnSpc>
            </a:pPr>
            <a:endParaRPr lang="es-MX" sz="3589" dirty="0">
              <a:solidFill>
                <a:srgbClr val="201814"/>
              </a:solidFill>
              <a:latin typeface="The Seasons"/>
              <a:ea typeface="The Seasons"/>
              <a:cs typeface="The Seasons"/>
              <a:sym typeface="The Seasons"/>
            </a:endParaRPr>
          </a:p>
          <a:p>
            <a:pPr algn="l">
              <a:lnSpc>
                <a:spcPts val="5025"/>
              </a:lnSpc>
            </a:pPr>
            <a:r>
              <a:rPr lang="es-MX" sz="3589" dirty="0">
                <a:solidFill>
                  <a:srgbClr val="201814"/>
                </a:solidFill>
                <a:latin typeface="The Seasons"/>
                <a:ea typeface="The Seasons"/>
                <a:cs typeface="The Seasons"/>
                <a:sym typeface="The Seasons"/>
              </a:rPr>
              <a:t>Mayumi Ogata tenía experiencia y conocimiento sobre cacao y chocolate en Japón y posteriormente trabajó en Colombia buscando variedades, desarrollando procesos y observando tanto los cultivos como el consumo, con el objetivo de crear nuevo valor.</a:t>
            </a:r>
            <a:endParaRPr lang="en-US" sz="3589" dirty="0">
              <a:solidFill>
                <a:srgbClr val="201814"/>
              </a:solidFill>
              <a:latin typeface="The Seasons"/>
              <a:ea typeface="The Seasons"/>
              <a:cs typeface="The Seasons"/>
              <a:sym typeface="The Seasons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5297728" y="2571750"/>
            <a:ext cx="2590475" cy="2266666"/>
          </a:xfrm>
          <a:custGeom>
            <a:avLst/>
            <a:gdLst/>
            <a:ahLst/>
            <a:cxnLst/>
            <a:rect l="l" t="t" r="r" b="b"/>
            <a:pathLst>
              <a:path w="2590475" h="2266666">
                <a:moveTo>
                  <a:pt x="0" y="0"/>
                </a:moveTo>
                <a:lnTo>
                  <a:pt x="2590476" y="0"/>
                </a:lnTo>
                <a:lnTo>
                  <a:pt x="2590476" y="2266666"/>
                </a:lnTo>
                <a:lnTo>
                  <a:pt x="0" y="226666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9498295" y="312256"/>
            <a:ext cx="9374670" cy="8946043"/>
          </a:xfrm>
          <a:custGeom>
            <a:avLst/>
            <a:gdLst/>
            <a:ahLst/>
            <a:cxnLst/>
            <a:rect l="l" t="t" r="r" b="b"/>
            <a:pathLst>
              <a:path w="11486708" h="12686123">
                <a:moveTo>
                  <a:pt x="11486707" y="0"/>
                </a:moveTo>
                <a:lnTo>
                  <a:pt x="0" y="0"/>
                </a:lnTo>
                <a:lnTo>
                  <a:pt x="0" y="12686123"/>
                </a:lnTo>
                <a:lnTo>
                  <a:pt x="11486707" y="12686123"/>
                </a:lnTo>
                <a:lnTo>
                  <a:pt x="11486707" y="0"/>
                </a:lnTo>
                <a:close/>
              </a:path>
            </a:pathLst>
          </a:custGeom>
          <a:blipFill>
            <a:blip r:embed="rId3">
              <a:alphaModFix amt="47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 dirty="0"/>
          </a:p>
        </p:txBody>
      </p:sp>
      <p:sp>
        <p:nvSpPr>
          <p:cNvPr id="4" name="Freeform 4"/>
          <p:cNvSpPr/>
          <p:nvPr/>
        </p:nvSpPr>
        <p:spPr>
          <a:xfrm>
            <a:off x="9206122" y="160929"/>
            <a:ext cx="4506719" cy="9563330"/>
          </a:xfrm>
          <a:custGeom>
            <a:avLst/>
            <a:gdLst/>
            <a:ahLst/>
            <a:cxnLst/>
            <a:rect l="l" t="t" r="r" b="b"/>
            <a:pathLst>
              <a:path w="4506719" h="9563330">
                <a:moveTo>
                  <a:pt x="0" y="0"/>
                </a:moveTo>
                <a:lnTo>
                  <a:pt x="4506719" y="0"/>
                </a:lnTo>
                <a:lnTo>
                  <a:pt x="4506719" y="9563330"/>
                </a:lnTo>
                <a:lnTo>
                  <a:pt x="0" y="95633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9144000" y="4646395"/>
            <a:ext cx="9137683" cy="5640605"/>
          </a:xfrm>
          <a:custGeom>
            <a:avLst/>
            <a:gdLst/>
            <a:ahLst/>
            <a:cxnLst/>
            <a:rect l="l" t="t" r="r" b="b"/>
            <a:pathLst>
              <a:path w="9137683" h="5640605">
                <a:moveTo>
                  <a:pt x="9137683" y="0"/>
                </a:moveTo>
                <a:lnTo>
                  <a:pt x="0" y="0"/>
                </a:lnTo>
                <a:lnTo>
                  <a:pt x="0" y="5640605"/>
                </a:lnTo>
                <a:lnTo>
                  <a:pt x="9137683" y="5640605"/>
                </a:lnTo>
                <a:lnTo>
                  <a:pt x="9137683" y="0"/>
                </a:lnTo>
                <a:close/>
              </a:path>
            </a:pathLst>
          </a:custGeom>
          <a:blipFill>
            <a:blip r:embed="rId6"/>
            <a:stretch>
              <a:fillRect l="-137908" t="-153490" r="-10961"/>
            </a:stretch>
          </a:blipFill>
        </p:spPr>
      </p:sp>
      <p:sp>
        <p:nvSpPr>
          <p:cNvPr id="6" name="Freeform 6"/>
          <p:cNvSpPr/>
          <p:nvPr/>
        </p:nvSpPr>
        <p:spPr>
          <a:xfrm rot="-8977066" flipH="1" flipV="1">
            <a:off x="10790120" y="5438345"/>
            <a:ext cx="9377033" cy="6717366"/>
          </a:xfrm>
          <a:custGeom>
            <a:avLst/>
            <a:gdLst/>
            <a:ahLst/>
            <a:cxnLst/>
            <a:rect l="l" t="t" r="r" b="b"/>
            <a:pathLst>
              <a:path w="9377033" h="6717366">
                <a:moveTo>
                  <a:pt x="9377034" y="6717365"/>
                </a:moveTo>
                <a:lnTo>
                  <a:pt x="0" y="6717365"/>
                </a:lnTo>
                <a:lnTo>
                  <a:pt x="0" y="0"/>
                </a:lnTo>
                <a:lnTo>
                  <a:pt x="9377034" y="0"/>
                </a:lnTo>
                <a:lnTo>
                  <a:pt x="9377034" y="6717365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800000" flipH="1">
            <a:off x="-641053" y="122830"/>
            <a:ext cx="10139348" cy="5143500"/>
          </a:xfrm>
          <a:custGeom>
            <a:avLst/>
            <a:gdLst/>
            <a:ahLst/>
            <a:cxnLst/>
            <a:rect l="l" t="t" r="r" b="b"/>
            <a:pathLst>
              <a:path w="10139348" h="5143500">
                <a:moveTo>
                  <a:pt x="10139348" y="0"/>
                </a:moveTo>
                <a:lnTo>
                  <a:pt x="0" y="0"/>
                </a:lnTo>
                <a:lnTo>
                  <a:pt x="0" y="5143500"/>
                </a:lnTo>
                <a:lnTo>
                  <a:pt x="10139348" y="5143500"/>
                </a:lnTo>
                <a:lnTo>
                  <a:pt x="10139348" y="0"/>
                </a:lnTo>
                <a:close/>
              </a:path>
            </a:pathLst>
          </a:custGeom>
          <a:blipFill>
            <a:blip r:embed="rId6"/>
            <a:stretch>
              <a:fillRect l="-124284" t="-177989"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-1175738" y="-672707"/>
            <a:ext cx="5604359" cy="4074896"/>
          </a:xfrm>
          <a:custGeom>
            <a:avLst/>
            <a:gdLst/>
            <a:ahLst/>
            <a:cxnLst/>
            <a:rect l="l" t="t" r="r" b="b"/>
            <a:pathLst>
              <a:path w="9377033" h="6717366">
                <a:moveTo>
                  <a:pt x="9377033" y="6717365"/>
                </a:moveTo>
                <a:lnTo>
                  <a:pt x="0" y="6717365"/>
                </a:lnTo>
                <a:lnTo>
                  <a:pt x="0" y="0"/>
                </a:lnTo>
                <a:lnTo>
                  <a:pt x="9377033" y="0"/>
                </a:lnTo>
                <a:lnTo>
                  <a:pt x="9377033" y="6717365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383836" y="3843166"/>
            <a:ext cx="9185237" cy="6032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s-MX" sz="2800" b="1" dirty="0">
                <a:latin typeface="The Seasons" panose="020B0604020202020204" charset="0"/>
              </a:rPr>
              <a:t>Del lado de la oferta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800" dirty="0">
                <a:latin typeface="The Seasons" panose="020B0604020202020204" charset="0"/>
              </a:rPr>
              <a:t>¿Qué variedades de cacao existen en Colombia?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800" dirty="0">
                <a:latin typeface="The Seasons" panose="020B0604020202020204" charset="0"/>
              </a:rPr>
              <a:t>¿Dónde están?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800" dirty="0">
                <a:latin typeface="The Seasons" panose="020B0604020202020204" charset="0"/>
              </a:rPr>
              <a:t>¿Qué características tienen?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800" dirty="0">
                <a:latin typeface="The Seasons" panose="020B0604020202020204" charset="0"/>
              </a:rPr>
              <a:t>¿Cómo mejorar fermentación y secado?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800" dirty="0">
                <a:latin typeface="The Seasons" panose="020B0604020202020204" charset="0"/>
              </a:rPr>
              <a:t>¿Qué calidad pueden alcanzar? </a:t>
            </a:r>
          </a:p>
          <a:p>
            <a:endParaRPr lang="es-MX" sz="2800" b="1" dirty="0">
              <a:latin typeface="The Seasons" panose="020B0604020202020204" charset="0"/>
            </a:endParaRPr>
          </a:p>
          <a:p>
            <a:r>
              <a:rPr lang="es-MX" sz="2800" b="1" dirty="0">
                <a:latin typeface="The Seasons" panose="020B0604020202020204" charset="0"/>
              </a:rPr>
              <a:t>Del lado de la demanda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800" dirty="0">
                <a:latin typeface="The Seasons" panose="020B0604020202020204" charset="0"/>
              </a:rPr>
              <a:t>¿Qué consume el mercado?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800" dirty="0">
                <a:latin typeface="The Seasons" panose="020B0604020202020204" charset="0"/>
              </a:rPr>
              <a:t>¿Qué características valora?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800" dirty="0">
                <a:latin typeface="The Seasons" panose="020B0604020202020204" charset="0"/>
              </a:rPr>
              <a:t>¿Qué significa chocolate premium?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800" dirty="0">
                <a:latin typeface="The Seasons" panose="020B0604020202020204" charset="0"/>
              </a:rPr>
              <a:t>¿Qué diferencias culturales existen?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800" dirty="0">
                <a:latin typeface="The Seasons" panose="020B0604020202020204" charset="0"/>
              </a:rPr>
              <a:t>¿Qué puede resultar atractivo para un consumidor japonés?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>
            <a:off x="0" y="-28286"/>
            <a:ext cx="8208792" cy="6170700"/>
          </a:xfrm>
          <a:custGeom>
            <a:avLst/>
            <a:gdLst/>
            <a:ahLst/>
            <a:cxnLst/>
            <a:rect l="l" t="t" r="r" b="b"/>
            <a:pathLst>
              <a:path w="8208792" h="6170700">
                <a:moveTo>
                  <a:pt x="8208792" y="0"/>
                </a:moveTo>
                <a:lnTo>
                  <a:pt x="0" y="0"/>
                </a:lnTo>
                <a:lnTo>
                  <a:pt x="0" y="6170699"/>
                </a:lnTo>
                <a:lnTo>
                  <a:pt x="8208792" y="6170699"/>
                </a:lnTo>
                <a:lnTo>
                  <a:pt x="8208792" y="0"/>
                </a:lnTo>
                <a:close/>
              </a:path>
            </a:pathLst>
          </a:custGeom>
          <a:blipFill>
            <a:blip r:embed="rId3"/>
            <a:stretch>
              <a:fillRect l="-124284" t="-87595"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-720686" y="-788457"/>
            <a:ext cx="7591624" cy="5438363"/>
          </a:xfrm>
          <a:custGeom>
            <a:avLst/>
            <a:gdLst/>
            <a:ahLst/>
            <a:cxnLst/>
            <a:rect l="l" t="t" r="r" b="b"/>
            <a:pathLst>
              <a:path w="7591624" h="5438363">
                <a:moveTo>
                  <a:pt x="7591624" y="5438363"/>
                </a:moveTo>
                <a:lnTo>
                  <a:pt x="0" y="5438363"/>
                </a:lnTo>
                <a:lnTo>
                  <a:pt x="0" y="0"/>
                </a:lnTo>
                <a:lnTo>
                  <a:pt x="7591624" y="0"/>
                </a:lnTo>
                <a:lnTo>
                  <a:pt x="7591624" y="54383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9361924" y="-325951"/>
            <a:ext cx="9270267" cy="11124009"/>
            <a:chOff x="0" y="0"/>
            <a:chExt cx="2892321" cy="34706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892321" cy="3470688"/>
            </a:xfrm>
            <a:custGeom>
              <a:avLst/>
              <a:gdLst/>
              <a:ahLst/>
              <a:cxnLst/>
              <a:rect l="l" t="t" r="r" b="b"/>
              <a:pathLst>
                <a:path w="2892321" h="3470688">
                  <a:moveTo>
                    <a:pt x="2505" y="0"/>
                  </a:moveTo>
                  <a:lnTo>
                    <a:pt x="2889815" y="0"/>
                  </a:lnTo>
                  <a:cubicBezTo>
                    <a:pt x="2891199" y="0"/>
                    <a:pt x="2892321" y="1122"/>
                    <a:pt x="2892321" y="2505"/>
                  </a:cubicBezTo>
                  <a:lnTo>
                    <a:pt x="2892321" y="3468182"/>
                  </a:lnTo>
                  <a:cubicBezTo>
                    <a:pt x="2892321" y="3469566"/>
                    <a:pt x="2891199" y="3470688"/>
                    <a:pt x="2889815" y="3470688"/>
                  </a:cubicBezTo>
                  <a:lnTo>
                    <a:pt x="2505" y="3470688"/>
                  </a:lnTo>
                  <a:cubicBezTo>
                    <a:pt x="1122" y="3470688"/>
                    <a:pt x="0" y="3469566"/>
                    <a:pt x="0" y="3468182"/>
                  </a:cubicBezTo>
                  <a:lnTo>
                    <a:pt x="0" y="2505"/>
                  </a:lnTo>
                  <a:cubicBezTo>
                    <a:pt x="0" y="1122"/>
                    <a:pt x="1122" y="0"/>
                    <a:pt x="2505" y="0"/>
                  </a:cubicBezTo>
                  <a:close/>
                </a:path>
              </a:pathLst>
            </a:custGeom>
            <a:solidFill>
              <a:srgbClr val="8B292F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2892321" cy="3499263"/>
            </a:xfrm>
            <a:prstGeom prst="rect">
              <a:avLst/>
            </a:prstGeom>
          </p:spPr>
          <p:txBody>
            <a:bodyPr lIns="46908" tIns="46908" rIns="46908" bIns="46908" rtlCol="0" anchor="ctr"/>
            <a:lstStyle/>
            <a:p>
              <a:pPr algn="ctr">
                <a:lnSpc>
                  <a:spcPts val="250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-1135259">
            <a:off x="8397727" y="7834851"/>
            <a:ext cx="2727845" cy="2846897"/>
          </a:xfrm>
          <a:custGeom>
            <a:avLst/>
            <a:gdLst/>
            <a:ahLst/>
            <a:cxnLst/>
            <a:rect l="l" t="t" r="r" b="b"/>
            <a:pathLst>
              <a:path w="2727845" h="2846897">
                <a:moveTo>
                  <a:pt x="0" y="0"/>
                </a:moveTo>
                <a:lnTo>
                  <a:pt x="2727845" y="0"/>
                </a:lnTo>
                <a:lnTo>
                  <a:pt x="2727845" y="2846898"/>
                </a:lnTo>
                <a:lnTo>
                  <a:pt x="0" y="28468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734962" y="2559916"/>
            <a:ext cx="6274889" cy="7028898"/>
          </a:xfrm>
          <a:custGeom>
            <a:avLst/>
            <a:gdLst/>
            <a:ahLst/>
            <a:cxnLst/>
            <a:rect l="l" t="t" r="r" b="b"/>
            <a:pathLst>
              <a:path w="6274889" h="7028898">
                <a:moveTo>
                  <a:pt x="6274889" y="0"/>
                </a:moveTo>
                <a:lnTo>
                  <a:pt x="0" y="0"/>
                </a:lnTo>
                <a:lnTo>
                  <a:pt x="0" y="7028897"/>
                </a:lnTo>
                <a:lnTo>
                  <a:pt x="6274889" y="7028897"/>
                </a:lnTo>
                <a:lnTo>
                  <a:pt x="6274889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10462291">
            <a:off x="15895377" y="-394749"/>
            <a:ext cx="2727845" cy="2846897"/>
          </a:xfrm>
          <a:custGeom>
            <a:avLst/>
            <a:gdLst/>
            <a:ahLst/>
            <a:cxnLst/>
            <a:rect l="l" t="t" r="r" b="b"/>
            <a:pathLst>
              <a:path w="2727845" h="2846897">
                <a:moveTo>
                  <a:pt x="0" y="0"/>
                </a:moveTo>
                <a:lnTo>
                  <a:pt x="2727846" y="0"/>
                </a:lnTo>
                <a:lnTo>
                  <a:pt x="2727846" y="2846898"/>
                </a:lnTo>
                <a:lnTo>
                  <a:pt x="0" y="28468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981197" y="5862781"/>
            <a:ext cx="3306803" cy="4114800"/>
          </a:xfrm>
          <a:custGeom>
            <a:avLst/>
            <a:gdLst/>
            <a:ahLst/>
            <a:cxnLst/>
            <a:rect l="l" t="t" r="r" b="b"/>
            <a:pathLst>
              <a:path w="3306803" h="4114800">
                <a:moveTo>
                  <a:pt x="0" y="0"/>
                </a:moveTo>
                <a:lnTo>
                  <a:pt x="3306803" y="0"/>
                </a:lnTo>
                <a:lnTo>
                  <a:pt x="330680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64529" y="209222"/>
            <a:ext cx="3322716" cy="3507666"/>
          </a:xfrm>
          <a:custGeom>
            <a:avLst/>
            <a:gdLst/>
            <a:ahLst/>
            <a:cxnLst/>
            <a:rect l="l" t="t" r="r" b="b"/>
            <a:pathLst>
              <a:path w="3322716" h="3507666">
                <a:moveTo>
                  <a:pt x="0" y="0"/>
                </a:moveTo>
                <a:lnTo>
                  <a:pt x="3322716" y="0"/>
                </a:lnTo>
                <a:lnTo>
                  <a:pt x="3322716" y="3507666"/>
                </a:lnTo>
                <a:lnTo>
                  <a:pt x="0" y="350766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0248233" y="3402563"/>
            <a:ext cx="7497651" cy="3693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s-MX" sz="6000" b="1" dirty="0">
                <a:solidFill>
                  <a:srgbClr val="FFFFFF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Descubrieron que el cacao colombiano podía diferenciarse por ORIGEN</a:t>
            </a:r>
            <a:endParaRPr lang="en-US" sz="6000" b="1" dirty="0">
              <a:solidFill>
                <a:srgbClr val="FFFFFF"/>
              </a:solidFill>
              <a:latin typeface="The Seasons Bold"/>
              <a:ea typeface="The Seasons Bold"/>
              <a:cs typeface="The Seasons Bold"/>
              <a:sym typeface="The Seasons Bold"/>
            </a:endParaRPr>
          </a:p>
        </p:txBody>
      </p:sp>
    </p:spTree>
    <p:extLst>
      <p:ext uri="{BB962C8B-B14F-4D97-AF65-F5344CB8AC3E}">
        <p14:creationId xmlns:p14="http://schemas.microsoft.com/office/powerpoint/2010/main" val="8792402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9144000" y="4646395"/>
            <a:ext cx="9137683" cy="5640605"/>
          </a:xfrm>
          <a:custGeom>
            <a:avLst/>
            <a:gdLst/>
            <a:ahLst/>
            <a:cxnLst/>
            <a:rect l="l" t="t" r="r" b="b"/>
            <a:pathLst>
              <a:path w="9137683" h="5640605">
                <a:moveTo>
                  <a:pt x="9137683" y="0"/>
                </a:moveTo>
                <a:lnTo>
                  <a:pt x="0" y="0"/>
                </a:lnTo>
                <a:lnTo>
                  <a:pt x="0" y="5640605"/>
                </a:lnTo>
                <a:lnTo>
                  <a:pt x="9137683" y="5640605"/>
                </a:lnTo>
                <a:lnTo>
                  <a:pt x="9137683" y="0"/>
                </a:lnTo>
                <a:close/>
              </a:path>
            </a:pathLst>
          </a:custGeom>
          <a:blipFill>
            <a:blip r:embed="rId3"/>
            <a:stretch>
              <a:fillRect l="-137908" t="-153490" r="-10961"/>
            </a:stretch>
          </a:blipFill>
        </p:spPr>
      </p:sp>
      <p:sp>
        <p:nvSpPr>
          <p:cNvPr id="4" name="Freeform 4"/>
          <p:cNvSpPr/>
          <p:nvPr/>
        </p:nvSpPr>
        <p:spPr>
          <a:xfrm rot="-8977066" flipH="1" flipV="1">
            <a:off x="10790120" y="5438345"/>
            <a:ext cx="9377033" cy="6717366"/>
          </a:xfrm>
          <a:custGeom>
            <a:avLst/>
            <a:gdLst/>
            <a:ahLst/>
            <a:cxnLst/>
            <a:rect l="l" t="t" r="r" b="b"/>
            <a:pathLst>
              <a:path w="9377033" h="6717366">
                <a:moveTo>
                  <a:pt x="9377034" y="6717365"/>
                </a:moveTo>
                <a:lnTo>
                  <a:pt x="0" y="6717365"/>
                </a:lnTo>
                <a:lnTo>
                  <a:pt x="0" y="0"/>
                </a:lnTo>
                <a:lnTo>
                  <a:pt x="9377034" y="0"/>
                </a:lnTo>
                <a:lnTo>
                  <a:pt x="9377034" y="671736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52982" y="2167999"/>
            <a:ext cx="6520023" cy="5951003"/>
          </a:xfrm>
          <a:custGeom>
            <a:avLst/>
            <a:gdLst/>
            <a:ahLst/>
            <a:cxnLst/>
            <a:rect l="l" t="t" r="r" b="b"/>
            <a:pathLst>
              <a:path w="6520023" h="5951003">
                <a:moveTo>
                  <a:pt x="0" y="0"/>
                </a:moveTo>
                <a:lnTo>
                  <a:pt x="6520024" y="0"/>
                </a:lnTo>
                <a:lnTo>
                  <a:pt x="6520024" y="5951004"/>
                </a:lnTo>
                <a:lnTo>
                  <a:pt x="0" y="595100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800000" flipH="1">
            <a:off x="-641053" y="0"/>
            <a:ext cx="10139348" cy="5143500"/>
          </a:xfrm>
          <a:custGeom>
            <a:avLst/>
            <a:gdLst/>
            <a:ahLst/>
            <a:cxnLst/>
            <a:rect l="l" t="t" r="r" b="b"/>
            <a:pathLst>
              <a:path w="10139348" h="5143500">
                <a:moveTo>
                  <a:pt x="10139348" y="0"/>
                </a:moveTo>
                <a:lnTo>
                  <a:pt x="0" y="0"/>
                </a:lnTo>
                <a:lnTo>
                  <a:pt x="0" y="5143500"/>
                </a:lnTo>
                <a:lnTo>
                  <a:pt x="10139348" y="5143500"/>
                </a:lnTo>
                <a:lnTo>
                  <a:pt x="10139348" y="0"/>
                </a:lnTo>
                <a:close/>
              </a:path>
            </a:pathLst>
          </a:custGeom>
          <a:blipFill>
            <a:blip r:embed="rId3"/>
            <a:stretch>
              <a:fillRect l="-124284" t="-177989"/>
            </a:stretch>
          </a:blipFill>
        </p:spPr>
      </p:sp>
      <p:sp>
        <p:nvSpPr>
          <p:cNvPr id="7" name="Freeform 7"/>
          <p:cNvSpPr/>
          <p:nvPr/>
        </p:nvSpPr>
        <p:spPr>
          <a:xfrm flipH="1" flipV="1">
            <a:off x="-2022959" y="-2070970"/>
            <a:ext cx="9377033" cy="6717366"/>
          </a:xfrm>
          <a:custGeom>
            <a:avLst/>
            <a:gdLst/>
            <a:ahLst/>
            <a:cxnLst/>
            <a:rect l="l" t="t" r="r" b="b"/>
            <a:pathLst>
              <a:path w="9377033" h="6717366">
                <a:moveTo>
                  <a:pt x="9377033" y="6717365"/>
                </a:moveTo>
                <a:lnTo>
                  <a:pt x="0" y="6717365"/>
                </a:lnTo>
                <a:lnTo>
                  <a:pt x="0" y="0"/>
                </a:lnTo>
                <a:lnTo>
                  <a:pt x="9377033" y="0"/>
                </a:lnTo>
                <a:lnTo>
                  <a:pt x="9377033" y="6717365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69303" y="6150245"/>
            <a:ext cx="3862054" cy="3379297"/>
          </a:xfrm>
          <a:custGeom>
            <a:avLst/>
            <a:gdLst/>
            <a:ahLst/>
            <a:cxnLst/>
            <a:rect l="l" t="t" r="r" b="b"/>
            <a:pathLst>
              <a:path w="3862054" h="3379297">
                <a:moveTo>
                  <a:pt x="0" y="0"/>
                </a:moveTo>
                <a:lnTo>
                  <a:pt x="3862054" y="0"/>
                </a:lnTo>
                <a:lnTo>
                  <a:pt x="3862054" y="3379297"/>
                </a:lnTo>
                <a:lnTo>
                  <a:pt x="0" y="337929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7701948" y="867636"/>
            <a:ext cx="9706339" cy="6771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CO" sz="4000" b="1" dirty="0">
                <a:latin typeface="The Seasons" panose="020B0604020202020204" charset="0"/>
              </a:rPr>
              <a:t>Cada territorio puede tener un perfil diferente.</a:t>
            </a:r>
          </a:p>
          <a:p>
            <a:endParaRPr lang="es-CO" sz="4000" dirty="0">
              <a:latin typeface="The Seasons" panose="020B0604020202020204" charset="0"/>
            </a:endParaRPr>
          </a:p>
          <a:p>
            <a:r>
              <a:rPr lang="es-CO" sz="4000" dirty="0">
                <a:latin typeface="The Seasons" panose="020B0604020202020204" charset="0"/>
              </a:rPr>
              <a:t>Tumaco.</a:t>
            </a:r>
          </a:p>
          <a:p>
            <a:r>
              <a:rPr lang="es-CO" sz="4000" dirty="0">
                <a:latin typeface="The Seasons" panose="020B0604020202020204" charset="0"/>
              </a:rPr>
              <a:t>Sierra Nevada.</a:t>
            </a:r>
          </a:p>
          <a:p>
            <a:r>
              <a:rPr lang="es-CO" sz="4000" dirty="0">
                <a:latin typeface="The Seasons" panose="020B0604020202020204" charset="0"/>
              </a:rPr>
              <a:t>Arauca.</a:t>
            </a:r>
          </a:p>
          <a:p>
            <a:r>
              <a:rPr lang="es-CO" sz="4000" dirty="0">
                <a:latin typeface="The Seasons" panose="020B0604020202020204" charset="0"/>
              </a:rPr>
              <a:t>Arhuacos.</a:t>
            </a:r>
          </a:p>
          <a:p>
            <a:r>
              <a:rPr lang="es-CO" sz="4000" dirty="0">
                <a:latin typeface="The Seasons" panose="020B0604020202020204" charset="0"/>
              </a:rPr>
              <a:t>Cauca.</a:t>
            </a:r>
          </a:p>
          <a:p>
            <a:endParaRPr lang="es-CO" sz="4000" dirty="0">
              <a:latin typeface="The Seasons" panose="020B0604020202020204" charset="0"/>
            </a:endParaRPr>
          </a:p>
          <a:p>
            <a:r>
              <a:rPr lang="es-CO" sz="4000" dirty="0">
                <a:latin typeface="The Seasons" panose="020B0604020202020204" charset="0"/>
              </a:rPr>
              <a:t>Cada origen tiene características particulares.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>
            <a:off x="0" y="-28286"/>
            <a:ext cx="8208792" cy="6170700"/>
          </a:xfrm>
          <a:custGeom>
            <a:avLst/>
            <a:gdLst/>
            <a:ahLst/>
            <a:cxnLst/>
            <a:rect l="l" t="t" r="r" b="b"/>
            <a:pathLst>
              <a:path w="8208792" h="6170700">
                <a:moveTo>
                  <a:pt x="8208792" y="0"/>
                </a:moveTo>
                <a:lnTo>
                  <a:pt x="0" y="0"/>
                </a:lnTo>
                <a:lnTo>
                  <a:pt x="0" y="6170699"/>
                </a:lnTo>
                <a:lnTo>
                  <a:pt x="8208792" y="6170699"/>
                </a:lnTo>
                <a:lnTo>
                  <a:pt x="8208792" y="0"/>
                </a:lnTo>
                <a:close/>
              </a:path>
            </a:pathLst>
          </a:custGeom>
          <a:blipFill>
            <a:blip r:embed="rId3"/>
            <a:stretch>
              <a:fillRect l="-124284" t="-87595"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-720686" y="-788457"/>
            <a:ext cx="7591624" cy="5438363"/>
          </a:xfrm>
          <a:custGeom>
            <a:avLst/>
            <a:gdLst/>
            <a:ahLst/>
            <a:cxnLst/>
            <a:rect l="l" t="t" r="r" b="b"/>
            <a:pathLst>
              <a:path w="7591624" h="5438363">
                <a:moveTo>
                  <a:pt x="7591624" y="5438363"/>
                </a:moveTo>
                <a:lnTo>
                  <a:pt x="0" y="5438363"/>
                </a:lnTo>
                <a:lnTo>
                  <a:pt x="0" y="0"/>
                </a:lnTo>
                <a:lnTo>
                  <a:pt x="7591624" y="0"/>
                </a:lnTo>
                <a:lnTo>
                  <a:pt x="7591624" y="54383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9361924" y="-325951"/>
            <a:ext cx="9270267" cy="11124009"/>
            <a:chOff x="0" y="0"/>
            <a:chExt cx="2892321" cy="34706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892321" cy="3470688"/>
            </a:xfrm>
            <a:custGeom>
              <a:avLst/>
              <a:gdLst/>
              <a:ahLst/>
              <a:cxnLst/>
              <a:rect l="l" t="t" r="r" b="b"/>
              <a:pathLst>
                <a:path w="2892321" h="3470688">
                  <a:moveTo>
                    <a:pt x="2505" y="0"/>
                  </a:moveTo>
                  <a:lnTo>
                    <a:pt x="2889815" y="0"/>
                  </a:lnTo>
                  <a:cubicBezTo>
                    <a:pt x="2891199" y="0"/>
                    <a:pt x="2892321" y="1122"/>
                    <a:pt x="2892321" y="2505"/>
                  </a:cubicBezTo>
                  <a:lnTo>
                    <a:pt x="2892321" y="3468182"/>
                  </a:lnTo>
                  <a:cubicBezTo>
                    <a:pt x="2892321" y="3469566"/>
                    <a:pt x="2891199" y="3470688"/>
                    <a:pt x="2889815" y="3470688"/>
                  </a:cubicBezTo>
                  <a:lnTo>
                    <a:pt x="2505" y="3470688"/>
                  </a:lnTo>
                  <a:cubicBezTo>
                    <a:pt x="1122" y="3470688"/>
                    <a:pt x="0" y="3469566"/>
                    <a:pt x="0" y="3468182"/>
                  </a:cubicBezTo>
                  <a:lnTo>
                    <a:pt x="0" y="2505"/>
                  </a:lnTo>
                  <a:cubicBezTo>
                    <a:pt x="0" y="1122"/>
                    <a:pt x="1122" y="0"/>
                    <a:pt x="2505" y="0"/>
                  </a:cubicBezTo>
                  <a:close/>
                </a:path>
              </a:pathLst>
            </a:custGeom>
            <a:solidFill>
              <a:srgbClr val="8B292F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2892321" cy="3499263"/>
            </a:xfrm>
            <a:prstGeom prst="rect">
              <a:avLst/>
            </a:prstGeom>
          </p:spPr>
          <p:txBody>
            <a:bodyPr lIns="46908" tIns="46908" rIns="46908" bIns="46908" rtlCol="0" anchor="ctr"/>
            <a:lstStyle/>
            <a:p>
              <a:pPr algn="ctr">
                <a:lnSpc>
                  <a:spcPts val="250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-1135259">
            <a:off x="8397727" y="7834851"/>
            <a:ext cx="2727845" cy="2846897"/>
          </a:xfrm>
          <a:custGeom>
            <a:avLst/>
            <a:gdLst/>
            <a:ahLst/>
            <a:cxnLst/>
            <a:rect l="l" t="t" r="r" b="b"/>
            <a:pathLst>
              <a:path w="2727845" h="2846897">
                <a:moveTo>
                  <a:pt x="0" y="0"/>
                </a:moveTo>
                <a:lnTo>
                  <a:pt x="2727845" y="0"/>
                </a:lnTo>
                <a:lnTo>
                  <a:pt x="2727845" y="2846898"/>
                </a:lnTo>
                <a:lnTo>
                  <a:pt x="0" y="28468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734962" y="2559916"/>
            <a:ext cx="6274889" cy="7028898"/>
          </a:xfrm>
          <a:custGeom>
            <a:avLst/>
            <a:gdLst/>
            <a:ahLst/>
            <a:cxnLst/>
            <a:rect l="l" t="t" r="r" b="b"/>
            <a:pathLst>
              <a:path w="6274889" h="7028898">
                <a:moveTo>
                  <a:pt x="6274889" y="0"/>
                </a:moveTo>
                <a:lnTo>
                  <a:pt x="0" y="0"/>
                </a:lnTo>
                <a:lnTo>
                  <a:pt x="0" y="7028897"/>
                </a:lnTo>
                <a:lnTo>
                  <a:pt x="6274889" y="7028897"/>
                </a:lnTo>
                <a:lnTo>
                  <a:pt x="6274889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10462291">
            <a:off x="15895377" y="-394749"/>
            <a:ext cx="2727845" cy="2846897"/>
          </a:xfrm>
          <a:custGeom>
            <a:avLst/>
            <a:gdLst/>
            <a:ahLst/>
            <a:cxnLst/>
            <a:rect l="l" t="t" r="r" b="b"/>
            <a:pathLst>
              <a:path w="2727845" h="2846897">
                <a:moveTo>
                  <a:pt x="0" y="0"/>
                </a:moveTo>
                <a:lnTo>
                  <a:pt x="2727846" y="0"/>
                </a:lnTo>
                <a:lnTo>
                  <a:pt x="2727846" y="2846898"/>
                </a:lnTo>
                <a:lnTo>
                  <a:pt x="0" y="28468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981197" y="5862781"/>
            <a:ext cx="3306803" cy="4114800"/>
          </a:xfrm>
          <a:custGeom>
            <a:avLst/>
            <a:gdLst/>
            <a:ahLst/>
            <a:cxnLst/>
            <a:rect l="l" t="t" r="r" b="b"/>
            <a:pathLst>
              <a:path w="3306803" h="4114800">
                <a:moveTo>
                  <a:pt x="0" y="0"/>
                </a:moveTo>
                <a:lnTo>
                  <a:pt x="3306803" y="0"/>
                </a:lnTo>
                <a:lnTo>
                  <a:pt x="330680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64529" y="209222"/>
            <a:ext cx="3322716" cy="3507666"/>
          </a:xfrm>
          <a:custGeom>
            <a:avLst/>
            <a:gdLst/>
            <a:ahLst/>
            <a:cxnLst/>
            <a:rect l="l" t="t" r="r" b="b"/>
            <a:pathLst>
              <a:path w="3322716" h="3507666">
                <a:moveTo>
                  <a:pt x="0" y="0"/>
                </a:moveTo>
                <a:lnTo>
                  <a:pt x="3322716" y="0"/>
                </a:lnTo>
                <a:lnTo>
                  <a:pt x="3322716" y="3507666"/>
                </a:lnTo>
                <a:lnTo>
                  <a:pt x="0" y="350766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0079240" y="2321708"/>
            <a:ext cx="7497651" cy="6463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s-MX" sz="6000" b="1" dirty="0">
                <a:solidFill>
                  <a:srgbClr val="FFFFFF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Y aquí viene una decisión de internacionalización importantísima No exportaron simplemente materia prima.</a:t>
            </a:r>
            <a:endParaRPr lang="en-US" sz="6000" b="1" dirty="0">
              <a:solidFill>
                <a:srgbClr val="FFFFFF"/>
              </a:solidFill>
              <a:latin typeface="The Seasons Bold"/>
              <a:ea typeface="The Seasons Bold"/>
              <a:cs typeface="The Seasons Bold"/>
              <a:sym typeface="The Seasons Bold"/>
            </a:endParaRPr>
          </a:p>
        </p:txBody>
      </p:sp>
    </p:spTree>
    <p:extLst>
      <p:ext uri="{BB962C8B-B14F-4D97-AF65-F5344CB8AC3E}">
        <p14:creationId xmlns:p14="http://schemas.microsoft.com/office/powerpoint/2010/main" val="2446010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12382943" y="3689"/>
            <a:ext cx="5902429" cy="5895051"/>
          </a:xfrm>
          <a:custGeom>
            <a:avLst/>
            <a:gdLst/>
            <a:ahLst/>
            <a:cxnLst/>
            <a:rect l="l" t="t" r="r" b="b"/>
            <a:pathLst>
              <a:path w="5902429" h="5895051">
                <a:moveTo>
                  <a:pt x="0" y="0"/>
                </a:moveTo>
                <a:lnTo>
                  <a:pt x="5902429" y="0"/>
                </a:lnTo>
                <a:lnTo>
                  <a:pt x="5902429" y="5895051"/>
                </a:lnTo>
                <a:lnTo>
                  <a:pt x="0" y="58950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8977066" flipH="1" flipV="1">
            <a:off x="13234708" y="5289251"/>
            <a:ext cx="9377033" cy="6717366"/>
          </a:xfrm>
          <a:custGeom>
            <a:avLst/>
            <a:gdLst/>
            <a:ahLst/>
            <a:cxnLst/>
            <a:rect l="l" t="t" r="r" b="b"/>
            <a:pathLst>
              <a:path w="9377033" h="6717366">
                <a:moveTo>
                  <a:pt x="9377033" y="6717366"/>
                </a:moveTo>
                <a:lnTo>
                  <a:pt x="0" y="6717366"/>
                </a:lnTo>
                <a:lnTo>
                  <a:pt x="0" y="0"/>
                </a:lnTo>
                <a:lnTo>
                  <a:pt x="9377033" y="0"/>
                </a:lnTo>
                <a:lnTo>
                  <a:pt x="9377033" y="671736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287976" flipH="1" flipV="1">
            <a:off x="-5161664" y="-2993231"/>
            <a:ext cx="9377033" cy="6717366"/>
          </a:xfrm>
          <a:custGeom>
            <a:avLst/>
            <a:gdLst/>
            <a:ahLst/>
            <a:cxnLst/>
            <a:rect l="l" t="t" r="r" b="b"/>
            <a:pathLst>
              <a:path w="9377033" h="6717366">
                <a:moveTo>
                  <a:pt x="9377033" y="6717366"/>
                </a:moveTo>
                <a:lnTo>
                  <a:pt x="0" y="6717366"/>
                </a:lnTo>
                <a:lnTo>
                  <a:pt x="0" y="0"/>
                </a:lnTo>
                <a:lnTo>
                  <a:pt x="9377033" y="0"/>
                </a:lnTo>
                <a:lnTo>
                  <a:pt x="9377033" y="6717366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61185" y="1609689"/>
            <a:ext cx="5349879" cy="4240995"/>
          </a:xfrm>
          <a:custGeom>
            <a:avLst/>
            <a:gdLst/>
            <a:ahLst/>
            <a:cxnLst/>
            <a:rect l="l" t="t" r="r" b="b"/>
            <a:pathLst>
              <a:path w="5349879" h="4240995">
                <a:moveTo>
                  <a:pt x="0" y="0"/>
                </a:moveTo>
                <a:lnTo>
                  <a:pt x="5349879" y="0"/>
                </a:lnTo>
                <a:lnTo>
                  <a:pt x="5349879" y="4240995"/>
                </a:lnTo>
                <a:lnTo>
                  <a:pt x="0" y="42409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600200" y="7460373"/>
            <a:ext cx="13946203" cy="13610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429"/>
              </a:lnSpc>
            </a:pPr>
            <a:r>
              <a:rPr lang="en-US" sz="3878" dirty="0">
                <a:solidFill>
                  <a:srgbClr val="201814"/>
                </a:solidFill>
                <a:latin typeface="The Seasons"/>
                <a:ea typeface="The Seasons"/>
                <a:cs typeface="The Seasons"/>
                <a:sym typeface="The Seasons"/>
              </a:rPr>
              <a:t>Cacao colombiano → chocolate colombiano → chocolate de origen colombiano → chocolate premium de origen.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5F38775-427D-486E-82E4-F6659F95D73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10" b="99376" l="9870" r="90130">
                        <a14:foregroundMark x1="85610" y1="79764" x2="82649" y2="87942"/>
                        <a14:foregroundMark x1="82649" y1="87942" x2="73143" y2="96258"/>
                        <a14:foregroundMark x1="73143" y1="96258" x2="71221" y2="92862"/>
                        <a14:foregroundMark x1="60779" y1="73666" x2="59792" y2="84130"/>
                        <a14:foregroundMark x1="59792" y1="84130" x2="59792" y2="83714"/>
                        <a14:foregroundMark x1="88883" y1="54470" x2="85922" y2="99376"/>
                        <a14:foregroundMark x1="90182" y1="54470" x2="90130" y2="82328"/>
                        <a14:foregroundMark x1="90130" y1="82328" x2="86597" y2="99376"/>
                        <a14:backgroundMark x1="59481" y1="8732" x2="40364" y2="82814"/>
                        <a14:backgroundMark x1="40364" y1="82814" x2="39844" y2="83714"/>
                      </a14:backgroundRemoval>
                    </a14:imgEffect>
                  </a14:imgLayer>
                </a14:imgProps>
              </a:ext>
            </a:extLst>
          </a:blip>
          <a:srcRect l="50000" t="46401"/>
          <a:stretch/>
        </p:blipFill>
        <p:spPr>
          <a:xfrm>
            <a:off x="5495456" y="858293"/>
            <a:ext cx="7687143" cy="600945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0306" y="24089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443545" y="10118854"/>
            <a:ext cx="10580341" cy="679192"/>
            <a:chOff x="0" y="0"/>
            <a:chExt cx="2786592" cy="1788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86592" cy="178882"/>
            </a:xfrm>
            <a:custGeom>
              <a:avLst/>
              <a:gdLst/>
              <a:ahLst/>
              <a:cxnLst/>
              <a:rect l="l" t="t" r="r" b="b"/>
              <a:pathLst>
                <a:path w="2786592" h="178882">
                  <a:moveTo>
                    <a:pt x="0" y="0"/>
                  </a:moveTo>
                  <a:lnTo>
                    <a:pt x="2786592" y="0"/>
                  </a:lnTo>
                  <a:lnTo>
                    <a:pt x="2786592" y="178882"/>
                  </a:lnTo>
                  <a:lnTo>
                    <a:pt x="0" y="178882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786592" cy="2169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0" y="4144755"/>
            <a:ext cx="5858749" cy="6142245"/>
          </a:xfrm>
          <a:custGeom>
            <a:avLst/>
            <a:gdLst/>
            <a:ahLst/>
            <a:cxnLst/>
            <a:rect l="l" t="t" r="r" b="b"/>
            <a:pathLst>
              <a:path w="5858749" h="6142245">
                <a:moveTo>
                  <a:pt x="0" y="0"/>
                </a:moveTo>
                <a:lnTo>
                  <a:pt x="5858749" y="0"/>
                </a:lnTo>
                <a:lnTo>
                  <a:pt x="5858749" y="6142245"/>
                </a:lnTo>
                <a:lnTo>
                  <a:pt x="0" y="61422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6741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-2434751" y="-199793"/>
            <a:ext cx="10580341" cy="399586"/>
            <a:chOff x="0" y="0"/>
            <a:chExt cx="2786592" cy="10524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6592" cy="105241"/>
            </a:xfrm>
            <a:custGeom>
              <a:avLst/>
              <a:gdLst/>
              <a:ahLst/>
              <a:cxnLst/>
              <a:rect l="l" t="t" r="r" b="b"/>
              <a:pathLst>
                <a:path w="2786592" h="105241">
                  <a:moveTo>
                    <a:pt x="0" y="0"/>
                  </a:moveTo>
                  <a:lnTo>
                    <a:pt x="2786592" y="0"/>
                  </a:lnTo>
                  <a:lnTo>
                    <a:pt x="2786592" y="105241"/>
                  </a:lnTo>
                  <a:lnTo>
                    <a:pt x="0" y="105241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786592" cy="1433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10800000">
            <a:off x="12383725" y="0"/>
            <a:ext cx="5863970" cy="4243063"/>
          </a:xfrm>
          <a:custGeom>
            <a:avLst/>
            <a:gdLst/>
            <a:ahLst/>
            <a:cxnLst/>
            <a:rect l="l" t="t" r="r" b="b"/>
            <a:pathLst>
              <a:path w="5863970" h="4243063">
                <a:moveTo>
                  <a:pt x="0" y="0"/>
                </a:moveTo>
                <a:lnTo>
                  <a:pt x="5863970" y="0"/>
                </a:lnTo>
                <a:lnTo>
                  <a:pt x="5863970" y="4243063"/>
                </a:lnTo>
                <a:lnTo>
                  <a:pt x="0" y="42430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4284" t="-94889"/>
            </a:stretch>
          </a:blipFill>
        </p:spPr>
      </p:sp>
      <p:sp>
        <p:nvSpPr>
          <p:cNvPr id="12" name="Freeform 12"/>
          <p:cNvSpPr/>
          <p:nvPr/>
        </p:nvSpPr>
        <p:spPr>
          <a:xfrm rot="-2168323" flipH="1">
            <a:off x="-4024105" y="6011185"/>
            <a:ext cx="9623338" cy="6893809"/>
          </a:xfrm>
          <a:custGeom>
            <a:avLst/>
            <a:gdLst/>
            <a:ahLst/>
            <a:cxnLst/>
            <a:rect l="l" t="t" r="r" b="b"/>
            <a:pathLst>
              <a:path w="9623338" h="6893809">
                <a:moveTo>
                  <a:pt x="9623338" y="0"/>
                </a:moveTo>
                <a:lnTo>
                  <a:pt x="0" y="0"/>
                </a:lnTo>
                <a:lnTo>
                  <a:pt x="0" y="6893809"/>
                </a:lnTo>
                <a:lnTo>
                  <a:pt x="9623338" y="6893809"/>
                </a:lnTo>
                <a:lnTo>
                  <a:pt x="9623338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1485581">
            <a:off x="14279939" y="-989785"/>
            <a:ext cx="5745118" cy="4142269"/>
          </a:xfrm>
          <a:custGeom>
            <a:avLst/>
            <a:gdLst/>
            <a:ahLst/>
            <a:cxnLst/>
            <a:rect l="l" t="t" r="r" b="b"/>
            <a:pathLst>
              <a:path w="6943631" h="4974165">
                <a:moveTo>
                  <a:pt x="0" y="0"/>
                </a:moveTo>
                <a:lnTo>
                  <a:pt x="6943631" y="0"/>
                </a:lnTo>
                <a:lnTo>
                  <a:pt x="6943631" y="4974165"/>
                </a:lnTo>
                <a:lnTo>
                  <a:pt x="0" y="497416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5726575" y="2525798"/>
            <a:ext cx="12072238" cy="7201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MX" sz="36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Consumidores familiarizados con productos premium</a:t>
            </a:r>
          </a:p>
          <a:p>
            <a:pPr algn="l"/>
            <a:endParaRPr lang="es-MX" sz="3600" b="1" dirty="0">
              <a:solidFill>
                <a:srgbClr val="621933"/>
              </a:solidFill>
              <a:latin typeface="The Seasons Bold"/>
              <a:ea typeface="The Seasons Bold"/>
              <a:cs typeface="The Seasons Bold"/>
              <a:sym typeface="The Seasons Bold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MX" sz="36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Cultura sofisticada alrededor del chocolate</a:t>
            </a:r>
          </a:p>
          <a:p>
            <a:pPr algn="l"/>
            <a:endParaRPr lang="es-MX" sz="3600" b="1" dirty="0">
              <a:solidFill>
                <a:srgbClr val="621933"/>
              </a:solidFill>
              <a:latin typeface="The Seasons Bold"/>
              <a:ea typeface="The Seasons Bold"/>
              <a:cs typeface="The Seasons Bold"/>
              <a:sym typeface="The Seasons Bold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MX" sz="36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Valoración de calidad</a:t>
            </a:r>
          </a:p>
          <a:p>
            <a:pPr algn="l"/>
            <a:endParaRPr lang="es-MX" sz="3600" b="1" dirty="0">
              <a:solidFill>
                <a:srgbClr val="621933"/>
              </a:solidFill>
              <a:latin typeface="The Seasons Bold"/>
              <a:ea typeface="The Seasons Bold"/>
              <a:cs typeface="The Seasons Bold"/>
              <a:sym typeface="The Seasons Bold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MX" sz="36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Interés por productos diferenciados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s-MX" sz="3600" b="1" dirty="0">
              <a:solidFill>
                <a:srgbClr val="621933"/>
              </a:solidFill>
              <a:latin typeface="The Seasons Bold"/>
              <a:ea typeface="The Seasons Bold"/>
              <a:cs typeface="The Seasons Bold"/>
              <a:sym typeface="The Seasons Bold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MX" sz="36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Mercado con capacidad para pagar por productos especializados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s-MX" sz="3600" b="1" dirty="0">
              <a:solidFill>
                <a:srgbClr val="621933"/>
              </a:solidFill>
              <a:latin typeface="The Seasons Bold"/>
              <a:ea typeface="The Seasons Bold"/>
              <a:cs typeface="The Seasons Bold"/>
              <a:sym typeface="The Seasons Bold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MX" sz="36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Una conexión directa de conocimiento a través de Mayumi Ogata.</a:t>
            </a:r>
            <a:endParaRPr lang="en-US" sz="3600" b="1" i="1" dirty="0">
              <a:solidFill>
                <a:srgbClr val="621933"/>
              </a:solidFill>
              <a:latin typeface="The Seasons Bold"/>
              <a:ea typeface="The Seasons Bold"/>
              <a:cs typeface="The Seasons Bold"/>
              <a:sym typeface="The Seaso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369917" y="-1084933"/>
            <a:ext cx="11715137" cy="32508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583"/>
              </a:lnSpc>
            </a:pPr>
            <a:r>
              <a:rPr lang="en-US" sz="120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¿Por qué Japón?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2EC21C84-1CA8-4A1A-887F-B23202C7C0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756" b="99420" l="2016" r="89746">
                        <a14:foregroundMark x1="36459" y1="55185" x2="3330" y2="83176"/>
                        <a14:foregroundMark x1="3330" y1="83176" x2="2191" y2="84699"/>
                        <a14:foregroundMark x1="2191" y1="84699" x2="74058" y2="96229"/>
                        <a14:foregroundMark x1="57756" y1="61639" x2="24365" y2="97027"/>
                        <a14:foregroundMark x1="24365" y1="97027" x2="23839" y2="97172"/>
                        <a14:foregroundMark x1="19807" y1="89050" x2="14286" y2="99492"/>
                        <a14:foregroundMark x1="44785" y1="2756" x2="26030" y2="22915"/>
                        <a14:foregroundMark x1="26030" y1="22915" x2="25767" y2="23495"/>
                        <a14:foregroundMark x1="55215" y1="7614" x2="65118" y2="12980"/>
                        <a14:foregroundMark x1="65118" y1="12980" x2="65318" y2="13212"/>
                        <a14:foregroundMark x1="66184" y1="19374" x2="64417" y2="20305"/>
                        <a14:foregroundMark x1="64417" y1="20305" x2="59860" y2="20087"/>
                        <a14:backgroundMark x1="86941" y1="6019" x2="74058" y2="37854"/>
                        <a14:backgroundMark x1="8940" y1="5439" x2="11043" y2="17839"/>
                        <a14:backgroundMark x1="11043" y1="17839" x2="2892" y2="45758"/>
                        <a14:backgroundMark x1="64943" y1="13343" x2="68536" y2="19942"/>
                        <a14:backgroundMark x1="12270" y1="36258" x2="3418" y2="5235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22202" y="2436105"/>
            <a:ext cx="6273349" cy="7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3049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>
            <a:off x="0" y="-28286"/>
            <a:ext cx="8208792" cy="6170700"/>
          </a:xfrm>
          <a:custGeom>
            <a:avLst/>
            <a:gdLst/>
            <a:ahLst/>
            <a:cxnLst/>
            <a:rect l="l" t="t" r="r" b="b"/>
            <a:pathLst>
              <a:path w="8208792" h="6170700">
                <a:moveTo>
                  <a:pt x="8208792" y="0"/>
                </a:moveTo>
                <a:lnTo>
                  <a:pt x="0" y="0"/>
                </a:lnTo>
                <a:lnTo>
                  <a:pt x="0" y="6170699"/>
                </a:lnTo>
                <a:lnTo>
                  <a:pt x="8208792" y="6170699"/>
                </a:lnTo>
                <a:lnTo>
                  <a:pt x="8208792" y="0"/>
                </a:lnTo>
                <a:close/>
              </a:path>
            </a:pathLst>
          </a:custGeom>
          <a:blipFill>
            <a:blip r:embed="rId3"/>
            <a:stretch>
              <a:fillRect l="-124284" t="-87595"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-720686" y="-788457"/>
            <a:ext cx="7591624" cy="5438363"/>
          </a:xfrm>
          <a:custGeom>
            <a:avLst/>
            <a:gdLst/>
            <a:ahLst/>
            <a:cxnLst/>
            <a:rect l="l" t="t" r="r" b="b"/>
            <a:pathLst>
              <a:path w="7591624" h="5438363">
                <a:moveTo>
                  <a:pt x="7591624" y="5438363"/>
                </a:moveTo>
                <a:lnTo>
                  <a:pt x="0" y="5438363"/>
                </a:lnTo>
                <a:lnTo>
                  <a:pt x="0" y="0"/>
                </a:lnTo>
                <a:lnTo>
                  <a:pt x="7591624" y="0"/>
                </a:lnTo>
                <a:lnTo>
                  <a:pt x="7591624" y="54383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9361924" y="0"/>
            <a:ext cx="9270267" cy="10048550"/>
            <a:chOff x="0" y="0"/>
            <a:chExt cx="2892321" cy="34706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892321" cy="3470688"/>
            </a:xfrm>
            <a:custGeom>
              <a:avLst/>
              <a:gdLst/>
              <a:ahLst/>
              <a:cxnLst/>
              <a:rect l="l" t="t" r="r" b="b"/>
              <a:pathLst>
                <a:path w="2892321" h="3470688">
                  <a:moveTo>
                    <a:pt x="2505" y="0"/>
                  </a:moveTo>
                  <a:lnTo>
                    <a:pt x="2889815" y="0"/>
                  </a:lnTo>
                  <a:cubicBezTo>
                    <a:pt x="2891199" y="0"/>
                    <a:pt x="2892321" y="1122"/>
                    <a:pt x="2892321" y="2505"/>
                  </a:cubicBezTo>
                  <a:lnTo>
                    <a:pt x="2892321" y="3468182"/>
                  </a:lnTo>
                  <a:cubicBezTo>
                    <a:pt x="2892321" y="3469566"/>
                    <a:pt x="2891199" y="3470688"/>
                    <a:pt x="2889815" y="3470688"/>
                  </a:cubicBezTo>
                  <a:lnTo>
                    <a:pt x="2505" y="3470688"/>
                  </a:lnTo>
                  <a:cubicBezTo>
                    <a:pt x="1122" y="3470688"/>
                    <a:pt x="0" y="3469566"/>
                    <a:pt x="0" y="3468182"/>
                  </a:cubicBezTo>
                  <a:lnTo>
                    <a:pt x="0" y="2505"/>
                  </a:lnTo>
                  <a:cubicBezTo>
                    <a:pt x="0" y="1122"/>
                    <a:pt x="1122" y="0"/>
                    <a:pt x="2505" y="0"/>
                  </a:cubicBezTo>
                  <a:close/>
                </a:path>
              </a:pathLst>
            </a:custGeom>
            <a:solidFill>
              <a:srgbClr val="8B292F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2892321" cy="3499263"/>
            </a:xfrm>
            <a:prstGeom prst="rect">
              <a:avLst/>
            </a:prstGeom>
          </p:spPr>
          <p:txBody>
            <a:bodyPr lIns="46908" tIns="46908" rIns="46908" bIns="46908" rtlCol="0" anchor="ctr"/>
            <a:lstStyle/>
            <a:p>
              <a:pPr algn="ctr">
                <a:lnSpc>
                  <a:spcPts val="250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-1135259">
            <a:off x="8397727" y="7834851"/>
            <a:ext cx="2727845" cy="2846897"/>
          </a:xfrm>
          <a:custGeom>
            <a:avLst/>
            <a:gdLst/>
            <a:ahLst/>
            <a:cxnLst/>
            <a:rect l="l" t="t" r="r" b="b"/>
            <a:pathLst>
              <a:path w="2727845" h="2846897">
                <a:moveTo>
                  <a:pt x="0" y="0"/>
                </a:moveTo>
                <a:lnTo>
                  <a:pt x="2727845" y="0"/>
                </a:lnTo>
                <a:lnTo>
                  <a:pt x="2727845" y="2846898"/>
                </a:lnTo>
                <a:lnTo>
                  <a:pt x="0" y="28468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734962" y="2559916"/>
            <a:ext cx="6274889" cy="7028898"/>
          </a:xfrm>
          <a:custGeom>
            <a:avLst/>
            <a:gdLst/>
            <a:ahLst/>
            <a:cxnLst/>
            <a:rect l="l" t="t" r="r" b="b"/>
            <a:pathLst>
              <a:path w="6274889" h="7028898">
                <a:moveTo>
                  <a:pt x="6274889" y="0"/>
                </a:moveTo>
                <a:lnTo>
                  <a:pt x="0" y="0"/>
                </a:lnTo>
                <a:lnTo>
                  <a:pt x="0" y="7028897"/>
                </a:lnTo>
                <a:lnTo>
                  <a:pt x="6274889" y="7028897"/>
                </a:lnTo>
                <a:lnTo>
                  <a:pt x="6274889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10462291">
            <a:off x="15895377" y="-394749"/>
            <a:ext cx="2727845" cy="2846897"/>
          </a:xfrm>
          <a:custGeom>
            <a:avLst/>
            <a:gdLst/>
            <a:ahLst/>
            <a:cxnLst/>
            <a:rect l="l" t="t" r="r" b="b"/>
            <a:pathLst>
              <a:path w="2727845" h="2846897">
                <a:moveTo>
                  <a:pt x="0" y="0"/>
                </a:moveTo>
                <a:lnTo>
                  <a:pt x="2727846" y="0"/>
                </a:lnTo>
                <a:lnTo>
                  <a:pt x="2727846" y="2846898"/>
                </a:lnTo>
                <a:lnTo>
                  <a:pt x="0" y="28468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730995" y="6683258"/>
            <a:ext cx="3306803" cy="4114800"/>
          </a:xfrm>
          <a:custGeom>
            <a:avLst/>
            <a:gdLst/>
            <a:ahLst/>
            <a:cxnLst/>
            <a:rect l="l" t="t" r="r" b="b"/>
            <a:pathLst>
              <a:path w="3306803" h="4114800">
                <a:moveTo>
                  <a:pt x="0" y="0"/>
                </a:moveTo>
                <a:lnTo>
                  <a:pt x="3306803" y="0"/>
                </a:lnTo>
                <a:lnTo>
                  <a:pt x="330680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839479" y="-261748"/>
            <a:ext cx="3322716" cy="3507666"/>
          </a:xfrm>
          <a:custGeom>
            <a:avLst/>
            <a:gdLst/>
            <a:ahLst/>
            <a:cxnLst/>
            <a:rect l="l" t="t" r="r" b="b"/>
            <a:pathLst>
              <a:path w="3322716" h="3507666">
                <a:moveTo>
                  <a:pt x="0" y="0"/>
                </a:moveTo>
                <a:lnTo>
                  <a:pt x="3322716" y="0"/>
                </a:lnTo>
                <a:lnTo>
                  <a:pt x="3322716" y="3507666"/>
                </a:lnTo>
                <a:lnTo>
                  <a:pt x="0" y="350766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0079240" y="2321708"/>
            <a:ext cx="7497651" cy="7386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s-MX" sz="6000" b="1" dirty="0">
                <a:solidFill>
                  <a:srgbClr val="FFFFFF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¿Qué pesa más en la selección de un mercado internacional: el tamaño del mercado o el ajuste entre producto y mercado?.</a:t>
            </a:r>
            <a:endParaRPr lang="en-US" sz="6000" b="1" dirty="0">
              <a:solidFill>
                <a:srgbClr val="FFFFFF"/>
              </a:solidFill>
              <a:latin typeface="The Seasons Bold"/>
              <a:ea typeface="The Seasons Bold"/>
              <a:cs typeface="The Seasons Bold"/>
              <a:sym typeface="The Seasons Bold"/>
            </a:endParaRPr>
          </a:p>
        </p:txBody>
      </p:sp>
    </p:spTree>
    <p:extLst>
      <p:ext uri="{BB962C8B-B14F-4D97-AF65-F5344CB8AC3E}">
        <p14:creationId xmlns:p14="http://schemas.microsoft.com/office/powerpoint/2010/main" val="8549692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0306" y="24089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443545" y="10118854"/>
            <a:ext cx="10580341" cy="679192"/>
            <a:chOff x="0" y="0"/>
            <a:chExt cx="2786592" cy="1788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86592" cy="178882"/>
            </a:xfrm>
            <a:custGeom>
              <a:avLst/>
              <a:gdLst/>
              <a:ahLst/>
              <a:cxnLst/>
              <a:rect l="l" t="t" r="r" b="b"/>
              <a:pathLst>
                <a:path w="2786592" h="178882">
                  <a:moveTo>
                    <a:pt x="0" y="0"/>
                  </a:moveTo>
                  <a:lnTo>
                    <a:pt x="2786592" y="0"/>
                  </a:lnTo>
                  <a:lnTo>
                    <a:pt x="2786592" y="178882"/>
                  </a:lnTo>
                  <a:lnTo>
                    <a:pt x="0" y="178882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786592" cy="2169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0" y="4144755"/>
            <a:ext cx="5858749" cy="6142245"/>
          </a:xfrm>
          <a:custGeom>
            <a:avLst/>
            <a:gdLst/>
            <a:ahLst/>
            <a:cxnLst/>
            <a:rect l="l" t="t" r="r" b="b"/>
            <a:pathLst>
              <a:path w="5858749" h="6142245">
                <a:moveTo>
                  <a:pt x="0" y="0"/>
                </a:moveTo>
                <a:lnTo>
                  <a:pt x="5858749" y="0"/>
                </a:lnTo>
                <a:lnTo>
                  <a:pt x="5858749" y="6142245"/>
                </a:lnTo>
                <a:lnTo>
                  <a:pt x="0" y="61422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6741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-2434751" y="-199793"/>
            <a:ext cx="10580341" cy="399586"/>
            <a:chOff x="0" y="0"/>
            <a:chExt cx="2786592" cy="10524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6592" cy="105241"/>
            </a:xfrm>
            <a:custGeom>
              <a:avLst/>
              <a:gdLst/>
              <a:ahLst/>
              <a:cxnLst/>
              <a:rect l="l" t="t" r="r" b="b"/>
              <a:pathLst>
                <a:path w="2786592" h="105241">
                  <a:moveTo>
                    <a:pt x="0" y="0"/>
                  </a:moveTo>
                  <a:lnTo>
                    <a:pt x="2786592" y="0"/>
                  </a:lnTo>
                  <a:lnTo>
                    <a:pt x="2786592" y="105241"/>
                  </a:lnTo>
                  <a:lnTo>
                    <a:pt x="0" y="105241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786592" cy="1433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10800000">
            <a:off x="12383725" y="0"/>
            <a:ext cx="5863970" cy="4243063"/>
          </a:xfrm>
          <a:custGeom>
            <a:avLst/>
            <a:gdLst/>
            <a:ahLst/>
            <a:cxnLst/>
            <a:rect l="l" t="t" r="r" b="b"/>
            <a:pathLst>
              <a:path w="5863970" h="4243063">
                <a:moveTo>
                  <a:pt x="0" y="0"/>
                </a:moveTo>
                <a:lnTo>
                  <a:pt x="5863970" y="0"/>
                </a:lnTo>
                <a:lnTo>
                  <a:pt x="5863970" y="4243063"/>
                </a:lnTo>
                <a:lnTo>
                  <a:pt x="0" y="42430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4284" t="-94889"/>
            </a:stretch>
          </a:blipFill>
        </p:spPr>
      </p:sp>
      <p:sp>
        <p:nvSpPr>
          <p:cNvPr id="12" name="Freeform 12"/>
          <p:cNvSpPr/>
          <p:nvPr/>
        </p:nvSpPr>
        <p:spPr>
          <a:xfrm rot="-2168323" flipH="1">
            <a:off x="-4024105" y="6011185"/>
            <a:ext cx="9623338" cy="6893809"/>
          </a:xfrm>
          <a:custGeom>
            <a:avLst/>
            <a:gdLst/>
            <a:ahLst/>
            <a:cxnLst/>
            <a:rect l="l" t="t" r="r" b="b"/>
            <a:pathLst>
              <a:path w="9623338" h="6893809">
                <a:moveTo>
                  <a:pt x="9623338" y="0"/>
                </a:moveTo>
                <a:lnTo>
                  <a:pt x="0" y="0"/>
                </a:lnTo>
                <a:lnTo>
                  <a:pt x="0" y="6893809"/>
                </a:lnTo>
                <a:lnTo>
                  <a:pt x="9623338" y="6893809"/>
                </a:lnTo>
                <a:lnTo>
                  <a:pt x="9623338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1485581">
            <a:off x="14279939" y="-989785"/>
            <a:ext cx="5745118" cy="4142269"/>
          </a:xfrm>
          <a:custGeom>
            <a:avLst/>
            <a:gdLst/>
            <a:ahLst/>
            <a:cxnLst/>
            <a:rect l="l" t="t" r="r" b="b"/>
            <a:pathLst>
              <a:path w="6943631" h="4974165">
                <a:moveTo>
                  <a:pt x="0" y="0"/>
                </a:moveTo>
                <a:lnTo>
                  <a:pt x="6943631" y="0"/>
                </a:lnTo>
                <a:lnTo>
                  <a:pt x="6943631" y="4974165"/>
                </a:lnTo>
                <a:lnTo>
                  <a:pt x="0" y="497416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855419" y="514511"/>
            <a:ext cx="11715137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MX" sz="72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 Adaptaron el producto y la comunicación al mercado</a:t>
            </a:r>
            <a:endParaRPr lang="en-US" sz="7200" b="1" dirty="0">
              <a:solidFill>
                <a:srgbClr val="621933"/>
              </a:solidFill>
              <a:latin typeface="The Seasons Bold"/>
              <a:ea typeface="The Seasons Bold"/>
              <a:cs typeface="The Seasons Bold"/>
              <a:sym typeface="The Seasons Bold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2EC21C84-1CA8-4A1A-887F-B23202C7C0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756" b="99420" l="2016" r="89746">
                        <a14:foregroundMark x1="36459" y1="55185" x2="3330" y2="83176"/>
                        <a14:foregroundMark x1="3330" y1="83176" x2="2191" y2="84699"/>
                        <a14:foregroundMark x1="2191" y1="84699" x2="74058" y2="96229"/>
                        <a14:foregroundMark x1="57756" y1="61639" x2="24365" y2="97027"/>
                        <a14:foregroundMark x1="24365" y1="97027" x2="23839" y2="97172"/>
                        <a14:foregroundMark x1="19807" y1="89050" x2="14286" y2="99492"/>
                        <a14:foregroundMark x1="44785" y1="2756" x2="26030" y2="22915"/>
                        <a14:foregroundMark x1="26030" y1="22915" x2="25767" y2="23495"/>
                        <a14:foregroundMark x1="55215" y1="7614" x2="65118" y2="12980"/>
                        <a14:foregroundMark x1="65118" y1="12980" x2="65318" y2="13212"/>
                        <a14:foregroundMark x1="66184" y1="19374" x2="64417" y2="20305"/>
                        <a14:foregroundMark x1="64417" y1="20305" x2="59860" y2="20087"/>
                        <a14:backgroundMark x1="86941" y1="6019" x2="74058" y2="37854"/>
                        <a14:backgroundMark x1="8940" y1="5439" x2="11043" y2="17839"/>
                        <a14:backgroundMark x1="11043" y1="17839" x2="2892" y2="45758"/>
                        <a14:backgroundMark x1="64943" y1="13343" x2="68536" y2="19942"/>
                        <a14:backgroundMark x1="12270" y1="36258" x2="3418" y2="5235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22202" y="2436105"/>
            <a:ext cx="6273349" cy="75819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A7B6789-AD95-4662-B6EC-67E71F97B5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67019" y="3382271"/>
            <a:ext cx="6273349" cy="627334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D22899AD-4109-4296-942D-693F001F05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237210" y="3242570"/>
            <a:ext cx="4772815" cy="636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0007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171" y="4627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>
            <a:off x="0" y="0"/>
            <a:ext cx="6210975" cy="4668904"/>
          </a:xfrm>
          <a:custGeom>
            <a:avLst/>
            <a:gdLst/>
            <a:ahLst/>
            <a:cxnLst/>
            <a:rect l="l" t="t" r="r" b="b"/>
            <a:pathLst>
              <a:path w="6210975" h="4668904">
                <a:moveTo>
                  <a:pt x="6210975" y="0"/>
                </a:moveTo>
                <a:lnTo>
                  <a:pt x="0" y="0"/>
                </a:lnTo>
                <a:lnTo>
                  <a:pt x="0" y="4668904"/>
                </a:lnTo>
                <a:lnTo>
                  <a:pt x="6210975" y="4668904"/>
                </a:lnTo>
                <a:lnTo>
                  <a:pt x="6210975" y="0"/>
                </a:lnTo>
                <a:close/>
              </a:path>
            </a:pathLst>
          </a:custGeom>
          <a:blipFill>
            <a:blip r:embed="rId3"/>
            <a:stretch>
              <a:fillRect l="-124284" t="-87595"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-2438702" y="-1114296"/>
            <a:ext cx="10004994" cy="7167214"/>
          </a:xfrm>
          <a:custGeom>
            <a:avLst/>
            <a:gdLst/>
            <a:ahLst/>
            <a:cxnLst/>
            <a:rect l="l" t="t" r="r" b="b"/>
            <a:pathLst>
              <a:path w="10004994" h="7167214">
                <a:moveTo>
                  <a:pt x="0" y="0"/>
                </a:moveTo>
                <a:lnTo>
                  <a:pt x="10004994" y="0"/>
                </a:lnTo>
                <a:lnTo>
                  <a:pt x="10004994" y="7167215"/>
                </a:lnTo>
                <a:lnTo>
                  <a:pt x="0" y="71672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-1343808" y="10128198"/>
            <a:ext cx="8898591" cy="638358"/>
            <a:chOff x="0" y="0"/>
            <a:chExt cx="2343662" cy="16812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43662" cy="168127"/>
            </a:xfrm>
            <a:custGeom>
              <a:avLst/>
              <a:gdLst/>
              <a:ahLst/>
              <a:cxnLst/>
              <a:rect l="l" t="t" r="r" b="b"/>
              <a:pathLst>
                <a:path w="2343662" h="168127">
                  <a:moveTo>
                    <a:pt x="0" y="0"/>
                  </a:moveTo>
                  <a:lnTo>
                    <a:pt x="2343662" y="0"/>
                  </a:lnTo>
                  <a:lnTo>
                    <a:pt x="2343662" y="168127"/>
                  </a:lnTo>
                  <a:lnTo>
                    <a:pt x="0" y="168127"/>
                  </a:lnTo>
                  <a:close/>
                </a:path>
              </a:pathLst>
            </a:custGeom>
            <a:solidFill>
              <a:srgbClr val="404D53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343662" cy="2062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65222" y="1640071"/>
            <a:ext cx="6853090" cy="9302800"/>
            <a:chOff x="0" y="0"/>
            <a:chExt cx="9137453" cy="12403734"/>
          </a:xfrm>
        </p:grpSpPr>
        <p:sp>
          <p:nvSpPr>
            <p:cNvPr id="9" name="Freeform 9"/>
            <p:cNvSpPr/>
            <p:nvPr/>
          </p:nvSpPr>
          <p:spPr>
            <a:xfrm>
              <a:off x="229317" y="0"/>
              <a:ext cx="8908136" cy="12403734"/>
            </a:xfrm>
            <a:custGeom>
              <a:avLst/>
              <a:gdLst/>
              <a:ahLst/>
              <a:cxnLst/>
              <a:rect l="l" t="t" r="r" b="b"/>
              <a:pathLst>
                <a:path w="8908136" h="12403734">
                  <a:moveTo>
                    <a:pt x="0" y="0"/>
                  </a:moveTo>
                  <a:lnTo>
                    <a:pt x="8908136" y="0"/>
                  </a:lnTo>
                  <a:lnTo>
                    <a:pt x="8908136" y="12403734"/>
                  </a:lnTo>
                  <a:lnTo>
                    <a:pt x="0" y="12403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0" y="74292"/>
              <a:ext cx="8801426" cy="12255150"/>
            </a:xfrm>
            <a:custGeom>
              <a:avLst/>
              <a:gdLst/>
              <a:ahLst/>
              <a:cxnLst/>
              <a:rect l="l" t="t" r="r" b="b"/>
              <a:pathLst>
                <a:path w="8801426" h="12255150">
                  <a:moveTo>
                    <a:pt x="0" y="0"/>
                  </a:moveTo>
                  <a:lnTo>
                    <a:pt x="8801426" y="0"/>
                  </a:lnTo>
                  <a:lnTo>
                    <a:pt x="8801426" y="12255150"/>
                  </a:lnTo>
                  <a:lnTo>
                    <a:pt x="0" y="1225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 flipH="1">
            <a:off x="10874716" y="4462328"/>
            <a:ext cx="7748477" cy="5824672"/>
          </a:xfrm>
          <a:custGeom>
            <a:avLst/>
            <a:gdLst/>
            <a:ahLst/>
            <a:cxnLst/>
            <a:rect l="l" t="t" r="r" b="b"/>
            <a:pathLst>
              <a:path w="7748477" h="5824672">
                <a:moveTo>
                  <a:pt x="7748477" y="0"/>
                </a:moveTo>
                <a:lnTo>
                  <a:pt x="0" y="0"/>
                </a:lnTo>
                <a:lnTo>
                  <a:pt x="0" y="5824672"/>
                </a:lnTo>
                <a:lnTo>
                  <a:pt x="7748477" y="5824672"/>
                </a:lnTo>
                <a:lnTo>
                  <a:pt x="7748477" y="0"/>
                </a:lnTo>
                <a:close/>
              </a:path>
            </a:pathLst>
          </a:custGeom>
          <a:blipFill>
            <a:blip r:embed="rId3"/>
            <a:stretch>
              <a:fillRect l="-124284" t="-87595"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8828087" y="-311920"/>
            <a:ext cx="16193519" cy="623840"/>
            <a:chOff x="0" y="0"/>
            <a:chExt cx="4264960" cy="16430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264960" cy="164304"/>
            </a:xfrm>
            <a:custGeom>
              <a:avLst/>
              <a:gdLst/>
              <a:ahLst/>
              <a:cxnLst/>
              <a:rect l="l" t="t" r="r" b="b"/>
              <a:pathLst>
                <a:path w="4264960" h="164304">
                  <a:moveTo>
                    <a:pt x="0" y="0"/>
                  </a:moveTo>
                  <a:lnTo>
                    <a:pt x="4264960" y="0"/>
                  </a:lnTo>
                  <a:lnTo>
                    <a:pt x="4264960" y="164304"/>
                  </a:lnTo>
                  <a:lnTo>
                    <a:pt x="0" y="164304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4264960" cy="202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4543512" y="-648738"/>
            <a:ext cx="4079681" cy="4042593"/>
          </a:xfrm>
          <a:custGeom>
            <a:avLst/>
            <a:gdLst/>
            <a:ahLst/>
            <a:cxnLst/>
            <a:rect l="l" t="t" r="r" b="b"/>
            <a:pathLst>
              <a:path w="4079681" h="4042593">
                <a:moveTo>
                  <a:pt x="0" y="0"/>
                </a:moveTo>
                <a:lnTo>
                  <a:pt x="4079681" y="0"/>
                </a:lnTo>
                <a:lnTo>
                  <a:pt x="4079681" y="4042594"/>
                </a:lnTo>
                <a:lnTo>
                  <a:pt x="0" y="404259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10800000">
            <a:off x="10485230" y="6703393"/>
            <a:ext cx="10004994" cy="7167214"/>
          </a:xfrm>
          <a:custGeom>
            <a:avLst/>
            <a:gdLst/>
            <a:ahLst/>
            <a:cxnLst/>
            <a:rect l="l" t="t" r="r" b="b"/>
            <a:pathLst>
              <a:path w="10004994" h="7167214">
                <a:moveTo>
                  <a:pt x="0" y="0"/>
                </a:moveTo>
                <a:lnTo>
                  <a:pt x="10004995" y="0"/>
                </a:lnTo>
                <a:lnTo>
                  <a:pt x="10004995" y="7167214"/>
                </a:lnTo>
                <a:lnTo>
                  <a:pt x="0" y="71672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B0E44BF8-81C2-4172-82F3-3BDDD23209E7}"/>
              </a:ext>
            </a:extLst>
          </p:cNvPr>
          <p:cNvSpPr txBox="1"/>
          <p:nvPr/>
        </p:nvSpPr>
        <p:spPr>
          <a:xfrm>
            <a:off x="8145099" y="1372558"/>
            <a:ext cx="6681102" cy="6771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MX" sz="40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La identidad del producto fue construida teniendo en cuenta la conexión Colombia–Japón.</a:t>
            </a:r>
          </a:p>
          <a:p>
            <a:pPr algn="ctr"/>
            <a:r>
              <a:rPr lang="es-MX" sz="40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Por ejemplo, el diseño del empaque de Cacao Hunters incorporó referencias al origami japonés, y el interior explicaba al consumidor el origen del cacao y ubicaba la región productora</a:t>
            </a:r>
            <a:endParaRPr lang="en-US" sz="4000" b="1" dirty="0">
              <a:solidFill>
                <a:srgbClr val="621933"/>
              </a:solidFill>
              <a:latin typeface="The Seasons Bold"/>
              <a:ea typeface="The Seasons Bold"/>
              <a:cs typeface="The Seasons Bold"/>
              <a:sym typeface="The Seasons Bold"/>
            </a:endParaRPr>
          </a:p>
        </p:txBody>
      </p:sp>
    </p:spTree>
    <p:extLst>
      <p:ext uri="{BB962C8B-B14F-4D97-AF65-F5344CB8AC3E}">
        <p14:creationId xmlns:p14="http://schemas.microsoft.com/office/powerpoint/2010/main" val="13400614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0305" y="-83887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443545" y="10118854"/>
            <a:ext cx="10580341" cy="679192"/>
            <a:chOff x="0" y="0"/>
            <a:chExt cx="2786592" cy="1788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86592" cy="178882"/>
            </a:xfrm>
            <a:custGeom>
              <a:avLst/>
              <a:gdLst/>
              <a:ahLst/>
              <a:cxnLst/>
              <a:rect l="l" t="t" r="r" b="b"/>
              <a:pathLst>
                <a:path w="2786592" h="178882">
                  <a:moveTo>
                    <a:pt x="0" y="0"/>
                  </a:moveTo>
                  <a:lnTo>
                    <a:pt x="2786592" y="0"/>
                  </a:lnTo>
                  <a:lnTo>
                    <a:pt x="2786592" y="178882"/>
                  </a:lnTo>
                  <a:lnTo>
                    <a:pt x="0" y="178882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786592" cy="2169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0" y="4144755"/>
            <a:ext cx="5858749" cy="6142245"/>
          </a:xfrm>
          <a:custGeom>
            <a:avLst/>
            <a:gdLst/>
            <a:ahLst/>
            <a:cxnLst/>
            <a:rect l="l" t="t" r="r" b="b"/>
            <a:pathLst>
              <a:path w="5858749" h="6142245">
                <a:moveTo>
                  <a:pt x="0" y="0"/>
                </a:moveTo>
                <a:lnTo>
                  <a:pt x="5858749" y="0"/>
                </a:lnTo>
                <a:lnTo>
                  <a:pt x="5858749" y="6142245"/>
                </a:lnTo>
                <a:lnTo>
                  <a:pt x="0" y="61422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6741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-2434751" y="-199793"/>
            <a:ext cx="10580341" cy="399586"/>
            <a:chOff x="0" y="0"/>
            <a:chExt cx="2786592" cy="10524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6592" cy="105241"/>
            </a:xfrm>
            <a:custGeom>
              <a:avLst/>
              <a:gdLst/>
              <a:ahLst/>
              <a:cxnLst/>
              <a:rect l="l" t="t" r="r" b="b"/>
              <a:pathLst>
                <a:path w="2786592" h="105241">
                  <a:moveTo>
                    <a:pt x="0" y="0"/>
                  </a:moveTo>
                  <a:lnTo>
                    <a:pt x="2786592" y="0"/>
                  </a:lnTo>
                  <a:lnTo>
                    <a:pt x="2786592" y="105241"/>
                  </a:lnTo>
                  <a:lnTo>
                    <a:pt x="0" y="105241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786592" cy="1433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10800000">
            <a:off x="12383725" y="0"/>
            <a:ext cx="5863970" cy="4243063"/>
          </a:xfrm>
          <a:custGeom>
            <a:avLst/>
            <a:gdLst/>
            <a:ahLst/>
            <a:cxnLst/>
            <a:rect l="l" t="t" r="r" b="b"/>
            <a:pathLst>
              <a:path w="5863970" h="4243063">
                <a:moveTo>
                  <a:pt x="0" y="0"/>
                </a:moveTo>
                <a:lnTo>
                  <a:pt x="5863970" y="0"/>
                </a:lnTo>
                <a:lnTo>
                  <a:pt x="5863970" y="4243063"/>
                </a:lnTo>
                <a:lnTo>
                  <a:pt x="0" y="42430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4284" t="-94889"/>
            </a:stretch>
          </a:blipFill>
        </p:spPr>
      </p:sp>
      <p:sp>
        <p:nvSpPr>
          <p:cNvPr id="12" name="Freeform 12"/>
          <p:cNvSpPr/>
          <p:nvPr/>
        </p:nvSpPr>
        <p:spPr>
          <a:xfrm rot="-2168323" flipH="1">
            <a:off x="-4024105" y="6011185"/>
            <a:ext cx="9623338" cy="6893809"/>
          </a:xfrm>
          <a:custGeom>
            <a:avLst/>
            <a:gdLst/>
            <a:ahLst/>
            <a:cxnLst/>
            <a:rect l="l" t="t" r="r" b="b"/>
            <a:pathLst>
              <a:path w="9623338" h="6893809">
                <a:moveTo>
                  <a:pt x="9623338" y="0"/>
                </a:moveTo>
                <a:lnTo>
                  <a:pt x="0" y="0"/>
                </a:lnTo>
                <a:lnTo>
                  <a:pt x="0" y="6893809"/>
                </a:lnTo>
                <a:lnTo>
                  <a:pt x="9623338" y="6893809"/>
                </a:lnTo>
                <a:lnTo>
                  <a:pt x="9623338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1485581">
            <a:off x="14279939" y="-989785"/>
            <a:ext cx="5745118" cy="4142269"/>
          </a:xfrm>
          <a:custGeom>
            <a:avLst/>
            <a:gdLst/>
            <a:ahLst/>
            <a:cxnLst/>
            <a:rect l="l" t="t" r="r" b="b"/>
            <a:pathLst>
              <a:path w="6943631" h="4974165">
                <a:moveTo>
                  <a:pt x="0" y="0"/>
                </a:moveTo>
                <a:lnTo>
                  <a:pt x="6943631" y="0"/>
                </a:lnTo>
                <a:lnTo>
                  <a:pt x="6943631" y="4974165"/>
                </a:lnTo>
                <a:lnTo>
                  <a:pt x="0" y="497416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4315533" y="2317004"/>
            <a:ext cx="11715137" cy="5539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MX" sz="120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Y utilizaron algo fundamental: VALIDACIÓN</a:t>
            </a:r>
            <a:endParaRPr lang="en-US" sz="12000" b="1" dirty="0">
              <a:solidFill>
                <a:srgbClr val="621933"/>
              </a:solidFill>
              <a:latin typeface="The Seasons Bold"/>
              <a:ea typeface="The Seasons Bold"/>
              <a:cs typeface="The Seasons Bold"/>
              <a:sym typeface="The Seasons Bold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2EC21C84-1CA8-4A1A-887F-B23202C7C0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756" b="99420" l="2016" r="89746">
                        <a14:foregroundMark x1="36459" y1="55185" x2="3330" y2="83176"/>
                        <a14:foregroundMark x1="3330" y1="83176" x2="2191" y2="84699"/>
                        <a14:foregroundMark x1="2191" y1="84699" x2="74058" y2="96229"/>
                        <a14:foregroundMark x1="57756" y1="61639" x2="24365" y2="97027"/>
                        <a14:foregroundMark x1="24365" y1="97027" x2="23839" y2="97172"/>
                        <a14:foregroundMark x1="19807" y1="89050" x2="14286" y2="99492"/>
                        <a14:foregroundMark x1="44785" y1="2756" x2="26030" y2="22915"/>
                        <a14:foregroundMark x1="26030" y1="22915" x2="25767" y2="23495"/>
                        <a14:foregroundMark x1="55215" y1="7614" x2="65118" y2="12980"/>
                        <a14:foregroundMark x1="65118" y1="12980" x2="65318" y2="13212"/>
                        <a14:foregroundMark x1="66184" y1="19374" x2="64417" y2="20305"/>
                        <a14:foregroundMark x1="64417" y1="20305" x2="59860" y2="20087"/>
                        <a14:backgroundMark x1="86941" y1="6019" x2="74058" y2="37854"/>
                        <a14:backgroundMark x1="8940" y1="5439" x2="11043" y2="17839"/>
                        <a14:backgroundMark x1="11043" y1="17839" x2="2892" y2="45758"/>
                        <a14:backgroundMark x1="64943" y1="13343" x2="68536" y2="19942"/>
                        <a14:backgroundMark x1="12270" y1="36258" x2="3418" y2="5235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22202" y="2436105"/>
            <a:ext cx="6273349" cy="7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5461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B22A32A8-2E61-4890-8E10-E0901BBB2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398" y="-139433"/>
            <a:ext cx="7830902" cy="10274033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B6FE3FC8-F8A6-425F-AAE8-99179655C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400" y="-139433"/>
            <a:ext cx="8227591" cy="10280600"/>
          </a:xfrm>
          <a:prstGeom prst="rect">
            <a:avLst/>
          </a:prstGeom>
        </p:spPr>
      </p:pic>
      <p:sp>
        <p:nvSpPr>
          <p:cNvPr id="14" name="Freeform 14"/>
          <p:cNvSpPr/>
          <p:nvPr/>
        </p:nvSpPr>
        <p:spPr>
          <a:xfrm rot="-643399" flipH="1">
            <a:off x="9900414" y="4622545"/>
            <a:ext cx="9672995" cy="6305802"/>
          </a:xfrm>
          <a:custGeom>
            <a:avLst/>
            <a:gdLst/>
            <a:ahLst/>
            <a:cxnLst/>
            <a:rect l="l" t="t" r="r" b="b"/>
            <a:pathLst>
              <a:path w="9672995" h="6305802">
                <a:moveTo>
                  <a:pt x="9672995" y="0"/>
                </a:moveTo>
                <a:lnTo>
                  <a:pt x="0" y="0"/>
                </a:lnTo>
                <a:lnTo>
                  <a:pt x="0" y="6305802"/>
                </a:lnTo>
                <a:lnTo>
                  <a:pt x="9672995" y="6305802"/>
                </a:lnTo>
                <a:lnTo>
                  <a:pt x="9672995" y="0"/>
                </a:lnTo>
                <a:close/>
              </a:path>
            </a:pathLst>
          </a:custGeom>
          <a:blipFill>
            <a:blip r:embed="rId4"/>
            <a:stretch>
              <a:fillRect l="-90371" t="-87595" r="-4130"/>
            </a:stretch>
          </a:blipFill>
        </p:spPr>
      </p:sp>
      <p:sp>
        <p:nvSpPr>
          <p:cNvPr id="15" name="Freeform 15"/>
          <p:cNvSpPr/>
          <p:nvPr/>
        </p:nvSpPr>
        <p:spPr>
          <a:xfrm rot="3192391">
            <a:off x="-1474276" y="-1462816"/>
            <a:ext cx="3680876" cy="4114800"/>
          </a:xfrm>
          <a:custGeom>
            <a:avLst/>
            <a:gdLst/>
            <a:ahLst/>
            <a:cxnLst/>
            <a:rect l="l" t="t" r="r" b="b"/>
            <a:pathLst>
              <a:path w="3680876" h="4114800">
                <a:moveTo>
                  <a:pt x="0" y="0"/>
                </a:moveTo>
                <a:lnTo>
                  <a:pt x="3680875" y="0"/>
                </a:lnTo>
                <a:lnTo>
                  <a:pt x="3680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150698" y="4584938"/>
            <a:ext cx="5025140" cy="5382244"/>
          </a:xfrm>
          <a:custGeom>
            <a:avLst/>
            <a:gdLst/>
            <a:ahLst/>
            <a:cxnLst/>
            <a:rect l="l" t="t" r="r" b="b"/>
            <a:pathLst>
              <a:path w="5811896" h="6767855">
                <a:moveTo>
                  <a:pt x="0" y="0"/>
                </a:moveTo>
                <a:lnTo>
                  <a:pt x="5811896" y="0"/>
                </a:lnTo>
                <a:lnTo>
                  <a:pt x="5811896" y="6767855"/>
                </a:lnTo>
                <a:lnTo>
                  <a:pt x="0" y="67678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100675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24602" y="2845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>
            <a:off x="0" y="-28286"/>
            <a:ext cx="8208792" cy="6170700"/>
          </a:xfrm>
          <a:custGeom>
            <a:avLst/>
            <a:gdLst/>
            <a:ahLst/>
            <a:cxnLst/>
            <a:rect l="l" t="t" r="r" b="b"/>
            <a:pathLst>
              <a:path w="8208792" h="6170700">
                <a:moveTo>
                  <a:pt x="8208792" y="0"/>
                </a:moveTo>
                <a:lnTo>
                  <a:pt x="0" y="0"/>
                </a:lnTo>
                <a:lnTo>
                  <a:pt x="0" y="6170699"/>
                </a:lnTo>
                <a:lnTo>
                  <a:pt x="8208792" y="6170699"/>
                </a:lnTo>
                <a:lnTo>
                  <a:pt x="8208792" y="0"/>
                </a:lnTo>
                <a:close/>
              </a:path>
            </a:pathLst>
          </a:custGeom>
          <a:blipFill>
            <a:blip r:embed="rId3"/>
            <a:stretch>
              <a:fillRect l="-124284" t="-87595"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-720686" y="-788457"/>
            <a:ext cx="7591624" cy="5438363"/>
          </a:xfrm>
          <a:custGeom>
            <a:avLst/>
            <a:gdLst/>
            <a:ahLst/>
            <a:cxnLst/>
            <a:rect l="l" t="t" r="r" b="b"/>
            <a:pathLst>
              <a:path w="7591624" h="5438363">
                <a:moveTo>
                  <a:pt x="7591624" y="5438363"/>
                </a:moveTo>
                <a:lnTo>
                  <a:pt x="0" y="5438363"/>
                </a:lnTo>
                <a:lnTo>
                  <a:pt x="0" y="0"/>
                </a:lnTo>
                <a:lnTo>
                  <a:pt x="7591624" y="0"/>
                </a:lnTo>
                <a:lnTo>
                  <a:pt x="7591624" y="54383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9485988" y="0"/>
            <a:ext cx="9270267" cy="10048550"/>
            <a:chOff x="0" y="0"/>
            <a:chExt cx="2892321" cy="34706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892321" cy="3470688"/>
            </a:xfrm>
            <a:custGeom>
              <a:avLst/>
              <a:gdLst/>
              <a:ahLst/>
              <a:cxnLst/>
              <a:rect l="l" t="t" r="r" b="b"/>
              <a:pathLst>
                <a:path w="2892321" h="3470688">
                  <a:moveTo>
                    <a:pt x="2505" y="0"/>
                  </a:moveTo>
                  <a:lnTo>
                    <a:pt x="2889815" y="0"/>
                  </a:lnTo>
                  <a:cubicBezTo>
                    <a:pt x="2891199" y="0"/>
                    <a:pt x="2892321" y="1122"/>
                    <a:pt x="2892321" y="2505"/>
                  </a:cubicBezTo>
                  <a:lnTo>
                    <a:pt x="2892321" y="3468182"/>
                  </a:lnTo>
                  <a:cubicBezTo>
                    <a:pt x="2892321" y="3469566"/>
                    <a:pt x="2891199" y="3470688"/>
                    <a:pt x="2889815" y="3470688"/>
                  </a:cubicBezTo>
                  <a:lnTo>
                    <a:pt x="2505" y="3470688"/>
                  </a:lnTo>
                  <a:cubicBezTo>
                    <a:pt x="1122" y="3470688"/>
                    <a:pt x="0" y="3469566"/>
                    <a:pt x="0" y="3468182"/>
                  </a:cubicBezTo>
                  <a:lnTo>
                    <a:pt x="0" y="2505"/>
                  </a:lnTo>
                  <a:cubicBezTo>
                    <a:pt x="0" y="1122"/>
                    <a:pt x="1122" y="0"/>
                    <a:pt x="2505" y="0"/>
                  </a:cubicBezTo>
                  <a:close/>
                </a:path>
              </a:pathLst>
            </a:custGeom>
            <a:solidFill>
              <a:srgbClr val="8B292F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2892321" cy="3499263"/>
            </a:xfrm>
            <a:prstGeom prst="rect">
              <a:avLst/>
            </a:prstGeom>
          </p:spPr>
          <p:txBody>
            <a:bodyPr lIns="46908" tIns="46908" rIns="46908" bIns="46908" rtlCol="0" anchor="ctr"/>
            <a:lstStyle/>
            <a:p>
              <a:pPr algn="ctr">
                <a:lnSpc>
                  <a:spcPts val="250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-1135259">
            <a:off x="6978945" y="7585804"/>
            <a:ext cx="2727845" cy="2846897"/>
          </a:xfrm>
          <a:custGeom>
            <a:avLst/>
            <a:gdLst/>
            <a:ahLst/>
            <a:cxnLst/>
            <a:rect l="l" t="t" r="r" b="b"/>
            <a:pathLst>
              <a:path w="2727845" h="2846897">
                <a:moveTo>
                  <a:pt x="0" y="0"/>
                </a:moveTo>
                <a:lnTo>
                  <a:pt x="2727845" y="0"/>
                </a:lnTo>
                <a:lnTo>
                  <a:pt x="2727845" y="2846898"/>
                </a:lnTo>
                <a:lnTo>
                  <a:pt x="0" y="28468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-281543" y="2710697"/>
            <a:ext cx="6274889" cy="7028898"/>
          </a:xfrm>
          <a:custGeom>
            <a:avLst/>
            <a:gdLst/>
            <a:ahLst/>
            <a:cxnLst/>
            <a:rect l="l" t="t" r="r" b="b"/>
            <a:pathLst>
              <a:path w="6274889" h="7028898">
                <a:moveTo>
                  <a:pt x="6274889" y="0"/>
                </a:moveTo>
                <a:lnTo>
                  <a:pt x="0" y="0"/>
                </a:lnTo>
                <a:lnTo>
                  <a:pt x="0" y="7028897"/>
                </a:lnTo>
                <a:lnTo>
                  <a:pt x="6274889" y="7028897"/>
                </a:lnTo>
                <a:lnTo>
                  <a:pt x="6274889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10462291">
            <a:off x="15895377" y="-394749"/>
            <a:ext cx="2727845" cy="2846897"/>
          </a:xfrm>
          <a:custGeom>
            <a:avLst/>
            <a:gdLst/>
            <a:ahLst/>
            <a:cxnLst/>
            <a:rect l="l" t="t" r="r" b="b"/>
            <a:pathLst>
              <a:path w="2727845" h="2846897">
                <a:moveTo>
                  <a:pt x="0" y="0"/>
                </a:moveTo>
                <a:lnTo>
                  <a:pt x="2727846" y="0"/>
                </a:lnTo>
                <a:lnTo>
                  <a:pt x="2727846" y="2846898"/>
                </a:lnTo>
                <a:lnTo>
                  <a:pt x="0" y="28468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730995" y="6683258"/>
            <a:ext cx="3306803" cy="4114800"/>
          </a:xfrm>
          <a:custGeom>
            <a:avLst/>
            <a:gdLst/>
            <a:ahLst/>
            <a:cxnLst/>
            <a:rect l="l" t="t" r="r" b="b"/>
            <a:pathLst>
              <a:path w="3306803" h="4114800">
                <a:moveTo>
                  <a:pt x="0" y="0"/>
                </a:moveTo>
                <a:lnTo>
                  <a:pt x="3306803" y="0"/>
                </a:lnTo>
                <a:lnTo>
                  <a:pt x="330680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839479" y="-261748"/>
            <a:ext cx="3322716" cy="3507666"/>
          </a:xfrm>
          <a:custGeom>
            <a:avLst/>
            <a:gdLst/>
            <a:ahLst/>
            <a:cxnLst/>
            <a:rect l="l" t="t" r="r" b="b"/>
            <a:pathLst>
              <a:path w="3322716" h="3507666">
                <a:moveTo>
                  <a:pt x="0" y="0"/>
                </a:moveTo>
                <a:lnTo>
                  <a:pt x="3322716" y="0"/>
                </a:lnTo>
                <a:lnTo>
                  <a:pt x="3322716" y="3507666"/>
                </a:lnTo>
                <a:lnTo>
                  <a:pt x="0" y="350766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0151607" y="1727694"/>
            <a:ext cx="7497651" cy="5539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s-MX" sz="6000" b="1" dirty="0">
                <a:solidFill>
                  <a:srgbClr val="FFFFFF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¿Qué problema resuelve un premio internacional para una empresa que quiere entrar a un mercado extranjero?</a:t>
            </a:r>
            <a:endParaRPr lang="en-US" sz="6000" b="1" dirty="0">
              <a:solidFill>
                <a:srgbClr val="FFFFFF"/>
              </a:solidFill>
              <a:latin typeface="The Seasons Bold"/>
              <a:ea typeface="The Seasons Bold"/>
              <a:cs typeface="The Seasons Bold"/>
              <a:sym typeface="The Seasons Bold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ADD7A7B-F593-4B1D-87E7-E464F3F3DAE0}"/>
              </a:ext>
            </a:extLst>
          </p:cNvPr>
          <p:cNvSpPr txBox="1"/>
          <p:nvPr/>
        </p:nvSpPr>
        <p:spPr>
          <a:xfrm>
            <a:off x="10590750" y="8017180"/>
            <a:ext cx="607252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dirty="0">
                <a:solidFill>
                  <a:schemeClr val="bg1"/>
                </a:solidFill>
              </a:rPr>
              <a:t>Reduce la incertidumbre.</a:t>
            </a:r>
          </a:p>
          <a:p>
            <a:r>
              <a:rPr lang="es-MX" sz="2000" dirty="0">
                <a:solidFill>
                  <a:schemeClr val="bg1"/>
                </a:solidFill>
              </a:rPr>
              <a:t>Un consumidor japonés que no conoce Colombia puede no saber si el chocolate colombiano es bueno.</a:t>
            </a:r>
          </a:p>
          <a:p>
            <a:endParaRPr lang="es-MX" sz="2000" dirty="0">
              <a:solidFill>
                <a:schemeClr val="bg1"/>
              </a:solidFill>
            </a:endParaRPr>
          </a:p>
          <a:p>
            <a:r>
              <a:rPr lang="es-MX" sz="2000" dirty="0" err="1">
                <a:solidFill>
                  <a:schemeClr val="bg1"/>
                </a:solidFill>
              </a:rPr>
              <a:t>Pero:"International</a:t>
            </a:r>
            <a:r>
              <a:rPr lang="es-MX" sz="2000" dirty="0">
                <a:solidFill>
                  <a:schemeClr val="bg1"/>
                </a:solidFill>
              </a:rPr>
              <a:t> Chocolate </a:t>
            </a:r>
            <a:r>
              <a:rPr lang="es-MX" sz="2000" dirty="0" err="1">
                <a:solidFill>
                  <a:schemeClr val="bg1"/>
                </a:solidFill>
              </a:rPr>
              <a:t>Awards</a:t>
            </a:r>
            <a:r>
              <a:rPr lang="es-MX" sz="2000" dirty="0">
                <a:solidFill>
                  <a:schemeClr val="bg1"/>
                </a:solidFill>
              </a:rPr>
              <a:t> – </a:t>
            </a:r>
            <a:r>
              <a:rPr lang="es-MX" sz="2000" dirty="0" err="1">
                <a:solidFill>
                  <a:schemeClr val="bg1"/>
                </a:solidFill>
              </a:rPr>
              <a:t>Gold"funciona</a:t>
            </a:r>
            <a:r>
              <a:rPr lang="es-MX" sz="2000" dirty="0">
                <a:solidFill>
                  <a:schemeClr val="bg1"/>
                </a:solidFill>
              </a:rPr>
              <a:t> como señal externa de calidad.</a:t>
            </a:r>
            <a:endParaRPr lang="es-CO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5780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06500" y="381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443545" y="10118854"/>
            <a:ext cx="10580341" cy="679192"/>
            <a:chOff x="0" y="0"/>
            <a:chExt cx="2786592" cy="1788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86592" cy="178882"/>
            </a:xfrm>
            <a:custGeom>
              <a:avLst/>
              <a:gdLst/>
              <a:ahLst/>
              <a:cxnLst/>
              <a:rect l="l" t="t" r="r" b="b"/>
              <a:pathLst>
                <a:path w="2786592" h="178882">
                  <a:moveTo>
                    <a:pt x="0" y="0"/>
                  </a:moveTo>
                  <a:lnTo>
                    <a:pt x="2786592" y="0"/>
                  </a:lnTo>
                  <a:lnTo>
                    <a:pt x="2786592" y="178882"/>
                  </a:lnTo>
                  <a:lnTo>
                    <a:pt x="0" y="178882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786592" cy="2169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0" y="4144755"/>
            <a:ext cx="5858749" cy="6142245"/>
          </a:xfrm>
          <a:custGeom>
            <a:avLst/>
            <a:gdLst/>
            <a:ahLst/>
            <a:cxnLst/>
            <a:rect l="l" t="t" r="r" b="b"/>
            <a:pathLst>
              <a:path w="5858749" h="6142245">
                <a:moveTo>
                  <a:pt x="0" y="0"/>
                </a:moveTo>
                <a:lnTo>
                  <a:pt x="5858749" y="0"/>
                </a:lnTo>
                <a:lnTo>
                  <a:pt x="5858749" y="6142245"/>
                </a:lnTo>
                <a:lnTo>
                  <a:pt x="0" y="61422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6741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-2434751" y="-199793"/>
            <a:ext cx="10580341" cy="399586"/>
            <a:chOff x="0" y="0"/>
            <a:chExt cx="2786592" cy="10524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6592" cy="105241"/>
            </a:xfrm>
            <a:custGeom>
              <a:avLst/>
              <a:gdLst/>
              <a:ahLst/>
              <a:cxnLst/>
              <a:rect l="l" t="t" r="r" b="b"/>
              <a:pathLst>
                <a:path w="2786592" h="105241">
                  <a:moveTo>
                    <a:pt x="0" y="0"/>
                  </a:moveTo>
                  <a:lnTo>
                    <a:pt x="2786592" y="0"/>
                  </a:lnTo>
                  <a:lnTo>
                    <a:pt x="2786592" y="105241"/>
                  </a:lnTo>
                  <a:lnTo>
                    <a:pt x="0" y="105241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786592" cy="1433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10800000">
            <a:off x="12383725" y="0"/>
            <a:ext cx="5863970" cy="4243063"/>
          </a:xfrm>
          <a:custGeom>
            <a:avLst/>
            <a:gdLst/>
            <a:ahLst/>
            <a:cxnLst/>
            <a:rect l="l" t="t" r="r" b="b"/>
            <a:pathLst>
              <a:path w="5863970" h="4243063">
                <a:moveTo>
                  <a:pt x="0" y="0"/>
                </a:moveTo>
                <a:lnTo>
                  <a:pt x="5863970" y="0"/>
                </a:lnTo>
                <a:lnTo>
                  <a:pt x="5863970" y="4243063"/>
                </a:lnTo>
                <a:lnTo>
                  <a:pt x="0" y="42430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4284" t="-94889"/>
            </a:stretch>
          </a:blipFill>
        </p:spPr>
      </p:sp>
      <p:sp>
        <p:nvSpPr>
          <p:cNvPr id="12" name="Freeform 12"/>
          <p:cNvSpPr/>
          <p:nvPr/>
        </p:nvSpPr>
        <p:spPr>
          <a:xfrm rot="-2168323" flipH="1">
            <a:off x="-4024105" y="6011185"/>
            <a:ext cx="9623338" cy="6893809"/>
          </a:xfrm>
          <a:custGeom>
            <a:avLst/>
            <a:gdLst/>
            <a:ahLst/>
            <a:cxnLst/>
            <a:rect l="l" t="t" r="r" b="b"/>
            <a:pathLst>
              <a:path w="9623338" h="6893809">
                <a:moveTo>
                  <a:pt x="9623338" y="0"/>
                </a:moveTo>
                <a:lnTo>
                  <a:pt x="0" y="0"/>
                </a:lnTo>
                <a:lnTo>
                  <a:pt x="0" y="6893809"/>
                </a:lnTo>
                <a:lnTo>
                  <a:pt x="9623338" y="6893809"/>
                </a:lnTo>
                <a:lnTo>
                  <a:pt x="9623338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1485581">
            <a:off x="14279939" y="-989785"/>
            <a:ext cx="5745118" cy="4142269"/>
          </a:xfrm>
          <a:custGeom>
            <a:avLst/>
            <a:gdLst/>
            <a:ahLst/>
            <a:cxnLst/>
            <a:rect l="l" t="t" r="r" b="b"/>
            <a:pathLst>
              <a:path w="6943631" h="4974165">
                <a:moveTo>
                  <a:pt x="0" y="0"/>
                </a:moveTo>
                <a:lnTo>
                  <a:pt x="6943631" y="0"/>
                </a:lnTo>
                <a:lnTo>
                  <a:pt x="6943631" y="4974165"/>
                </a:lnTo>
                <a:lnTo>
                  <a:pt x="0" y="497416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5398890" y="5605030"/>
            <a:ext cx="12072238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MX" sz="36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ProColombia reportó que Cacao Hunters participó en ferias especializadas, incluyendo el Salón del Chocolate de París, donde estableció contactos con potenciales distribuidores y posteriormente inició negociaciones en Francia, Bélgica, Holanda y Luxemburgo.</a:t>
            </a:r>
            <a:endParaRPr lang="en-US" sz="3600" b="1" i="1" dirty="0">
              <a:solidFill>
                <a:srgbClr val="621933"/>
              </a:solidFill>
              <a:latin typeface="The Seasons Bold"/>
              <a:ea typeface="The Seasons Bold"/>
              <a:cs typeface="The Seasons Bold"/>
              <a:sym typeface="The Seaso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927922" y="1168983"/>
            <a:ext cx="14013083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MX" sz="72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Utilizaron ferias internacionales como herramienta de investigación</a:t>
            </a:r>
            <a:endParaRPr lang="en-US" sz="7200" b="1" dirty="0">
              <a:solidFill>
                <a:srgbClr val="621933"/>
              </a:solidFill>
              <a:latin typeface="The Seasons Bold"/>
              <a:ea typeface="The Seasons Bold"/>
              <a:cs typeface="The Seasons Bold"/>
              <a:sym typeface="The Seasons Bold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2EC21C84-1CA8-4A1A-887F-B23202C7C0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756" b="99420" l="2016" r="89746">
                        <a14:foregroundMark x1="36459" y1="55185" x2="3330" y2="83176"/>
                        <a14:foregroundMark x1="3330" y1="83176" x2="2191" y2="84699"/>
                        <a14:foregroundMark x1="2191" y1="84699" x2="74058" y2="96229"/>
                        <a14:foregroundMark x1="57756" y1="61639" x2="24365" y2="97027"/>
                        <a14:foregroundMark x1="24365" y1="97027" x2="23839" y2="97172"/>
                        <a14:foregroundMark x1="19807" y1="89050" x2="14286" y2="99492"/>
                        <a14:foregroundMark x1="44785" y1="2756" x2="26030" y2="22915"/>
                        <a14:foregroundMark x1="26030" y1="22915" x2="25767" y2="23495"/>
                        <a14:foregroundMark x1="55215" y1="7614" x2="65118" y2="12980"/>
                        <a14:foregroundMark x1="65118" y1="12980" x2="65318" y2="13212"/>
                        <a14:foregroundMark x1="66184" y1="19374" x2="64417" y2="20305"/>
                        <a14:foregroundMark x1="64417" y1="20305" x2="59860" y2="20087"/>
                        <a14:backgroundMark x1="86941" y1="6019" x2="74058" y2="37854"/>
                        <a14:backgroundMark x1="8940" y1="5439" x2="11043" y2="17839"/>
                        <a14:backgroundMark x1="11043" y1="17839" x2="2892" y2="45758"/>
                        <a14:backgroundMark x1="64943" y1="13343" x2="68536" y2="19942"/>
                        <a14:backgroundMark x1="12270" y1="36258" x2="3418" y2="5235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22202" y="2404993"/>
            <a:ext cx="6273349" cy="7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7233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90ABEB4-7097-4160-8E5D-286B7FED5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0"/>
            <a:ext cx="8092440" cy="10287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1A11F56-C7A5-4E0E-9CAE-11A5E672A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7840" y="0"/>
            <a:ext cx="1011555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7432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208323" y="0"/>
            <a:ext cx="10079677" cy="10494342"/>
          </a:xfrm>
          <a:custGeom>
            <a:avLst/>
            <a:gdLst/>
            <a:ahLst/>
            <a:cxnLst/>
            <a:rect l="l" t="t" r="r" b="b"/>
            <a:pathLst>
              <a:path w="10079677" h="11017279">
                <a:moveTo>
                  <a:pt x="0" y="0"/>
                </a:moveTo>
                <a:lnTo>
                  <a:pt x="10079677" y="0"/>
                </a:lnTo>
                <a:lnTo>
                  <a:pt x="10079677" y="11017280"/>
                </a:lnTo>
                <a:lnTo>
                  <a:pt x="0" y="110172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4657" b="-1465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2891266"/>
            <a:ext cx="8335356" cy="7395734"/>
          </a:xfrm>
          <a:custGeom>
            <a:avLst/>
            <a:gdLst/>
            <a:ahLst/>
            <a:cxnLst/>
            <a:rect l="l" t="t" r="r" b="b"/>
            <a:pathLst>
              <a:path w="8335356" h="7395734">
                <a:moveTo>
                  <a:pt x="0" y="0"/>
                </a:moveTo>
                <a:lnTo>
                  <a:pt x="8335356" y="0"/>
                </a:lnTo>
                <a:lnTo>
                  <a:pt x="8335356" y="7395734"/>
                </a:lnTo>
                <a:lnTo>
                  <a:pt x="0" y="73957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287976" flipH="1" flipV="1">
            <a:off x="-2242035" y="-1252278"/>
            <a:ext cx="9377033" cy="6717366"/>
          </a:xfrm>
          <a:custGeom>
            <a:avLst/>
            <a:gdLst/>
            <a:ahLst/>
            <a:cxnLst/>
            <a:rect l="l" t="t" r="r" b="b"/>
            <a:pathLst>
              <a:path w="9377033" h="6717366">
                <a:moveTo>
                  <a:pt x="9377033" y="6717366"/>
                </a:moveTo>
                <a:lnTo>
                  <a:pt x="0" y="6717366"/>
                </a:lnTo>
                <a:lnTo>
                  <a:pt x="0" y="0"/>
                </a:lnTo>
                <a:lnTo>
                  <a:pt x="9377033" y="0"/>
                </a:lnTo>
                <a:lnTo>
                  <a:pt x="9377033" y="6717366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144000" y="38100"/>
            <a:ext cx="8382000" cy="102254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54"/>
              </a:lnSpc>
            </a:pPr>
            <a:r>
              <a:rPr lang="es-MX" sz="4000" b="1" dirty="0">
                <a:solidFill>
                  <a:srgbClr val="621933"/>
                </a:solidFill>
                <a:latin typeface="The Seasons"/>
                <a:ea typeface="The Seasons"/>
                <a:cs typeface="The Seasons"/>
                <a:sym typeface="The Seasons"/>
              </a:rPr>
              <a:t>Una feria internacional no es solamente un lugar para vender. También sirve para: </a:t>
            </a:r>
          </a:p>
          <a:p>
            <a:pPr algn="just">
              <a:lnSpc>
                <a:spcPts val="4954"/>
              </a:lnSpc>
            </a:pPr>
            <a:endParaRPr lang="es-MX" sz="4000" b="1" dirty="0">
              <a:solidFill>
                <a:srgbClr val="621933"/>
              </a:solidFill>
              <a:latin typeface="The Seasons"/>
              <a:ea typeface="The Seasons"/>
              <a:cs typeface="The Seasons"/>
              <a:sym typeface="The Seasons"/>
            </a:endParaRPr>
          </a:p>
          <a:p>
            <a:pPr marL="571500" indent="-571500" algn="just">
              <a:lnSpc>
                <a:spcPts val="4954"/>
              </a:lnSpc>
              <a:buFont typeface="Arial" panose="020B0604020202020204" pitchFamily="34" charset="0"/>
              <a:buChar char="•"/>
            </a:pPr>
            <a:r>
              <a:rPr lang="es-MX" sz="4000" b="1" dirty="0">
                <a:solidFill>
                  <a:srgbClr val="621933"/>
                </a:solidFill>
                <a:latin typeface="The Seasons"/>
                <a:ea typeface="The Seasons"/>
                <a:cs typeface="The Seasons"/>
                <a:sym typeface="The Seasons"/>
              </a:rPr>
              <a:t>Observar competidores</a:t>
            </a:r>
          </a:p>
          <a:p>
            <a:pPr marL="571500" indent="-571500" algn="just">
              <a:lnSpc>
                <a:spcPts val="4954"/>
              </a:lnSpc>
              <a:buFont typeface="Arial" panose="020B0604020202020204" pitchFamily="34" charset="0"/>
              <a:buChar char="•"/>
            </a:pPr>
            <a:r>
              <a:rPr lang="es-MX" sz="4000" b="1" dirty="0">
                <a:solidFill>
                  <a:srgbClr val="621933"/>
                </a:solidFill>
                <a:latin typeface="The Seasons"/>
                <a:ea typeface="The Seasons"/>
                <a:cs typeface="The Seasons"/>
                <a:sym typeface="The Seasons"/>
              </a:rPr>
              <a:t>Conocer tendencias</a:t>
            </a:r>
          </a:p>
          <a:p>
            <a:pPr marL="571500" indent="-571500" algn="just">
              <a:lnSpc>
                <a:spcPts val="4954"/>
              </a:lnSpc>
              <a:buFont typeface="Arial" panose="020B0604020202020204" pitchFamily="34" charset="0"/>
              <a:buChar char="•"/>
            </a:pPr>
            <a:r>
              <a:rPr lang="es-MX" sz="4000" b="1" dirty="0">
                <a:solidFill>
                  <a:srgbClr val="621933"/>
                </a:solidFill>
                <a:latin typeface="The Seasons"/>
                <a:ea typeface="The Seasons"/>
                <a:cs typeface="The Seasons"/>
                <a:sym typeface="The Seasons"/>
              </a:rPr>
              <a:t>Hablar con compradores;</a:t>
            </a:r>
          </a:p>
          <a:p>
            <a:pPr marL="571500" indent="-571500">
              <a:lnSpc>
                <a:spcPts val="4954"/>
              </a:lnSpc>
              <a:buFont typeface="Arial" panose="020B0604020202020204" pitchFamily="34" charset="0"/>
              <a:buChar char="•"/>
            </a:pPr>
            <a:r>
              <a:rPr lang="es-MX" sz="4000" b="1" dirty="0">
                <a:solidFill>
                  <a:srgbClr val="621933"/>
                </a:solidFill>
                <a:latin typeface="The Seasons"/>
                <a:ea typeface="The Seasons"/>
                <a:cs typeface="The Seasons"/>
                <a:sym typeface="The Seasons"/>
              </a:rPr>
              <a:t>Identificar distribuidores</a:t>
            </a:r>
          </a:p>
          <a:p>
            <a:pPr marL="571500" indent="-571500">
              <a:lnSpc>
                <a:spcPts val="4954"/>
              </a:lnSpc>
              <a:buFont typeface="Arial" panose="020B0604020202020204" pitchFamily="34" charset="0"/>
              <a:buChar char="•"/>
            </a:pPr>
            <a:r>
              <a:rPr lang="es-MX" sz="4000" b="1" dirty="0">
                <a:solidFill>
                  <a:srgbClr val="621933"/>
                </a:solidFill>
                <a:latin typeface="The Seasons"/>
                <a:ea typeface="The Seasons"/>
                <a:cs typeface="The Seasons"/>
                <a:sym typeface="The Seasons"/>
              </a:rPr>
              <a:t>Recibir retroalimentación</a:t>
            </a:r>
          </a:p>
          <a:p>
            <a:pPr marL="571500" indent="-571500">
              <a:lnSpc>
                <a:spcPts val="4954"/>
              </a:lnSpc>
              <a:buFont typeface="Arial" panose="020B0604020202020204" pitchFamily="34" charset="0"/>
              <a:buChar char="•"/>
            </a:pPr>
            <a:r>
              <a:rPr lang="es-MX" sz="4000" b="1" dirty="0">
                <a:solidFill>
                  <a:srgbClr val="621933"/>
                </a:solidFill>
                <a:latin typeface="The Seasons"/>
                <a:ea typeface="The Seasons"/>
                <a:cs typeface="The Seasons"/>
                <a:sym typeface="The Seasons"/>
              </a:rPr>
              <a:t>Probar aceptación</a:t>
            </a:r>
          </a:p>
          <a:p>
            <a:pPr marL="571500" indent="-571500">
              <a:lnSpc>
                <a:spcPts val="4954"/>
              </a:lnSpc>
              <a:buFont typeface="Arial" panose="020B0604020202020204" pitchFamily="34" charset="0"/>
              <a:buChar char="•"/>
            </a:pPr>
            <a:r>
              <a:rPr lang="es-MX" sz="4000" b="1" dirty="0">
                <a:solidFill>
                  <a:srgbClr val="621933"/>
                </a:solidFill>
                <a:latin typeface="The Seasons"/>
                <a:ea typeface="The Seasons"/>
                <a:cs typeface="The Seasons"/>
                <a:sym typeface="The Seasons"/>
              </a:rPr>
              <a:t>Analizar precios</a:t>
            </a:r>
          </a:p>
          <a:p>
            <a:pPr marL="571500" indent="-571500">
              <a:lnSpc>
                <a:spcPts val="4954"/>
              </a:lnSpc>
              <a:buFont typeface="Arial" panose="020B0604020202020204" pitchFamily="34" charset="0"/>
              <a:buChar char="•"/>
            </a:pPr>
            <a:r>
              <a:rPr lang="es-MX" sz="4000" b="1" dirty="0">
                <a:solidFill>
                  <a:srgbClr val="621933"/>
                </a:solidFill>
                <a:latin typeface="The Seasons"/>
                <a:ea typeface="The Seasons"/>
                <a:cs typeface="The Seasons"/>
                <a:sym typeface="The Seasons"/>
              </a:rPr>
              <a:t>Identificar nuevos mercados</a:t>
            </a:r>
          </a:p>
          <a:p>
            <a:pPr marL="571500" indent="-571500">
              <a:lnSpc>
                <a:spcPts val="4954"/>
              </a:lnSpc>
              <a:buFont typeface="Arial" panose="020B0604020202020204" pitchFamily="34" charset="0"/>
              <a:buChar char="•"/>
            </a:pPr>
            <a:r>
              <a:rPr lang="es-MX" sz="4000" b="1" dirty="0">
                <a:solidFill>
                  <a:srgbClr val="621933"/>
                </a:solidFill>
                <a:latin typeface="The Seasons"/>
                <a:ea typeface="The Seasons"/>
                <a:cs typeface="The Seasons"/>
                <a:sym typeface="The Seasons"/>
              </a:rPr>
              <a:t>Construir redes.</a:t>
            </a:r>
          </a:p>
          <a:p>
            <a:pPr algn="just">
              <a:lnSpc>
                <a:spcPts val="4954"/>
              </a:lnSpc>
            </a:pPr>
            <a:endParaRPr lang="es-MX" sz="4000" b="1" dirty="0">
              <a:solidFill>
                <a:srgbClr val="621933"/>
              </a:solidFill>
              <a:latin typeface="The Seasons"/>
              <a:ea typeface="The Seasons"/>
              <a:cs typeface="The Seasons"/>
              <a:sym typeface="The Seasons"/>
            </a:endParaRPr>
          </a:p>
          <a:p>
            <a:pPr algn="just">
              <a:lnSpc>
                <a:spcPts val="4954"/>
              </a:lnSpc>
            </a:pPr>
            <a:r>
              <a:rPr lang="es-MX" sz="4000" b="1" dirty="0">
                <a:solidFill>
                  <a:srgbClr val="621933"/>
                </a:solidFill>
                <a:latin typeface="The Seasons"/>
                <a:ea typeface="The Seasons"/>
                <a:cs typeface="The Seasons"/>
                <a:sym typeface="The Seasons"/>
              </a:rPr>
              <a:t>Eso es investigación de mercados cualitativa en campo.</a:t>
            </a:r>
            <a:endParaRPr lang="en-US" sz="4000" b="1" dirty="0">
              <a:solidFill>
                <a:srgbClr val="621933"/>
              </a:solidFill>
              <a:latin typeface="The Seasons"/>
              <a:ea typeface="The Seasons"/>
              <a:cs typeface="The Seasons"/>
              <a:sym typeface="The Season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0306" y="24089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443545" y="10118854"/>
            <a:ext cx="10580341" cy="679192"/>
            <a:chOff x="0" y="0"/>
            <a:chExt cx="2786592" cy="1788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86592" cy="178882"/>
            </a:xfrm>
            <a:custGeom>
              <a:avLst/>
              <a:gdLst/>
              <a:ahLst/>
              <a:cxnLst/>
              <a:rect l="l" t="t" r="r" b="b"/>
              <a:pathLst>
                <a:path w="2786592" h="178882">
                  <a:moveTo>
                    <a:pt x="0" y="0"/>
                  </a:moveTo>
                  <a:lnTo>
                    <a:pt x="2786592" y="0"/>
                  </a:lnTo>
                  <a:lnTo>
                    <a:pt x="2786592" y="178882"/>
                  </a:lnTo>
                  <a:lnTo>
                    <a:pt x="0" y="178882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786592" cy="2169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0" y="4144755"/>
            <a:ext cx="5858749" cy="6142245"/>
          </a:xfrm>
          <a:custGeom>
            <a:avLst/>
            <a:gdLst/>
            <a:ahLst/>
            <a:cxnLst/>
            <a:rect l="l" t="t" r="r" b="b"/>
            <a:pathLst>
              <a:path w="5858749" h="6142245">
                <a:moveTo>
                  <a:pt x="0" y="0"/>
                </a:moveTo>
                <a:lnTo>
                  <a:pt x="5858749" y="0"/>
                </a:lnTo>
                <a:lnTo>
                  <a:pt x="5858749" y="6142245"/>
                </a:lnTo>
                <a:lnTo>
                  <a:pt x="0" y="61422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6741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-2434751" y="-199793"/>
            <a:ext cx="10580341" cy="399586"/>
            <a:chOff x="0" y="0"/>
            <a:chExt cx="2786592" cy="10524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6592" cy="105241"/>
            </a:xfrm>
            <a:custGeom>
              <a:avLst/>
              <a:gdLst/>
              <a:ahLst/>
              <a:cxnLst/>
              <a:rect l="l" t="t" r="r" b="b"/>
              <a:pathLst>
                <a:path w="2786592" h="105241">
                  <a:moveTo>
                    <a:pt x="0" y="0"/>
                  </a:moveTo>
                  <a:lnTo>
                    <a:pt x="2786592" y="0"/>
                  </a:lnTo>
                  <a:lnTo>
                    <a:pt x="2786592" y="105241"/>
                  </a:lnTo>
                  <a:lnTo>
                    <a:pt x="0" y="105241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786592" cy="1433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10800000">
            <a:off x="12383725" y="0"/>
            <a:ext cx="5863970" cy="4243063"/>
          </a:xfrm>
          <a:custGeom>
            <a:avLst/>
            <a:gdLst/>
            <a:ahLst/>
            <a:cxnLst/>
            <a:rect l="l" t="t" r="r" b="b"/>
            <a:pathLst>
              <a:path w="5863970" h="4243063">
                <a:moveTo>
                  <a:pt x="0" y="0"/>
                </a:moveTo>
                <a:lnTo>
                  <a:pt x="5863970" y="0"/>
                </a:lnTo>
                <a:lnTo>
                  <a:pt x="5863970" y="4243063"/>
                </a:lnTo>
                <a:lnTo>
                  <a:pt x="0" y="42430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4284" t="-94889"/>
            </a:stretch>
          </a:blipFill>
        </p:spPr>
      </p:sp>
      <p:sp>
        <p:nvSpPr>
          <p:cNvPr id="12" name="Freeform 12"/>
          <p:cNvSpPr/>
          <p:nvPr/>
        </p:nvSpPr>
        <p:spPr>
          <a:xfrm rot="-2168323" flipH="1">
            <a:off x="-4024105" y="6011185"/>
            <a:ext cx="9623338" cy="6893809"/>
          </a:xfrm>
          <a:custGeom>
            <a:avLst/>
            <a:gdLst/>
            <a:ahLst/>
            <a:cxnLst/>
            <a:rect l="l" t="t" r="r" b="b"/>
            <a:pathLst>
              <a:path w="9623338" h="6893809">
                <a:moveTo>
                  <a:pt x="9623338" y="0"/>
                </a:moveTo>
                <a:lnTo>
                  <a:pt x="0" y="0"/>
                </a:lnTo>
                <a:lnTo>
                  <a:pt x="0" y="6893809"/>
                </a:lnTo>
                <a:lnTo>
                  <a:pt x="9623338" y="6893809"/>
                </a:lnTo>
                <a:lnTo>
                  <a:pt x="9623338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1485581">
            <a:off x="12813114" y="364971"/>
            <a:ext cx="5745118" cy="4142269"/>
          </a:xfrm>
          <a:custGeom>
            <a:avLst/>
            <a:gdLst/>
            <a:ahLst/>
            <a:cxnLst/>
            <a:rect l="l" t="t" r="r" b="b"/>
            <a:pathLst>
              <a:path w="6943631" h="4974165">
                <a:moveTo>
                  <a:pt x="0" y="0"/>
                </a:moveTo>
                <a:lnTo>
                  <a:pt x="6943631" y="0"/>
                </a:lnTo>
                <a:lnTo>
                  <a:pt x="6943631" y="4974165"/>
                </a:lnTo>
                <a:lnTo>
                  <a:pt x="0" y="497416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5338234" y="3840088"/>
            <a:ext cx="10343013" cy="47397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s-MX" sz="44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El valor compartido ocurre cuando una empresa encuentra una forma de generar valor económico para sí misma mientras contribuye a resolver una necesidad o mejorar las condiciones sociales y económicas de su entorno (Porter y Kramer)</a:t>
            </a:r>
            <a:endParaRPr lang="en-US" sz="2800" i="1" dirty="0">
              <a:solidFill>
                <a:srgbClr val="621933"/>
              </a:solidFill>
              <a:latin typeface="The Seasons Bold"/>
              <a:ea typeface="The Seasons Bold"/>
              <a:cs typeface="The Seasons Bold"/>
              <a:sym typeface="The Seaso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524000" y="-838205"/>
            <a:ext cx="14540202" cy="32508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583"/>
              </a:lnSpc>
            </a:pPr>
            <a:r>
              <a:rPr lang="en-US" sz="120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El valor Compartido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2EC21C84-1CA8-4A1A-887F-B23202C7C0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756" b="99420" l="2016" r="89746">
                        <a14:foregroundMark x1="36459" y1="55185" x2="3330" y2="83176"/>
                        <a14:foregroundMark x1="3330" y1="83176" x2="2191" y2="84699"/>
                        <a14:foregroundMark x1="2191" y1="84699" x2="74058" y2="96229"/>
                        <a14:foregroundMark x1="57756" y1="61639" x2="24365" y2="97027"/>
                        <a14:foregroundMark x1="24365" y1="97027" x2="23839" y2="97172"/>
                        <a14:foregroundMark x1="19807" y1="89050" x2="14286" y2="99492"/>
                        <a14:foregroundMark x1="44785" y1="2756" x2="26030" y2="22915"/>
                        <a14:foregroundMark x1="26030" y1="22915" x2="25767" y2="23495"/>
                        <a14:foregroundMark x1="55215" y1="7614" x2="65118" y2="12980"/>
                        <a14:foregroundMark x1="65118" y1="12980" x2="65318" y2="13212"/>
                        <a14:foregroundMark x1="66184" y1="19374" x2="64417" y2="20305"/>
                        <a14:foregroundMark x1="64417" y1="20305" x2="59860" y2="20087"/>
                        <a14:backgroundMark x1="86941" y1="6019" x2="74058" y2="37854"/>
                        <a14:backgroundMark x1="8940" y1="5439" x2="11043" y2="17839"/>
                        <a14:backgroundMark x1="11043" y1="17839" x2="2892" y2="45758"/>
                        <a14:backgroundMark x1="64943" y1="13343" x2="68536" y2="19942"/>
                        <a14:backgroundMark x1="12270" y1="36258" x2="3418" y2="5235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22202" y="2436105"/>
            <a:ext cx="6273349" cy="7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5374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0306" y="24089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335229E-BCD4-4190-9946-A0131C810D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076" y="2596272"/>
            <a:ext cx="10504318" cy="7004911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6443545" y="10118854"/>
            <a:ext cx="10580341" cy="679192"/>
            <a:chOff x="0" y="0"/>
            <a:chExt cx="2786592" cy="1788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86592" cy="178882"/>
            </a:xfrm>
            <a:custGeom>
              <a:avLst/>
              <a:gdLst/>
              <a:ahLst/>
              <a:cxnLst/>
              <a:rect l="l" t="t" r="r" b="b"/>
              <a:pathLst>
                <a:path w="2786592" h="178882">
                  <a:moveTo>
                    <a:pt x="0" y="0"/>
                  </a:moveTo>
                  <a:lnTo>
                    <a:pt x="2786592" y="0"/>
                  </a:lnTo>
                  <a:lnTo>
                    <a:pt x="2786592" y="178882"/>
                  </a:lnTo>
                  <a:lnTo>
                    <a:pt x="0" y="178882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786592" cy="2169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0" y="4144755"/>
            <a:ext cx="5858749" cy="6142245"/>
          </a:xfrm>
          <a:custGeom>
            <a:avLst/>
            <a:gdLst/>
            <a:ahLst/>
            <a:cxnLst/>
            <a:rect l="l" t="t" r="r" b="b"/>
            <a:pathLst>
              <a:path w="5858749" h="6142245">
                <a:moveTo>
                  <a:pt x="0" y="0"/>
                </a:moveTo>
                <a:lnTo>
                  <a:pt x="5858749" y="0"/>
                </a:lnTo>
                <a:lnTo>
                  <a:pt x="5858749" y="6142245"/>
                </a:lnTo>
                <a:lnTo>
                  <a:pt x="0" y="614224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6741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-2434751" y="-199793"/>
            <a:ext cx="10580341" cy="399586"/>
            <a:chOff x="0" y="0"/>
            <a:chExt cx="2786592" cy="10524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6592" cy="105241"/>
            </a:xfrm>
            <a:custGeom>
              <a:avLst/>
              <a:gdLst/>
              <a:ahLst/>
              <a:cxnLst/>
              <a:rect l="l" t="t" r="r" b="b"/>
              <a:pathLst>
                <a:path w="2786592" h="105241">
                  <a:moveTo>
                    <a:pt x="0" y="0"/>
                  </a:moveTo>
                  <a:lnTo>
                    <a:pt x="2786592" y="0"/>
                  </a:lnTo>
                  <a:lnTo>
                    <a:pt x="2786592" y="105241"/>
                  </a:lnTo>
                  <a:lnTo>
                    <a:pt x="0" y="105241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786592" cy="1433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10800000">
            <a:off x="12383725" y="0"/>
            <a:ext cx="5863970" cy="4243063"/>
          </a:xfrm>
          <a:custGeom>
            <a:avLst/>
            <a:gdLst/>
            <a:ahLst/>
            <a:cxnLst/>
            <a:rect l="l" t="t" r="r" b="b"/>
            <a:pathLst>
              <a:path w="5863970" h="4243063">
                <a:moveTo>
                  <a:pt x="0" y="0"/>
                </a:moveTo>
                <a:lnTo>
                  <a:pt x="5863970" y="0"/>
                </a:lnTo>
                <a:lnTo>
                  <a:pt x="5863970" y="4243063"/>
                </a:lnTo>
                <a:lnTo>
                  <a:pt x="0" y="42430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4284" t="-94889"/>
            </a:stretch>
          </a:blipFill>
        </p:spPr>
      </p:sp>
      <p:sp>
        <p:nvSpPr>
          <p:cNvPr id="12" name="Freeform 12"/>
          <p:cNvSpPr/>
          <p:nvPr/>
        </p:nvSpPr>
        <p:spPr>
          <a:xfrm rot="-2168323" flipH="1">
            <a:off x="-4024104" y="6214385"/>
            <a:ext cx="9623338" cy="6893809"/>
          </a:xfrm>
          <a:custGeom>
            <a:avLst/>
            <a:gdLst/>
            <a:ahLst/>
            <a:cxnLst/>
            <a:rect l="l" t="t" r="r" b="b"/>
            <a:pathLst>
              <a:path w="9623338" h="6893809">
                <a:moveTo>
                  <a:pt x="9623338" y="0"/>
                </a:moveTo>
                <a:lnTo>
                  <a:pt x="0" y="0"/>
                </a:lnTo>
                <a:lnTo>
                  <a:pt x="0" y="6893809"/>
                </a:lnTo>
                <a:lnTo>
                  <a:pt x="9623338" y="6893809"/>
                </a:lnTo>
                <a:lnTo>
                  <a:pt x="962333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1485581">
            <a:off x="12813114" y="364971"/>
            <a:ext cx="5745118" cy="4142269"/>
          </a:xfrm>
          <a:custGeom>
            <a:avLst/>
            <a:gdLst/>
            <a:ahLst/>
            <a:cxnLst/>
            <a:rect l="l" t="t" r="r" b="b"/>
            <a:pathLst>
              <a:path w="6943631" h="4974165">
                <a:moveTo>
                  <a:pt x="0" y="0"/>
                </a:moveTo>
                <a:lnTo>
                  <a:pt x="6943631" y="0"/>
                </a:lnTo>
                <a:lnTo>
                  <a:pt x="6943631" y="4974165"/>
                </a:lnTo>
                <a:lnTo>
                  <a:pt x="0" y="49741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2726006" y="4557560"/>
            <a:ext cx="5179407" cy="4062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s-MX" sz="44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Porter y Kramer distinguen el valor compartido de la responsabilidad social empresarial (RSE).</a:t>
            </a:r>
            <a:endParaRPr lang="en-US" sz="2800" i="1" dirty="0">
              <a:solidFill>
                <a:srgbClr val="621933"/>
              </a:solidFill>
              <a:latin typeface="The Seasons Bold"/>
              <a:ea typeface="The Seasons Bold"/>
              <a:cs typeface="The Seasons Bold"/>
              <a:sym typeface="The Seaso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524000" y="-838205"/>
            <a:ext cx="14540202" cy="32508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583"/>
              </a:lnSpc>
            </a:pPr>
            <a:r>
              <a:rPr lang="en-US" sz="120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El valor Compartido</a:t>
            </a:r>
          </a:p>
        </p:txBody>
      </p:sp>
    </p:spTree>
    <p:extLst>
      <p:ext uri="{BB962C8B-B14F-4D97-AF65-F5344CB8AC3E}">
        <p14:creationId xmlns:p14="http://schemas.microsoft.com/office/powerpoint/2010/main" val="32672025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0306" y="24089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335229E-BCD4-4190-9946-A0131C810D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076" y="2596272"/>
            <a:ext cx="10504318" cy="7004911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6443545" y="10118854"/>
            <a:ext cx="10580341" cy="679192"/>
            <a:chOff x="0" y="0"/>
            <a:chExt cx="2786592" cy="1788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86592" cy="178882"/>
            </a:xfrm>
            <a:custGeom>
              <a:avLst/>
              <a:gdLst/>
              <a:ahLst/>
              <a:cxnLst/>
              <a:rect l="l" t="t" r="r" b="b"/>
              <a:pathLst>
                <a:path w="2786592" h="178882">
                  <a:moveTo>
                    <a:pt x="0" y="0"/>
                  </a:moveTo>
                  <a:lnTo>
                    <a:pt x="2786592" y="0"/>
                  </a:lnTo>
                  <a:lnTo>
                    <a:pt x="2786592" y="178882"/>
                  </a:lnTo>
                  <a:lnTo>
                    <a:pt x="0" y="178882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786592" cy="2169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0" y="4144755"/>
            <a:ext cx="5858749" cy="6142245"/>
          </a:xfrm>
          <a:custGeom>
            <a:avLst/>
            <a:gdLst/>
            <a:ahLst/>
            <a:cxnLst/>
            <a:rect l="l" t="t" r="r" b="b"/>
            <a:pathLst>
              <a:path w="5858749" h="6142245">
                <a:moveTo>
                  <a:pt x="0" y="0"/>
                </a:moveTo>
                <a:lnTo>
                  <a:pt x="5858749" y="0"/>
                </a:lnTo>
                <a:lnTo>
                  <a:pt x="5858749" y="6142245"/>
                </a:lnTo>
                <a:lnTo>
                  <a:pt x="0" y="614224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6741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-2434751" y="-199793"/>
            <a:ext cx="10580341" cy="399586"/>
            <a:chOff x="0" y="0"/>
            <a:chExt cx="2786592" cy="10524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6592" cy="105241"/>
            </a:xfrm>
            <a:custGeom>
              <a:avLst/>
              <a:gdLst/>
              <a:ahLst/>
              <a:cxnLst/>
              <a:rect l="l" t="t" r="r" b="b"/>
              <a:pathLst>
                <a:path w="2786592" h="105241">
                  <a:moveTo>
                    <a:pt x="0" y="0"/>
                  </a:moveTo>
                  <a:lnTo>
                    <a:pt x="2786592" y="0"/>
                  </a:lnTo>
                  <a:lnTo>
                    <a:pt x="2786592" y="105241"/>
                  </a:lnTo>
                  <a:lnTo>
                    <a:pt x="0" y="105241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786592" cy="1433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10800000">
            <a:off x="12383725" y="0"/>
            <a:ext cx="5863970" cy="4243063"/>
          </a:xfrm>
          <a:custGeom>
            <a:avLst/>
            <a:gdLst/>
            <a:ahLst/>
            <a:cxnLst/>
            <a:rect l="l" t="t" r="r" b="b"/>
            <a:pathLst>
              <a:path w="5863970" h="4243063">
                <a:moveTo>
                  <a:pt x="0" y="0"/>
                </a:moveTo>
                <a:lnTo>
                  <a:pt x="5863970" y="0"/>
                </a:lnTo>
                <a:lnTo>
                  <a:pt x="5863970" y="4243063"/>
                </a:lnTo>
                <a:lnTo>
                  <a:pt x="0" y="42430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4284" t="-94889"/>
            </a:stretch>
          </a:blipFill>
        </p:spPr>
      </p:sp>
      <p:sp>
        <p:nvSpPr>
          <p:cNvPr id="12" name="Freeform 12"/>
          <p:cNvSpPr/>
          <p:nvPr/>
        </p:nvSpPr>
        <p:spPr>
          <a:xfrm rot="-2168323" flipH="1">
            <a:off x="-4024104" y="6214385"/>
            <a:ext cx="9623338" cy="6893809"/>
          </a:xfrm>
          <a:custGeom>
            <a:avLst/>
            <a:gdLst/>
            <a:ahLst/>
            <a:cxnLst/>
            <a:rect l="l" t="t" r="r" b="b"/>
            <a:pathLst>
              <a:path w="9623338" h="6893809">
                <a:moveTo>
                  <a:pt x="9623338" y="0"/>
                </a:moveTo>
                <a:lnTo>
                  <a:pt x="0" y="0"/>
                </a:lnTo>
                <a:lnTo>
                  <a:pt x="0" y="6893809"/>
                </a:lnTo>
                <a:lnTo>
                  <a:pt x="9623338" y="6893809"/>
                </a:lnTo>
                <a:lnTo>
                  <a:pt x="962333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1485581">
            <a:off x="12813114" y="364971"/>
            <a:ext cx="5745118" cy="4142269"/>
          </a:xfrm>
          <a:custGeom>
            <a:avLst/>
            <a:gdLst/>
            <a:ahLst/>
            <a:cxnLst/>
            <a:rect l="l" t="t" r="r" b="b"/>
            <a:pathLst>
              <a:path w="6943631" h="4974165">
                <a:moveTo>
                  <a:pt x="0" y="0"/>
                </a:moveTo>
                <a:lnTo>
                  <a:pt x="6943631" y="0"/>
                </a:lnTo>
                <a:lnTo>
                  <a:pt x="6943631" y="4974165"/>
                </a:lnTo>
                <a:lnTo>
                  <a:pt x="0" y="49741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2726006" y="4557560"/>
            <a:ext cx="5179407" cy="4062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s-MX" sz="44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Porter y Kramer distinguen el valor compartido de la responsabilidad social empresarial (RSE).</a:t>
            </a:r>
            <a:endParaRPr lang="en-US" sz="2800" i="1" dirty="0">
              <a:solidFill>
                <a:srgbClr val="621933"/>
              </a:solidFill>
              <a:latin typeface="The Seasons Bold"/>
              <a:ea typeface="The Seasons Bold"/>
              <a:cs typeface="The Seasons Bold"/>
              <a:sym typeface="The Seaso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524000" y="-838205"/>
            <a:ext cx="14540202" cy="32508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583"/>
              </a:lnSpc>
            </a:pPr>
            <a:r>
              <a:rPr lang="en-US" sz="120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El valor Compartido</a:t>
            </a:r>
          </a:p>
        </p:txBody>
      </p:sp>
    </p:spTree>
    <p:extLst>
      <p:ext uri="{BB962C8B-B14F-4D97-AF65-F5344CB8AC3E}">
        <p14:creationId xmlns:p14="http://schemas.microsoft.com/office/powerpoint/2010/main" val="15740591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305" y="0"/>
            <a:ext cx="18288000" cy="10599572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-2434751" y="-199793"/>
            <a:ext cx="10580341" cy="399586"/>
            <a:chOff x="0" y="0"/>
            <a:chExt cx="2786592" cy="10524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86592" cy="105241"/>
            </a:xfrm>
            <a:custGeom>
              <a:avLst/>
              <a:gdLst/>
              <a:ahLst/>
              <a:cxnLst/>
              <a:rect l="l" t="t" r="r" b="b"/>
              <a:pathLst>
                <a:path w="2786592" h="105241">
                  <a:moveTo>
                    <a:pt x="0" y="0"/>
                  </a:moveTo>
                  <a:lnTo>
                    <a:pt x="2786592" y="0"/>
                  </a:lnTo>
                  <a:lnTo>
                    <a:pt x="2786592" y="105241"/>
                  </a:lnTo>
                  <a:lnTo>
                    <a:pt x="0" y="105241"/>
                  </a:lnTo>
                  <a:close/>
                </a:path>
              </a:pathLst>
            </a:custGeom>
            <a:solidFill>
              <a:srgbClr val="97A6A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786592" cy="1433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10800000">
            <a:off x="12383725" y="0"/>
            <a:ext cx="5863970" cy="4243063"/>
          </a:xfrm>
          <a:custGeom>
            <a:avLst/>
            <a:gdLst/>
            <a:ahLst/>
            <a:cxnLst/>
            <a:rect l="l" t="t" r="r" b="b"/>
            <a:pathLst>
              <a:path w="5863970" h="4243063">
                <a:moveTo>
                  <a:pt x="0" y="0"/>
                </a:moveTo>
                <a:lnTo>
                  <a:pt x="5863970" y="0"/>
                </a:lnTo>
                <a:lnTo>
                  <a:pt x="5863970" y="4243063"/>
                </a:lnTo>
                <a:lnTo>
                  <a:pt x="0" y="42430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4284" t="-94889"/>
            </a:stretch>
          </a:blipFill>
        </p:spPr>
      </p:sp>
      <p:sp>
        <p:nvSpPr>
          <p:cNvPr id="12" name="Freeform 12"/>
          <p:cNvSpPr/>
          <p:nvPr/>
        </p:nvSpPr>
        <p:spPr>
          <a:xfrm rot="-2168323" flipH="1">
            <a:off x="-4024104" y="6214385"/>
            <a:ext cx="9623338" cy="6893809"/>
          </a:xfrm>
          <a:custGeom>
            <a:avLst/>
            <a:gdLst/>
            <a:ahLst/>
            <a:cxnLst/>
            <a:rect l="l" t="t" r="r" b="b"/>
            <a:pathLst>
              <a:path w="9623338" h="6893809">
                <a:moveTo>
                  <a:pt x="9623338" y="0"/>
                </a:moveTo>
                <a:lnTo>
                  <a:pt x="0" y="0"/>
                </a:lnTo>
                <a:lnTo>
                  <a:pt x="0" y="6893809"/>
                </a:lnTo>
                <a:lnTo>
                  <a:pt x="9623338" y="6893809"/>
                </a:lnTo>
                <a:lnTo>
                  <a:pt x="962333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1485581">
            <a:off x="12813114" y="364971"/>
            <a:ext cx="5745118" cy="4142269"/>
          </a:xfrm>
          <a:custGeom>
            <a:avLst/>
            <a:gdLst/>
            <a:ahLst/>
            <a:cxnLst/>
            <a:rect l="l" t="t" r="r" b="b"/>
            <a:pathLst>
              <a:path w="6943631" h="4974165">
                <a:moveTo>
                  <a:pt x="0" y="0"/>
                </a:moveTo>
                <a:lnTo>
                  <a:pt x="6943631" y="0"/>
                </a:lnTo>
                <a:lnTo>
                  <a:pt x="6943631" y="4974165"/>
                </a:lnTo>
                <a:lnTo>
                  <a:pt x="0" y="49741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1678403" y="3836754"/>
            <a:ext cx="5713573" cy="47397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s-MX" sz="44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El valor compartido plantea: </a:t>
            </a:r>
            <a:r>
              <a:rPr lang="es-MX" sz="4400" b="1" i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“La empresa encuentra una oportunidad de negocio en la solución de un problema social o económico.”</a:t>
            </a:r>
            <a:endParaRPr lang="en-US" sz="2800" i="1" dirty="0">
              <a:solidFill>
                <a:srgbClr val="621933"/>
              </a:solidFill>
              <a:latin typeface="The Seasons Bold"/>
              <a:ea typeface="The Seasons Bold"/>
              <a:cs typeface="The Seasons Bold"/>
              <a:sym typeface="The Seaso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524000" y="-838205"/>
            <a:ext cx="14540202" cy="32508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583"/>
              </a:lnSpc>
            </a:pPr>
            <a:r>
              <a:rPr lang="en-US" sz="12000" b="1" dirty="0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El valor Compartido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E8A8273D-52F7-42B6-BAC6-6E49078F12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2697" y="2758729"/>
            <a:ext cx="9347035" cy="653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4665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5811492-179D-42F3-9247-4E17B34C4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700"/>
            <a:ext cx="182880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9163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0724987" y="4905574"/>
            <a:ext cx="9137683" cy="5640605"/>
          </a:xfrm>
          <a:custGeom>
            <a:avLst/>
            <a:gdLst/>
            <a:ahLst/>
            <a:cxnLst/>
            <a:rect l="l" t="t" r="r" b="b"/>
            <a:pathLst>
              <a:path w="9137683" h="5640605">
                <a:moveTo>
                  <a:pt x="9137683" y="0"/>
                </a:moveTo>
                <a:lnTo>
                  <a:pt x="0" y="0"/>
                </a:lnTo>
                <a:lnTo>
                  <a:pt x="0" y="5640604"/>
                </a:lnTo>
                <a:lnTo>
                  <a:pt x="9137683" y="5640604"/>
                </a:lnTo>
                <a:lnTo>
                  <a:pt x="9137683" y="0"/>
                </a:lnTo>
                <a:close/>
              </a:path>
            </a:pathLst>
          </a:custGeom>
          <a:blipFill>
            <a:blip r:embed="rId3"/>
            <a:stretch>
              <a:fillRect l="-137908" t="-153490" r="-10961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921715" y="4219256"/>
            <a:ext cx="8444570" cy="4204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805"/>
              </a:lnSpc>
            </a:pPr>
            <a:r>
              <a:rPr lang="en-US" sz="14805" b="1">
                <a:solidFill>
                  <a:srgbClr val="62193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MUCHAS GRACIAS</a:t>
            </a:r>
          </a:p>
        </p:txBody>
      </p:sp>
      <p:sp>
        <p:nvSpPr>
          <p:cNvPr id="5" name="Freeform 5"/>
          <p:cNvSpPr/>
          <p:nvPr/>
        </p:nvSpPr>
        <p:spPr>
          <a:xfrm>
            <a:off x="3688871" y="-14584"/>
            <a:ext cx="10910259" cy="820670"/>
          </a:xfrm>
          <a:custGeom>
            <a:avLst/>
            <a:gdLst/>
            <a:ahLst/>
            <a:cxnLst/>
            <a:rect l="l" t="t" r="r" b="b"/>
            <a:pathLst>
              <a:path w="10910259" h="820670">
                <a:moveTo>
                  <a:pt x="0" y="0"/>
                </a:moveTo>
                <a:lnTo>
                  <a:pt x="10910258" y="0"/>
                </a:lnTo>
                <a:lnTo>
                  <a:pt x="10910258" y="820670"/>
                </a:lnTo>
                <a:lnTo>
                  <a:pt x="0" y="8206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1101324"/>
            </a:stretch>
          </a:blipFill>
        </p:spPr>
      </p:sp>
      <p:sp>
        <p:nvSpPr>
          <p:cNvPr id="6" name="Freeform 6"/>
          <p:cNvSpPr/>
          <p:nvPr/>
        </p:nvSpPr>
        <p:spPr>
          <a:xfrm rot="-10800000">
            <a:off x="12077025" y="0"/>
            <a:ext cx="6210975" cy="4668904"/>
          </a:xfrm>
          <a:custGeom>
            <a:avLst/>
            <a:gdLst/>
            <a:ahLst/>
            <a:cxnLst/>
            <a:rect l="l" t="t" r="r" b="b"/>
            <a:pathLst>
              <a:path w="6210975" h="4668904">
                <a:moveTo>
                  <a:pt x="0" y="0"/>
                </a:moveTo>
                <a:lnTo>
                  <a:pt x="6210975" y="0"/>
                </a:lnTo>
                <a:lnTo>
                  <a:pt x="6210975" y="4668904"/>
                </a:lnTo>
                <a:lnTo>
                  <a:pt x="0" y="46689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24284" t="-87595"/>
            </a:stretch>
          </a:blipFill>
        </p:spPr>
      </p:sp>
      <p:sp>
        <p:nvSpPr>
          <p:cNvPr id="7" name="Freeform 7"/>
          <p:cNvSpPr/>
          <p:nvPr/>
        </p:nvSpPr>
        <p:spPr>
          <a:xfrm rot="-10800000" flipH="1">
            <a:off x="0" y="-14584"/>
            <a:ext cx="6210975" cy="4668904"/>
          </a:xfrm>
          <a:custGeom>
            <a:avLst/>
            <a:gdLst/>
            <a:ahLst/>
            <a:cxnLst/>
            <a:rect l="l" t="t" r="r" b="b"/>
            <a:pathLst>
              <a:path w="6210975" h="4668904">
                <a:moveTo>
                  <a:pt x="6210975" y="0"/>
                </a:moveTo>
                <a:lnTo>
                  <a:pt x="0" y="0"/>
                </a:lnTo>
                <a:lnTo>
                  <a:pt x="0" y="4668904"/>
                </a:lnTo>
                <a:lnTo>
                  <a:pt x="6210975" y="4668904"/>
                </a:lnTo>
                <a:lnTo>
                  <a:pt x="6210975" y="0"/>
                </a:lnTo>
                <a:close/>
              </a:path>
            </a:pathLst>
          </a:custGeom>
          <a:blipFill>
            <a:blip r:embed="rId6"/>
            <a:stretch>
              <a:fillRect l="-124284" t="-87595"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0" y="-766892"/>
            <a:ext cx="5744010" cy="4114800"/>
          </a:xfrm>
          <a:custGeom>
            <a:avLst/>
            <a:gdLst/>
            <a:ahLst/>
            <a:cxnLst/>
            <a:rect l="l" t="t" r="r" b="b"/>
            <a:pathLst>
              <a:path w="5744010" h="4114800">
                <a:moveTo>
                  <a:pt x="5744010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5744010" y="0"/>
                </a:lnTo>
                <a:lnTo>
                  <a:pt x="5744010" y="411480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V="1">
            <a:off x="12543990" y="-766892"/>
            <a:ext cx="5744010" cy="4114800"/>
          </a:xfrm>
          <a:custGeom>
            <a:avLst/>
            <a:gdLst/>
            <a:ahLst/>
            <a:cxnLst/>
            <a:rect l="l" t="t" r="r" b="b"/>
            <a:pathLst>
              <a:path w="5744010" h="4114800">
                <a:moveTo>
                  <a:pt x="0" y="4114800"/>
                </a:moveTo>
                <a:lnTo>
                  <a:pt x="5744010" y="4114800"/>
                </a:lnTo>
                <a:lnTo>
                  <a:pt x="5744010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>
            <a:off x="8130276" y="1290508"/>
            <a:ext cx="2027449" cy="2271073"/>
          </a:xfrm>
          <a:custGeom>
            <a:avLst/>
            <a:gdLst/>
            <a:ahLst/>
            <a:cxnLst/>
            <a:rect l="l" t="t" r="r" b="b"/>
            <a:pathLst>
              <a:path w="2027449" h="2271073">
                <a:moveTo>
                  <a:pt x="2027448" y="0"/>
                </a:moveTo>
                <a:lnTo>
                  <a:pt x="0" y="0"/>
                </a:lnTo>
                <a:lnTo>
                  <a:pt x="0" y="2271073"/>
                </a:lnTo>
                <a:lnTo>
                  <a:pt x="2027448" y="2271073"/>
                </a:lnTo>
                <a:lnTo>
                  <a:pt x="2027448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1013142" y="5787002"/>
            <a:ext cx="9137683" cy="5640605"/>
          </a:xfrm>
          <a:custGeom>
            <a:avLst/>
            <a:gdLst/>
            <a:ahLst/>
            <a:cxnLst/>
            <a:rect l="l" t="t" r="r" b="b"/>
            <a:pathLst>
              <a:path w="9137683" h="5640605">
                <a:moveTo>
                  <a:pt x="0" y="0"/>
                </a:moveTo>
                <a:lnTo>
                  <a:pt x="9137682" y="0"/>
                </a:lnTo>
                <a:lnTo>
                  <a:pt x="9137682" y="5640604"/>
                </a:lnTo>
                <a:lnTo>
                  <a:pt x="0" y="56406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7908" t="-153490" r="-10961"/>
            </a:stretch>
          </a:blipFill>
        </p:spPr>
      </p:sp>
      <p:sp>
        <p:nvSpPr>
          <p:cNvPr id="12" name="Freeform 12"/>
          <p:cNvSpPr/>
          <p:nvPr/>
        </p:nvSpPr>
        <p:spPr>
          <a:xfrm flipH="1">
            <a:off x="16218685" y="0"/>
            <a:ext cx="2551338" cy="10498326"/>
          </a:xfrm>
          <a:custGeom>
            <a:avLst/>
            <a:gdLst/>
            <a:ahLst/>
            <a:cxnLst/>
            <a:rect l="l" t="t" r="r" b="b"/>
            <a:pathLst>
              <a:path w="2551338" h="10498326">
                <a:moveTo>
                  <a:pt x="2551339" y="0"/>
                </a:moveTo>
                <a:lnTo>
                  <a:pt x="0" y="0"/>
                </a:lnTo>
                <a:lnTo>
                  <a:pt x="0" y="10498326"/>
                </a:lnTo>
                <a:lnTo>
                  <a:pt x="2551339" y="10498326"/>
                </a:lnTo>
                <a:lnTo>
                  <a:pt x="255133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355363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-484332" y="-14584"/>
            <a:ext cx="2551338" cy="10498326"/>
          </a:xfrm>
          <a:custGeom>
            <a:avLst/>
            <a:gdLst/>
            <a:ahLst/>
            <a:cxnLst/>
            <a:rect l="l" t="t" r="r" b="b"/>
            <a:pathLst>
              <a:path w="2551338" h="10498326">
                <a:moveTo>
                  <a:pt x="0" y="0"/>
                </a:moveTo>
                <a:lnTo>
                  <a:pt x="2551338" y="0"/>
                </a:lnTo>
                <a:lnTo>
                  <a:pt x="2551338" y="10498326"/>
                </a:lnTo>
                <a:lnTo>
                  <a:pt x="0" y="104983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355363"/>
            </a:stretch>
          </a:blipFill>
        </p:spPr>
      </p:sp>
      <p:sp>
        <p:nvSpPr>
          <p:cNvPr id="14" name="Freeform 14"/>
          <p:cNvSpPr/>
          <p:nvPr/>
        </p:nvSpPr>
        <p:spPr>
          <a:xfrm rot="-8977066" flipH="1" flipV="1">
            <a:off x="12371107" y="5697523"/>
            <a:ext cx="9377033" cy="6717366"/>
          </a:xfrm>
          <a:custGeom>
            <a:avLst/>
            <a:gdLst/>
            <a:ahLst/>
            <a:cxnLst/>
            <a:rect l="l" t="t" r="r" b="b"/>
            <a:pathLst>
              <a:path w="9377033" h="6717366">
                <a:moveTo>
                  <a:pt x="9377034" y="6717366"/>
                </a:moveTo>
                <a:lnTo>
                  <a:pt x="0" y="6717366"/>
                </a:lnTo>
                <a:lnTo>
                  <a:pt x="0" y="0"/>
                </a:lnTo>
                <a:lnTo>
                  <a:pt x="9377034" y="0"/>
                </a:lnTo>
                <a:lnTo>
                  <a:pt x="9377034" y="6717366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10677482" flipV="1">
            <a:off x="-2114312" y="6759824"/>
            <a:ext cx="9377033" cy="6717366"/>
          </a:xfrm>
          <a:custGeom>
            <a:avLst/>
            <a:gdLst/>
            <a:ahLst/>
            <a:cxnLst/>
            <a:rect l="l" t="t" r="r" b="b"/>
            <a:pathLst>
              <a:path w="9377033" h="6717366">
                <a:moveTo>
                  <a:pt x="0" y="6717365"/>
                </a:moveTo>
                <a:lnTo>
                  <a:pt x="9377034" y="6717365"/>
                </a:lnTo>
                <a:lnTo>
                  <a:pt x="9377034" y="0"/>
                </a:lnTo>
                <a:lnTo>
                  <a:pt x="0" y="0"/>
                </a:lnTo>
                <a:lnTo>
                  <a:pt x="0" y="6717365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1153</Words>
  <Application>Microsoft Office PowerPoint</Application>
  <PresentationFormat>Personalizado</PresentationFormat>
  <Paragraphs>124</Paragraphs>
  <Slides>37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42" baseType="lpstr">
      <vt:lpstr>Arial</vt:lpstr>
      <vt:lpstr>Calibri</vt:lpstr>
      <vt:lpstr>The Seasons Bold</vt:lpstr>
      <vt:lpstr>The Seasons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Educativa Ikigai Filosofía japonesa que brinda una vida con sentido beige rojo azul rosa </dc:title>
  <cp:lastModifiedBy>Erlendy Ibarbo Perlaza</cp:lastModifiedBy>
  <cp:revision>32</cp:revision>
  <dcterms:created xsi:type="dcterms:W3CDTF">2006-08-16T00:00:00Z</dcterms:created>
  <dcterms:modified xsi:type="dcterms:W3CDTF">2026-10-01T03:15:17Z</dcterms:modified>
  <dc:identifier>DAHWsKHOLtU</dc:identifier>
</cp:coreProperties>
</file>