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29618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12" Type="http://schemas.openxmlformats.org/officeDocument/2006/relationships/image" Target="../media/image5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5" Type="http://schemas.openxmlformats.org/officeDocument/2006/relationships/image" Target="../media/image44.png"/><Relationship Id="rId10" Type="http://schemas.openxmlformats.org/officeDocument/2006/relationships/image" Target="../media/image49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12" Type="http://schemas.openxmlformats.org/officeDocument/2006/relationships/image" Target="../media/image6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1.png"/><Relationship Id="rId11" Type="http://schemas.openxmlformats.org/officeDocument/2006/relationships/image" Target="../media/image66.png"/><Relationship Id="rId5" Type="http://schemas.openxmlformats.org/officeDocument/2006/relationships/image" Target="../media/image60.png"/><Relationship Id="rId10" Type="http://schemas.openxmlformats.org/officeDocument/2006/relationships/image" Target="../media/image65.png"/><Relationship Id="rId4" Type="http://schemas.openxmlformats.org/officeDocument/2006/relationships/image" Target="../media/image59.png"/><Relationship Id="rId9" Type="http://schemas.openxmlformats.org/officeDocument/2006/relationships/image" Target="../media/image6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13" Type="http://schemas.openxmlformats.org/officeDocument/2006/relationships/image" Target="../media/image78.png"/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12" Type="http://schemas.openxmlformats.org/officeDocument/2006/relationships/image" Target="../media/image7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1.png"/><Relationship Id="rId11" Type="http://schemas.openxmlformats.org/officeDocument/2006/relationships/image" Target="../media/image76.png"/><Relationship Id="rId5" Type="http://schemas.openxmlformats.org/officeDocument/2006/relationships/image" Target="../media/image70.png"/><Relationship Id="rId15" Type="http://schemas.openxmlformats.org/officeDocument/2006/relationships/image" Target="../media/image80.png"/><Relationship Id="rId10" Type="http://schemas.openxmlformats.org/officeDocument/2006/relationships/image" Target="../media/image75.png"/><Relationship Id="rId4" Type="http://schemas.openxmlformats.org/officeDocument/2006/relationships/image" Target="../media/image69.png"/><Relationship Id="rId9" Type="http://schemas.openxmlformats.org/officeDocument/2006/relationships/image" Target="../media/image74.png"/><Relationship Id="rId14" Type="http://schemas.openxmlformats.org/officeDocument/2006/relationships/image" Target="../media/image7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84.png"/><Relationship Id="rId7" Type="http://schemas.openxmlformats.org/officeDocument/2006/relationships/image" Target="../media/image8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13" Type="http://schemas.openxmlformats.org/officeDocument/2006/relationships/image" Target="../media/image100.png"/><Relationship Id="rId3" Type="http://schemas.openxmlformats.org/officeDocument/2006/relationships/image" Target="../media/image90.png"/><Relationship Id="rId7" Type="http://schemas.openxmlformats.org/officeDocument/2006/relationships/image" Target="../media/image94.png"/><Relationship Id="rId12" Type="http://schemas.openxmlformats.org/officeDocument/2006/relationships/image" Target="../media/image99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10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3.png"/><Relationship Id="rId11" Type="http://schemas.openxmlformats.org/officeDocument/2006/relationships/image" Target="../media/image98.png"/><Relationship Id="rId5" Type="http://schemas.openxmlformats.org/officeDocument/2006/relationships/image" Target="../media/image92.png"/><Relationship Id="rId15" Type="http://schemas.openxmlformats.org/officeDocument/2006/relationships/image" Target="../media/image102.png"/><Relationship Id="rId10" Type="http://schemas.openxmlformats.org/officeDocument/2006/relationships/image" Target="../media/image97.png"/><Relationship Id="rId4" Type="http://schemas.openxmlformats.org/officeDocument/2006/relationships/image" Target="../media/image91.png"/><Relationship Id="rId9" Type="http://schemas.openxmlformats.org/officeDocument/2006/relationships/image" Target="../media/image96.png"/><Relationship Id="rId14" Type="http://schemas.openxmlformats.org/officeDocument/2006/relationships/image" Target="../media/image10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7" Type="http://schemas.openxmlformats.org/officeDocument/2006/relationships/image" Target="../media/image10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7.png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0FF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3400" y="3226147"/>
            <a:ext cx="11125200" cy="1809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75"/>
              </a:lnSpc>
              <a:spcAft>
                <a:spcPts val="450"/>
              </a:spcAft>
              <a:buNone/>
            </a:pPr>
            <a:r>
              <a:rPr lang="en-US" sz="1200" b="1" kern="0" spc="84" dirty="0">
                <a:solidFill>
                  <a:srgbClr val="00C389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PROGRAMA DE AGRONOMÍA • UNIVERSIDAD DEL PACÍFICO • </a:t>
            </a:r>
            <a:r>
              <a:rPr lang="en-US" sz="1400" b="1" kern="0" spc="84" dirty="0">
                <a:solidFill>
                  <a:srgbClr val="00C389"/>
                </a:solidFill>
                <a:ea typeface="Work Sans" pitchFamily="34" charset="-122"/>
                <a:cs typeface="Work Sans" pitchFamily="34" charset="-120"/>
              </a:rPr>
              <a:t>BUENAVENTURA</a:t>
            </a:r>
            <a:r>
              <a:rPr lang="en-US" sz="1200" b="1" kern="0" spc="84" dirty="0">
                <a:solidFill>
                  <a:srgbClr val="00C389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 D.E.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4557" y="3616672"/>
            <a:ext cx="11314043" cy="2502247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7350"/>
              </a:lnSpc>
              <a:buNone/>
            </a:pPr>
            <a:r>
              <a:rPr lang="en-US" sz="6000" b="1" kern="0" spc="74" dirty="0">
                <a:solidFill>
                  <a:srgbClr val="FFFFFF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Protocolo </a:t>
            </a:r>
            <a:r>
              <a:rPr lang="en-US" sz="6000" b="1" kern="0" spc="74" dirty="0">
                <a:solidFill>
                  <a:schemeClr val="bg1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de </a:t>
            </a:r>
            <a:r>
              <a:rPr lang="en-US" sz="6000" b="1" kern="0" spc="74" dirty="0" err="1">
                <a:solidFill>
                  <a:schemeClr val="bg1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modalidades</a:t>
            </a:r>
            <a:endParaRPr lang="en-US" sz="6000" dirty="0">
              <a:solidFill>
                <a:schemeClr val="bg1"/>
              </a:solidFill>
            </a:endParaRPr>
          </a:p>
          <a:p>
            <a:pPr marL="0" indent="0" algn="ctr">
              <a:lnSpc>
                <a:spcPts val="7350"/>
              </a:lnSpc>
              <a:buNone/>
            </a:pPr>
            <a:r>
              <a:rPr lang="en-US" sz="6000" b="1" kern="0" spc="74" dirty="0">
                <a:solidFill>
                  <a:schemeClr val="bg1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de grado</a:t>
            </a:r>
            <a:endParaRPr lang="en-US" sz="6000" dirty="0">
              <a:solidFill>
                <a:schemeClr val="bg1"/>
              </a:solidFill>
            </a:endParaRPr>
          </a:p>
        </p:txBody>
      </p:sp>
      <p:sp>
        <p:nvSpPr>
          <p:cNvPr id="5" name="Text 2"/>
          <p:cNvSpPr txBox="1"/>
          <p:nvPr/>
        </p:nvSpPr>
        <p:spPr>
          <a:xfrm>
            <a:off x="533400" y="6223695"/>
            <a:ext cx="3700611" cy="20568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E6FFF2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Comité de Investigación y Proyección Social</a:t>
            </a:r>
            <a:endParaRPr lang="en-US" sz="1350" dirty="0"/>
          </a:p>
        </p:txBody>
      </p:sp>
      <p:sp>
        <p:nvSpPr>
          <p:cNvPr id="6" name="Shape 3"/>
          <p:cNvSpPr/>
          <p:nvPr/>
        </p:nvSpPr>
        <p:spPr>
          <a:xfrm>
            <a:off x="4391025" y="62960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E91D66"/>
          </a:solidFill>
          <a:ln/>
        </p:spPr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5011" y="6195120"/>
            <a:ext cx="2055763" cy="26283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4710261" y="6223695"/>
            <a:ext cx="1865263" cy="20568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E91D66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Pacífico Biogeográfico</a:t>
            </a:r>
            <a:endParaRPr lang="en-US" sz="13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0FF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3400" y="495300"/>
            <a:ext cx="11125051" cy="57179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650"/>
              </a:lnSpc>
              <a:spcAft>
                <a:spcPts val="2100"/>
              </a:spcAft>
              <a:buNone/>
            </a:pPr>
            <a:r>
              <a:rPr lang="en-US" sz="4000" b="1" kern="0" spc="-93">
                <a:solidFill>
                  <a:srgbClr val="0B1410"/>
                </a:solidFill>
                <a:ea typeface="Bebas Neue" pitchFamily="34" charset="-122"/>
                <a:cs typeface="Bebas Neue" pitchFamily="34" charset="-120"/>
              </a:rPr>
              <a:t>PRESENTACIÓN Y </a:t>
            </a:r>
            <a:r>
              <a:rPr lang="en-US" sz="4000" b="1" kern="0" spc="-93">
                <a:solidFill>
                  <a:srgbClr val="E91D66"/>
                </a:solidFill>
                <a:ea typeface="Work Sans" pitchFamily="34" charset="-122"/>
                <a:cs typeface="Work Sans" pitchFamily="34" charset="-120"/>
              </a:rPr>
              <a:t>MARCO NORMATIVO</a:t>
            </a:r>
            <a:endParaRPr lang="en-US" sz="4000" dirty="0"/>
          </a:p>
        </p:txBody>
      </p:sp>
      <p:sp>
        <p:nvSpPr>
          <p:cNvPr id="3" name="Text 1"/>
          <p:cNvSpPr txBox="1"/>
          <p:nvPr/>
        </p:nvSpPr>
        <p:spPr>
          <a:xfrm>
            <a:off x="800100" y="2436614"/>
            <a:ext cx="5749975" cy="685056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49"/>
              </a:lnSpc>
              <a:buNone/>
            </a:pPr>
            <a:r>
              <a:rPr lang="en-US" sz="1275" b="1" dirty="0">
                <a:solidFill>
                  <a:srgbClr val="0B1410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Acuerdo Académico No. 099 del 26 de junio de 2020</a:t>
            </a:r>
            <a:r>
              <a:rPr lang="en-US" sz="1275" dirty="0">
                <a:solidFill>
                  <a:srgbClr val="0B1410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 — base actual que deroga el Protocolo 2009 (Res. Rectoral 027) y otorga autonomía al programa.</a:t>
            </a:r>
            <a:endParaRPr lang="en-US" sz="1275" dirty="0"/>
          </a:p>
        </p:txBody>
      </p:sp>
      <p:sp>
        <p:nvSpPr>
          <p:cNvPr id="4" name="Text 2"/>
          <p:cNvSpPr txBox="1"/>
          <p:nvPr/>
        </p:nvSpPr>
        <p:spPr>
          <a:xfrm>
            <a:off x="533400" y="2493764"/>
            <a:ext cx="133350" cy="1333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49"/>
              </a:lnSpc>
              <a:buNone/>
            </a:pPr>
            <a:endParaRPr lang="en-US" sz="1275" dirty="0"/>
          </a:p>
        </p:txBody>
      </p:sp>
      <p:sp>
        <p:nvSpPr>
          <p:cNvPr id="5" name="Text 3"/>
          <p:cNvSpPr txBox="1"/>
          <p:nvPr/>
        </p:nvSpPr>
        <p:spPr>
          <a:xfrm>
            <a:off x="800100" y="3312170"/>
            <a:ext cx="5749975" cy="450354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49"/>
              </a:lnSpc>
              <a:buNone/>
            </a:pPr>
            <a:r>
              <a:rPr lang="en-US" sz="1275" dirty="0">
                <a:solidFill>
                  <a:srgbClr val="0B1410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Cada programa define procesos, formatos y alternativas privilegiadas según su contexto territorial del Pacífico.</a:t>
            </a:r>
            <a:endParaRPr lang="en-US" sz="1275" dirty="0"/>
          </a:p>
        </p:txBody>
      </p:sp>
      <p:sp>
        <p:nvSpPr>
          <p:cNvPr id="6" name="Text 4"/>
          <p:cNvSpPr txBox="1"/>
          <p:nvPr/>
        </p:nvSpPr>
        <p:spPr>
          <a:xfrm>
            <a:off x="533400" y="3369320"/>
            <a:ext cx="133350" cy="1333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49"/>
              </a:lnSpc>
              <a:buNone/>
            </a:pPr>
            <a:endParaRPr lang="en-US" sz="1275" dirty="0"/>
          </a:p>
        </p:txBody>
      </p:sp>
      <p:sp>
        <p:nvSpPr>
          <p:cNvPr id="7" name="Text 5"/>
          <p:cNvSpPr txBox="1"/>
          <p:nvPr/>
        </p:nvSpPr>
        <p:spPr>
          <a:xfrm>
            <a:off x="800100" y="3953024"/>
            <a:ext cx="5749975" cy="685056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49"/>
              </a:lnSpc>
              <a:buNone/>
            </a:pPr>
            <a:r>
              <a:rPr lang="en-US" sz="1275" dirty="0">
                <a:solidFill>
                  <a:srgbClr val="0B1410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Objetivo del protocolo: ofrecer una guía efectiva, clara y culturalmente pertinente para culminar la etapa final del agrónomo del trópico húmedo.</a:t>
            </a:r>
            <a:endParaRPr lang="en-US" sz="1275" dirty="0"/>
          </a:p>
        </p:txBody>
      </p:sp>
      <p:sp>
        <p:nvSpPr>
          <p:cNvPr id="8" name="Text 6"/>
          <p:cNvSpPr txBox="1"/>
          <p:nvPr/>
        </p:nvSpPr>
        <p:spPr>
          <a:xfrm>
            <a:off x="533400" y="4010174"/>
            <a:ext cx="133350" cy="1333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49"/>
              </a:lnSpc>
              <a:buNone/>
            </a:pPr>
            <a:endParaRPr lang="en-US" sz="1275" dirty="0"/>
          </a:p>
        </p:txBody>
      </p:sp>
      <p:sp>
        <p:nvSpPr>
          <p:cNvPr id="9" name="Text 7"/>
          <p:cNvSpPr txBox="1"/>
          <p:nvPr/>
        </p:nvSpPr>
        <p:spPr>
          <a:xfrm>
            <a:off x="800100" y="4828580"/>
            <a:ext cx="5749975" cy="450354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49"/>
              </a:lnSpc>
              <a:buNone/>
            </a:pPr>
            <a:r>
              <a:rPr lang="en-US" sz="1275" dirty="0">
                <a:solidFill>
                  <a:srgbClr val="0B1410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Inspirado en la investigación situada, la proyección social y la sostenibilidad del biogeográfico colombiano.</a:t>
            </a:r>
            <a:endParaRPr lang="en-US" sz="1275" dirty="0"/>
          </a:p>
        </p:txBody>
      </p:sp>
      <p:sp>
        <p:nvSpPr>
          <p:cNvPr id="10" name="Text 8"/>
          <p:cNvSpPr txBox="1"/>
          <p:nvPr/>
        </p:nvSpPr>
        <p:spPr>
          <a:xfrm>
            <a:off x="533400" y="4885730"/>
            <a:ext cx="133350" cy="1333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49"/>
              </a:lnSpc>
              <a:buNone/>
            </a:pPr>
            <a:endParaRPr lang="en-US" sz="1275" dirty="0"/>
          </a:p>
        </p:txBody>
      </p:sp>
      <p:sp>
        <p:nvSpPr>
          <p:cNvPr id="11" name="Shape 9"/>
          <p:cNvSpPr/>
          <p:nvPr/>
        </p:nvSpPr>
        <p:spPr>
          <a:xfrm>
            <a:off x="6934200" y="1333500"/>
            <a:ext cx="4724400" cy="1676400"/>
          </a:xfrm>
          <a:prstGeom prst="roundRect">
            <a:avLst>
              <a:gd name="adj" fmla="val 11364"/>
            </a:avLst>
          </a:prstGeom>
          <a:solidFill>
            <a:srgbClr val="0B1410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7159675" y="1552873"/>
            <a:ext cx="4270177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buNone/>
            </a:pPr>
            <a:r>
              <a:rPr lang="en-US" sz="825" b="1" kern="0" spc="83" dirty="0">
                <a:solidFill>
                  <a:srgbClr val="00C389">
                    <a:alpha val="80000"/>
                  </a:srgbClr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NORMATIVA CLAVE</a:t>
            </a:r>
            <a:endParaRPr lang="en-US" sz="825" dirty="0"/>
          </a:p>
        </p:txBody>
      </p:sp>
      <p:sp>
        <p:nvSpPr>
          <p:cNvPr id="13" name="Text 11"/>
          <p:cNvSpPr txBox="1"/>
          <p:nvPr/>
        </p:nvSpPr>
        <p:spPr>
          <a:xfrm>
            <a:off x="7159675" y="1795760"/>
            <a:ext cx="4270177" cy="506611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REGLAMENTO ESTUDIANTIL ART. 67</a:t>
            </a:r>
            <a:endParaRPr lang="en-US" sz="2100" dirty="0"/>
          </a:p>
        </p:txBody>
      </p:sp>
      <p:sp>
        <p:nvSpPr>
          <p:cNvPr id="14" name="Text 12"/>
          <p:cNvSpPr txBox="1"/>
          <p:nvPr/>
        </p:nvSpPr>
        <p:spPr>
          <a:xfrm>
            <a:off x="7159675" y="2407146"/>
            <a:ext cx="4270177" cy="390525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Trabajo de grado es requisito obligatorio para optar al título. Sin excepciones, pero con múltiples rutas para lograrlo.</a:t>
            </a:r>
            <a:endParaRPr lang="en-US" sz="1125" dirty="0"/>
          </a:p>
        </p:txBody>
      </p:sp>
      <p:sp>
        <p:nvSpPr>
          <p:cNvPr id="15" name="Shape 13"/>
          <p:cNvSpPr/>
          <p:nvPr/>
        </p:nvSpPr>
        <p:spPr>
          <a:xfrm>
            <a:off x="6934200" y="3162300"/>
            <a:ext cx="4724400" cy="1790700"/>
          </a:xfrm>
          <a:prstGeom prst="roundRect">
            <a:avLst>
              <a:gd name="adj" fmla="val 10638"/>
            </a:avLst>
          </a:prstGeom>
          <a:solidFill>
            <a:srgbClr val="E91D66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7159675" y="3378696"/>
            <a:ext cx="4270177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buNone/>
            </a:pPr>
            <a:r>
              <a:rPr lang="en-US" sz="825" b="1" kern="0" spc="83" dirty="0">
                <a:solidFill>
                  <a:srgbClr val="FFFFFF">
                    <a:alpha val="80000"/>
                  </a:srgbClr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DEROGATORIA</a:t>
            </a:r>
            <a:endParaRPr lang="en-US" sz="825" dirty="0"/>
          </a:p>
        </p:txBody>
      </p:sp>
      <p:sp>
        <p:nvSpPr>
          <p:cNvPr id="17" name="Text 15"/>
          <p:cNvSpPr txBox="1"/>
          <p:nvPr/>
        </p:nvSpPr>
        <p:spPr>
          <a:xfrm>
            <a:off x="7159675" y="3631109"/>
            <a:ext cx="4270177" cy="417016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Resolución Rectoral 027 de 2009 → Reemplazada por Acuerdo 099 de 2020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7159675" y="4152900"/>
            <a:ext cx="4270177" cy="59055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Actualización normativa que reconoce la diversidad epistémica afrocolombiana y fortalece comités de investigación.</a:t>
            </a:r>
            <a:endParaRPr lang="en-US" sz="1125" dirty="0"/>
          </a:p>
        </p:txBody>
      </p:sp>
      <p:pic>
        <p:nvPicPr>
          <p:cNvPr id="1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1075" y="5105400"/>
            <a:ext cx="4727377" cy="1109663"/>
          </a:xfrm>
          <a:prstGeom prst="rect">
            <a:avLst/>
          </a:prstGeom>
        </p:spPr>
      </p:pic>
      <p:sp>
        <p:nvSpPr>
          <p:cNvPr id="20" name="Text 17"/>
          <p:cNvSpPr txBox="1"/>
          <p:nvPr/>
        </p:nvSpPr>
        <p:spPr>
          <a:xfrm>
            <a:off x="7178725" y="5343525"/>
            <a:ext cx="4232077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buNone/>
            </a:pPr>
            <a:r>
              <a:rPr lang="en-US" sz="825" b="1" kern="0" spc="83" dirty="0">
                <a:solidFill>
                  <a:srgbClr val="0B1410">
                    <a:alpha val="80000"/>
                  </a:srgbClr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SELLO PACÍFICO</a:t>
            </a:r>
            <a:endParaRPr lang="en-US" sz="825" dirty="0"/>
          </a:p>
        </p:txBody>
      </p:sp>
      <p:sp>
        <p:nvSpPr>
          <p:cNvPr id="21" name="Text 18"/>
          <p:cNvSpPr txBox="1"/>
          <p:nvPr/>
        </p:nvSpPr>
        <p:spPr>
          <a:xfrm>
            <a:off x="7178725" y="5595938"/>
            <a:ext cx="4232077" cy="390525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0B1410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Ética, responsabilidad y sostenibilidad para el Atrato, Baudó, Sanquianga y valles del Anchicayá.</a:t>
            </a:r>
            <a:endParaRPr lang="en-US" sz="1125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0FF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3400" y="419100"/>
            <a:ext cx="11125200" cy="52566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350"/>
              </a:lnSpc>
              <a:buNone/>
            </a:pPr>
            <a:r>
              <a:rPr lang="en-US" sz="4000" b="1" kern="0" spc="-87" dirty="0">
                <a:solidFill>
                  <a:srgbClr val="0B1410"/>
                </a:solidFill>
                <a:ea typeface="Bebas Neue" pitchFamily="34" charset="-122"/>
                <a:cs typeface="Bebas Neue" pitchFamily="34" charset="-120"/>
              </a:rPr>
              <a:t>¿QUÉ ES EL </a:t>
            </a:r>
            <a:r>
              <a:rPr lang="en-US" sz="4000" b="1" kern="0" spc="-87" dirty="0">
                <a:solidFill>
                  <a:srgbClr val="E91D66"/>
                </a:solidFill>
                <a:ea typeface="Work Sans" pitchFamily="34" charset="-122"/>
                <a:cs typeface="Work Sans" pitchFamily="34" charset="-120"/>
              </a:rPr>
              <a:t>TRABAJO DE GRADO?</a:t>
            </a:r>
            <a:endParaRPr lang="en-US" sz="40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116211"/>
            <a:ext cx="4544467" cy="5322689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5724525"/>
            <a:ext cx="4544467" cy="714375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704850" y="5915025"/>
            <a:ext cx="4201567" cy="352425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1100" b="1" dirty="0">
                <a:solidFill>
                  <a:schemeClr val="bg1"/>
                </a:solidFill>
                <a:ea typeface="Work Sans" pitchFamily="34" charset="-122"/>
                <a:cs typeface="Work Sans" pitchFamily="34" charset="-120"/>
              </a:rPr>
              <a:t>Compromiso: Ética, responsabilidad y sostenibilidad para el Pacífico biogeográfico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6" name="Shape 2"/>
          <p:cNvSpPr/>
          <p:nvPr/>
        </p:nvSpPr>
        <p:spPr>
          <a:xfrm>
            <a:off x="5381625" y="1114425"/>
            <a:ext cx="6276975" cy="1295400"/>
          </a:xfrm>
          <a:prstGeom prst="roundRect">
            <a:avLst>
              <a:gd name="adj" fmla="val 14706"/>
            </a:avLst>
          </a:prstGeom>
          <a:solidFill>
            <a:srgbClr val="0B1410"/>
          </a:solidFill>
          <a:ln/>
        </p:spPr>
      </p:sp>
      <p:sp>
        <p:nvSpPr>
          <p:cNvPr id="7" name="Text 3"/>
          <p:cNvSpPr txBox="1"/>
          <p:nvPr/>
        </p:nvSpPr>
        <p:spPr>
          <a:xfrm>
            <a:off x="5592217" y="1306711"/>
            <a:ext cx="5856833" cy="23514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950" dirty="0">
                <a:solidFill>
                  <a:srgbClr val="00C389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DEFINICIÓN OFICIAL</a:t>
            </a:r>
            <a:endParaRPr lang="en-US" sz="1950" dirty="0"/>
          </a:p>
        </p:txBody>
      </p:sp>
      <p:sp>
        <p:nvSpPr>
          <p:cNvPr id="8" name="Text 4"/>
          <p:cNvSpPr txBox="1"/>
          <p:nvPr/>
        </p:nvSpPr>
        <p:spPr>
          <a:xfrm>
            <a:off x="5592217" y="1627584"/>
            <a:ext cx="5856833" cy="59055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1575"/>
              </a:lnSpc>
              <a:buNone/>
            </a:pPr>
            <a:r>
              <a:rPr lang="en-US" sz="1200" b="1" dirty="0">
                <a:solidFill>
                  <a:schemeClr val="bg1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Ejercicio científico-técnico de indagación, aplicación y comprobación de conocimientos para solucionar un problema real del trópico húmedo. Requisito obligatorio para optar al título de Agrónomo del Trópico Húmedo.</a:t>
            </a:r>
            <a:endParaRPr lang="en-US" sz="1200" b="1" dirty="0">
              <a:solidFill>
                <a:schemeClr val="bg1"/>
              </a:solidFill>
            </a:endParaRPr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82667" y="2541984"/>
            <a:ext cx="3071217" cy="1300758"/>
          </a:xfrm>
          <a:prstGeom prst="rect">
            <a:avLst/>
          </a:prstGeom>
        </p:spPr>
      </p:pic>
      <p:sp>
        <p:nvSpPr>
          <p:cNvPr id="10" name="Text 5"/>
          <p:cNvSpPr txBox="1"/>
          <p:nvPr/>
        </p:nvSpPr>
        <p:spPr>
          <a:xfrm>
            <a:off x="5573167" y="2713434"/>
            <a:ext cx="2690217" cy="1809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500" b="1" kern="0" spc="-15" dirty="0">
                <a:solidFill>
                  <a:srgbClr val="0B1410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INDIVIDUAL O DUPLA</a:t>
            </a:r>
            <a:endParaRPr lang="en-US" sz="1500" dirty="0"/>
          </a:p>
        </p:txBody>
      </p:sp>
      <p:sp>
        <p:nvSpPr>
          <p:cNvPr id="11" name="Text 6"/>
          <p:cNvSpPr txBox="1"/>
          <p:nvPr/>
        </p:nvSpPr>
        <p:spPr>
          <a:xfrm>
            <a:off x="5573167" y="2961084"/>
            <a:ext cx="2690217" cy="710208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18"/>
              </a:lnSpc>
              <a:buNone/>
            </a:pPr>
            <a:r>
              <a:rPr lang="en-US" sz="1050" dirty="0">
                <a:solidFill>
                  <a:srgbClr val="58554E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1 a 2 estudiantes según cobertura y esfuerzo. Requiere aprobación de anteproyecto y visto bueno de director y Comité de Investigación.</a:t>
            </a:r>
            <a:endParaRPr lang="en-US" sz="10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87234" y="2541984"/>
            <a:ext cx="3071366" cy="1300758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8777734" y="2713434"/>
            <a:ext cx="2690366" cy="1809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500" b="1" kern="0" spc="-15" dirty="0">
                <a:solidFill>
                  <a:srgbClr val="FFFFFF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FORMATO EXIGIDO</a:t>
            </a:r>
            <a:endParaRPr lang="en-US" sz="1500" dirty="0"/>
          </a:p>
        </p:txBody>
      </p:sp>
      <p:sp>
        <p:nvSpPr>
          <p:cNvPr id="14" name="Text 8"/>
          <p:cNvSpPr txBox="1"/>
          <p:nvPr/>
        </p:nvSpPr>
        <p:spPr>
          <a:xfrm>
            <a:off x="8777734" y="2961084"/>
            <a:ext cx="2690366" cy="710208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18"/>
              </a:lnSpc>
              <a:buNone/>
            </a:pPr>
            <a:r>
              <a:rPr lang="en-US" sz="1100" b="1" dirty="0">
                <a:solidFill>
                  <a:schemeClr val="bg1"/>
                </a:solidFill>
                <a:ea typeface="Work Sans" pitchFamily="34" charset="-122"/>
                <a:cs typeface="Work Sans" pitchFamily="34" charset="-120"/>
              </a:rPr>
              <a:t>Redacción en tercera persona, Norma APA 7ª, Calibri 12, interlineado sencillo, márgenes 2.54 cm, títulos en mayúscula sostenida.</a:t>
            </a:r>
            <a:endParaRPr lang="en-US" sz="1100" b="1" dirty="0">
              <a:solidFill>
                <a:schemeClr val="bg1"/>
              </a:solidFill>
            </a:endParaRPr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82667" y="3976092"/>
            <a:ext cx="3071217" cy="1300758"/>
          </a:xfrm>
          <a:prstGeom prst="rect">
            <a:avLst/>
          </a:prstGeom>
        </p:spPr>
      </p:pic>
      <p:sp>
        <p:nvSpPr>
          <p:cNvPr id="16" name="Text 9"/>
          <p:cNvSpPr txBox="1"/>
          <p:nvPr/>
        </p:nvSpPr>
        <p:spPr>
          <a:xfrm>
            <a:off x="5573167" y="4147542"/>
            <a:ext cx="2690217" cy="1809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500" b="1" kern="0" spc="-15" dirty="0">
                <a:solidFill>
                  <a:srgbClr val="0B1410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SELLO TERRITORIAL</a:t>
            </a:r>
            <a:endParaRPr lang="en-US" sz="1500" dirty="0"/>
          </a:p>
        </p:txBody>
      </p:sp>
      <p:sp>
        <p:nvSpPr>
          <p:cNvPr id="17" name="Text 10"/>
          <p:cNvSpPr txBox="1"/>
          <p:nvPr/>
        </p:nvSpPr>
        <p:spPr>
          <a:xfrm>
            <a:off x="5573167" y="4395192"/>
            <a:ext cx="2690217" cy="710208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18"/>
              </a:lnSpc>
              <a:buNone/>
            </a:pPr>
            <a:r>
              <a:rPr lang="en-US" sz="1050" dirty="0">
                <a:solidFill>
                  <a:srgbClr val="58554E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Soluciones para cacao, chontaduro, naidí, suelos de vega, RAMBA, sistemas agroforestales. Ciencia con arraigo afrocolombiano.</a:t>
            </a:r>
            <a:endParaRPr lang="en-US" sz="1050" dirty="0"/>
          </a:p>
        </p:txBody>
      </p:sp>
      <p:pic>
        <p:nvPicPr>
          <p:cNvPr id="18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87234" y="3976092"/>
            <a:ext cx="3071366" cy="1300758"/>
          </a:xfrm>
          <a:prstGeom prst="rect">
            <a:avLst/>
          </a:prstGeom>
        </p:spPr>
      </p:pic>
      <p:sp>
        <p:nvSpPr>
          <p:cNvPr id="19" name="Text 11"/>
          <p:cNvSpPr txBox="1"/>
          <p:nvPr/>
        </p:nvSpPr>
        <p:spPr>
          <a:xfrm>
            <a:off x="8777734" y="4147542"/>
            <a:ext cx="2690366" cy="1809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500" b="1" kern="0" spc="-15" dirty="0">
                <a:solidFill>
                  <a:srgbClr val="0B1410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COMPROMISO FINAL</a:t>
            </a:r>
            <a:endParaRPr lang="en-US" sz="1500" dirty="0"/>
          </a:p>
        </p:txBody>
      </p:sp>
      <p:sp>
        <p:nvSpPr>
          <p:cNvPr id="20" name="Text 12"/>
          <p:cNvSpPr txBox="1"/>
          <p:nvPr/>
        </p:nvSpPr>
        <p:spPr>
          <a:xfrm>
            <a:off x="8777734" y="4395192"/>
            <a:ext cx="2690366" cy="530275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18"/>
              </a:lnSpc>
              <a:buNone/>
            </a:pPr>
            <a:r>
              <a:rPr lang="en-US" sz="1050" dirty="0">
                <a:solidFill>
                  <a:srgbClr val="58554E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Trabajo que permanece en biblioteca y aporta al desarrollo agrícola sostenible del litoral Pacífico.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0FF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3400" y="381000"/>
            <a:ext cx="11125051" cy="52566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350"/>
              </a:lnSpc>
              <a:buNone/>
            </a:pPr>
            <a:r>
              <a:rPr lang="en-US" sz="3600" b="1" kern="0" spc="-87" dirty="0">
                <a:solidFill>
                  <a:srgbClr val="0B1410"/>
                </a:solidFill>
                <a:ea typeface="Bebas Neue" pitchFamily="34" charset="-122"/>
                <a:cs typeface="Bebas Neue" pitchFamily="34" charset="-120"/>
              </a:rPr>
              <a:t>RUTA SECUENCIAL </a:t>
            </a:r>
            <a:r>
              <a:rPr lang="en-US" sz="3600" b="1" kern="0" spc="-87" dirty="0">
                <a:solidFill>
                  <a:srgbClr val="E91D66"/>
                </a:solidFill>
                <a:ea typeface="Work Sans" pitchFamily="34" charset="-122"/>
                <a:cs typeface="Bebas Neue" pitchFamily="34" charset="-120"/>
              </a:rPr>
              <a:t>CINCO</a:t>
            </a:r>
            <a:r>
              <a:rPr lang="en-US" sz="3600" b="1" kern="0" spc="-87" dirty="0">
                <a:solidFill>
                  <a:srgbClr val="E91D66"/>
                </a:solidFill>
                <a:ea typeface="Work Sans" pitchFamily="34" charset="-122"/>
                <a:cs typeface="Work Sans" pitchFamily="34" charset="-120"/>
              </a:rPr>
              <a:t> PASOS</a:t>
            </a:r>
            <a:r>
              <a:rPr lang="en-US" sz="3600" b="1" kern="0" spc="-87" dirty="0">
                <a:solidFill>
                  <a:srgbClr val="0B1410"/>
                </a:solidFill>
                <a:ea typeface="Bebas Neue" pitchFamily="34" charset="-122"/>
                <a:cs typeface="Bebas Neue" pitchFamily="34" charset="-120"/>
              </a:rPr>
              <a:t> OBLIGATORIA</a:t>
            </a:r>
            <a:endParaRPr lang="en-US" sz="36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059061"/>
            <a:ext cx="6037957" cy="4683621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375" y="2397919"/>
            <a:ext cx="5676007" cy="1379339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4375" y="3891558"/>
            <a:ext cx="5676007" cy="512266"/>
          </a:xfrm>
          <a:prstGeom prst="rect">
            <a:avLst/>
          </a:prstGeom>
        </p:spPr>
      </p:pic>
      <p:sp>
        <p:nvSpPr>
          <p:cNvPr id="6" name="Text 1"/>
          <p:cNvSpPr txBox="1"/>
          <p:nvPr/>
        </p:nvSpPr>
        <p:spPr>
          <a:xfrm>
            <a:off x="942975" y="3986808"/>
            <a:ext cx="5314057" cy="321766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68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 Secuencia oficial Programa Agronomía - Ningún paso es opcional. Cambios sustanciales deben sustentarse ante Comité.</a:t>
            </a:r>
            <a:endParaRPr lang="en-US" sz="975" dirty="0"/>
          </a:p>
        </p:txBody>
      </p:sp>
      <p:sp>
        <p:nvSpPr>
          <p:cNvPr id="7" name="Text 2"/>
          <p:cNvSpPr txBox="1"/>
          <p:nvPr/>
        </p:nvSpPr>
        <p:spPr>
          <a:xfrm>
            <a:off x="847725" y="4143375"/>
            <a:ext cx="0" cy="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14257" y="1610618"/>
            <a:ext cx="4744194" cy="760958"/>
          </a:xfrm>
          <a:prstGeom prst="rect">
            <a:avLst/>
          </a:prstGeom>
        </p:spPr>
      </p:pic>
      <p:pic>
        <p:nvPicPr>
          <p:cNvPr id="9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66657" y="1734443"/>
            <a:ext cx="361950" cy="361950"/>
          </a:xfrm>
          <a:prstGeom prst="rect">
            <a:avLst/>
          </a:prstGeom>
        </p:spPr>
      </p:pic>
      <p:sp>
        <p:nvSpPr>
          <p:cNvPr id="10" name="Text 3"/>
          <p:cNvSpPr txBox="1"/>
          <p:nvPr/>
        </p:nvSpPr>
        <p:spPr>
          <a:xfrm>
            <a:off x="7219355" y="1801118"/>
            <a:ext cx="209252" cy="2952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I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7619107" y="1734443"/>
            <a:ext cx="3886944" cy="15999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b="1" kern="0" spc="21" dirty="0">
                <a:solidFill>
                  <a:srgbClr val="0B1410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INSCRIPCIÓN Y APROBACIÓN ANTEPROYECTO</a:t>
            </a:r>
            <a:endParaRPr lang="en-US" sz="1050" dirty="0"/>
          </a:p>
        </p:txBody>
      </p:sp>
      <p:sp>
        <p:nvSpPr>
          <p:cNvPr id="12" name="Text 5"/>
          <p:cNvSpPr txBox="1"/>
          <p:nvPr/>
        </p:nvSpPr>
        <p:spPr>
          <a:xfrm>
            <a:off x="7619107" y="1923008"/>
            <a:ext cx="3886944" cy="324743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16"/>
              </a:lnSpc>
              <a:spcBef>
                <a:spcPts val="150"/>
              </a:spcBef>
              <a:buNone/>
            </a:pPr>
            <a:r>
              <a:rPr lang="en-US" sz="975" dirty="0">
                <a:solidFill>
                  <a:srgbClr val="0B1410">
                    <a:alpha val="85000"/>
                  </a:srgbClr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Ante Comité de Investigación. Factibilidad y pertinencia territorial.</a:t>
            </a:r>
            <a:endParaRPr lang="en-US" sz="975" dirty="0"/>
          </a:p>
        </p:txBody>
      </p:sp>
      <p:pic>
        <p:nvPicPr>
          <p:cNvPr id="13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14257" y="2466826"/>
            <a:ext cx="4744194" cy="609600"/>
          </a:xfrm>
          <a:prstGeom prst="rect">
            <a:avLst/>
          </a:prstGeom>
        </p:spPr>
      </p:pic>
      <p:pic>
        <p:nvPicPr>
          <p:cNvPr id="14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66657" y="2590651"/>
            <a:ext cx="361950" cy="361950"/>
          </a:xfrm>
          <a:prstGeom prst="rect">
            <a:avLst/>
          </a:prstGeom>
        </p:spPr>
      </p:pic>
      <p:sp>
        <p:nvSpPr>
          <p:cNvPr id="15" name="Text 6"/>
          <p:cNvSpPr txBox="1"/>
          <p:nvPr/>
        </p:nvSpPr>
        <p:spPr>
          <a:xfrm>
            <a:off x="7191226" y="2657326"/>
            <a:ext cx="237381" cy="2952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II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7619107" y="2590651"/>
            <a:ext cx="3886944" cy="15999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b="1" kern="0" spc="21" dirty="0">
                <a:solidFill>
                  <a:srgbClr val="0B1410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ASIGNACIÓN DEL DIRECTOR</a:t>
            </a:r>
            <a:endParaRPr lang="en-US" sz="1050" dirty="0"/>
          </a:p>
        </p:txBody>
      </p:sp>
      <p:sp>
        <p:nvSpPr>
          <p:cNvPr id="17" name="Text 8"/>
          <p:cNvSpPr txBox="1"/>
          <p:nvPr/>
        </p:nvSpPr>
        <p:spPr>
          <a:xfrm>
            <a:off x="7619107" y="2779216"/>
            <a:ext cx="3886944" cy="157609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16"/>
              </a:lnSpc>
              <a:spcBef>
                <a:spcPts val="150"/>
              </a:spcBef>
              <a:buNone/>
            </a:pPr>
            <a:r>
              <a:rPr lang="en-US" sz="975" dirty="0">
                <a:solidFill>
                  <a:srgbClr val="0B1410">
                    <a:alpha val="85000"/>
                  </a:srgbClr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Docente experto asignado + plan de trabajo concertado.</a:t>
            </a:r>
            <a:endParaRPr lang="en-US" sz="975" dirty="0"/>
          </a:p>
        </p:txBody>
      </p:sp>
      <p:pic>
        <p:nvPicPr>
          <p:cNvPr id="18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14257" y="3171676"/>
            <a:ext cx="4744194" cy="609600"/>
          </a:xfrm>
          <a:prstGeom prst="rect">
            <a:avLst/>
          </a:prstGeom>
        </p:spPr>
      </p:pic>
      <p:pic>
        <p:nvPicPr>
          <p:cNvPr id="19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66657" y="3295501"/>
            <a:ext cx="361950" cy="361950"/>
          </a:xfrm>
          <a:prstGeom prst="rect">
            <a:avLst/>
          </a:prstGeom>
        </p:spPr>
      </p:pic>
      <p:sp>
        <p:nvSpPr>
          <p:cNvPr id="20" name="Text 9"/>
          <p:cNvSpPr txBox="1"/>
          <p:nvPr/>
        </p:nvSpPr>
        <p:spPr>
          <a:xfrm>
            <a:off x="7162949" y="3362176"/>
            <a:ext cx="265658" cy="2952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III</a:t>
            </a:r>
            <a:endParaRPr lang="en-US" sz="1500" dirty="0"/>
          </a:p>
        </p:txBody>
      </p:sp>
      <p:sp>
        <p:nvSpPr>
          <p:cNvPr id="21" name="Text 10"/>
          <p:cNvSpPr txBox="1"/>
          <p:nvPr/>
        </p:nvSpPr>
        <p:spPr>
          <a:xfrm>
            <a:off x="7619107" y="3295501"/>
            <a:ext cx="3886944" cy="15999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b="1" kern="0" spc="21" dirty="0">
                <a:solidFill>
                  <a:srgbClr val="0B1410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DESARROLLO EN CAMPO / LAB / EMPRESA</a:t>
            </a:r>
            <a:endParaRPr lang="en-US" sz="1050" dirty="0"/>
          </a:p>
        </p:txBody>
      </p:sp>
      <p:sp>
        <p:nvSpPr>
          <p:cNvPr id="22" name="Text 11"/>
          <p:cNvSpPr txBox="1"/>
          <p:nvPr/>
        </p:nvSpPr>
        <p:spPr>
          <a:xfrm>
            <a:off x="7619107" y="3484066"/>
            <a:ext cx="3886944" cy="157609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16"/>
              </a:lnSpc>
              <a:spcBef>
                <a:spcPts val="150"/>
              </a:spcBef>
              <a:buNone/>
            </a:pPr>
            <a:r>
              <a:rPr lang="en-US" sz="975" dirty="0">
                <a:solidFill>
                  <a:srgbClr val="0B1410">
                    <a:alpha val="85000"/>
                  </a:srgbClr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Ejecución en manglar, vega, vivero, comunidad o laboratorio.</a:t>
            </a:r>
            <a:endParaRPr lang="en-US" sz="975" dirty="0"/>
          </a:p>
        </p:txBody>
      </p:sp>
      <p:pic>
        <p:nvPicPr>
          <p:cNvPr id="23" name="Image 9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14257" y="3876526"/>
            <a:ext cx="4744194" cy="609600"/>
          </a:xfrm>
          <a:prstGeom prst="rect">
            <a:avLst/>
          </a:prstGeom>
        </p:spPr>
      </p:pic>
      <p:pic>
        <p:nvPicPr>
          <p:cNvPr id="24" name="Image 10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66657" y="4000351"/>
            <a:ext cx="361950" cy="361950"/>
          </a:xfrm>
          <a:prstGeom prst="rect">
            <a:avLst/>
          </a:prstGeom>
        </p:spPr>
      </p:pic>
      <p:sp>
        <p:nvSpPr>
          <p:cNvPr id="25" name="Text 12"/>
          <p:cNvSpPr txBox="1"/>
          <p:nvPr/>
        </p:nvSpPr>
        <p:spPr>
          <a:xfrm>
            <a:off x="7157591" y="4067026"/>
            <a:ext cx="271016" cy="2952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IV</a:t>
            </a:r>
            <a:endParaRPr lang="en-US" sz="1500" dirty="0"/>
          </a:p>
        </p:txBody>
      </p:sp>
      <p:sp>
        <p:nvSpPr>
          <p:cNvPr id="26" name="Text 13"/>
          <p:cNvSpPr txBox="1"/>
          <p:nvPr/>
        </p:nvSpPr>
        <p:spPr>
          <a:xfrm>
            <a:off x="7619107" y="4000351"/>
            <a:ext cx="3886944" cy="15999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b="1" kern="0" spc="21" dirty="0">
                <a:solidFill>
                  <a:srgbClr val="0B1410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ENTREGA INFORME FINAL</a:t>
            </a:r>
            <a:endParaRPr lang="en-US" sz="1050" dirty="0"/>
          </a:p>
        </p:txBody>
      </p:sp>
      <p:sp>
        <p:nvSpPr>
          <p:cNvPr id="27" name="Text 14"/>
          <p:cNvSpPr txBox="1"/>
          <p:nvPr/>
        </p:nvSpPr>
        <p:spPr>
          <a:xfrm>
            <a:off x="7619107" y="4188916"/>
            <a:ext cx="3886944" cy="157609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16"/>
              </a:lnSpc>
              <a:spcBef>
                <a:spcPts val="150"/>
              </a:spcBef>
              <a:buNone/>
            </a:pPr>
            <a:r>
              <a:rPr lang="en-US" sz="975" dirty="0">
                <a:solidFill>
                  <a:srgbClr val="0B1410">
                    <a:alpha val="85000"/>
                  </a:srgbClr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2 copias + carta de aval del director al Comité.</a:t>
            </a:r>
            <a:endParaRPr lang="en-US" sz="975" dirty="0"/>
          </a:p>
        </p:txBody>
      </p:sp>
      <p:pic>
        <p:nvPicPr>
          <p:cNvPr id="28" name="Image 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914257" y="4581376"/>
            <a:ext cx="4744194" cy="609600"/>
          </a:xfrm>
          <a:prstGeom prst="rect">
            <a:avLst/>
          </a:prstGeom>
        </p:spPr>
      </p:pic>
      <p:pic>
        <p:nvPicPr>
          <p:cNvPr id="29" name="Image 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066657" y="4705201"/>
            <a:ext cx="361950" cy="361950"/>
          </a:xfrm>
          <a:prstGeom prst="rect">
            <a:avLst/>
          </a:prstGeom>
        </p:spPr>
      </p:pic>
      <p:sp>
        <p:nvSpPr>
          <p:cNvPr id="30" name="Text 15"/>
          <p:cNvSpPr txBox="1"/>
          <p:nvPr/>
        </p:nvSpPr>
        <p:spPr>
          <a:xfrm>
            <a:off x="7185868" y="4771876"/>
            <a:ext cx="242739" cy="2952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V</a:t>
            </a:r>
            <a:endParaRPr lang="en-US" sz="1500" dirty="0"/>
          </a:p>
        </p:txBody>
      </p:sp>
      <p:sp>
        <p:nvSpPr>
          <p:cNvPr id="31" name="Text 16"/>
          <p:cNvSpPr txBox="1"/>
          <p:nvPr/>
        </p:nvSpPr>
        <p:spPr>
          <a:xfrm>
            <a:off x="7619107" y="4705201"/>
            <a:ext cx="3886944" cy="15999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b="1" kern="0" spc="21" dirty="0">
                <a:solidFill>
                  <a:srgbClr val="0B1410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SUSTENTACIÓN PÚBLICA Y APROBACIÓN</a:t>
            </a:r>
            <a:endParaRPr lang="en-US" sz="1050" dirty="0"/>
          </a:p>
        </p:txBody>
      </p:sp>
      <p:sp>
        <p:nvSpPr>
          <p:cNvPr id="32" name="Text 17"/>
          <p:cNvSpPr txBox="1"/>
          <p:nvPr/>
        </p:nvSpPr>
        <p:spPr>
          <a:xfrm>
            <a:off x="7619107" y="4893766"/>
            <a:ext cx="3886944" cy="157609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16"/>
              </a:lnSpc>
              <a:spcBef>
                <a:spcPts val="150"/>
              </a:spcBef>
              <a:buNone/>
            </a:pPr>
            <a:r>
              <a:rPr lang="en-US" sz="975" dirty="0">
                <a:solidFill>
                  <a:srgbClr val="0B1410">
                    <a:alpha val="85000"/>
                  </a:srgbClr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Evaluación con jurados, defensa y posible mención meritoria.</a:t>
            </a:r>
            <a:endParaRPr lang="en-US" sz="975" dirty="0"/>
          </a:p>
        </p:txBody>
      </p:sp>
      <p:pic>
        <p:nvPicPr>
          <p:cNvPr id="33" name="Image 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33400" y="5895082"/>
            <a:ext cx="5495776" cy="581918"/>
          </a:xfrm>
          <a:prstGeom prst="rect">
            <a:avLst/>
          </a:prstGeom>
        </p:spPr>
      </p:pic>
      <p:sp>
        <p:nvSpPr>
          <p:cNvPr id="34" name="Text 18"/>
          <p:cNvSpPr txBox="1"/>
          <p:nvPr/>
        </p:nvSpPr>
        <p:spPr>
          <a:xfrm>
            <a:off x="695325" y="6181725"/>
            <a:ext cx="0" cy="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5" name="Text 19"/>
          <p:cNvSpPr txBox="1"/>
          <p:nvPr/>
        </p:nvSpPr>
        <p:spPr>
          <a:xfrm>
            <a:off x="790575" y="6028432"/>
            <a:ext cx="5076676" cy="324743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16"/>
              </a:lnSpc>
              <a:buNone/>
            </a:pPr>
            <a:r>
              <a:rPr lang="en-US" sz="975" b="1" dirty="0">
                <a:solidFill>
                  <a:srgbClr val="0B1410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Nota:</a:t>
            </a:r>
            <a:r>
              <a:rPr lang="en-US" sz="975" dirty="0">
                <a:solidFill>
                  <a:srgbClr val="0B1410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 Cambios en alcance, objetivos o metodología deben ser sustentados por escrito ante Comité de Investigación antes de ejecutar.</a:t>
            </a:r>
            <a:endParaRPr lang="en-US" sz="975" dirty="0"/>
          </a:p>
        </p:txBody>
      </p:sp>
      <p:sp>
        <p:nvSpPr>
          <p:cNvPr id="36" name="Shape 20"/>
          <p:cNvSpPr/>
          <p:nvPr/>
        </p:nvSpPr>
        <p:spPr>
          <a:xfrm>
            <a:off x="6181725" y="5895975"/>
            <a:ext cx="5476875" cy="581025"/>
          </a:xfrm>
          <a:prstGeom prst="roundRect">
            <a:avLst>
              <a:gd name="adj" fmla="val 22951"/>
            </a:avLst>
          </a:prstGeom>
          <a:solidFill>
            <a:srgbClr val="0B1410"/>
          </a:solidFill>
          <a:ln/>
        </p:spPr>
      </p:sp>
      <p:sp>
        <p:nvSpPr>
          <p:cNvPr id="37" name="Text 21"/>
          <p:cNvSpPr txBox="1"/>
          <p:nvPr/>
        </p:nvSpPr>
        <p:spPr>
          <a:xfrm>
            <a:off x="6334125" y="6181725"/>
            <a:ext cx="0" cy="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8" name="Text 22"/>
          <p:cNvSpPr txBox="1"/>
          <p:nvPr/>
        </p:nvSpPr>
        <p:spPr>
          <a:xfrm>
            <a:off x="6429226" y="6028432"/>
            <a:ext cx="5076825" cy="324743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16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Tiempo máximo:</a:t>
            </a:r>
            <a:r>
              <a:rPr lang="en-US" sz="975" dirty="0">
                <a:solidFill>
                  <a:srgbClr val="FFFFFF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 2 años tras finalizar asignaturas (Art. 58 Reglamento Estudiantil) o requiere actualización.</a:t>
            </a:r>
            <a:endParaRPr lang="en-US" sz="97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0FF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3400" y="419100"/>
            <a:ext cx="11125200" cy="50512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350"/>
              </a:lnSpc>
              <a:buNone/>
            </a:pPr>
            <a:r>
              <a:rPr lang="en-US" sz="3600" b="1" kern="0" spc="-87" dirty="0">
                <a:solidFill>
                  <a:srgbClr val="0B1410"/>
                </a:solidFill>
                <a:ea typeface="Bebas Neue" pitchFamily="34" charset="-122"/>
                <a:cs typeface="Bebas Neue" pitchFamily="34" charset="-120"/>
              </a:rPr>
              <a:t>MODALIDADES DE GRADO—</a:t>
            </a:r>
            <a:r>
              <a:rPr lang="en-US" sz="3600" b="1" kern="0" spc="-87" dirty="0">
                <a:solidFill>
                  <a:srgbClr val="E91D66"/>
                </a:solidFill>
                <a:ea typeface="Work Sans" pitchFamily="34" charset="-122"/>
                <a:cs typeface="Work Sans" pitchFamily="34" charset="-120"/>
              </a:rPr>
              <a:t>PANORAMA GENERAL</a:t>
            </a:r>
            <a:endParaRPr lang="en-US" sz="36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095673"/>
            <a:ext cx="2965996" cy="5343227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71525" y="1314748"/>
            <a:ext cx="2489746" cy="23991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2100" b="1" kern="0" spc="-31" dirty="0">
                <a:solidFill>
                  <a:srgbClr val="0B1410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INVESTIGACIÓN</a:t>
            </a:r>
            <a:endParaRPr lang="en-US" sz="2100" dirty="0"/>
          </a:p>
        </p:txBody>
      </p:sp>
      <p:sp>
        <p:nvSpPr>
          <p:cNvPr id="5" name="Text 2"/>
          <p:cNvSpPr txBox="1"/>
          <p:nvPr/>
        </p:nvSpPr>
        <p:spPr>
          <a:xfrm>
            <a:off x="742950" y="1619250"/>
            <a:ext cx="2486025" cy="581025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23"/>
              </a:lnSpc>
              <a:buNone/>
            </a:pPr>
            <a:r>
              <a:rPr lang="en-US" sz="1200" dirty="0">
                <a:ea typeface="Work Sans" pitchFamily="34" charset="-122"/>
                <a:cs typeface="Work Sans" pitchFamily="34" charset="-120"/>
              </a:rPr>
              <a:t>Tesina: Generación experimental de conocimiento alineada a líneas del Programa.</a:t>
            </a:r>
            <a:endParaRPr lang="en-US" sz="12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525" y="1716584"/>
            <a:ext cx="76200" cy="7620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742950" y="1685925"/>
            <a:ext cx="76200" cy="7620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" name="Text 4"/>
          <p:cNvSpPr txBox="1"/>
          <p:nvPr/>
        </p:nvSpPr>
        <p:spPr>
          <a:xfrm>
            <a:off x="742950" y="2200275"/>
            <a:ext cx="2486025" cy="581025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23"/>
              </a:lnSpc>
              <a:buNone/>
            </a:pPr>
            <a:r>
              <a:rPr lang="en-US" sz="1200" dirty="0">
                <a:ea typeface="Work Sans" pitchFamily="34" charset="-122"/>
                <a:cs typeface="Work Sans" pitchFamily="34" charset="-120"/>
              </a:rPr>
              <a:t>Monografía: Sistematización profunda bibliográfica de tema existente.</a:t>
            </a:r>
            <a:endParaRPr lang="en-US" sz="12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525" y="2296567"/>
            <a:ext cx="76200" cy="76200"/>
          </a:xfrm>
          <a:prstGeom prst="rect">
            <a:avLst/>
          </a:prstGeom>
        </p:spPr>
      </p:pic>
      <p:sp>
        <p:nvSpPr>
          <p:cNvPr id="10" name="Text 5"/>
          <p:cNvSpPr txBox="1"/>
          <p:nvPr/>
        </p:nvSpPr>
        <p:spPr>
          <a:xfrm>
            <a:off x="742950" y="2266950"/>
            <a:ext cx="76200" cy="7620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" name="Text 6"/>
          <p:cNvSpPr txBox="1"/>
          <p:nvPr/>
        </p:nvSpPr>
        <p:spPr>
          <a:xfrm>
            <a:off x="771525" y="2876550"/>
            <a:ext cx="2489746" cy="310455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60"/>
              </a:lnSpc>
              <a:spcBef>
                <a:spcPts val="450"/>
              </a:spcBef>
              <a:buNone/>
            </a:pPr>
            <a:r>
              <a:rPr lang="en-US" sz="1000" b="1" dirty="0">
                <a:latin typeface="Work Sans" pitchFamily="34" charset="0"/>
                <a:ea typeface="Work Sans" pitchFamily="34" charset="-122"/>
                <a:cs typeface="Work Sans" pitchFamily="34" charset="-120"/>
              </a:rPr>
              <a:t>Ej: chontaduro, cacao, suelos de </a:t>
            </a:r>
            <a:r>
              <a:rPr lang="en-US" sz="1000" b="1" dirty="0" err="1">
                <a:latin typeface="Work Sans" pitchFamily="34" charset="0"/>
                <a:ea typeface="Work Sans" pitchFamily="34" charset="-122"/>
                <a:cs typeface="Work Sans" pitchFamily="34" charset="-120"/>
              </a:rPr>
              <a:t>vega</a:t>
            </a:r>
            <a:r>
              <a:rPr lang="en-US" sz="1000" b="1" dirty="0">
                <a:latin typeface="Work Sans" pitchFamily="34" charset="0"/>
                <a:ea typeface="Work Sans" pitchFamily="34" charset="-122"/>
                <a:cs typeface="Work Sans" pitchFamily="34" charset="-120"/>
              </a:rPr>
              <a:t>.</a:t>
            </a:r>
            <a:endParaRPr lang="en-US" sz="1000" dirty="0"/>
          </a:p>
        </p:txBody>
      </p:sp>
      <p:sp>
        <p:nvSpPr>
          <p:cNvPr id="12" name="Shape 7"/>
          <p:cNvSpPr/>
          <p:nvPr/>
        </p:nvSpPr>
        <p:spPr>
          <a:xfrm>
            <a:off x="3667125" y="1095375"/>
            <a:ext cx="2962275" cy="5343525"/>
          </a:xfrm>
          <a:prstGeom prst="roundRect">
            <a:avLst>
              <a:gd name="adj" fmla="val 7074"/>
            </a:avLst>
          </a:prstGeom>
          <a:solidFill>
            <a:srgbClr val="0B1410"/>
          </a:solidFill>
          <a:ln/>
        </p:spPr>
      </p:sp>
      <p:sp>
        <p:nvSpPr>
          <p:cNvPr id="13" name="Text 8"/>
          <p:cNvSpPr txBox="1"/>
          <p:nvPr/>
        </p:nvSpPr>
        <p:spPr>
          <a:xfrm>
            <a:off x="3880396" y="1286173"/>
            <a:ext cx="2546896" cy="23991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2100" b="1" kern="0" spc="-31" dirty="0">
                <a:solidFill>
                  <a:srgbClr val="00C389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PROYECCIÓN SOCIAL</a:t>
            </a:r>
            <a:endParaRPr lang="en-US" sz="2100" dirty="0"/>
          </a:p>
        </p:txBody>
      </p:sp>
      <p:sp>
        <p:nvSpPr>
          <p:cNvPr id="14" name="Text 9"/>
          <p:cNvSpPr txBox="1"/>
          <p:nvPr/>
        </p:nvSpPr>
        <p:spPr>
          <a:xfrm>
            <a:off x="3876675" y="1619250"/>
            <a:ext cx="2543175" cy="390525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23"/>
              </a:lnSpc>
              <a:buNone/>
            </a:pPr>
            <a:r>
              <a:rPr lang="en-US" sz="1088" b="1" dirty="0">
                <a:solidFill>
                  <a:schemeClr val="bg1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Pasantía:</a:t>
            </a:r>
            <a:r>
              <a:rPr lang="en-US" sz="1088" dirty="0">
                <a:solidFill>
                  <a:schemeClr val="bg1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 Teórico-práctico en empresa/comunidad con convenio.</a:t>
            </a:r>
            <a:endParaRPr lang="en-US" sz="1088" dirty="0">
              <a:solidFill>
                <a:schemeClr val="bg1"/>
              </a:solidFill>
            </a:endParaRPr>
          </a:p>
        </p:txBody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0396" y="1688009"/>
            <a:ext cx="76200" cy="7620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3876675" y="1685925"/>
            <a:ext cx="76200" cy="7620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7" name="Text 11"/>
          <p:cNvSpPr txBox="1"/>
          <p:nvPr/>
        </p:nvSpPr>
        <p:spPr>
          <a:xfrm>
            <a:off x="3876675" y="2009775"/>
            <a:ext cx="2543175" cy="581025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23"/>
              </a:lnSpc>
              <a:buNone/>
            </a:pPr>
            <a:r>
              <a:rPr lang="en-US" sz="1088" b="1" dirty="0">
                <a:solidFill>
                  <a:schemeClr val="bg1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Cursos Especializados:</a:t>
            </a:r>
            <a:r>
              <a:rPr lang="en-US" sz="1088" dirty="0">
                <a:solidFill>
                  <a:schemeClr val="bg1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 Alta complejidad, 90% créditos y asistencia.</a:t>
            </a:r>
            <a:endParaRPr lang="en-US" sz="1088" dirty="0">
              <a:solidFill>
                <a:schemeClr val="bg1"/>
              </a:solidFill>
            </a:endParaRPr>
          </a:p>
        </p:txBody>
      </p:sp>
      <p:pic>
        <p:nvPicPr>
          <p:cNvPr id="18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0396" y="2074664"/>
            <a:ext cx="76200" cy="76200"/>
          </a:xfrm>
          <a:prstGeom prst="rect">
            <a:avLst/>
          </a:prstGeom>
        </p:spPr>
      </p:pic>
      <p:sp>
        <p:nvSpPr>
          <p:cNvPr id="19" name="Text 12"/>
          <p:cNvSpPr txBox="1"/>
          <p:nvPr/>
        </p:nvSpPr>
        <p:spPr>
          <a:xfrm>
            <a:off x="3876675" y="2076450"/>
            <a:ext cx="76200" cy="7620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0" name="Text 13"/>
          <p:cNvSpPr txBox="1"/>
          <p:nvPr/>
        </p:nvSpPr>
        <p:spPr>
          <a:xfrm>
            <a:off x="3876675" y="2590800"/>
            <a:ext cx="2543175" cy="390525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23"/>
              </a:lnSpc>
              <a:buNone/>
            </a:pPr>
            <a:r>
              <a:rPr lang="en-US" sz="1088" b="1" dirty="0">
                <a:solidFill>
                  <a:schemeClr val="bg1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Emprendimiento:</a:t>
            </a:r>
            <a:r>
              <a:rPr lang="en-US" sz="1088" dirty="0">
                <a:solidFill>
                  <a:schemeClr val="bg1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 Unidad productiva rentable y sostenible.</a:t>
            </a:r>
            <a:endParaRPr lang="en-US" sz="1088" dirty="0">
              <a:solidFill>
                <a:schemeClr val="bg1"/>
              </a:solidFill>
            </a:endParaRPr>
          </a:p>
        </p:txBody>
      </p:sp>
      <p:pic>
        <p:nvPicPr>
          <p:cNvPr id="21" name="Image 5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0396" y="2654647"/>
            <a:ext cx="76200" cy="76200"/>
          </a:xfrm>
          <a:prstGeom prst="rect">
            <a:avLst/>
          </a:prstGeom>
        </p:spPr>
      </p:pic>
      <p:sp>
        <p:nvSpPr>
          <p:cNvPr id="22" name="Text 14"/>
          <p:cNvSpPr txBox="1"/>
          <p:nvPr/>
        </p:nvSpPr>
        <p:spPr>
          <a:xfrm>
            <a:off x="3876675" y="2657475"/>
            <a:ext cx="76200" cy="7620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23" name="Image 6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46391" y="1095673"/>
            <a:ext cx="4812209" cy="4004667"/>
          </a:xfrm>
          <a:prstGeom prst="rect">
            <a:avLst/>
          </a:prstGeom>
        </p:spPr>
      </p:pic>
      <p:sp>
        <p:nvSpPr>
          <p:cNvPr id="24" name="Text 15"/>
          <p:cNvSpPr txBox="1"/>
          <p:nvPr/>
        </p:nvSpPr>
        <p:spPr>
          <a:xfrm>
            <a:off x="6989266" y="1248073"/>
            <a:ext cx="4526459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buNone/>
            </a:pPr>
            <a:r>
              <a:rPr lang="en-US" sz="825" b="1" kern="0" spc="66" dirty="0">
                <a:solidFill>
                  <a:srgbClr val="0B1410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ACUERDO 099 — DOS GRANDES FAMILIAS</a:t>
            </a:r>
            <a:endParaRPr lang="en-US" sz="825" dirty="0"/>
          </a:p>
        </p:txBody>
      </p:sp>
      <p:pic>
        <p:nvPicPr>
          <p:cNvPr id="25" name="Image 7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89266" y="1471910"/>
            <a:ext cx="4526459" cy="1524000"/>
          </a:xfrm>
          <a:prstGeom prst="rect">
            <a:avLst/>
          </a:prstGeom>
        </p:spPr>
      </p:pic>
      <p:sp>
        <p:nvSpPr>
          <p:cNvPr id="26" name="Text 16"/>
          <p:cNvSpPr txBox="1"/>
          <p:nvPr/>
        </p:nvSpPr>
        <p:spPr>
          <a:xfrm>
            <a:off x="6989266" y="3072110"/>
            <a:ext cx="4526459" cy="297061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70"/>
              </a:lnSpc>
              <a:buNone/>
            </a:pPr>
            <a:r>
              <a:rPr lang="en-US" sz="900" dirty="0">
                <a:solidFill>
                  <a:srgbClr val="0B1410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Todas requieren matrícula regular y director asignado por Comité. Individual o dupla.</a:t>
            </a:r>
            <a:endParaRPr lang="en-US" sz="900" dirty="0"/>
          </a:p>
        </p:txBody>
      </p:sp>
      <p:pic>
        <p:nvPicPr>
          <p:cNvPr id="27" name="Image 8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46391" y="5233690"/>
            <a:ext cx="1154162" cy="1205210"/>
          </a:xfrm>
          <a:prstGeom prst="rect">
            <a:avLst/>
          </a:prstGeom>
        </p:spPr>
      </p:pic>
      <p:sp>
        <p:nvSpPr>
          <p:cNvPr id="28" name="Text 17"/>
          <p:cNvSpPr txBox="1"/>
          <p:nvPr/>
        </p:nvSpPr>
        <p:spPr>
          <a:xfrm>
            <a:off x="7017841" y="5367040"/>
            <a:ext cx="811262" cy="29140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550" dirty="0">
                <a:solidFill>
                  <a:srgbClr val="E91D66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80%</a:t>
            </a:r>
            <a:endParaRPr lang="en-US" sz="2550" dirty="0"/>
          </a:p>
        </p:txBody>
      </p:sp>
      <p:sp>
        <p:nvSpPr>
          <p:cNvPr id="29" name="Text 18"/>
          <p:cNvSpPr txBox="1"/>
          <p:nvPr/>
        </p:nvSpPr>
        <p:spPr>
          <a:xfrm>
            <a:off x="7017841" y="5677495"/>
            <a:ext cx="811262" cy="502444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90"/>
              </a:lnSpc>
              <a:buNone/>
            </a:pPr>
            <a:r>
              <a:rPr lang="en-US" sz="825" b="1" kern="0" spc="33" dirty="0">
                <a:solidFill>
                  <a:srgbClr val="0B1410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CRÉDITOS APROBADOS PARA 4 MODALIDADES</a:t>
            </a:r>
            <a:endParaRPr lang="en-US" sz="825" dirty="0"/>
          </a:p>
        </p:txBody>
      </p:sp>
      <p:pic>
        <p:nvPicPr>
          <p:cNvPr id="30" name="Image 9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14854" y="5233690"/>
            <a:ext cx="1299418" cy="1205210"/>
          </a:xfrm>
          <a:prstGeom prst="rect">
            <a:avLst/>
          </a:prstGeom>
        </p:spPr>
      </p:pic>
      <p:sp>
        <p:nvSpPr>
          <p:cNvPr id="31" name="Text 19"/>
          <p:cNvSpPr txBox="1"/>
          <p:nvPr/>
        </p:nvSpPr>
        <p:spPr>
          <a:xfrm>
            <a:off x="8286304" y="5367040"/>
            <a:ext cx="956518" cy="29140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550" dirty="0">
                <a:solidFill>
                  <a:srgbClr val="E91D66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90%</a:t>
            </a:r>
            <a:endParaRPr lang="en-US" sz="2550" dirty="0"/>
          </a:p>
        </p:txBody>
      </p:sp>
      <p:sp>
        <p:nvSpPr>
          <p:cNvPr id="32" name="Text 20"/>
          <p:cNvSpPr txBox="1"/>
          <p:nvPr/>
        </p:nvSpPr>
        <p:spPr>
          <a:xfrm>
            <a:off x="8286304" y="5677495"/>
            <a:ext cx="956518" cy="502444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90"/>
              </a:lnSpc>
              <a:buNone/>
            </a:pPr>
            <a:r>
              <a:rPr lang="en-US" sz="825" b="1" kern="0" spc="33" dirty="0">
                <a:solidFill>
                  <a:srgbClr val="0B1410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CRÉDITOS + ASISTENCIA PARA CURSOS ESPECIALIZADOS</a:t>
            </a:r>
            <a:endParaRPr lang="en-US" sz="825" dirty="0"/>
          </a:p>
        </p:txBody>
      </p:sp>
      <p:pic>
        <p:nvPicPr>
          <p:cNvPr id="33" name="Image 10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28572" y="5233690"/>
            <a:ext cx="1123504" cy="1205210"/>
          </a:xfrm>
          <a:prstGeom prst="rect">
            <a:avLst/>
          </a:prstGeom>
        </p:spPr>
      </p:pic>
      <p:sp>
        <p:nvSpPr>
          <p:cNvPr id="34" name="Text 21"/>
          <p:cNvSpPr txBox="1"/>
          <p:nvPr/>
        </p:nvSpPr>
        <p:spPr>
          <a:xfrm>
            <a:off x="9700022" y="5367040"/>
            <a:ext cx="780604" cy="29140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550" dirty="0">
                <a:solidFill>
                  <a:srgbClr val="E91D66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1-2</a:t>
            </a:r>
            <a:endParaRPr lang="en-US" sz="2550" dirty="0"/>
          </a:p>
        </p:txBody>
      </p:sp>
      <p:sp>
        <p:nvSpPr>
          <p:cNvPr id="35" name="Text 22"/>
          <p:cNvSpPr txBox="1"/>
          <p:nvPr/>
        </p:nvSpPr>
        <p:spPr>
          <a:xfrm>
            <a:off x="9700022" y="5677495"/>
            <a:ext cx="780604" cy="628055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90"/>
              </a:lnSpc>
              <a:buNone/>
            </a:pPr>
            <a:r>
              <a:rPr lang="en-US" sz="825" b="1" kern="0" spc="33" dirty="0">
                <a:solidFill>
                  <a:srgbClr val="0B1410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ESTUDIANTES POR TRABAJO SEGÚN COBERTURA</a:t>
            </a:r>
            <a:endParaRPr lang="en-US" sz="825" dirty="0"/>
          </a:p>
        </p:txBody>
      </p:sp>
      <p:pic>
        <p:nvPicPr>
          <p:cNvPr id="36" name="Image 11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766375" y="5233690"/>
            <a:ext cx="892225" cy="1205210"/>
          </a:xfrm>
          <a:prstGeom prst="rect">
            <a:avLst/>
          </a:prstGeom>
        </p:spPr>
      </p:pic>
      <p:sp>
        <p:nvSpPr>
          <p:cNvPr id="37" name="Text 23"/>
          <p:cNvSpPr txBox="1"/>
          <p:nvPr/>
        </p:nvSpPr>
        <p:spPr>
          <a:xfrm>
            <a:off x="10937825" y="5367040"/>
            <a:ext cx="549325" cy="29140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550" dirty="0">
                <a:solidFill>
                  <a:srgbClr val="E91D66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5</a:t>
            </a:r>
            <a:endParaRPr lang="en-US" sz="2550" dirty="0"/>
          </a:p>
        </p:txBody>
      </p:sp>
      <p:sp>
        <p:nvSpPr>
          <p:cNvPr id="38" name="Text 24"/>
          <p:cNvSpPr txBox="1"/>
          <p:nvPr/>
        </p:nvSpPr>
        <p:spPr>
          <a:xfrm>
            <a:off x="10937825" y="5677495"/>
            <a:ext cx="549325" cy="628055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90"/>
              </a:lnSpc>
              <a:buNone/>
            </a:pPr>
            <a:r>
              <a:rPr lang="en-US" sz="825" b="1" kern="0" spc="33" dirty="0">
                <a:solidFill>
                  <a:srgbClr val="0B1410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RUTAS POSIBLES PARA TU GRADO PACÍFICO</a:t>
            </a:r>
            <a:endParaRPr lang="en-US" sz="82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0FF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95300" y="400050"/>
            <a:ext cx="11201400" cy="50854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3200" b="1" kern="0" spc="-84" dirty="0">
                <a:solidFill>
                  <a:srgbClr val="0B1410"/>
                </a:solidFill>
                <a:ea typeface="Bebas Neue" pitchFamily="34" charset="-122"/>
                <a:cs typeface="Bebas Neue" pitchFamily="34" charset="-120"/>
              </a:rPr>
              <a:t>MODALIDAD INVESTIGACIÓN: </a:t>
            </a:r>
            <a:r>
              <a:rPr lang="en-US" sz="3200" b="1" kern="0" spc="-84" dirty="0">
                <a:solidFill>
                  <a:srgbClr val="E91D66"/>
                </a:solidFill>
                <a:ea typeface="Work Sans" pitchFamily="34" charset="-122"/>
                <a:cs typeface="Work Sans" pitchFamily="34" charset="-120"/>
              </a:rPr>
              <a:t>TESINA</a:t>
            </a:r>
            <a:r>
              <a:rPr lang="en-US" sz="3200" b="1" kern="0" spc="-84" dirty="0">
                <a:solidFill>
                  <a:srgbClr val="00C389"/>
                </a:solidFill>
                <a:ea typeface="Bebas Neue" pitchFamily="34" charset="-122"/>
                <a:cs typeface="Bebas Neue" pitchFamily="34" charset="-120"/>
              </a:rPr>
              <a:t>—GENERAR CONOCIMIENTO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495300" y="1057275"/>
            <a:ext cx="6362700" cy="1676400"/>
          </a:xfrm>
          <a:prstGeom prst="roundRect">
            <a:avLst>
              <a:gd name="adj" fmla="val 11364"/>
            </a:avLst>
          </a:prstGeom>
          <a:solidFill>
            <a:srgbClr val="0B1410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85800" y="1241971"/>
            <a:ext cx="5983188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buNone/>
            </a:pPr>
            <a:r>
              <a:rPr lang="en-US" sz="825" b="1" kern="0" spc="83" dirty="0">
                <a:solidFill>
                  <a:srgbClr val="00C389">
                    <a:alpha val="80000"/>
                  </a:srgbClr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DEFINICIÓN OFICIAL</a:t>
            </a:r>
            <a:endParaRPr lang="en-US" sz="825" dirty="0"/>
          </a:p>
        </p:txBody>
      </p:sp>
      <p:sp>
        <p:nvSpPr>
          <p:cNvPr id="5" name="Text 3"/>
          <p:cNvSpPr txBox="1"/>
          <p:nvPr/>
        </p:nvSpPr>
        <p:spPr>
          <a:xfrm>
            <a:off x="685800" y="1465808"/>
            <a:ext cx="5983188" cy="445591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950" dirty="0">
                <a:solidFill>
                  <a:srgbClr val="FFFFFF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ACOPIO, ORDENAMIENTO Y ABORDAJE EXPERIMENTAL</a:t>
            </a:r>
            <a:endParaRPr lang="en-US" sz="195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1997125"/>
            <a:ext cx="5983188" cy="570458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23"/>
              </a:lnSpc>
              <a:buNone/>
            </a:pPr>
            <a:r>
              <a:rPr lang="en-US" sz="1088" dirty="0">
                <a:solidFill>
                  <a:srgbClr val="FFFFFF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Actividades de análisis sistematizado y abordaje experimental de un problema alineado a líneas y grupos de investigación del Programa de Agronomía. Genera nuevo conocimiento aplicable al trópico húmedo.</a:t>
            </a:r>
            <a:endParaRPr lang="en-US" sz="1088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" y="2872383"/>
            <a:ext cx="6364188" cy="1233488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704850" y="3072408"/>
            <a:ext cx="5945088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buNone/>
            </a:pPr>
            <a:r>
              <a:rPr lang="en-US" sz="825" b="1" kern="0" spc="83" dirty="0">
                <a:solidFill>
                  <a:srgbClr val="0B1410">
                    <a:alpha val="80000"/>
                  </a:srgbClr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REQUISITOS CLAVE</a:t>
            </a:r>
            <a:endParaRPr lang="en-US" sz="825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850" y="3267670"/>
            <a:ext cx="171450" cy="17145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757982" y="3298627"/>
            <a:ext cx="118318" cy="140494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13"/>
              </a:lnSpc>
              <a:spcBef>
                <a:spcPts val="75"/>
              </a:spcBef>
              <a:buNone/>
            </a:pPr>
            <a:r>
              <a:rPr lang="en-US" sz="750" b="1" dirty="0">
                <a:solidFill>
                  <a:srgbClr val="FFFFFF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✓</a:t>
            </a:r>
            <a:endParaRPr lang="en-US" sz="750" dirty="0"/>
          </a:p>
        </p:txBody>
      </p:sp>
      <p:sp>
        <p:nvSpPr>
          <p:cNvPr id="11" name="Text 7"/>
          <p:cNvSpPr txBox="1"/>
          <p:nvPr/>
        </p:nvSpPr>
        <p:spPr>
          <a:xfrm>
            <a:off x="971550" y="3267670"/>
            <a:ext cx="4432250" cy="17040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18"/>
              </a:lnSpc>
              <a:buNone/>
            </a:pPr>
            <a:r>
              <a:rPr lang="en-US" sz="1050" b="1" dirty="0">
                <a:solidFill>
                  <a:srgbClr val="0B1410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80% créditos aprobados</a:t>
            </a:r>
            <a:r>
              <a:rPr lang="en-US" sz="1050" dirty="0">
                <a:solidFill>
                  <a:srgbClr val="0B1410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 + matrícula financiera y académica vigente</a:t>
            </a:r>
            <a:endParaRPr lang="en-US" sz="105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850" y="3505795"/>
            <a:ext cx="171450" cy="17145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757982" y="3536752"/>
            <a:ext cx="118318" cy="140494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13"/>
              </a:lnSpc>
              <a:spcBef>
                <a:spcPts val="75"/>
              </a:spcBef>
              <a:buNone/>
            </a:pPr>
            <a:r>
              <a:rPr lang="en-US" sz="750" b="1" dirty="0">
                <a:solidFill>
                  <a:srgbClr val="FFFFFF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✓</a:t>
            </a:r>
            <a:endParaRPr lang="en-US" sz="750" dirty="0"/>
          </a:p>
        </p:txBody>
      </p:sp>
      <p:sp>
        <p:nvSpPr>
          <p:cNvPr id="14" name="Text 9"/>
          <p:cNvSpPr txBox="1"/>
          <p:nvPr/>
        </p:nvSpPr>
        <p:spPr>
          <a:xfrm>
            <a:off x="971550" y="3505795"/>
            <a:ext cx="4975920" cy="17040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18"/>
              </a:lnSpc>
              <a:buNone/>
            </a:pPr>
            <a:r>
              <a:rPr lang="en-US" sz="1050" dirty="0">
                <a:solidFill>
                  <a:srgbClr val="0B1410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Anteproyecto al Comité de Investigación → evaluador determina factibilidad</a:t>
            </a:r>
            <a:endParaRPr lang="en-US" sz="1050" dirty="0"/>
          </a:p>
        </p:txBody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850" y="3743920"/>
            <a:ext cx="171450" cy="17145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757982" y="3774877"/>
            <a:ext cx="118318" cy="140494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13"/>
              </a:lnSpc>
              <a:spcBef>
                <a:spcPts val="75"/>
              </a:spcBef>
              <a:buNone/>
            </a:pPr>
            <a:r>
              <a:rPr lang="en-US" sz="750" b="1" dirty="0">
                <a:solidFill>
                  <a:srgbClr val="FFFFFF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✓</a:t>
            </a:r>
            <a:endParaRPr lang="en-US" sz="750" dirty="0"/>
          </a:p>
        </p:txBody>
      </p:sp>
      <p:sp>
        <p:nvSpPr>
          <p:cNvPr id="17" name="Text 11"/>
          <p:cNvSpPr txBox="1"/>
          <p:nvPr/>
        </p:nvSpPr>
        <p:spPr>
          <a:xfrm>
            <a:off x="971550" y="3743920"/>
            <a:ext cx="4603700" cy="17040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18"/>
              </a:lnSpc>
              <a:buNone/>
            </a:pPr>
            <a:r>
              <a:rPr lang="en-US" sz="1050" dirty="0">
                <a:solidFill>
                  <a:srgbClr val="0B1410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Asignación de director + plan de trabajo + acta al Comité de Programa</a:t>
            </a:r>
            <a:endParaRPr lang="en-US" sz="1050" dirty="0"/>
          </a:p>
        </p:txBody>
      </p:sp>
      <p:pic>
        <p:nvPicPr>
          <p:cNvPr id="18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5300" y="4239220"/>
            <a:ext cx="6364188" cy="2218730"/>
          </a:xfrm>
          <a:prstGeom prst="rect">
            <a:avLst/>
          </a:prstGeom>
        </p:spPr>
      </p:pic>
      <p:sp>
        <p:nvSpPr>
          <p:cNvPr id="19" name="Text 12"/>
          <p:cNvSpPr txBox="1"/>
          <p:nvPr/>
        </p:nvSpPr>
        <p:spPr>
          <a:xfrm>
            <a:off x="704850" y="4439245"/>
            <a:ext cx="5945088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buNone/>
            </a:pPr>
            <a:r>
              <a:rPr lang="en-US" sz="825" b="1" kern="0" spc="83" dirty="0">
                <a:solidFill>
                  <a:srgbClr val="0B1410">
                    <a:alpha val="80000"/>
                  </a:srgbClr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PRODUCTO</a:t>
            </a:r>
            <a:endParaRPr lang="en-US" sz="825" dirty="0"/>
          </a:p>
        </p:txBody>
      </p:sp>
      <p:sp>
        <p:nvSpPr>
          <p:cNvPr id="20" name="Text 13"/>
          <p:cNvSpPr txBox="1"/>
          <p:nvPr/>
        </p:nvSpPr>
        <p:spPr>
          <a:xfrm>
            <a:off x="704850" y="4607868"/>
            <a:ext cx="4789587" cy="37713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650" dirty="0">
                <a:solidFill>
                  <a:srgbClr val="0B1410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NUEVO CONOCIMIENTO APLICABLE AL PACÍFICO</a:t>
            </a:r>
            <a:endParaRPr lang="en-US" sz="1650" dirty="0"/>
          </a:p>
        </p:txBody>
      </p:sp>
      <p:pic>
        <p:nvPicPr>
          <p:cNvPr id="21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08737" y="4586883"/>
            <a:ext cx="1041202" cy="419100"/>
          </a:xfrm>
          <a:prstGeom prst="rect">
            <a:avLst/>
          </a:prstGeom>
        </p:spPr>
      </p:pic>
      <p:sp>
        <p:nvSpPr>
          <p:cNvPr id="22" name="Text 14"/>
          <p:cNvSpPr txBox="1"/>
          <p:nvPr/>
        </p:nvSpPr>
        <p:spPr>
          <a:xfrm>
            <a:off x="5703987" y="4644033"/>
            <a:ext cx="850702" cy="32385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Sello Territorial</a:t>
            </a:r>
            <a:endParaRPr lang="en-US" sz="900" dirty="0"/>
          </a:p>
        </p:txBody>
      </p:sp>
      <p:pic>
        <p:nvPicPr>
          <p:cNvPr id="23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88088" y="1060996"/>
            <a:ext cx="4608612" cy="3158133"/>
          </a:xfrm>
          <a:prstGeom prst="rect">
            <a:avLst/>
          </a:prstGeom>
        </p:spPr>
      </p:pic>
      <p:pic>
        <p:nvPicPr>
          <p:cNvPr id="24" name="Image 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07138" y="1080046"/>
            <a:ext cx="4570512" cy="3120033"/>
          </a:xfrm>
          <a:prstGeom prst="rect">
            <a:avLst/>
          </a:prstGeom>
        </p:spPr>
      </p:pic>
      <p:pic>
        <p:nvPicPr>
          <p:cNvPr id="25" name="Image 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07138" y="3481983"/>
            <a:ext cx="4570512" cy="718096"/>
          </a:xfrm>
          <a:prstGeom prst="rect">
            <a:avLst/>
          </a:prstGeom>
        </p:spPr>
      </p:pic>
      <p:pic>
        <p:nvPicPr>
          <p:cNvPr id="26" name="Image 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40488" y="3653433"/>
            <a:ext cx="1377107" cy="214313"/>
          </a:xfrm>
          <a:prstGeom prst="rect">
            <a:avLst/>
          </a:prstGeom>
        </p:spPr>
      </p:pic>
      <p:sp>
        <p:nvSpPr>
          <p:cNvPr id="27" name="Text 15"/>
          <p:cNvSpPr txBox="1"/>
          <p:nvPr/>
        </p:nvSpPr>
        <p:spPr>
          <a:xfrm>
            <a:off x="7316688" y="3691533"/>
            <a:ext cx="1224707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buNone/>
            </a:pPr>
            <a:r>
              <a:rPr lang="en-US" sz="825" b="1" dirty="0">
                <a:solidFill>
                  <a:srgbClr val="0B1410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En campo • Bajo Calima</a:t>
            </a:r>
            <a:endParaRPr lang="en-US" sz="825" dirty="0"/>
          </a:p>
        </p:txBody>
      </p:sp>
      <p:sp>
        <p:nvSpPr>
          <p:cNvPr id="28" name="Text 16"/>
          <p:cNvSpPr txBox="1"/>
          <p:nvPr/>
        </p:nvSpPr>
        <p:spPr>
          <a:xfrm>
            <a:off x="7240488" y="3924895"/>
            <a:ext cx="4303812" cy="16088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68"/>
              </a:lnSpc>
              <a:spcBef>
                <a:spcPts val="450"/>
              </a:spcBef>
              <a:buNone/>
            </a:pPr>
            <a:r>
              <a:rPr lang="en-US" sz="975" b="1" dirty="0">
                <a:solidFill>
                  <a:srgbClr val="FFFFFF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Trabajo experimental situado: suelo, semilla y saberes locales</a:t>
            </a:r>
            <a:endParaRPr lang="en-US" sz="975" dirty="0"/>
          </a:p>
        </p:txBody>
      </p:sp>
      <p:pic>
        <p:nvPicPr>
          <p:cNvPr id="29" name="Image 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88088" y="4352479"/>
            <a:ext cx="4608612" cy="2105471"/>
          </a:xfrm>
          <a:prstGeom prst="rect">
            <a:avLst/>
          </a:prstGeom>
        </p:spPr>
      </p:pic>
      <p:sp>
        <p:nvSpPr>
          <p:cNvPr id="30" name="Text 17"/>
          <p:cNvSpPr txBox="1"/>
          <p:nvPr/>
        </p:nvSpPr>
        <p:spPr>
          <a:xfrm>
            <a:off x="7297638" y="4860875"/>
            <a:ext cx="4189512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buNone/>
            </a:pPr>
            <a:r>
              <a:rPr lang="en-US" sz="825" b="1" kern="0" spc="83" dirty="0">
                <a:solidFill>
                  <a:srgbClr val="E91D66">
                    <a:alpha val="80000"/>
                  </a:srgbClr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EJEMPLOS INSPIRADORES PACÍFICO</a:t>
            </a:r>
            <a:endParaRPr lang="en-US" sz="825" dirty="0"/>
          </a:p>
        </p:txBody>
      </p:sp>
      <p:pic>
        <p:nvPicPr>
          <p:cNvPr id="31" name="Image 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297638" y="5132338"/>
            <a:ext cx="171450" cy="171450"/>
          </a:xfrm>
          <a:prstGeom prst="rect">
            <a:avLst/>
          </a:prstGeom>
        </p:spPr>
      </p:pic>
      <p:sp>
        <p:nvSpPr>
          <p:cNvPr id="32" name="Text 18"/>
          <p:cNvSpPr txBox="1"/>
          <p:nvPr/>
        </p:nvSpPr>
        <p:spPr>
          <a:xfrm>
            <a:off x="7362825" y="5163294"/>
            <a:ext cx="106263" cy="140494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13"/>
              </a:lnSpc>
              <a:spcBef>
                <a:spcPts val="75"/>
              </a:spcBef>
              <a:buNone/>
            </a:pPr>
            <a:r>
              <a:rPr lang="en-US" sz="750" b="1" dirty="0">
                <a:solidFill>
                  <a:srgbClr val="FFFFFF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•</a:t>
            </a:r>
            <a:endParaRPr lang="en-US" sz="750" dirty="0"/>
          </a:p>
        </p:txBody>
      </p:sp>
      <p:sp>
        <p:nvSpPr>
          <p:cNvPr id="33" name="Text 19"/>
          <p:cNvSpPr txBox="1"/>
          <p:nvPr/>
        </p:nvSpPr>
        <p:spPr>
          <a:xfrm>
            <a:off x="7564338" y="5132338"/>
            <a:ext cx="3922812" cy="350341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18"/>
              </a:lnSpc>
              <a:buNone/>
            </a:pPr>
            <a:r>
              <a:rPr lang="en-US" sz="1050" dirty="0">
                <a:solidFill>
                  <a:srgbClr val="0B1410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Evaluación de variedades de </a:t>
            </a:r>
            <a:r>
              <a:rPr lang="en-US" sz="1050" b="1" dirty="0">
                <a:solidFill>
                  <a:srgbClr val="0B1410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chontaduro</a:t>
            </a:r>
            <a:r>
              <a:rPr lang="en-US" sz="1050" dirty="0">
                <a:solidFill>
                  <a:srgbClr val="0B1410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 para harina biofortificada</a:t>
            </a:r>
            <a:endParaRPr lang="en-US" sz="1050" dirty="0"/>
          </a:p>
        </p:txBody>
      </p:sp>
      <p:pic>
        <p:nvPicPr>
          <p:cNvPr id="34" name="Image 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297638" y="5549354"/>
            <a:ext cx="171450" cy="171450"/>
          </a:xfrm>
          <a:prstGeom prst="rect">
            <a:avLst/>
          </a:prstGeom>
        </p:spPr>
      </p:pic>
      <p:sp>
        <p:nvSpPr>
          <p:cNvPr id="35" name="Text 20"/>
          <p:cNvSpPr txBox="1"/>
          <p:nvPr/>
        </p:nvSpPr>
        <p:spPr>
          <a:xfrm>
            <a:off x="7362825" y="5580311"/>
            <a:ext cx="106263" cy="140494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13"/>
              </a:lnSpc>
              <a:spcBef>
                <a:spcPts val="75"/>
              </a:spcBef>
              <a:buNone/>
            </a:pPr>
            <a:r>
              <a:rPr lang="en-US" sz="750" b="1" dirty="0">
                <a:solidFill>
                  <a:srgbClr val="FFFFFF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•</a:t>
            </a:r>
            <a:endParaRPr lang="en-US" sz="750" dirty="0"/>
          </a:p>
        </p:txBody>
      </p:sp>
      <p:sp>
        <p:nvSpPr>
          <p:cNvPr id="36" name="Text 21"/>
          <p:cNvSpPr txBox="1"/>
          <p:nvPr/>
        </p:nvSpPr>
        <p:spPr>
          <a:xfrm>
            <a:off x="7564338" y="5549354"/>
            <a:ext cx="2846040" cy="17040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18"/>
              </a:lnSpc>
              <a:buNone/>
            </a:pPr>
            <a:r>
              <a:rPr lang="en-US" sz="1050" dirty="0">
                <a:solidFill>
                  <a:srgbClr val="0B1410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Manejo de suelos de vega del río </a:t>
            </a:r>
            <a:r>
              <a:rPr lang="en-US" sz="1050" b="1" dirty="0">
                <a:solidFill>
                  <a:srgbClr val="0B1410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Anchicayá</a:t>
            </a:r>
            <a:endParaRPr lang="en-US" sz="1050" dirty="0"/>
          </a:p>
        </p:txBody>
      </p:sp>
      <p:pic>
        <p:nvPicPr>
          <p:cNvPr id="37" name="Image 13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297638" y="5787479"/>
            <a:ext cx="171450" cy="171450"/>
          </a:xfrm>
          <a:prstGeom prst="rect">
            <a:avLst/>
          </a:prstGeom>
        </p:spPr>
      </p:pic>
      <p:sp>
        <p:nvSpPr>
          <p:cNvPr id="38" name="Text 22"/>
          <p:cNvSpPr txBox="1"/>
          <p:nvPr/>
        </p:nvSpPr>
        <p:spPr>
          <a:xfrm>
            <a:off x="7362825" y="5818436"/>
            <a:ext cx="106263" cy="140494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13"/>
              </a:lnSpc>
              <a:spcBef>
                <a:spcPts val="75"/>
              </a:spcBef>
              <a:buNone/>
            </a:pPr>
            <a:r>
              <a:rPr lang="en-US" sz="750" b="1" dirty="0">
                <a:solidFill>
                  <a:srgbClr val="FFFFFF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•</a:t>
            </a:r>
            <a:endParaRPr lang="en-US" sz="750" dirty="0"/>
          </a:p>
        </p:txBody>
      </p:sp>
      <p:sp>
        <p:nvSpPr>
          <p:cNvPr id="39" name="Text 23"/>
          <p:cNvSpPr txBox="1"/>
          <p:nvPr/>
        </p:nvSpPr>
        <p:spPr>
          <a:xfrm>
            <a:off x="7564338" y="5787479"/>
            <a:ext cx="3616375" cy="17040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18"/>
              </a:lnSpc>
              <a:buNone/>
            </a:pPr>
            <a:r>
              <a:rPr lang="en-US" sz="1050" dirty="0">
                <a:solidFill>
                  <a:srgbClr val="0B1410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Bioinsumos a partir de </a:t>
            </a:r>
            <a:r>
              <a:rPr lang="en-US" sz="1050" b="1" dirty="0">
                <a:solidFill>
                  <a:srgbClr val="0B1410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naidí</a:t>
            </a:r>
            <a:r>
              <a:rPr lang="en-US" sz="1050" dirty="0">
                <a:solidFill>
                  <a:srgbClr val="0B1410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 y microorganismos nativos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0FF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3400" y="419100"/>
            <a:ext cx="11125200" cy="48190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050"/>
              </a:lnSpc>
              <a:buNone/>
            </a:pPr>
            <a:r>
              <a:rPr lang="en-US" sz="3200" b="1" kern="0" spc="-81" dirty="0">
                <a:solidFill>
                  <a:srgbClr val="0B1410"/>
                </a:solidFill>
                <a:ea typeface="Bebas Neue" pitchFamily="34" charset="-122"/>
                <a:cs typeface="Bebas Neue" pitchFamily="34" charset="-120"/>
              </a:rPr>
              <a:t>MODALIDAD INVESTIGACIÓN: </a:t>
            </a:r>
            <a:r>
              <a:rPr lang="en-US" sz="3200" b="1" kern="0" spc="-81" dirty="0">
                <a:solidFill>
                  <a:srgbClr val="E91D66"/>
                </a:solidFill>
                <a:ea typeface="Work Sans" pitchFamily="34" charset="-122"/>
                <a:cs typeface="Work Sans" pitchFamily="34" charset="-120"/>
              </a:rPr>
              <a:t>MONOGRAFÍA</a:t>
            </a:r>
            <a:endParaRPr lang="en-US" sz="32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2118420"/>
            <a:ext cx="6253609" cy="904875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04850" y="2280345"/>
            <a:ext cx="5910709" cy="59055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00C389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Estudio profundo</a:t>
            </a:r>
            <a:r>
              <a:rPr lang="en-US" sz="1125" dirty="0">
                <a:solidFill>
                  <a:srgbClr val="FFFFFF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 de tema específico de líneas del Programa a partir de revisión crítica de bibliografía, estudios e información existente. Sin experimento de campo, con máxima rigurosidad documental.</a:t>
            </a:r>
            <a:endParaRPr lang="en-US" sz="1125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3156645"/>
            <a:ext cx="3069580" cy="138306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695325" y="3309045"/>
            <a:ext cx="2745730" cy="17189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25"/>
              </a:lnSpc>
              <a:buNone/>
            </a:pPr>
            <a:r>
              <a:rPr lang="en-US" sz="1425" b="1" kern="0" spc="-14" dirty="0">
                <a:solidFill>
                  <a:srgbClr val="0B1410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DIFERENCIA CLAVE</a:t>
            </a:r>
            <a:endParaRPr lang="en-US" sz="1425" dirty="0"/>
          </a:p>
        </p:txBody>
      </p:sp>
      <p:sp>
        <p:nvSpPr>
          <p:cNvPr id="7" name="Text 3"/>
          <p:cNvSpPr txBox="1"/>
          <p:nvPr/>
        </p:nvSpPr>
        <p:spPr>
          <a:xfrm>
            <a:off x="695325" y="3547616"/>
            <a:ext cx="2745730" cy="511076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67"/>
              </a:lnSpc>
              <a:buNone/>
            </a:pPr>
            <a:r>
              <a:rPr lang="en-US" sz="1013" dirty="0">
                <a:solidFill>
                  <a:srgbClr val="58554E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No exige parcela experimental. Exige análisis crítico, síntesis y postura propia ante el saber del Pacífico.</a:t>
            </a:r>
            <a:endParaRPr lang="en-US" sz="1013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17280" y="3156645"/>
            <a:ext cx="3069729" cy="1383060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3879205" y="3309045"/>
            <a:ext cx="2745879" cy="17189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25"/>
              </a:lnSpc>
              <a:buNone/>
            </a:pPr>
            <a:r>
              <a:rPr lang="en-US" sz="1425" b="1" kern="0" spc="-14" dirty="0">
                <a:solidFill>
                  <a:srgbClr val="0B1410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¿PARA QUIÉN?</a:t>
            </a:r>
            <a:endParaRPr lang="en-US" sz="1425" dirty="0"/>
          </a:p>
        </p:txBody>
      </p:sp>
      <p:sp>
        <p:nvSpPr>
          <p:cNvPr id="10" name="Text 5"/>
          <p:cNvSpPr txBox="1"/>
          <p:nvPr/>
        </p:nvSpPr>
        <p:spPr>
          <a:xfrm>
            <a:off x="3879205" y="3547616"/>
            <a:ext cx="2745879" cy="511076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67"/>
              </a:lnSpc>
              <a:buNone/>
            </a:pPr>
            <a:r>
              <a:rPr lang="en-US" sz="1013" dirty="0">
                <a:solidFill>
                  <a:srgbClr val="58554E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Estudiantes con fortaleza en análisis teórico, escritura y curaduría de saberes agroecológicos.</a:t>
            </a:r>
            <a:endParaRPr lang="en-US" sz="1013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79205" y="4153942"/>
            <a:ext cx="594122" cy="233362"/>
          </a:xfrm>
          <a:prstGeom prst="rect">
            <a:avLst/>
          </a:prstGeom>
        </p:spPr>
      </p:pic>
      <p:sp>
        <p:nvSpPr>
          <p:cNvPr id="12" name="Text 6"/>
          <p:cNvSpPr txBox="1"/>
          <p:nvPr/>
        </p:nvSpPr>
        <p:spPr>
          <a:xfrm>
            <a:off x="3974455" y="4201567"/>
            <a:ext cx="403622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buNone/>
            </a:pPr>
            <a:r>
              <a:rPr lang="en-US" sz="825" b="1" dirty="0">
                <a:solidFill>
                  <a:srgbClr val="FFFFFF"/>
                </a:solidFill>
                <a:highlight>
                  <a:srgbClr val="0B1410"/>
                </a:highlight>
                <a:latin typeface="Work Sans" pitchFamily="34" charset="0"/>
                <a:ea typeface="Work Sans" pitchFamily="34" charset="-122"/>
                <a:cs typeface="Work Sans" pitchFamily="34" charset="-120"/>
              </a:rPr>
              <a:t>Análisis</a:t>
            </a:r>
            <a:endParaRPr lang="en-US" sz="825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40002" y="4153942"/>
            <a:ext cx="662880" cy="233362"/>
          </a:xfrm>
          <a:prstGeom prst="rect">
            <a:avLst/>
          </a:prstGeom>
        </p:spPr>
      </p:pic>
      <p:sp>
        <p:nvSpPr>
          <p:cNvPr id="14" name="Text 7"/>
          <p:cNvSpPr txBox="1"/>
          <p:nvPr/>
        </p:nvSpPr>
        <p:spPr>
          <a:xfrm>
            <a:off x="4635252" y="4201567"/>
            <a:ext cx="472380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buNone/>
            </a:pPr>
            <a:r>
              <a:rPr lang="en-US" sz="825" b="1" dirty="0">
                <a:solidFill>
                  <a:srgbClr val="FFFFFF"/>
                </a:solidFill>
                <a:highlight>
                  <a:srgbClr val="E91D66"/>
                </a:highlight>
                <a:latin typeface="Work Sans" pitchFamily="34" charset="0"/>
                <a:ea typeface="Work Sans" pitchFamily="34" charset="-122"/>
                <a:cs typeface="Work Sans" pitchFamily="34" charset="-120"/>
              </a:rPr>
              <a:t>Escritura</a:t>
            </a:r>
            <a:endParaRPr lang="en-US" sz="825" dirty="0"/>
          </a:p>
        </p:txBody>
      </p:sp>
      <p:pic>
        <p:nvPicPr>
          <p:cNvPr id="15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3400" y="4673054"/>
            <a:ext cx="6253609" cy="681633"/>
          </a:xfrm>
          <a:prstGeom prst="rect">
            <a:avLst/>
          </a:prstGeom>
        </p:spPr>
      </p:pic>
      <p:sp>
        <p:nvSpPr>
          <p:cNvPr id="16" name="Text 8"/>
          <p:cNvSpPr txBox="1"/>
          <p:nvPr/>
        </p:nvSpPr>
        <p:spPr>
          <a:xfrm>
            <a:off x="695325" y="4841081"/>
            <a:ext cx="4743301" cy="17189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25"/>
              </a:lnSpc>
              <a:buNone/>
            </a:pPr>
            <a:r>
              <a:rPr lang="en-US" sz="1425" b="1" kern="0" spc="-14" dirty="0">
                <a:solidFill>
                  <a:srgbClr val="E91D66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REQUISITOS</a:t>
            </a:r>
            <a:endParaRPr lang="en-US" sz="1425" dirty="0"/>
          </a:p>
        </p:txBody>
      </p:sp>
      <p:sp>
        <p:nvSpPr>
          <p:cNvPr id="17" name="Text 9"/>
          <p:cNvSpPr txBox="1"/>
          <p:nvPr/>
        </p:nvSpPr>
        <p:spPr>
          <a:xfrm>
            <a:off x="695325" y="5022503"/>
            <a:ext cx="4743301" cy="164009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67"/>
              </a:lnSpc>
              <a:buNone/>
            </a:pPr>
            <a:r>
              <a:rPr lang="en-US" sz="1013" dirty="0">
                <a:solidFill>
                  <a:srgbClr val="58554E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Idénticos a Tesina: 80% créditos, matrícula regular, anteproyecto y director.</a:t>
            </a:r>
            <a:endParaRPr lang="en-US" sz="1013" dirty="0"/>
          </a:p>
        </p:txBody>
      </p:sp>
      <p:sp>
        <p:nvSpPr>
          <p:cNvPr id="18" name="Text 10"/>
          <p:cNvSpPr txBox="1"/>
          <p:nvPr/>
        </p:nvSpPr>
        <p:spPr>
          <a:xfrm>
            <a:off x="5947618" y="4825454"/>
            <a:ext cx="677466" cy="37683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990"/>
              </a:lnSpc>
              <a:buNone/>
            </a:pPr>
            <a:r>
              <a:rPr lang="en-US" sz="825" b="1" dirty="0">
                <a:solidFill>
                  <a:srgbClr val="0B1410">
                    <a:alpha val="70000"/>
                  </a:srgbClr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Aporta bases</a:t>
            </a:r>
            <a:endParaRPr lang="en-US" sz="825" dirty="0"/>
          </a:p>
          <a:p>
            <a:pPr marL="0" indent="0" algn="r">
              <a:lnSpc>
                <a:spcPts val="990"/>
              </a:lnSpc>
              <a:buNone/>
            </a:pPr>
            <a:r>
              <a:rPr lang="en-US" sz="825" b="1" dirty="0">
                <a:solidFill>
                  <a:srgbClr val="0B1410">
                    <a:alpha val="70000"/>
                  </a:srgbClr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para futuras</a:t>
            </a:r>
            <a:endParaRPr lang="en-US" sz="825" dirty="0"/>
          </a:p>
          <a:p>
            <a:pPr marL="0" indent="0" algn="r">
              <a:lnSpc>
                <a:spcPts val="990"/>
              </a:lnSpc>
              <a:buNone/>
            </a:pPr>
            <a:r>
              <a:rPr lang="en-US" sz="825" b="1" dirty="0">
                <a:solidFill>
                  <a:srgbClr val="0B1410">
                    <a:alpha val="70000"/>
                  </a:srgbClr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tesinas</a:t>
            </a:r>
            <a:endParaRPr lang="en-US" sz="825" dirty="0"/>
          </a:p>
        </p:txBody>
      </p:sp>
      <p:pic>
        <p:nvPicPr>
          <p:cNvPr id="19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29909" y="1034355"/>
            <a:ext cx="4528691" cy="4759226"/>
          </a:xfrm>
          <a:prstGeom prst="rect">
            <a:avLst/>
          </a:prstGeom>
        </p:spPr>
      </p:pic>
      <p:pic>
        <p:nvPicPr>
          <p:cNvPr id="20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44209" y="1148655"/>
            <a:ext cx="1284684" cy="238125"/>
          </a:xfrm>
          <a:prstGeom prst="rect">
            <a:avLst/>
          </a:prstGeom>
        </p:spPr>
      </p:pic>
      <p:sp>
        <p:nvSpPr>
          <p:cNvPr id="21" name="Text 11"/>
          <p:cNvSpPr txBox="1"/>
          <p:nvPr/>
        </p:nvSpPr>
        <p:spPr>
          <a:xfrm>
            <a:off x="7339459" y="1215330"/>
            <a:ext cx="1094184" cy="1238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25"/>
              </a:lnSpc>
              <a:buNone/>
            </a:pPr>
            <a:r>
              <a:rPr lang="en-US" sz="750" b="1" kern="0" spc="52" dirty="0">
                <a:solidFill>
                  <a:srgbClr val="0B1410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EJEMPLOS PACÍFICO</a:t>
            </a:r>
            <a:endParaRPr lang="en-US" sz="750" dirty="0"/>
          </a:p>
        </p:txBody>
      </p:sp>
      <p:pic>
        <p:nvPicPr>
          <p:cNvPr id="22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48959" y="1053405"/>
            <a:ext cx="4490591" cy="4721126"/>
          </a:xfrm>
          <a:prstGeom prst="rect">
            <a:avLst/>
          </a:prstGeom>
        </p:spPr>
      </p:pic>
      <p:pic>
        <p:nvPicPr>
          <p:cNvPr id="23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129909" y="5888831"/>
            <a:ext cx="4528691" cy="550069"/>
          </a:xfrm>
          <a:prstGeom prst="rect">
            <a:avLst/>
          </a:prstGeom>
        </p:spPr>
      </p:pic>
      <p:sp>
        <p:nvSpPr>
          <p:cNvPr id="24" name="Text 12"/>
          <p:cNvSpPr txBox="1"/>
          <p:nvPr/>
        </p:nvSpPr>
        <p:spPr>
          <a:xfrm>
            <a:off x="7263259" y="6003131"/>
            <a:ext cx="4261991" cy="321469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66"/>
              </a:lnSpc>
              <a:buNone/>
            </a:pPr>
            <a:r>
              <a:rPr lang="en-US" sz="938" b="1" dirty="0">
                <a:solidFill>
                  <a:srgbClr val="0B1410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Estado del arte</a:t>
            </a:r>
            <a:r>
              <a:rPr lang="en-US" sz="938" dirty="0">
                <a:solidFill>
                  <a:srgbClr val="0B1410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 de cacao agroforestal en Bajo Calima • </a:t>
            </a:r>
            <a:r>
              <a:rPr lang="en-US" sz="938" b="1" dirty="0">
                <a:solidFill>
                  <a:srgbClr val="0B1410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RAMBA:</a:t>
            </a:r>
            <a:r>
              <a:rPr lang="en-US" sz="938" dirty="0">
                <a:solidFill>
                  <a:srgbClr val="0B1410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 revisión de plantas aromáticas y medicinales del litoral</a:t>
            </a:r>
            <a:endParaRPr lang="en-US" sz="93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0FF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067550" cy="6858000"/>
          </a:xfrm>
          <a:prstGeom prst="rect">
            <a:avLst/>
          </a:prstGeom>
          <a:solidFill>
            <a:srgbClr val="F0FFF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33400" y="1086445"/>
            <a:ext cx="6137821" cy="1524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350"/>
              </a:lnSpc>
              <a:buNone/>
            </a:pPr>
            <a:r>
              <a:rPr lang="en-US" sz="1100" b="1" kern="0" spc="108" dirty="0">
                <a:solidFill>
                  <a:srgbClr val="E91D66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MODALIDAD </a:t>
            </a:r>
            <a:r>
              <a:rPr lang="en-US" sz="1100" b="1" kern="0" spc="108" dirty="0">
                <a:solidFill>
                  <a:srgbClr val="E91D66"/>
                </a:solidFill>
                <a:ea typeface="Work Sans" pitchFamily="34" charset="-122"/>
                <a:cs typeface="Work Sans" pitchFamily="34" charset="-120"/>
              </a:rPr>
              <a:t>PROYECCIÓN</a:t>
            </a:r>
            <a:r>
              <a:rPr lang="en-US" sz="1100" b="1" kern="0" spc="108" dirty="0">
                <a:solidFill>
                  <a:srgbClr val="E91D66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 SOCIAL • CONVENIO VIGENTE REQUIRED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533400" y="1391245"/>
            <a:ext cx="6137821" cy="1525637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200"/>
              </a:lnSpc>
              <a:buNone/>
            </a:pPr>
            <a:r>
              <a:rPr lang="en-US" sz="2800" b="1" kern="0" spc="-84" dirty="0">
                <a:solidFill>
                  <a:srgbClr val="0B1410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PASANTÍA: </a:t>
            </a:r>
          </a:p>
          <a:p>
            <a:pPr marL="0" indent="0" algn="ctr">
              <a:lnSpc>
                <a:spcPts val="4200"/>
              </a:lnSpc>
              <a:buNone/>
            </a:pPr>
            <a:r>
              <a:rPr lang="en-US" sz="2800" b="1" kern="0" spc="-84" dirty="0">
                <a:solidFill>
                  <a:srgbClr val="00C389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APRENDER HACIENDO EN EL TERRITORIO</a:t>
            </a:r>
            <a:endParaRPr lang="en-US" sz="28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3069282"/>
            <a:ext cx="6137821" cy="904875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04850" y="3231207"/>
            <a:ext cx="5794921" cy="59055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Ejercicio </a:t>
            </a:r>
            <a:r>
              <a:rPr lang="en-US" sz="1125" b="1" dirty="0">
                <a:solidFill>
                  <a:srgbClr val="00C389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teórico-práctico</a:t>
            </a:r>
            <a:r>
              <a:rPr lang="en-US" sz="1125" dirty="0">
                <a:solidFill>
                  <a:srgbClr val="FFFFFF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 en empresa o comunidad del Pacífico, involucrándose en aspectos sociales, económicos, técnicos y tecnológicos. Debe coherenciar con el perfil de egreso del agrónomo.</a:t>
            </a:r>
            <a:endParaRPr lang="en-US" sz="1125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4126557"/>
            <a:ext cx="3011686" cy="1797248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695325" y="4278957"/>
            <a:ext cx="2687836" cy="16281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350" b="1" kern="0" spc="-13" dirty="0">
                <a:solidFill>
                  <a:srgbClr val="0B1410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REQUISITOS ESPECÍFICOS</a:t>
            </a:r>
            <a:endParaRPr lang="en-US" sz="1350" dirty="0"/>
          </a:p>
        </p:txBody>
      </p:sp>
      <p:sp>
        <p:nvSpPr>
          <p:cNvPr id="9" name="Text 5"/>
          <p:cNvSpPr txBox="1"/>
          <p:nvPr/>
        </p:nvSpPr>
        <p:spPr>
          <a:xfrm>
            <a:off x="828675" y="4508450"/>
            <a:ext cx="2554486" cy="164009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367"/>
              </a:lnSpc>
              <a:buSzPct val="100000"/>
              <a:buChar char="•"/>
            </a:pPr>
            <a:r>
              <a:rPr lang="en-US" sz="1013" dirty="0">
                <a:solidFill>
                  <a:srgbClr val="58554E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80% créditos + matrícula regular</a:t>
            </a:r>
            <a:endParaRPr lang="en-US" sz="1013" dirty="0"/>
          </a:p>
        </p:txBody>
      </p:sp>
      <p:sp>
        <p:nvSpPr>
          <p:cNvPr id="10" name="Text 6"/>
          <p:cNvSpPr txBox="1"/>
          <p:nvPr/>
        </p:nvSpPr>
        <p:spPr>
          <a:xfrm>
            <a:off x="828675" y="4681984"/>
            <a:ext cx="2554486" cy="337542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367"/>
              </a:lnSpc>
              <a:buSzPct val="100000"/>
              <a:buChar char="•"/>
            </a:pPr>
            <a:r>
              <a:rPr lang="en-US" sz="1013" dirty="0">
                <a:solidFill>
                  <a:srgbClr val="58554E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Anteproyecto a Comité de Proyección Social</a:t>
            </a:r>
            <a:endParaRPr lang="en-US" sz="1013" dirty="0"/>
          </a:p>
        </p:txBody>
      </p:sp>
      <p:sp>
        <p:nvSpPr>
          <p:cNvPr id="11" name="Text 7"/>
          <p:cNvSpPr txBox="1"/>
          <p:nvPr/>
        </p:nvSpPr>
        <p:spPr>
          <a:xfrm>
            <a:off x="828675" y="5029051"/>
            <a:ext cx="2554486" cy="164009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367"/>
              </a:lnSpc>
              <a:buSzPct val="100000"/>
              <a:buChar char="•"/>
            </a:pPr>
            <a:r>
              <a:rPr lang="en-US" sz="1013" dirty="0">
                <a:solidFill>
                  <a:srgbClr val="58554E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Convenio interinstitucional vigente</a:t>
            </a:r>
            <a:endParaRPr lang="en-US" sz="1013" dirty="0"/>
          </a:p>
        </p:txBody>
      </p:sp>
      <p:sp>
        <p:nvSpPr>
          <p:cNvPr id="12" name="Text 8"/>
          <p:cNvSpPr txBox="1"/>
          <p:nvPr/>
        </p:nvSpPr>
        <p:spPr>
          <a:xfrm>
            <a:off x="828675" y="5202585"/>
            <a:ext cx="2554486" cy="337542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367"/>
              </a:lnSpc>
              <a:buSzPct val="100000"/>
              <a:buChar char="•"/>
            </a:pPr>
            <a:r>
              <a:rPr lang="en-US" sz="1013" dirty="0">
                <a:solidFill>
                  <a:srgbClr val="58554E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Director empresarial + Codirector U. Pacífico</a:t>
            </a:r>
            <a:endParaRPr lang="en-US" sz="1013" dirty="0"/>
          </a:p>
        </p:txBody>
      </p:sp>
      <p:sp>
        <p:nvSpPr>
          <p:cNvPr id="13" name="Text 9"/>
          <p:cNvSpPr txBox="1"/>
          <p:nvPr/>
        </p:nvSpPr>
        <p:spPr>
          <a:xfrm>
            <a:off x="828675" y="5549652"/>
            <a:ext cx="2554486" cy="164009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367"/>
              </a:lnSpc>
              <a:buSzPct val="100000"/>
              <a:buChar char="•"/>
            </a:pPr>
            <a:r>
              <a:rPr lang="en-US" sz="1013" dirty="0">
                <a:solidFill>
                  <a:srgbClr val="58554E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Firma acta de compromiso</a:t>
            </a:r>
            <a:endParaRPr lang="en-US" sz="1013" dirty="0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9386" y="4126557"/>
            <a:ext cx="3011835" cy="1797248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3821311" y="4278957"/>
            <a:ext cx="2687985" cy="16281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350" b="1" kern="0" spc="-13" dirty="0">
                <a:solidFill>
                  <a:srgbClr val="0B1410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LOGÍSTICA Y ENTREGABLES</a:t>
            </a:r>
            <a:endParaRPr lang="en-US" sz="1350" dirty="0"/>
          </a:p>
        </p:txBody>
      </p:sp>
      <p:sp>
        <p:nvSpPr>
          <p:cNvPr id="16" name="Text 11"/>
          <p:cNvSpPr txBox="1"/>
          <p:nvPr/>
        </p:nvSpPr>
        <p:spPr>
          <a:xfrm>
            <a:off x="3821311" y="4508450"/>
            <a:ext cx="2687985" cy="337542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67"/>
              </a:lnSpc>
              <a:buNone/>
            </a:pPr>
            <a:r>
              <a:rPr lang="en-US" sz="1013" b="1" dirty="0">
                <a:solidFill>
                  <a:srgbClr val="58554E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Coordinación previa</a:t>
            </a:r>
            <a:r>
              <a:rPr lang="en-US" sz="1013" dirty="0">
                <a:solidFill>
                  <a:srgbClr val="58554E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 al semestre. Informe de avance a las 8 semanas.</a:t>
            </a:r>
            <a:endParaRPr lang="en-US" sz="1013" dirty="0"/>
          </a:p>
        </p:txBody>
      </p:sp>
      <p:sp>
        <p:nvSpPr>
          <p:cNvPr id="17" name="Text 12"/>
          <p:cNvSpPr txBox="1"/>
          <p:nvPr/>
        </p:nvSpPr>
        <p:spPr>
          <a:xfrm>
            <a:off x="3954661" y="4912668"/>
            <a:ext cx="2554635" cy="164009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367"/>
              </a:lnSpc>
              <a:buSzPct val="100000"/>
              <a:buChar char="•"/>
            </a:pPr>
            <a:r>
              <a:rPr lang="en-US" sz="1013" dirty="0">
                <a:solidFill>
                  <a:srgbClr val="58554E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Logros y dificultades en campo</a:t>
            </a:r>
            <a:endParaRPr lang="en-US" sz="1013" dirty="0"/>
          </a:p>
        </p:txBody>
      </p:sp>
      <p:sp>
        <p:nvSpPr>
          <p:cNvPr id="18" name="Text 13"/>
          <p:cNvSpPr txBox="1"/>
          <p:nvPr/>
        </p:nvSpPr>
        <p:spPr>
          <a:xfrm>
            <a:off x="3954661" y="5086201"/>
            <a:ext cx="2554635" cy="164009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367"/>
              </a:lnSpc>
              <a:buSzPct val="100000"/>
              <a:buChar char="•"/>
            </a:pPr>
            <a:r>
              <a:rPr lang="en-US" sz="1013" dirty="0">
                <a:solidFill>
                  <a:srgbClr val="58554E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Propuestas de mejoramiento</a:t>
            </a:r>
            <a:endParaRPr lang="en-US" sz="1013" dirty="0"/>
          </a:p>
        </p:txBody>
      </p:sp>
      <p:sp>
        <p:nvSpPr>
          <p:cNvPr id="19" name="Text 14"/>
          <p:cNvSpPr txBox="1"/>
          <p:nvPr/>
        </p:nvSpPr>
        <p:spPr>
          <a:xfrm>
            <a:off x="3954661" y="5259735"/>
            <a:ext cx="2554635" cy="164009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367"/>
              </a:lnSpc>
              <a:buSzPct val="100000"/>
              <a:buChar char="•"/>
            </a:pPr>
            <a:r>
              <a:rPr lang="en-US" sz="1013" dirty="0">
                <a:solidFill>
                  <a:srgbClr val="58554E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Resultados con fundamento teórico</a:t>
            </a:r>
            <a:endParaRPr lang="en-US" sz="1013" dirty="0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21311" y="5518993"/>
            <a:ext cx="2061418" cy="252413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3935611" y="5576143"/>
            <a:ext cx="1832818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spcBef>
                <a:spcPts val="300"/>
              </a:spcBef>
              <a:buNone/>
            </a:pPr>
            <a:r>
              <a:rPr lang="en-US" sz="825" b="1" kern="0" spc="50" dirty="0">
                <a:solidFill>
                  <a:srgbClr val="FFFFFF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Informe + bitácora + evaluación</a:t>
            </a:r>
            <a:endParaRPr lang="en-US" sz="825" dirty="0"/>
          </a:p>
        </p:txBody>
      </p:sp>
      <p:pic>
        <p:nvPicPr>
          <p:cNvPr id="22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71271" y="0"/>
            <a:ext cx="5120729" cy="6858000"/>
          </a:xfrm>
          <a:prstGeom prst="rect">
            <a:avLst/>
          </a:prstGeom>
        </p:spPr>
      </p:pic>
      <p:pic>
        <p:nvPicPr>
          <p:cNvPr id="23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42721" y="6198989"/>
            <a:ext cx="4198888" cy="487561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7376071" y="6294239"/>
            <a:ext cx="3932188" cy="297061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7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Manglares, consejos comunitarios, asociaciones cacaoteras y plantas de transformación del chontaduro en Buenaventura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0FF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3400" y="419100"/>
            <a:ext cx="11125051" cy="48830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3600" b="1" kern="0" spc="-84" dirty="0">
                <a:solidFill>
                  <a:srgbClr val="0B1410"/>
                </a:solidFill>
                <a:ea typeface="Bebas Neue" pitchFamily="34" charset="-122"/>
                <a:cs typeface="Bebas Neue" pitchFamily="34" charset="-120"/>
              </a:rPr>
              <a:t>CURSOS ESPECIALIZADOS—</a:t>
            </a:r>
            <a:r>
              <a:rPr lang="en-US" sz="3600" b="1" kern="0" spc="-84" dirty="0">
                <a:solidFill>
                  <a:srgbClr val="E91D66"/>
                </a:solidFill>
                <a:ea typeface="Work Sans" pitchFamily="34" charset="-122"/>
                <a:cs typeface="Work Sans" pitchFamily="34" charset="-120"/>
              </a:rPr>
              <a:t>ACTUALIZACIÓN</a:t>
            </a:r>
            <a:r>
              <a:rPr lang="en-US" sz="3600" b="1" kern="0" spc="-84" dirty="0">
                <a:solidFill>
                  <a:srgbClr val="0B1410"/>
                </a:solidFill>
                <a:ea typeface="Bebas Neue" pitchFamily="34" charset="-122"/>
                <a:cs typeface="Bebas Neue" pitchFamily="34" charset="-120"/>
              </a:rPr>
              <a:t> </a:t>
            </a:r>
            <a:r>
              <a:rPr lang="en-US" sz="3600" b="1" kern="0" spc="-84" dirty="0">
                <a:solidFill>
                  <a:srgbClr val="00C389"/>
                </a:solidFill>
                <a:ea typeface="Bebas Neue" pitchFamily="34" charset="-122"/>
                <a:cs typeface="Bebas Neue" pitchFamily="34" charset="-120"/>
              </a:rPr>
              <a:t>DE ALTO NIVEL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533400" y="1876425"/>
            <a:ext cx="5648325" cy="1466850"/>
          </a:xfrm>
          <a:prstGeom prst="roundRect">
            <a:avLst>
              <a:gd name="adj" fmla="val 12987"/>
            </a:avLst>
          </a:prstGeom>
          <a:solidFill>
            <a:srgbClr val="0B1410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723900" y="2052637"/>
            <a:ext cx="5265390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buNone/>
            </a:pPr>
            <a:r>
              <a:rPr lang="en-US" sz="825" b="1" kern="0" spc="83" dirty="0">
                <a:solidFill>
                  <a:srgbClr val="00C389">
                    <a:alpha val="80000"/>
                  </a:srgbClr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DEFINICIÓN</a:t>
            </a:r>
            <a:endParaRPr lang="en-US" sz="825" dirty="0"/>
          </a:p>
        </p:txBody>
      </p:sp>
      <p:sp>
        <p:nvSpPr>
          <p:cNvPr id="5" name="Text 3"/>
          <p:cNvSpPr txBox="1"/>
          <p:nvPr/>
        </p:nvSpPr>
        <p:spPr>
          <a:xfrm>
            <a:off x="723900" y="2276475"/>
            <a:ext cx="5265390" cy="411361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ALTA COMPLEJIDAD EN COMPETENCIAS ESPECÍFICAS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723900" y="2783086"/>
            <a:ext cx="5265390" cy="381298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7"/>
              </a:lnSpc>
              <a:buNone/>
            </a:pPr>
            <a:r>
              <a:rPr lang="en-US" sz="1088" dirty="0">
                <a:solidFill>
                  <a:srgbClr val="FFFFFF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Cursos diseñados con nivel avanzado, no ajenos al plan de estudios y de alta demanda en el campo profesional del Pacífico. Ruta intensiva y aplicada.</a:t>
            </a:r>
            <a:endParaRPr lang="en-US" sz="1088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3469184"/>
            <a:ext cx="5646390" cy="101471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742950" y="3669209"/>
            <a:ext cx="5227290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buNone/>
            </a:pPr>
            <a:r>
              <a:rPr lang="en-US" sz="825" b="1" kern="0" spc="83" dirty="0">
                <a:solidFill>
                  <a:srgbClr val="0B1410">
                    <a:alpha val="80000"/>
                  </a:srgbClr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PÚBLICO PREFERENTE</a:t>
            </a:r>
            <a:endParaRPr lang="en-US" sz="825" dirty="0"/>
          </a:p>
        </p:txBody>
      </p:sp>
      <p:sp>
        <p:nvSpPr>
          <p:cNvPr id="9" name="Text 6"/>
          <p:cNvSpPr txBox="1"/>
          <p:nvPr/>
        </p:nvSpPr>
        <p:spPr>
          <a:xfrm>
            <a:off x="742950" y="3912096"/>
            <a:ext cx="5227290" cy="381298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7"/>
              </a:lnSpc>
              <a:buNone/>
            </a:pPr>
            <a:r>
              <a:rPr lang="en-US" sz="1088" b="1" dirty="0">
                <a:solidFill>
                  <a:srgbClr val="0B1410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Egresados que abandonaron sin graduarse</a:t>
            </a:r>
            <a:r>
              <a:rPr lang="en-US" sz="1088" dirty="0">
                <a:solidFill>
                  <a:srgbClr val="0B1410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 + estudiantes regulares que buscan cerrar ciclo con actualización especializada.</a:t>
            </a:r>
            <a:endParaRPr lang="en-US" sz="1088" dirty="0"/>
          </a:p>
        </p:txBody>
      </p:sp>
      <p:sp>
        <p:nvSpPr>
          <p:cNvPr id="10" name="Shape 7"/>
          <p:cNvSpPr/>
          <p:nvPr/>
        </p:nvSpPr>
        <p:spPr>
          <a:xfrm>
            <a:off x="533400" y="4619625"/>
            <a:ext cx="5648325" cy="990600"/>
          </a:xfrm>
          <a:prstGeom prst="roundRect">
            <a:avLst>
              <a:gd name="adj" fmla="val 19231"/>
            </a:avLst>
          </a:prstGeom>
          <a:solidFill>
            <a:srgbClr val="E91D66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723900" y="4798219"/>
            <a:ext cx="5265390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buNone/>
            </a:pPr>
            <a:r>
              <a:rPr lang="en-US" sz="825" b="1" kern="0" spc="83" dirty="0">
                <a:solidFill>
                  <a:srgbClr val="FFFFFF">
                    <a:alpha val="80000"/>
                  </a:srgbClr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VENTAJA DIFERENCIADORA</a:t>
            </a:r>
            <a:endParaRPr lang="en-US" sz="825" dirty="0"/>
          </a:p>
        </p:txBody>
      </p:sp>
      <p:sp>
        <p:nvSpPr>
          <p:cNvPr id="12" name="Text 9"/>
          <p:cNvSpPr txBox="1"/>
          <p:nvPr/>
        </p:nvSpPr>
        <p:spPr>
          <a:xfrm>
            <a:off x="723900" y="5031581"/>
            <a:ext cx="5265390" cy="404813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31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Ruta rápida y especializada para cerrar ciclo formativo con certificación de competencias para la empleabilidad en Buenaventura.</a:t>
            </a:r>
            <a:endParaRPr lang="en-US" sz="1125" dirty="0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6490" y="1669852"/>
            <a:ext cx="2558355" cy="679103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6579840" y="1784152"/>
            <a:ext cx="2291507" cy="27429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2400" dirty="0">
                <a:solidFill>
                  <a:srgbClr val="0B1410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90%</a:t>
            </a:r>
            <a:endParaRPr lang="en-US" sz="2400" dirty="0"/>
          </a:p>
        </p:txBody>
      </p:sp>
      <p:sp>
        <p:nvSpPr>
          <p:cNvPr id="15" name="Text 11"/>
          <p:cNvSpPr txBox="1"/>
          <p:nvPr/>
        </p:nvSpPr>
        <p:spPr>
          <a:xfrm>
            <a:off x="6579840" y="2087017"/>
            <a:ext cx="2291655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238"/>
              </a:lnSpc>
              <a:spcBef>
                <a:spcPts val="150"/>
              </a:spcBef>
              <a:buNone/>
            </a:pPr>
            <a:r>
              <a:rPr lang="en-US" sz="825" b="1" kern="0" spc="33" dirty="0">
                <a:solidFill>
                  <a:srgbClr val="0B1410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CRÉDITOS APROBADOS MÍNIMO</a:t>
            </a:r>
            <a:endParaRPr lang="en-US" sz="825" dirty="0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00096" y="1669852"/>
            <a:ext cx="2558355" cy="679103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9233446" y="1784152"/>
            <a:ext cx="2291507" cy="27429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sz="2400" dirty="0">
                <a:solidFill>
                  <a:srgbClr val="E91D66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90%</a:t>
            </a:r>
            <a:endParaRPr lang="en-US" sz="2400" dirty="0"/>
          </a:p>
        </p:txBody>
      </p:sp>
      <p:sp>
        <p:nvSpPr>
          <p:cNvPr id="18" name="Text 13"/>
          <p:cNvSpPr txBox="1"/>
          <p:nvPr/>
        </p:nvSpPr>
        <p:spPr>
          <a:xfrm>
            <a:off x="9233446" y="2087017"/>
            <a:ext cx="2291655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238"/>
              </a:lnSpc>
              <a:spcBef>
                <a:spcPts val="150"/>
              </a:spcBef>
              <a:buNone/>
            </a:pPr>
            <a:r>
              <a:rPr lang="en-US" sz="825" b="1" kern="0" spc="33" dirty="0">
                <a:solidFill>
                  <a:srgbClr val="0B1410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ASISTENCIA PRESENCIAL OBLIGATORIA</a:t>
            </a:r>
            <a:endParaRPr lang="en-US" sz="825" dirty="0"/>
          </a:p>
        </p:txBody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46490" y="2463254"/>
            <a:ext cx="5211961" cy="845641"/>
          </a:xfrm>
          <a:prstGeom prst="rect">
            <a:avLst/>
          </a:prstGeom>
        </p:spPr>
      </p:pic>
      <p:pic>
        <p:nvPicPr>
          <p:cNvPr id="20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98890" y="2596604"/>
            <a:ext cx="342900" cy="342900"/>
          </a:xfrm>
          <a:prstGeom prst="rect">
            <a:avLst/>
          </a:prstGeom>
        </p:spPr>
      </p:pic>
      <p:sp>
        <p:nvSpPr>
          <p:cNvPr id="21" name="Text 14"/>
          <p:cNvSpPr txBox="1"/>
          <p:nvPr/>
        </p:nvSpPr>
        <p:spPr>
          <a:xfrm>
            <a:off x="6735961" y="2668042"/>
            <a:ext cx="205829" cy="27146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1</a:t>
            </a:r>
            <a:endParaRPr lang="en-US" sz="1350" dirty="0"/>
          </a:p>
        </p:txBody>
      </p:sp>
      <p:sp>
        <p:nvSpPr>
          <p:cNvPr id="22" name="Text 15"/>
          <p:cNvSpPr txBox="1"/>
          <p:nvPr/>
        </p:nvSpPr>
        <p:spPr>
          <a:xfrm>
            <a:off x="7132290" y="2663279"/>
            <a:ext cx="1422499" cy="1524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0B1410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Preinscripción formal</a:t>
            </a:r>
            <a:endParaRPr lang="en-US" sz="1050" dirty="0"/>
          </a:p>
        </p:txBody>
      </p:sp>
      <p:sp>
        <p:nvSpPr>
          <p:cNvPr id="23" name="Text 16"/>
          <p:cNvSpPr txBox="1"/>
          <p:nvPr/>
        </p:nvSpPr>
        <p:spPr>
          <a:xfrm>
            <a:off x="7132290" y="2853779"/>
            <a:ext cx="4373761" cy="321766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68"/>
              </a:lnSpc>
              <a:buNone/>
            </a:pPr>
            <a:r>
              <a:rPr lang="en-US" sz="975" dirty="0">
                <a:solidFill>
                  <a:srgbClr val="58554E">
                    <a:alpha val="85000"/>
                  </a:srgbClr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Formato establecido ante coordinador de Proyección Social en fechas de convocatoria.</a:t>
            </a:r>
            <a:endParaRPr lang="en-US" sz="975" dirty="0"/>
          </a:p>
        </p:txBody>
      </p:sp>
      <p:pic>
        <p:nvPicPr>
          <p:cNvPr id="2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46490" y="3404146"/>
            <a:ext cx="5211961" cy="684758"/>
          </a:xfrm>
          <a:prstGeom prst="rect">
            <a:avLst/>
          </a:prstGeom>
        </p:spPr>
      </p:pic>
      <p:pic>
        <p:nvPicPr>
          <p:cNvPr id="25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98890" y="3537496"/>
            <a:ext cx="342900" cy="342900"/>
          </a:xfrm>
          <a:prstGeom prst="rect">
            <a:avLst/>
          </a:prstGeom>
        </p:spPr>
      </p:pic>
      <p:sp>
        <p:nvSpPr>
          <p:cNvPr id="26" name="Text 17"/>
          <p:cNvSpPr txBox="1"/>
          <p:nvPr/>
        </p:nvSpPr>
        <p:spPr>
          <a:xfrm>
            <a:off x="6735961" y="3608933"/>
            <a:ext cx="205829" cy="27146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2</a:t>
            </a:r>
            <a:endParaRPr lang="en-US" sz="1350" dirty="0"/>
          </a:p>
        </p:txBody>
      </p:sp>
      <p:sp>
        <p:nvSpPr>
          <p:cNvPr id="27" name="Text 18"/>
          <p:cNvSpPr txBox="1"/>
          <p:nvPr/>
        </p:nvSpPr>
        <p:spPr>
          <a:xfrm>
            <a:off x="7132290" y="3604171"/>
            <a:ext cx="1452711" cy="1524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0B1410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Costos por estudiante</a:t>
            </a:r>
            <a:endParaRPr lang="en-US" sz="1050" dirty="0"/>
          </a:p>
        </p:txBody>
      </p:sp>
      <p:sp>
        <p:nvSpPr>
          <p:cNvPr id="28" name="Text 19"/>
          <p:cNvSpPr txBox="1"/>
          <p:nvPr/>
        </p:nvSpPr>
        <p:spPr>
          <a:xfrm>
            <a:off x="7132290" y="3794671"/>
            <a:ext cx="4373761" cy="16088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68"/>
              </a:lnSpc>
              <a:buNone/>
            </a:pPr>
            <a:r>
              <a:rPr lang="en-US" sz="975" dirty="0">
                <a:solidFill>
                  <a:srgbClr val="58554E">
                    <a:alpha val="85000"/>
                  </a:srgbClr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Inversión asumida por el participante, con transparencia total.</a:t>
            </a:r>
            <a:endParaRPr lang="en-US" sz="975" dirty="0"/>
          </a:p>
        </p:txBody>
      </p:sp>
      <p:pic>
        <p:nvPicPr>
          <p:cNvPr id="29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46490" y="4184154"/>
            <a:ext cx="5211961" cy="684758"/>
          </a:xfrm>
          <a:prstGeom prst="rect">
            <a:avLst/>
          </a:prstGeom>
        </p:spPr>
      </p:pic>
      <p:pic>
        <p:nvPicPr>
          <p:cNvPr id="30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598890" y="4317504"/>
            <a:ext cx="342900" cy="342900"/>
          </a:xfrm>
          <a:prstGeom prst="rect">
            <a:avLst/>
          </a:prstGeom>
        </p:spPr>
      </p:pic>
      <p:sp>
        <p:nvSpPr>
          <p:cNvPr id="31" name="Text 20"/>
          <p:cNvSpPr txBox="1"/>
          <p:nvPr/>
        </p:nvSpPr>
        <p:spPr>
          <a:xfrm>
            <a:off x="6735961" y="4388941"/>
            <a:ext cx="205829" cy="27146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0B1410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3</a:t>
            </a:r>
            <a:endParaRPr lang="en-US" sz="1350" dirty="0"/>
          </a:p>
        </p:txBody>
      </p:sp>
      <p:sp>
        <p:nvSpPr>
          <p:cNvPr id="32" name="Text 21"/>
          <p:cNvSpPr txBox="1"/>
          <p:nvPr/>
        </p:nvSpPr>
        <p:spPr>
          <a:xfrm>
            <a:off x="7132290" y="4384179"/>
            <a:ext cx="1313706" cy="1524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0B1410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Cumplir actividades</a:t>
            </a:r>
            <a:endParaRPr lang="en-US" sz="1050" dirty="0"/>
          </a:p>
        </p:txBody>
      </p:sp>
      <p:sp>
        <p:nvSpPr>
          <p:cNvPr id="33" name="Text 22"/>
          <p:cNvSpPr txBox="1"/>
          <p:nvPr/>
        </p:nvSpPr>
        <p:spPr>
          <a:xfrm>
            <a:off x="7132290" y="4574679"/>
            <a:ext cx="4373761" cy="16088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68"/>
              </a:lnSpc>
              <a:buNone/>
            </a:pPr>
            <a:r>
              <a:rPr lang="en-US" sz="975" dirty="0">
                <a:solidFill>
                  <a:srgbClr val="58554E">
                    <a:alpha val="85000"/>
                  </a:srgbClr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Talleres, evaluaciones y proyectos aplicados al trópico húmedo.</a:t>
            </a:r>
            <a:endParaRPr lang="en-US" sz="975" dirty="0"/>
          </a:p>
        </p:txBody>
      </p:sp>
      <p:pic>
        <p:nvPicPr>
          <p:cNvPr id="34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46490" y="4964162"/>
            <a:ext cx="5211961" cy="845641"/>
          </a:xfrm>
          <a:prstGeom prst="rect">
            <a:avLst/>
          </a:prstGeom>
        </p:spPr>
      </p:pic>
      <p:pic>
        <p:nvPicPr>
          <p:cNvPr id="35" name="Image 10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98890" y="5097512"/>
            <a:ext cx="342900" cy="342900"/>
          </a:xfrm>
          <a:prstGeom prst="rect">
            <a:avLst/>
          </a:prstGeom>
        </p:spPr>
      </p:pic>
      <p:sp>
        <p:nvSpPr>
          <p:cNvPr id="36" name="Text 23"/>
          <p:cNvSpPr txBox="1"/>
          <p:nvPr/>
        </p:nvSpPr>
        <p:spPr>
          <a:xfrm>
            <a:off x="6735961" y="5168950"/>
            <a:ext cx="205829" cy="27146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4</a:t>
            </a:r>
            <a:endParaRPr lang="en-US" sz="1350" dirty="0"/>
          </a:p>
        </p:txBody>
      </p:sp>
      <p:sp>
        <p:nvSpPr>
          <p:cNvPr id="37" name="Text 24"/>
          <p:cNvSpPr txBox="1"/>
          <p:nvPr/>
        </p:nvSpPr>
        <p:spPr>
          <a:xfrm>
            <a:off x="7132290" y="5164187"/>
            <a:ext cx="1330970" cy="1524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0B1410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Aprobación por acta</a:t>
            </a:r>
            <a:endParaRPr lang="en-US" sz="1050" dirty="0"/>
          </a:p>
        </p:txBody>
      </p:sp>
      <p:sp>
        <p:nvSpPr>
          <p:cNvPr id="38" name="Text 25"/>
          <p:cNvSpPr txBox="1"/>
          <p:nvPr/>
        </p:nvSpPr>
        <p:spPr>
          <a:xfrm>
            <a:off x="7132290" y="5354687"/>
            <a:ext cx="4373761" cy="321766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68"/>
              </a:lnSpc>
              <a:buNone/>
            </a:pPr>
            <a:r>
              <a:rPr lang="en-US" sz="975" dirty="0">
                <a:solidFill>
                  <a:srgbClr val="58554E">
                    <a:alpha val="85000"/>
                  </a:srgbClr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Acta enviada por orientador del curso al coordinador de Proyección Social.</a:t>
            </a:r>
            <a:endParaRPr lang="en-US" sz="97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0FF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95300" y="498612"/>
            <a:ext cx="11201251" cy="92958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2800" b="1" kern="0" spc="-78" dirty="0">
                <a:solidFill>
                  <a:srgbClr val="0B1410"/>
                </a:solidFill>
                <a:ea typeface="Bebas Neue" pitchFamily="34" charset="-122"/>
                <a:cs typeface="Bebas Neue" pitchFamily="34" charset="-120"/>
              </a:rPr>
              <a:t>PROYECTO DE DESARROLLO: </a:t>
            </a:r>
            <a:r>
              <a:rPr lang="en-US" sz="2800" b="1" kern="0" spc="-78" dirty="0">
                <a:solidFill>
                  <a:srgbClr val="E91D66"/>
                </a:solidFill>
                <a:ea typeface="Work Sans" pitchFamily="34" charset="-122"/>
                <a:cs typeface="Work Sans" pitchFamily="34" charset="-120"/>
              </a:rPr>
              <a:t>DEL CONOCIMIENTO A LA EMPRESA</a:t>
            </a:r>
            <a:r>
              <a:rPr lang="en-US" sz="2800" b="1" kern="0" spc="-78" dirty="0">
                <a:solidFill>
                  <a:srgbClr val="0B1410"/>
                </a:solidFill>
                <a:ea typeface="Bebas Neue" pitchFamily="34" charset="-122"/>
                <a:cs typeface="Bebas Neue" pitchFamily="34" charset="-120"/>
              </a:rPr>
              <a:t>— </a:t>
            </a:r>
            <a:r>
              <a:rPr lang="en-US" sz="2800" b="1" kern="0" spc="-78" dirty="0">
                <a:solidFill>
                  <a:srgbClr val="00C389"/>
                </a:solidFill>
                <a:ea typeface="Bebas Neue" pitchFamily="34" charset="-122"/>
                <a:cs typeface="Bebas Neue" pitchFamily="34" charset="-120"/>
              </a:rPr>
              <a:t>PACÍFICO</a:t>
            </a:r>
            <a:endParaRPr lang="en-US" sz="28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" y="2366665"/>
            <a:ext cx="6342013" cy="88478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666750" y="2528590"/>
            <a:ext cx="5999113" cy="570458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23"/>
              </a:lnSpc>
              <a:buNone/>
            </a:pPr>
            <a:r>
              <a:rPr lang="en-US" sz="1088" dirty="0">
                <a:solidFill>
                  <a:srgbClr val="FFFFFF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Abordar y concluir </a:t>
            </a:r>
            <a:r>
              <a:rPr lang="en-US" sz="1088" b="1" dirty="0">
                <a:solidFill>
                  <a:srgbClr val="00C389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viabilidad y sostenibilidad</a:t>
            </a:r>
            <a:r>
              <a:rPr lang="en-US" sz="1088" dirty="0">
                <a:solidFill>
                  <a:srgbClr val="FFFFFF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 para creación o reestructuración de unidad productiva rentable. Elaboras Plan de Negocios completo para obtener capital semilla.</a:t>
            </a:r>
            <a:endParaRPr lang="en-US" sz="1088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300" y="3384798"/>
            <a:ext cx="3123307" cy="739973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638175" y="3508623"/>
            <a:ext cx="2837557" cy="14466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1200" b="1" kern="0" spc="-12" dirty="0">
                <a:solidFill>
                  <a:srgbClr val="0B1410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POBLACIÓN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38175" y="3691384"/>
            <a:ext cx="2837557" cy="309563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19"/>
              </a:lnSpc>
              <a:buNone/>
            </a:pPr>
            <a:r>
              <a:rPr lang="en-US" sz="938" dirty="0">
                <a:latin typeface="Work Sans" pitchFamily="34" charset="0"/>
                <a:ea typeface="Work Sans" pitchFamily="34" charset="-122"/>
                <a:cs typeface="Work Sans" pitchFamily="34" charset="-120"/>
              </a:rPr>
              <a:t>Beneficiaria definida: consejo comunitario, asociación cacaotera, familia productora.</a:t>
            </a:r>
            <a:endParaRPr lang="en-US" sz="938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13857" y="3384798"/>
            <a:ext cx="3123456" cy="739973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3856732" y="3508623"/>
            <a:ext cx="2837706" cy="14466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1200" b="1" kern="0" spc="-12" dirty="0">
                <a:solidFill>
                  <a:srgbClr val="0B1410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PREFACTIBILIDAD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3856732" y="3691384"/>
            <a:ext cx="2837706" cy="309563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19"/>
              </a:lnSpc>
              <a:buNone/>
            </a:pPr>
            <a:r>
              <a:rPr lang="en-US" sz="938" dirty="0">
                <a:solidFill>
                  <a:srgbClr val="58554E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Estudio técnico, mercado, legal y ambiental del trópico húmedo.</a:t>
            </a:r>
            <a:endParaRPr lang="en-US" sz="938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5300" y="4220021"/>
            <a:ext cx="3123307" cy="739973"/>
          </a:xfrm>
          <a:prstGeom prst="rect">
            <a:avLst/>
          </a:prstGeom>
        </p:spPr>
      </p:pic>
      <p:sp>
        <p:nvSpPr>
          <p:cNvPr id="12" name="Text 6"/>
          <p:cNvSpPr txBox="1"/>
          <p:nvPr/>
        </p:nvSpPr>
        <p:spPr>
          <a:xfrm>
            <a:off x="638175" y="4343846"/>
            <a:ext cx="2837557" cy="14466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1200" b="1" kern="0" spc="-12" dirty="0">
                <a:solidFill>
                  <a:srgbClr val="FFFFFF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PLAN &amp; INDICADORES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38175" y="4526607"/>
            <a:ext cx="2837557" cy="309563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19"/>
              </a:lnSpc>
              <a:buNone/>
            </a:pPr>
            <a:r>
              <a:rPr lang="en-US" sz="938" dirty="0">
                <a:solidFill>
                  <a:srgbClr val="58554E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Actividades, recursos, cronograma y KPIs de control de calidad.</a:t>
            </a:r>
            <a:endParaRPr lang="en-US" sz="938" dirty="0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13857" y="4220021"/>
            <a:ext cx="3123456" cy="739973"/>
          </a:xfrm>
          <a:prstGeom prst="rect">
            <a:avLst/>
          </a:prstGeom>
        </p:spPr>
      </p:pic>
      <p:sp>
        <p:nvSpPr>
          <p:cNvPr id="15" name="Text 8"/>
          <p:cNvSpPr txBox="1"/>
          <p:nvPr/>
        </p:nvSpPr>
        <p:spPr>
          <a:xfrm>
            <a:off x="3856732" y="4343846"/>
            <a:ext cx="2837706" cy="14466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1200" b="1" kern="0" spc="-12" dirty="0">
                <a:solidFill>
                  <a:srgbClr val="0B1410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COSTOS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3856732" y="4526607"/>
            <a:ext cx="2837706" cy="309563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19"/>
              </a:lnSpc>
              <a:buNone/>
            </a:pPr>
            <a:r>
              <a:rPr lang="en-US" sz="938" dirty="0">
                <a:solidFill>
                  <a:srgbClr val="58554E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Análisis financiero, inversión inicial, punto de equilibrio y retorno.</a:t>
            </a:r>
            <a:endParaRPr lang="en-US" sz="938" dirty="0"/>
          </a:p>
        </p:txBody>
      </p:sp>
      <p:pic>
        <p:nvPicPr>
          <p:cNvPr id="1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5300" y="5093345"/>
            <a:ext cx="6342013" cy="536972"/>
          </a:xfrm>
          <a:prstGeom prst="rect">
            <a:avLst/>
          </a:prstGeom>
        </p:spPr>
      </p:pic>
      <p:sp>
        <p:nvSpPr>
          <p:cNvPr id="18" name="Text 10"/>
          <p:cNvSpPr txBox="1"/>
          <p:nvPr/>
        </p:nvSpPr>
        <p:spPr>
          <a:xfrm>
            <a:off x="647700" y="5217170"/>
            <a:ext cx="6037213" cy="298847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E91D66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Requisitos:</a:t>
            </a:r>
            <a:r>
              <a:rPr lang="en-US" sz="900" dirty="0">
                <a:solidFill>
                  <a:srgbClr val="0B1410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 80% créditos + matrícula regular • Anteproyecto a Comité Proyección Social → evaluador factibilidad • Director + plan trabajo</a:t>
            </a:r>
            <a:endParaRPr lang="en-US" sz="900" dirty="0"/>
          </a:p>
        </p:txBody>
      </p:sp>
      <p:pic>
        <p:nvPicPr>
          <p:cNvPr id="19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04013" y="1482030"/>
            <a:ext cx="4592538" cy="4072830"/>
          </a:xfrm>
          <a:prstGeom prst="rect">
            <a:avLst/>
          </a:prstGeom>
        </p:spPr>
      </p:pic>
      <p:pic>
        <p:nvPicPr>
          <p:cNvPr id="20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37363" y="1615380"/>
            <a:ext cx="1575197" cy="271463"/>
          </a:xfrm>
          <a:prstGeom prst="rect">
            <a:avLst/>
          </a:prstGeom>
        </p:spPr>
      </p:pic>
      <p:sp>
        <p:nvSpPr>
          <p:cNvPr id="21" name="Text 11"/>
          <p:cNvSpPr txBox="1"/>
          <p:nvPr/>
        </p:nvSpPr>
        <p:spPr>
          <a:xfrm>
            <a:off x="7351663" y="1682055"/>
            <a:ext cx="1346597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buNone/>
            </a:pPr>
            <a:r>
              <a:rPr lang="en-US" sz="825" b="1" kern="0" spc="50" dirty="0">
                <a:solidFill>
                  <a:srgbClr val="FFFFFF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Producto transformado</a:t>
            </a:r>
            <a:endParaRPr lang="en-US" sz="825" dirty="0"/>
          </a:p>
        </p:txBody>
      </p:sp>
      <p:pic>
        <p:nvPicPr>
          <p:cNvPr id="22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23063" y="1501080"/>
            <a:ext cx="4554438" cy="4034730"/>
          </a:xfrm>
          <a:prstGeom prst="rect">
            <a:avLst/>
          </a:prstGeom>
        </p:spPr>
      </p:pic>
      <p:pic>
        <p:nvPicPr>
          <p:cNvPr id="23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104013" y="5669161"/>
            <a:ext cx="2258169" cy="436959"/>
          </a:xfrm>
          <a:prstGeom prst="rect">
            <a:avLst/>
          </a:prstGeom>
        </p:spPr>
      </p:pic>
      <p:sp>
        <p:nvSpPr>
          <p:cNvPr id="24" name="Text 12"/>
          <p:cNvSpPr txBox="1"/>
          <p:nvPr/>
        </p:nvSpPr>
        <p:spPr>
          <a:xfrm>
            <a:off x="7199263" y="5745361"/>
            <a:ext cx="2067669" cy="284559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21"/>
              </a:lnSpc>
              <a:buNone/>
            </a:pPr>
            <a:r>
              <a:rPr lang="en-US" sz="863" b="1" dirty="0">
                <a:solidFill>
                  <a:srgbClr val="FFFFFF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Planta transformación chontaduro harina</a:t>
            </a:r>
            <a:endParaRPr lang="en-US" sz="863" dirty="0"/>
          </a:p>
        </p:txBody>
      </p:sp>
      <p:pic>
        <p:nvPicPr>
          <p:cNvPr id="25" name="Image 10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438382" y="5669161"/>
            <a:ext cx="2258169" cy="436959"/>
          </a:xfrm>
          <a:prstGeom prst="rect">
            <a:avLst/>
          </a:prstGeom>
        </p:spPr>
      </p:pic>
      <p:sp>
        <p:nvSpPr>
          <p:cNvPr id="26" name="Text 13"/>
          <p:cNvSpPr txBox="1"/>
          <p:nvPr/>
        </p:nvSpPr>
        <p:spPr>
          <a:xfrm>
            <a:off x="9552682" y="5764411"/>
            <a:ext cx="2029569" cy="246459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21"/>
              </a:lnSpc>
              <a:buNone/>
            </a:pPr>
            <a:r>
              <a:rPr lang="en-US" sz="863" b="1" dirty="0">
                <a:solidFill>
                  <a:srgbClr val="0B1410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Vivero especies nativas</a:t>
            </a:r>
            <a:endParaRPr lang="en-US" sz="863" dirty="0"/>
          </a:p>
        </p:txBody>
      </p:sp>
      <p:pic>
        <p:nvPicPr>
          <p:cNvPr id="27" name="Image 11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104013" y="6182320"/>
            <a:ext cx="2258169" cy="332780"/>
          </a:xfrm>
          <a:prstGeom prst="rect">
            <a:avLst/>
          </a:prstGeom>
        </p:spPr>
      </p:pic>
      <p:sp>
        <p:nvSpPr>
          <p:cNvPr id="28" name="Text 14"/>
          <p:cNvSpPr txBox="1"/>
          <p:nvPr/>
        </p:nvSpPr>
        <p:spPr>
          <a:xfrm>
            <a:off x="7218313" y="6277570"/>
            <a:ext cx="2029569" cy="14228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21"/>
              </a:lnSpc>
              <a:buNone/>
            </a:pPr>
            <a:r>
              <a:rPr lang="en-US" sz="863" b="1" dirty="0">
                <a:solidFill>
                  <a:srgbClr val="0B1410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Acuaponía urbana Buenaventura</a:t>
            </a:r>
            <a:endParaRPr lang="en-US" sz="863" dirty="0"/>
          </a:p>
        </p:txBody>
      </p:sp>
      <p:pic>
        <p:nvPicPr>
          <p:cNvPr id="29" name="Image 12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438382" y="6182320"/>
            <a:ext cx="2258169" cy="332780"/>
          </a:xfrm>
          <a:prstGeom prst="rect">
            <a:avLst/>
          </a:prstGeom>
        </p:spPr>
      </p:pic>
      <p:sp>
        <p:nvSpPr>
          <p:cNvPr id="30" name="Text 15"/>
          <p:cNvSpPr txBox="1"/>
          <p:nvPr/>
        </p:nvSpPr>
        <p:spPr>
          <a:xfrm>
            <a:off x="9533632" y="6258520"/>
            <a:ext cx="2067669" cy="18038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21"/>
              </a:lnSpc>
              <a:buNone/>
            </a:pPr>
            <a:r>
              <a:rPr lang="en-US" sz="863" b="1" dirty="0">
                <a:solidFill>
                  <a:srgbClr val="FFFFFF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Turismo agroecológico</a:t>
            </a:r>
            <a:endParaRPr lang="en-US" sz="86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0FF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95300" y="361950"/>
            <a:ext cx="11201400" cy="46479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900"/>
              </a:lnSpc>
              <a:buNone/>
            </a:pPr>
            <a:r>
              <a:rPr lang="en-US" sz="3200" b="1" kern="0" spc="-78" dirty="0">
                <a:solidFill>
                  <a:srgbClr val="0B1410"/>
                </a:solidFill>
                <a:ea typeface="Bebas Neue" pitchFamily="34" charset="-122"/>
                <a:cs typeface="Bebas Neue" pitchFamily="34" charset="-120"/>
              </a:rPr>
              <a:t>ESTRUCTURA DEL </a:t>
            </a:r>
            <a:r>
              <a:rPr lang="en-US" sz="3200" b="1" kern="0" spc="-78" dirty="0">
                <a:solidFill>
                  <a:srgbClr val="E91D66"/>
                </a:solidFill>
                <a:ea typeface="Work Sans" pitchFamily="34" charset="-122"/>
                <a:cs typeface="Work Sans" pitchFamily="34" charset="-120"/>
              </a:rPr>
              <a:t>ANTEPROYECTO</a:t>
            </a:r>
            <a:r>
              <a:rPr lang="en-US" sz="3200" b="1" kern="0" spc="-78" dirty="0">
                <a:solidFill>
                  <a:srgbClr val="0B1410"/>
                </a:solidFill>
                <a:ea typeface="Bebas Neue" pitchFamily="34" charset="-122"/>
                <a:cs typeface="Bebas Neue" pitchFamily="34" charset="-120"/>
              </a:rPr>
              <a:t>/PLAN DE TRABAJO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495300" y="962025"/>
            <a:ext cx="1076325" cy="1400175"/>
          </a:xfrm>
          <a:prstGeom prst="roundRect">
            <a:avLst>
              <a:gd name="adj" fmla="val 14159"/>
            </a:avLst>
          </a:prstGeom>
          <a:solidFill>
            <a:srgbClr val="00C389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28650" y="1331416"/>
            <a:ext cx="806797" cy="27429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dirty="0">
                <a:solidFill>
                  <a:srgbClr val="0B1410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5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628650" y="1624757"/>
            <a:ext cx="806797" cy="359866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45"/>
              </a:lnSpc>
              <a:buNone/>
            </a:pPr>
            <a:r>
              <a:rPr lang="en-US" sz="788" b="1" kern="0" spc="47" dirty="0">
                <a:solidFill>
                  <a:srgbClr val="0B1410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PÁGINAS MÍNIMO </a:t>
            </a:r>
            <a:r>
              <a:rPr lang="en-US" sz="900" b="1" kern="0" spc="47" dirty="0">
                <a:solidFill>
                  <a:srgbClr val="0B1410"/>
                </a:solidFill>
                <a:ea typeface="Work Sans" pitchFamily="34" charset="-122"/>
                <a:cs typeface="Work Sans" pitchFamily="34" charset="-120"/>
              </a:rPr>
              <a:t>OBLIGATORIAS</a:t>
            </a:r>
            <a:endParaRPr lang="en-US" sz="788" dirty="0"/>
          </a:p>
        </p:txBody>
      </p:sp>
      <p:sp>
        <p:nvSpPr>
          <p:cNvPr id="6" name="Shape 4"/>
          <p:cNvSpPr/>
          <p:nvPr/>
        </p:nvSpPr>
        <p:spPr>
          <a:xfrm>
            <a:off x="1666875" y="962025"/>
            <a:ext cx="942975" cy="1400175"/>
          </a:xfrm>
          <a:prstGeom prst="roundRect">
            <a:avLst>
              <a:gd name="adj" fmla="val 16162"/>
            </a:avLst>
          </a:prstGeom>
          <a:solidFill>
            <a:srgbClr val="E91D6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797397" y="1331416"/>
            <a:ext cx="679996" cy="27429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15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1797397" y="1624757"/>
            <a:ext cx="679996" cy="359866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45"/>
              </a:lnSpc>
              <a:buNone/>
            </a:pPr>
            <a:r>
              <a:rPr lang="en-US" sz="788" b="1" kern="0" spc="47" dirty="0">
                <a:solidFill>
                  <a:srgbClr val="FFFFFF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PÁGINAS MÁXIMO PERMITIDAS</a:t>
            </a:r>
            <a:endParaRPr lang="en-US" sz="788" dirty="0"/>
          </a:p>
        </p:txBody>
      </p:sp>
      <p:sp>
        <p:nvSpPr>
          <p:cNvPr id="9" name="Shape 7"/>
          <p:cNvSpPr/>
          <p:nvPr/>
        </p:nvSpPr>
        <p:spPr>
          <a:xfrm>
            <a:off x="2705100" y="962025"/>
            <a:ext cx="1209675" cy="1400175"/>
          </a:xfrm>
          <a:prstGeom prst="roundRect">
            <a:avLst>
              <a:gd name="adj" fmla="val 12598"/>
            </a:avLst>
          </a:prstGeom>
          <a:solidFill>
            <a:srgbClr val="0B1410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2839343" y="1331416"/>
            <a:ext cx="938510" cy="27429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6</a:t>
            </a:r>
            <a:endParaRPr lang="en-US" sz="2400" dirty="0"/>
          </a:p>
        </p:txBody>
      </p:sp>
      <p:sp>
        <p:nvSpPr>
          <p:cNvPr id="11" name="Text 9"/>
          <p:cNvSpPr txBox="1"/>
          <p:nvPr/>
        </p:nvSpPr>
        <p:spPr>
          <a:xfrm>
            <a:off x="2839343" y="1624757"/>
            <a:ext cx="938510" cy="359866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45"/>
              </a:lnSpc>
              <a:buNone/>
            </a:pPr>
            <a:r>
              <a:rPr lang="en-US" sz="788" b="1" kern="0" spc="47" dirty="0">
                <a:solidFill>
                  <a:srgbClr val="FFFFFF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COMPONENTES ESTRUCTURALES CLAVE</a:t>
            </a:r>
            <a:endParaRPr lang="en-US" sz="788" dirty="0"/>
          </a:p>
        </p:txBody>
      </p:sp>
      <p:sp>
        <p:nvSpPr>
          <p:cNvPr id="12" name="Shape 10"/>
          <p:cNvSpPr/>
          <p:nvPr/>
        </p:nvSpPr>
        <p:spPr>
          <a:xfrm>
            <a:off x="4010025" y="962025"/>
            <a:ext cx="933450" cy="1400175"/>
          </a:xfrm>
          <a:prstGeom prst="roundRect">
            <a:avLst>
              <a:gd name="adj" fmla="val 16327"/>
            </a:avLst>
          </a:prstGeom>
          <a:solidFill>
            <a:srgbClr val="0B1410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139803" y="1074390"/>
            <a:ext cx="668387" cy="54858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APA 7ª</a:t>
            </a:r>
            <a:endParaRPr lang="en-US" sz="2400" dirty="0"/>
          </a:p>
        </p:txBody>
      </p:sp>
      <p:sp>
        <p:nvSpPr>
          <p:cNvPr id="14" name="Text 12"/>
          <p:cNvSpPr txBox="1"/>
          <p:nvPr/>
        </p:nvSpPr>
        <p:spPr>
          <a:xfrm>
            <a:off x="4139803" y="1642021"/>
            <a:ext cx="668387" cy="599777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45"/>
              </a:lnSpc>
              <a:buNone/>
            </a:pPr>
            <a:r>
              <a:rPr lang="en-US" sz="788" b="1" kern="0" spc="47" dirty="0">
                <a:solidFill>
                  <a:srgbClr val="FFFFFF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CALIBRI 12 • SENCILLO • MAYÚSCULA TÍTULOS</a:t>
            </a:r>
            <a:endParaRPr lang="en-US" sz="788" dirty="0"/>
          </a:p>
        </p:txBody>
      </p:sp>
      <p:pic>
        <p:nvPicPr>
          <p:cNvPr id="1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2990" y="960090"/>
            <a:ext cx="6583710" cy="1396008"/>
          </a:xfrm>
          <a:prstGeom prst="rect">
            <a:avLst/>
          </a:prstGeom>
        </p:spPr>
      </p:pic>
      <p:sp>
        <p:nvSpPr>
          <p:cNvPr id="16" name="Text 13"/>
          <p:cNvSpPr txBox="1"/>
          <p:nvPr/>
        </p:nvSpPr>
        <p:spPr>
          <a:xfrm>
            <a:off x="6210002" y="1489025"/>
            <a:ext cx="1946523" cy="347663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06"/>
              </a:lnSpc>
              <a:buNone/>
            </a:pPr>
            <a:r>
              <a:rPr lang="en-US" sz="938" b="1" dirty="0">
                <a:solidFill>
                  <a:srgbClr val="0B1410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Formato unificado: Calibri 12, interlineado sencillo, márgenes 2.54 cm</a:t>
            </a:r>
            <a:endParaRPr lang="en-US" sz="938" dirty="0"/>
          </a:p>
        </p:txBody>
      </p:sp>
      <p:sp>
        <p:nvSpPr>
          <p:cNvPr id="17" name="Shape 14"/>
          <p:cNvSpPr/>
          <p:nvPr/>
        </p:nvSpPr>
        <p:spPr>
          <a:xfrm>
            <a:off x="5286375" y="1619250"/>
            <a:ext cx="76200" cy="76200"/>
          </a:xfrm>
          <a:prstGeom prst="roundRect">
            <a:avLst>
              <a:gd name="adj" fmla="val 50000"/>
            </a:avLst>
          </a:prstGeom>
          <a:solidFill>
            <a:srgbClr val="E91D66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8423225" y="1489025"/>
            <a:ext cx="2336155" cy="347663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06"/>
              </a:lnSpc>
              <a:buNone/>
            </a:pPr>
            <a:r>
              <a:rPr lang="en-US" sz="938" b="1" dirty="0">
                <a:solidFill>
                  <a:srgbClr val="0B1410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Títulos en MAYÚSCULA SOSTENIDA • Redacción 3ra persona</a:t>
            </a:r>
            <a:endParaRPr lang="en-US" sz="938" dirty="0"/>
          </a:p>
        </p:txBody>
      </p:sp>
      <p:sp>
        <p:nvSpPr>
          <p:cNvPr id="19" name="Shape 16"/>
          <p:cNvSpPr/>
          <p:nvPr/>
        </p:nvSpPr>
        <p:spPr>
          <a:xfrm>
            <a:off x="8286750" y="1619250"/>
            <a:ext cx="76200" cy="76200"/>
          </a:xfrm>
          <a:prstGeom prst="roundRect">
            <a:avLst>
              <a:gd name="adj" fmla="val 50000"/>
            </a:avLst>
          </a:prstGeom>
          <a:solidFill>
            <a:srgbClr val="00C389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11026080" y="1489025"/>
            <a:ext cx="499170" cy="347663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06"/>
              </a:lnSpc>
              <a:buNone/>
            </a:pPr>
            <a:r>
              <a:rPr lang="en-US" sz="938" b="1" dirty="0">
                <a:solidFill>
                  <a:srgbClr val="0B1410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Norma APA 7ª</a:t>
            </a:r>
            <a:endParaRPr lang="en-US" sz="938" dirty="0"/>
          </a:p>
        </p:txBody>
      </p:sp>
      <p:sp>
        <p:nvSpPr>
          <p:cNvPr id="21" name="Shape 18"/>
          <p:cNvSpPr/>
          <p:nvPr/>
        </p:nvSpPr>
        <p:spPr>
          <a:xfrm>
            <a:off x="10896600" y="1619250"/>
            <a:ext cx="76200" cy="76200"/>
          </a:xfrm>
          <a:prstGeom prst="roundRect">
            <a:avLst>
              <a:gd name="adj" fmla="val 50000"/>
            </a:avLst>
          </a:prstGeom>
          <a:solidFill>
            <a:srgbClr val="0B1410"/>
          </a:solidFill>
          <a:ln/>
        </p:spPr>
      </p:sp>
      <p:pic>
        <p:nvPicPr>
          <p:cNvPr id="2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300" y="2489448"/>
            <a:ext cx="3644801" cy="4101852"/>
          </a:xfrm>
          <a:prstGeom prst="rect">
            <a:avLst/>
          </a:prstGeom>
        </p:spPr>
      </p:pic>
      <p:sp>
        <p:nvSpPr>
          <p:cNvPr id="23" name="Text 19"/>
          <p:cNvSpPr txBox="1"/>
          <p:nvPr/>
        </p:nvSpPr>
        <p:spPr>
          <a:xfrm>
            <a:off x="685800" y="2755106"/>
            <a:ext cx="3263801" cy="22666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825" b="1" kern="0" spc="66" dirty="0">
                <a:solidFill>
                  <a:srgbClr val="E91D66"/>
                </a:solidFill>
                <a:ea typeface="Work Sans" pitchFamily="34" charset="-122"/>
                <a:cs typeface="Work Sans" pitchFamily="34" charset="-120"/>
              </a:rPr>
              <a:t>RUTA INVESTIGACIÓN </a:t>
            </a:r>
            <a:r>
              <a:rPr lang="en-US" sz="1650" b="1" kern="0" spc="-25" dirty="0">
                <a:solidFill>
                  <a:srgbClr val="0B1410"/>
                </a:solidFill>
                <a:ea typeface="Bebas Neue" pitchFamily="34" charset="-122"/>
                <a:cs typeface="Bebas Neue" pitchFamily="34" charset="-120"/>
              </a:rPr>
              <a:t>TESINA/MONOGRAFÍA</a:t>
            </a:r>
            <a:endParaRPr lang="en-US" sz="825" dirty="0"/>
          </a:p>
        </p:txBody>
      </p:sp>
      <p:sp>
        <p:nvSpPr>
          <p:cNvPr id="24" name="Text 20"/>
          <p:cNvSpPr txBox="1"/>
          <p:nvPr/>
        </p:nvSpPr>
        <p:spPr>
          <a:xfrm>
            <a:off x="685800" y="3077021"/>
            <a:ext cx="647700" cy="15478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24"/>
              </a:lnSpc>
              <a:buNone/>
            </a:pPr>
            <a:r>
              <a:rPr lang="en-US" sz="788" b="1" kern="0" spc="47" dirty="0">
                <a:solidFill>
                  <a:srgbClr val="0B1410">
                    <a:alpha val="70000"/>
                  </a:srgbClr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PORTADA</a:t>
            </a:r>
            <a:endParaRPr lang="en-US" sz="788" dirty="0"/>
          </a:p>
        </p:txBody>
      </p:sp>
      <p:sp>
        <p:nvSpPr>
          <p:cNvPr id="25" name="Text 21"/>
          <p:cNvSpPr txBox="1"/>
          <p:nvPr/>
        </p:nvSpPr>
        <p:spPr>
          <a:xfrm>
            <a:off x="1390650" y="3077021"/>
            <a:ext cx="2558951" cy="15478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19"/>
              </a:lnSpc>
              <a:buNone/>
            </a:pPr>
            <a:r>
              <a:rPr lang="en-US" sz="938" dirty="0">
                <a:solidFill>
                  <a:srgbClr val="0B1410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Título, autores, director sugerido</a:t>
            </a:r>
            <a:endParaRPr lang="en-US" sz="938" dirty="0"/>
          </a:p>
        </p:txBody>
      </p:sp>
      <p:sp>
        <p:nvSpPr>
          <p:cNvPr id="26" name="Shape 22"/>
          <p:cNvSpPr/>
          <p:nvPr/>
        </p:nvSpPr>
        <p:spPr>
          <a:xfrm>
            <a:off x="666750" y="3305175"/>
            <a:ext cx="3267075" cy="9525"/>
          </a:xfrm>
          <a:prstGeom prst="rect">
            <a:avLst/>
          </a:prstGeom>
          <a:solidFill>
            <a:srgbClr val="000000">
              <a:alpha val="12000"/>
            </a:srgbClr>
          </a:solidFill>
          <a:ln/>
        </p:spPr>
      </p:sp>
      <p:sp>
        <p:nvSpPr>
          <p:cNvPr id="27" name="Text 23"/>
          <p:cNvSpPr txBox="1"/>
          <p:nvPr/>
        </p:nvSpPr>
        <p:spPr>
          <a:xfrm>
            <a:off x="685800" y="3431828"/>
            <a:ext cx="647700" cy="15478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24"/>
              </a:lnSpc>
              <a:buNone/>
            </a:pPr>
            <a:r>
              <a:rPr lang="en-US" sz="788" b="1" kern="0" spc="47" dirty="0">
                <a:solidFill>
                  <a:srgbClr val="0B1410">
                    <a:alpha val="70000"/>
                  </a:srgbClr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PROBLEMA</a:t>
            </a:r>
            <a:endParaRPr lang="en-US" sz="788" dirty="0"/>
          </a:p>
        </p:txBody>
      </p:sp>
      <p:sp>
        <p:nvSpPr>
          <p:cNvPr id="28" name="Text 24"/>
          <p:cNvSpPr txBox="1"/>
          <p:nvPr/>
        </p:nvSpPr>
        <p:spPr>
          <a:xfrm>
            <a:off x="1390650" y="3431828"/>
            <a:ext cx="2558951" cy="15478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19"/>
              </a:lnSpc>
              <a:buNone/>
            </a:pPr>
            <a:r>
              <a:rPr lang="en-US" sz="938" dirty="0">
                <a:solidFill>
                  <a:srgbClr val="0B1410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Formulación problema del Pacífico húmedo</a:t>
            </a:r>
            <a:endParaRPr lang="en-US" sz="938" dirty="0"/>
          </a:p>
        </p:txBody>
      </p:sp>
      <p:sp>
        <p:nvSpPr>
          <p:cNvPr id="29" name="Text 25"/>
          <p:cNvSpPr txBox="1"/>
          <p:nvPr/>
        </p:nvSpPr>
        <p:spPr>
          <a:xfrm>
            <a:off x="685800" y="3681859"/>
            <a:ext cx="647700" cy="15478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24"/>
              </a:lnSpc>
              <a:buNone/>
            </a:pPr>
            <a:r>
              <a:rPr lang="en-US" sz="788" b="1" kern="0" spc="47" dirty="0">
                <a:solidFill>
                  <a:srgbClr val="0B1410">
                    <a:alpha val="70000"/>
                  </a:srgbClr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OBJETIVOS</a:t>
            </a:r>
            <a:endParaRPr lang="en-US" sz="788" dirty="0"/>
          </a:p>
        </p:txBody>
      </p:sp>
      <p:sp>
        <p:nvSpPr>
          <p:cNvPr id="30" name="Text 26"/>
          <p:cNvSpPr txBox="1"/>
          <p:nvPr/>
        </p:nvSpPr>
        <p:spPr>
          <a:xfrm>
            <a:off x="1390650" y="3681859"/>
            <a:ext cx="2558951" cy="15478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19"/>
              </a:lnSpc>
              <a:buNone/>
            </a:pPr>
            <a:r>
              <a:rPr lang="en-US" sz="938" dirty="0">
                <a:solidFill>
                  <a:srgbClr val="0B1410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General y específicos claros</a:t>
            </a:r>
            <a:endParaRPr lang="en-US" sz="938" dirty="0"/>
          </a:p>
        </p:txBody>
      </p:sp>
      <p:sp>
        <p:nvSpPr>
          <p:cNvPr id="31" name="Text 27"/>
          <p:cNvSpPr txBox="1"/>
          <p:nvPr/>
        </p:nvSpPr>
        <p:spPr>
          <a:xfrm>
            <a:off x="685800" y="3931890"/>
            <a:ext cx="647700" cy="309563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24"/>
              </a:lnSpc>
              <a:buNone/>
            </a:pPr>
            <a:r>
              <a:rPr lang="en-US" sz="788" b="1" kern="0" spc="47" dirty="0">
                <a:solidFill>
                  <a:srgbClr val="0B1410">
                    <a:alpha val="70000"/>
                  </a:srgbClr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TEORÍA</a:t>
            </a:r>
            <a:endParaRPr lang="en-US" sz="788" dirty="0"/>
          </a:p>
        </p:txBody>
      </p:sp>
      <p:sp>
        <p:nvSpPr>
          <p:cNvPr id="32" name="Text 28"/>
          <p:cNvSpPr txBox="1"/>
          <p:nvPr/>
        </p:nvSpPr>
        <p:spPr>
          <a:xfrm>
            <a:off x="1390650" y="3931890"/>
            <a:ext cx="2558951" cy="309563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19"/>
              </a:lnSpc>
              <a:buNone/>
            </a:pPr>
            <a:r>
              <a:rPr lang="en-US" sz="938" dirty="0">
                <a:solidFill>
                  <a:srgbClr val="0B1410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Marco teórico + antecedentes + justificación</a:t>
            </a:r>
            <a:endParaRPr lang="en-US" sz="938" dirty="0"/>
          </a:p>
        </p:txBody>
      </p:sp>
      <p:sp>
        <p:nvSpPr>
          <p:cNvPr id="33" name="Text 29"/>
          <p:cNvSpPr txBox="1"/>
          <p:nvPr/>
        </p:nvSpPr>
        <p:spPr>
          <a:xfrm>
            <a:off x="685800" y="4336703"/>
            <a:ext cx="647700" cy="15478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24"/>
              </a:lnSpc>
              <a:buNone/>
            </a:pPr>
            <a:r>
              <a:rPr lang="en-US" sz="788" b="1" kern="0" spc="47" dirty="0">
                <a:solidFill>
                  <a:srgbClr val="0B1410">
                    <a:alpha val="70000"/>
                  </a:srgbClr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MÉTODO</a:t>
            </a:r>
            <a:endParaRPr lang="en-US" sz="788" dirty="0"/>
          </a:p>
        </p:txBody>
      </p:sp>
      <p:sp>
        <p:nvSpPr>
          <p:cNvPr id="34" name="Text 30"/>
          <p:cNvSpPr txBox="1"/>
          <p:nvPr/>
        </p:nvSpPr>
        <p:spPr>
          <a:xfrm>
            <a:off x="1390650" y="4336703"/>
            <a:ext cx="2558951" cy="15478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19"/>
              </a:lnSpc>
              <a:buNone/>
            </a:pPr>
            <a:r>
              <a:rPr lang="en-US" sz="938" dirty="0">
                <a:solidFill>
                  <a:srgbClr val="0B1410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Metodología + resultados esperados</a:t>
            </a:r>
            <a:endParaRPr lang="en-US" sz="938" dirty="0"/>
          </a:p>
        </p:txBody>
      </p:sp>
      <p:sp>
        <p:nvSpPr>
          <p:cNvPr id="35" name="Text 31"/>
          <p:cNvSpPr txBox="1"/>
          <p:nvPr/>
        </p:nvSpPr>
        <p:spPr>
          <a:xfrm>
            <a:off x="685800" y="4586734"/>
            <a:ext cx="647700" cy="309563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24"/>
              </a:lnSpc>
              <a:buNone/>
            </a:pPr>
            <a:r>
              <a:rPr lang="en-US" sz="788" b="1" kern="0" spc="47" dirty="0">
                <a:solidFill>
                  <a:srgbClr val="0B1410">
                    <a:alpha val="70000"/>
                  </a:srgbClr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GESTIÓN</a:t>
            </a:r>
            <a:endParaRPr lang="en-US" sz="788" dirty="0"/>
          </a:p>
        </p:txBody>
      </p:sp>
      <p:sp>
        <p:nvSpPr>
          <p:cNvPr id="36" name="Text 32"/>
          <p:cNvSpPr txBox="1"/>
          <p:nvPr/>
        </p:nvSpPr>
        <p:spPr>
          <a:xfrm>
            <a:off x="1390650" y="4586734"/>
            <a:ext cx="2558951" cy="309563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19"/>
              </a:lnSpc>
              <a:buNone/>
            </a:pPr>
            <a:r>
              <a:rPr lang="en-US" sz="938" dirty="0">
                <a:solidFill>
                  <a:srgbClr val="0B1410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Presupuesto con fuente + cronograma + biblio</a:t>
            </a:r>
            <a:endParaRPr lang="en-US" sz="938" dirty="0"/>
          </a:p>
        </p:txBody>
      </p:sp>
      <p:pic>
        <p:nvPicPr>
          <p:cNvPr id="3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73451" y="2489448"/>
            <a:ext cx="3644950" cy="4101852"/>
          </a:xfrm>
          <a:prstGeom prst="rect">
            <a:avLst/>
          </a:prstGeom>
        </p:spPr>
      </p:pic>
      <p:sp>
        <p:nvSpPr>
          <p:cNvPr id="38" name="Text 33"/>
          <p:cNvSpPr txBox="1"/>
          <p:nvPr/>
        </p:nvSpPr>
        <p:spPr>
          <a:xfrm>
            <a:off x="4463951" y="2755106"/>
            <a:ext cx="3263950" cy="22666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650"/>
              </a:lnSpc>
              <a:buNone/>
            </a:pPr>
            <a:r>
              <a:rPr lang="en-US" sz="900" b="1" kern="0" spc="66" dirty="0">
                <a:solidFill>
                  <a:srgbClr val="0B1410"/>
                </a:solidFill>
                <a:ea typeface="Work Sans" pitchFamily="34" charset="-122"/>
                <a:cs typeface="Work Sans" pitchFamily="34" charset="-120"/>
              </a:rPr>
              <a:t>RUTA TERRITORIO    </a:t>
            </a:r>
            <a:r>
              <a:rPr lang="en-US" b="1" kern="0" spc="-25" dirty="0">
                <a:solidFill>
                  <a:srgbClr val="0B1410"/>
                </a:solidFill>
                <a:ea typeface="Bebas Neue" pitchFamily="34" charset="-122"/>
                <a:cs typeface="Bebas Neue" pitchFamily="34" charset="-120"/>
              </a:rPr>
              <a:t>PASANTÍA</a:t>
            </a:r>
            <a:endParaRPr lang="en-US" sz="900" dirty="0"/>
          </a:p>
        </p:txBody>
      </p:sp>
      <p:sp>
        <p:nvSpPr>
          <p:cNvPr id="39" name="Text 34"/>
          <p:cNvSpPr txBox="1"/>
          <p:nvPr/>
        </p:nvSpPr>
        <p:spPr>
          <a:xfrm>
            <a:off x="4463951" y="3077021"/>
            <a:ext cx="647700" cy="309563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24"/>
              </a:lnSpc>
              <a:buNone/>
            </a:pPr>
            <a:r>
              <a:rPr lang="en-US" sz="788" b="1" kern="0" spc="47" dirty="0">
                <a:solidFill>
                  <a:srgbClr val="0B1410">
                    <a:alpha val="70000"/>
                  </a:srgbClr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PORTADA</a:t>
            </a:r>
            <a:endParaRPr lang="en-US" sz="788" dirty="0"/>
          </a:p>
        </p:txBody>
      </p:sp>
      <p:sp>
        <p:nvSpPr>
          <p:cNvPr id="40" name="Text 35"/>
          <p:cNvSpPr txBox="1"/>
          <p:nvPr/>
        </p:nvSpPr>
        <p:spPr>
          <a:xfrm>
            <a:off x="5168801" y="3077021"/>
            <a:ext cx="2559100" cy="309563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19"/>
              </a:lnSpc>
              <a:buNone/>
            </a:pPr>
            <a:r>
              <a:rPr lang="en-US" sz="938" dirty="0">
                <a:solidFill>
                  <a:srgbClr val="0B1410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+ director empresarial + codirector U Pacífico</a:t>
            </a:r>
            <a:endParaRPr lang="en-US" sz="938" dirty="0"/>
          </a:p>
        </p:txBody>
      </p:sp>
      <p:sp>
        <p:nvSpPr>
          <p:cNvPr id="41" name="Shape 36"/>
          <p:cNvSpPr/>
          <p:nvPr/>
        </p:nvSpPr>
        <p:spPr>
          <a:xfrm>
            <a:off x="4448175" y="3457575"/>
            <a:ext cx="3267075" cy="9525"/>
          </a:xfrm>
          <a:prstGeom prst="rect">
            <a:avLst/>
          </a:prstGeom>
          <a:solidFill>
            <a:srgbClr val="000000">
              <a:alpha val="12000"/>
            </a:srgbClr>
          </a:solidFill>
          <a:ln/>
        </p:spPr>
      </p:sp>
      <p:sp>
        <p:nvSpPr>
          <p:cNvPr id="42" name="Text 37"/>
          <p:cNvSpPr txBox="1"/>
          <p:nvPr/>
        </p:nvSpPr>
        <p:spPr>
          <a:xfrm>
            <a:off x="4463951" y="3586609"/>
            <a:ext cx="647700" cy="15478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24"/>
              </a:lnSpc>
              <a:buNone/>
            </a:pPr>
            <a:r>
              <a:rPr lang="en-US" sz="788" b="1" kern="0" spc="47" dirty="0">
                <a:solidFill>
                  <a:srgbClr val="0B1410">
                    <a:alpha val="70000"/>
                  </a:srgbClr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PROBLEMA</a:t>
            </a:r>
            <a:endParaRPr lang="en-US" sz="788" dirty="0"/>
          </a:p>
        </p:txBody>
      </p:sp>
      <p:sp>
        <p:nvSpPr>
          <p:cNvPr id="43" name="Text 38"/>
          <p:cNvSpPr txBox="1"/>
          <p:nvPr/>
        </p:nvSpPr>
        <p:spPr>
          <a:xfrm>
            <a:off x="5168801" y="3586609"/>
            <a:ext cx="2559100" cy="15478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19"/>
              </a:lnSpc>
              <a:buNone/>
            </a:pPr>
            <a:r>
              <a:rPr lang="en-US" sz="938" dirty="0">
                <a:solidFill>
                  <a:srgbClr val="0B1410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Planteamiento + descripción organización</a:t>
            </a:r>
            <a:endParaRPr lang="en-US" sz="938" dirty="0"/>
          </a:p>
        </p:txBody>
      </p:sp>
      <p:sp>
        <p:nvSpPr>
          <p:cNvPr id="44" name="Text 39"/>
          <p:cNvSpPr txBox="1"/>
          <p:nvPr/>
        </p:nvSpPr>
        <p:spPr>
          <a:xfrm>
            <a:off x="4463951" y="3836640"/>
            <a:ext cx="647700" cy="15478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24"/>
              </a:lnSpc>
              <a:buNone/>
            </a:pPr>
            <a:r>
              <a:rPr lang="en-US" sz="788" b="1" kern="0" spc="47" dirty="0">
                <a:solidFill>
                  <a:srgbClr val="0B1410">
                    <a:alpha val="70000"/>
                  </a:srgbClr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OBJETIVOS</a:t>
            </a:r>
            <a:endParaRPr lang="en-US" sz="788" dirty="0"/>
          </a:p>
        </p:txBody>
      </p:sp>
      <p:sp>
        <p:nvSpPr>
          <p:cNvPr id="45" name="Text 40"/>
          <p:cNvSpPr txBox="1"/>
          <p:nvPr/>
        </p:nvSpPr>
        <p:spPr>
          <a:xfrm>
            <a:off x="5168801" y="3836640"/>
            <a:ext cx="2559100" cy="15478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19"/>
              </a:lnSpc>
              <a:buNone/>
            </a:pPr>
            <a:r>
              <a:rPr lang="en-US" sz="938" dirty="0">
                <a:solidFill>
                  <a:srgbClr val="0B1410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Objetivos de la pasantía aplicada</a:t>
            </a:r>
            <a:endParaRPr lang="en-US" sz="938" dirty="0"/>
          </a:p>
        </p:txBody>
      </p:sp>
      <p:sp>
        <p:nvSpPr>
          <p:cNvPr id="46" name="Text 41"/>
          <p:cNvSpPr txBox="1"/>
          <p:nvPr/>
        </p:nvSpPr>
        <p:spPr>
          <a:xfrm>
            <a:off x="4463951" y="4086671"/>
            <a:ext cx="647700" cy="15478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24"/>
              </a:lnSpc>
              <a:buNone/>
            </a:pPr>
            <a:r>
              <a:rPr lang="en-US" sz="788" b="1" kern="0" spc="47" dirty="0">
                <a:solidFill>
                  <a:srgbClr val="0B1410">
                    <a:alpha val="70000"/>
                  </a:srgbClr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TEORÍA</a:t>
            </a:r>
            <a:endParaRPr lang="en-US" sz="788" dirty="0"/>
          </a:p>
        </p:txBody>
      </p:sp>
      <p:sp>
        <p:nvSpPr>
          <p:cNvPr id="47" name="Text 42"/>
          <p:cNvSpPr txBox="1"/>
          <p:nvPr/>
        </p:nvSpPr>
        <p:spPr>
          <a:xfrm>
            <a:off x="5168801" y="4086671"/>
            <a:ext cx="2559100" cy="15478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19"/>
              </a:lnSpc>
              <a:buNone/>
            </a:pPr>
            <a:r>
              <a:rPr lang="en-US" sz="938" dirty="0">
                <a:solidFill>
                  <a:srgbClr val="0B1410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Fundamentos teóricos del quehacer</a:t>
            </a:r>
            <a:endParaRPr lang="en-US" sz="938" dirty="0"/>
          </a:p>
        </p:txBody>
      </p:sp>
      <p:sp>
        <p:nvSpPr>
          <p:cNvPr id="48" name="Text 43"/>
          <p:cNvSpPr txBox="1"/>
          <p:nvPr/>
        </p:nvSpPr>
        <p:spPr>
          <a:xfrm>
            <a:off x="4463951" y="4336703"/>
            <a:ext cx="647700" cy="309563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24"/>
              </a:lnSpc>
              <a:buNone/>
            </a:pPr>
            <a:r>
              <a:rPr lang="en-US" sz="788" b="1" kern="0" spc="47" dirty="0">
                <a:solidFill>
                  <a:srgbClr val="0B1410">
                    <a:alpha val="70000"/>
                  </a:srgbClr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MÉTODO</a:t>
            </a:r>
            <a:endParaRPr lang="en-US" sz="788" dirty="0"/>
          </a:p>
        </p:txBody>
      </p:sp>
      <p:sp>
        <p:nvSpPr>
          <p:cNvPr id="49" name="Text 44"/>
          <p:cNvSpPr txBox="1"/>
          <p:nvPr/>
        </p:nvSpPr>
        <p:spPr>
          <a:xfrm>
            <a:off x="5168801" y="4336703"/>
            <a:ext cx="2559100" cy="309563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19"/>
              </a:lnSpc>
              <a:buNone/>
            </a:pPr>
            <a:r>
              <a:rPr lang="en-US" sz="938" dirty="0">
                <a:solidFill>
                  <a:srgbClr val="0B1410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Plan acción: actividades, recursos, indicadores</a:t>
            </a:r>
            <a:endParaRPr lang="en-US" sz="938" dirty="0"/>
          </a:p>
        </p:txBody>
      </p:sp>
      <p:sp>
        <p:nvSpPr>
          <p:cNvPr id="50" name="Text 45"/>
          <p:cNvSpPr txBox="1"/>
          <p:nvPr/>
        </p:nvSpPr>
        <p:spPr>
          <a:xfrm>
            <a:off x="4463951" y="4741515"/>
            <a:ext cx="647700" cy="15478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24"/>
              </a:lnSpc>
              <a:buNone/>
            </a:pPr>
            <a:r>
              <a:rPr lang="en-US" sz="788" b="1" kern="0" spc="47" dirty="0">
                <a:solidFill>
                  <a:srgbClr val="0B1410">
                    <a:alpha val="70000"/>
                  </a:srgbClr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GESTIÓN</a:t>
            </a:r>
            <a:endParaRPr lang="en-US" sz="788" dirty="0"/>
          </a:p>
        </p:txBody>
      </p:sp>
      <p:sp>
        <p:nvSpPr>
          <p:cNvPr id="51" name="Text 46"/>
          <p:cNvSpPr txBox="1"/>
          <p:nvPr/>
        </p:nvSpPr>
        <p:spPr>
          <a:xfrm>
            <a:off x="5168801" y="4741515"/>
            <a:ext cx="2559100" cy="15478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19"/>
              </a:lnSpc>
              <a:buNone/>
            </a:pPr>
            <a:r>
              <a:rPr lang="en-US" sz="938" dirty="0">
                <a:solidFill>
                  <a:srgbClr val="0B1410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Cronograma + acta compromiso</a:t>
            </a:r>
            <a:endParaRPr lang="en-US" sz="938" dirty="0"/>
          </a:p>
        </p:txBody>
      </p:sp>
      <p:sp>
        <p:nvSpPr>
          <p:cNvPr id="52" name="Shape 47"/>
          <p:cNvSpPr/>
          <p:nvPr/>
        </p:nvSpPr>
        <p:spPr>
          <a:xfrm>
            <a:off x="8048625" y="2486025"/>
            <a:ext cx="3648075" cy="4105275"/>
          </a:xfrm>
          <a:prstGeom prst="roundRect">
            <a:avLst>
              <a:gd name="adj" fmla="val 5222"/>
            </a:avLst>
          </a:prstGeom>
          <a:solidFill>
            <a:srgbClr val="0B1410"/>
          </a:solidFill>
          <a:ln/>
        </p:spPr>
      </p:sp>
      <p:sp>
        <p:nvSpPr>
          <p:cNvPr id="53" name="Text 48"/>
          <p:cNvSpPr txBox="1"/>
          <p:nvPr/>
        </p:nvSpPr>
        <p:spPr>
          <a:xfrm>
            <a:off x="8223200" y="2736056"/>
            <a:ext cx="3301901" cy="22666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600" b="1" kern="0" spc="66" dirty="0">
                <a:solidFill>
                  <a:srgbClr val="00C389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RUTA EMPRENDEDORA   </a:t>
            </a:r>
            <a:r>
              <a:rPr lang="en-US" sz="1200" b="1" kern="0" spc="-25" dirty="0">
                <a:solidFill>
                  <a:srgbClr val="FFFFFF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DESARROLLO / EMPRENDIMIENTO</a:t>
            </a:r>
            <a:endParaRPr lang="en-US" sz="600" dirty="0"/>
          </a:p>
        </p:txBody>
      </p:sp>
      <p:sp>
        <p:nvSpPr>
          <p:cNvPr id="54" name="Text 49"/>
          <p:cNvSpPr txBox="1"/>
          <p:nvPr/>
        </p:nvSpPr>
        <p:spPr>
          <a:xfrm>
            <a:off x="8223200" y="3057971"/>
            <a:ext cx="647700" cy="15478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24"/>
              </a:lnSpc>
              <a:buNone/>
            </a:pPr>
            <a:r>
              <a:rPr lang="en-US" sz="788" b="1" kern="0" spc="47" dirty="0">
                <a:solidFill>
                  <a:srgbClr val="FFFFFF">
                    <a:alpha val="70000"/>
                  </a:srgbClr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PORTADA</a:t>
            </a:r>
            <a:endParaRPr lang="en-US" sz="788" dirty="0"/>
          </a:p>
        </p:txBody>
      </p:sp>
      <p:sp>
        <p:nvSpPr>
          <p:cNvPr id="55" name="Text 50"/>
          <p:cNvSpPr txBox="1"/>
          <p:nvPr/>
        </p:nvSpPr>
        <p:spPr>
          <a:xfrm>
            <a:off x="8928050" y="3057971"/>
            <a:ext cx="2597051" cy="15478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19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Título, autor, director</a:t>
            </a:r>
            <a:endParaRPr lang="en-US" sz="938" dirty="0"/>
          </a:p>
        </p:txBody>
      </p:sp>
      <p:sp>
        <p:nvSpPr>
          <p:cNvPr id="56" name="Shape 51"/>
          <p:cNvSpPr/>
          <p:nvPr/>
        </p:nvSpPr>
        <p:spPr>
          <a:xfrm>
            <a:off x="8220075" y="3305175"/>
            <a:ext cx="3305175" cy="9525"/>
          </a:xfrm>
          <a:prstGeom prst="rect">
            <a:avLst/>
          </a:prstGeom>
          <a:solidFill>
            <a:srgbClr val="FFFFFF">
              <a:alpha val="18000"/>
            </a:srgbClr>
          </a:solidFill>
          <a:ln/>
        </p:spPr>
      </p:sp>
      <p:sp>
        <p:nvSpPr>
          <p:cNvPr id="57" name="Text 52"/>
          <p:cNvSpPr txBox="1"/>
          <p:nvPr/>
        </p:nvSpPr>
        <p:spPr>
          <a:xfrm>
            <a:off x="8223200" y="3412778"/>
            <a:ext cx="647700" cy="15478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24"/>
              </a:lnSpc>
              <a:buNone/>
            </a:pPr>
            <a:r>
              <a:rPr lang="en-US" sz="788" b="1" kern="0" spc="47" dirty="0">
                <a:solidFill>
                  <a:srgbClr val="FFFFFF">
                    <a:alpha val="70000"/>
                  </a:srgbClr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PROBLEMA</a:t>
            </a:r>
            <a:endParaRPr lang="en-US" sz="788" dirty="0"/>
          </a:p>
        </p:txBody>
      </p:sp>
      <p:sp>
        <p:nvSpPr>
          <p:cNvPr id="58" name="Text 53"/>
          <p:cNvSpPr txBox="1"/>
          <p:nvPr/>
        </p:nvSpPr>
        <p:spPr>
          <a:xfrm>
            <a:off x="8928050" y="3412778"/>
            <a:ext cx="2597051" cy="15478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19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Planteamiento necesidad productiva</a:t>
            </a:r>
            <a:endParaRPr lang="en-US" sz="938" dirty="0"/>
          </a:p>
        </p:txBody>
      </p:sp>
      <p:sp>
        <p:nvSpPr>
          <p:cNvPr id="59" name="Text 54"/>
          <p:cNvSpPr txBox="1"/>
          <p:nvPr/>
        </p:nvSpPr>
        <p:spPr>
          <a:xfrm>
            <a:off x="8223200" y="3662809"/>
            <a:ext cx="647700" cy="15478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24"/>
              </a:lnSpc>
              <a:buNone/>
            </a:pPr>
            <a:r>
              <a:rPr lang="en-US" sz="788" b="1" kern="0" spc="47" dirty="0">
                <a:solidFill>
                  <a:srgbClr val="FFFFFF">
                    <a:alpha val="70000"/>
                  </a:srgbClr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OBJETIVOS</a:t>
            </a:r>
            <a:endParaRPr lang="en-US" sz="788" dirty="0"/>
          </a:p>
        </p:txBody>
      </p:sp>
      <p:sp>
        <p:nvSpPr>
          <p:cNvPr id="60" name="Text 55"/>
          <p:cNvSpPr txBox="1"/>
          <p:nvPr/>
        </p:nvSpPr>
        <p:spPr>
          <a:xfrm>
            <a:off x="8928050" y="3662809"/>
            <a:ext cx="2597051" cy="15478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19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General y específicos del negocio</a:t>
            </a:r>
            <a:endParaRPr lang="en-US" sz="938" dirty="0"/>
          </a:p>
        </p:txBody>
      </p:sp>
      <p:sp>
        <p:nvSpPr>
          <p:cNvPr id="61" name="Text 56"/>
          <p:cNvSpPr txBox="1"/>
          <p:nvPr/>
        </p:nvSpPr>
        <p:spPr>
          <a:xfrm>
            <a:off x="8223200" y="3912840"/>
            <a:ext cx="647700" cy="15478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24"/>
              </a:lnSpc>
              <a:buNone/>
            </a:pPr>
            <a:r>
              <a:rPr lang="en-US" sz="788" b="1" kern="0" spc="47" dirty="0">
                <a:solidFill>
                  <a:srgbClr val="FFFFFF">
                    <a:alpha val="70000"/>
                  </a:srgbClr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TEORÍA</a:t>
            </a:r>
            <a:endParaRPr lang="en-US" sz="788" dirty="0"/>
          </a:p>
        </p:txBody>
      </p:sp>
      <p:sp>
        <p:nvSpPr>
          <p:cNvPr id="62" name="Text 57"/>
          <p:cNvSpPr txBox="1"/>
          <p:nvPr/>
        </p:nvSpPr>
        <p:spPr>
          <a:xfrm>
            <a:off x="8928050" y="3912840"/>
            <a:ext cx="2597051" cy="15478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19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Referentes + justificación</a:t>
            </a:r>
            <a:endParaRPr lang="en-US" sz="938" dirty="0"/>
          </a:p>
        </p:txBody>
      </p:sp>
      <p:sp>
        <p:nvSpPr>
          <p:cNvPr id="63" name="Text 58"/>
          <p:cNvSpPr txBox="1"/>
          <p:nvPr/>
        </p:nvSpPr>
        <p:spPr>
          <a:xfrm>
            <a:off x="8223200" y="4162871"/>
            <a:ext cx="647700" cy="15478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24"/>
              </a:lnSpc>
              <a:buNone/>
            </a:pPr>
            <a:r>
              <a:rPr lang="en-US" sz="788" b="1" kern="0" spc="47" dirty="0">
                <a:solidFill>
                  <a:srgbClr val="FFFFFF">
                    <a:alpha val="70000"/>
                  </a:srgbClr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MÉTODO</a:t>
            </a:r>
            <a:endParaRPr lang="en-US" sz="788" dirty="0"/>
          </a:p>
        </p:txBody>
      </p:sp>
      <p:sp>
        <p:nvSpPr>
          <p:cNvPr id="64" name="Text 59"/>
          <p:cNvSpPr txBox="1"/>
          <p:nvPr/>
        </p:nvSpPr>
        <p:spPr>
          <a:xfrm>
            <a:off x="8928050" y="4162871"/>
            <a:ext cx="2597051" cy="15478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19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Actividades, indicadores, prefactibilidad</a:t>
            </a:r>
            <a:endParaRPr lang="en-US" sz="938" dirty="0"/>
          </a:p>
        </p:txBody>
      </p:sp>
      <p:sp>
        <p:nvSpPr>
          <p:cNvPr id="65" name="Text 60"/>
          <p:cNvSpPr txBox="1"/>
          <p:nvPr/>
        </p:nvSpPr>
        <p:spPr>
          <a:xfrm>
            <a:off x="8223200" y="4412903"/>
            <a:ext cx="647700" cy="309563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24"/>
              </a:lnSpc>
              <a:buNone/>
            </a:pPr>
            <a:r>
              <a:rPr lang="en-US" sz="788" b="1" kern="0" spc="47" dirty="0">
                <a:solidFill>
                  <a:srgbClr val="FFFFFF">
                    <a:alpha val="70000"/>
                  </a:srgbClr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GESTIÓN</a:t>
            </a:r>
            <a:endParaRPr lang="en-US" sz="788" dirty="0"/>
          </a:p>
        </p:txBody>
      </p:sp>
      <p:sp>
        <p:nvSpPr>
          <p:cNvPr id="66" name="Text 61"/>
          <p:cNvSpPr txBox="1"/>
          <p:nvPr/>
        </p:nvSpPr>
        <p:spPr>
          <a:xfrm>
            <a:off x="8928050" y="4412903"/>
            <a:ext cx="2597051" cy="309563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19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Cronograma + población + costos + financiación</a:t>
            </a:r>
            <a:endParaRPr lang="en-US" sz="93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0FF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95300" y="400050"/>
            <a:ext cx="11201400" cy="48190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050"/>
              </a:lnSpc>
              <a:buNone/>
            </a:pPr>
            <a:r>
              <a:rPr lang="en-US" sz="2800" b="1" kern="0" spc="-81" dirty="0">
                <a:solidFill>
                  <a:srgbClr val="0B1410"/>
                </a:solidFill>
                <a:ea typeface="Bebas Neue" pitchFamily="34" charset="-122"/>
                <a:cs typeface="Bebas Neue" pitchFamily="34" charset="-120"/>
              </a:rPr>
              <a:t>ESTRUCTURA DEL </a:t>
            </a:r>
            <a:r>
              <a:rPr lang="en-US" sz="2800" b="1" kern="0" spc="-81" dirty="0">
                <a:solidFill>
                  <a:srgbClr val="E91D66"/>
                </a:solidFill>
                <a:ea typeface="Work Sans" pitchFamily="34" charset="-122"/>
                <a:cs typeface="Work Sans" pitchFamily="34" charset="-120"/>
              </a:rPr>
              <a:t>INFORME FINAL</a:t>
            </a:r>
            <a:r>
              <a:rPr lang="en-US" sz="2800" b="1" kern="0" spc="-81" dirty="0">
                <a:solidFill>
                  <a:srgbClr val="0B1410"/>
                </a:solidFill>
                <a:ea typeface="Bebas Neue" pitchFamily="34" charset="-122"/>
                <a:cs typeface="Bebas Neue" pitchFamily="34" charset="-120"/>
              </a:rPr>
              <a:t>—¿QUÉ ENTREGAR?</a:t>
            </a:r>
            <a:endParaRPr lang="en-US" sz="28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" y="1034355"/>
            <a:ext cx="5534025" cy="2315617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009650" y="1205805"/>
            <a:ext cx="4829175" cy="2476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650" b="1" kern="0" spc="-25" dirty="0">
                <a:solidFill>
                  <a:srgbClr val="FFFFFF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TESINA</a:t>
            </a:r>
            <a:endParaRPr lang="en-US" sz="1050" dirty="0"/>
          </a:p>
        </p:txBody>
      </p:sp>
      <p:sp>
        <p:nvSpPr>
          <p:cNvPr id="5" name="Text 2"/>
          <p:cNvSpPr txBox="1"/>
          <p:nvPr/>
        </p:nvSpPr>
        <p:spPr>
          <a:xfrm>
            <a:off x="685800" y="1529655"/>
            <a:ext cx="5153025" cy="1238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25"/>
              </a:lnSpc>
              <a:buNone/>
            </a:pPr>
            <a:r>
              <a:rPr lang="en-US" sz="750" b="1" kern="0" spc="75" dirty="0">
                <a:solidFill>
                  <a:schemeClr val="bg1"/>
                </a:solidFill>
                <a:ea typeface="Work Sans" pitchFamily="34" charset="-122"/>
                <a:cs typeface="Work Sans" pitchFamily="34" charset="-120"/>
              </a:rPr>
              <a:t>INVESTIGACIÓN EXPERIMENTAL</a:t>
            </a:r>
            <a:endParaRPr lang="en-US" sz="750" dirty="0">
              <a:solidFill>
                <a:schemeClr val="bg1"/>
              </a:solidFill>
            </a:endParaRPr>
          </a:p>
        </p:txBody>
      </p:sp>
      <p:sp>
        <p:nvSpPr>
          <p:cNvPr id="6" name="Text 3"/>
          <p:cNvSpPr txBox="1"/>
          <p:nvPr/>
        </p:nvSpPr>
        <p:spPr>
          <a:xfrm>
            <a:off x="819150" y="1720155"/>
            <a:ext cx="5019675" cy="15388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287"/>
              </a:lnSpc>
              <a:buSzPct val="100000"/>
              <a:buChar char="•"/>
            </a:pPr>
            <a:r>
              <a:rPr lang="en-US" sz="975" dirty="0">
                <a:solidFill>
                  <a:schemeClr val="bg1"/>
                </a:solidFill>
                <a:ea typeface="Work Sans" pitchFamily="34" charset="-122"/>
                <a:cs typeface="Work Sans" pitchFamily="34" charset="-120"/>
              </a:rPr>
              <a:t>Portada + Resumen 500 palabras ES/EN + palabras clave</a:t>
            </a:r>
            <a:endParaRPr lang="en-US" sz="975" dirty="0">
              <a:solidFill>
                <a:schemeClr val="bg1"/>
              </a:solidFill>
            </a:endParaRPr>
          </a:p>
        </p:txBody>
      </p:sp>
      <p:sp>
        <p:nvSpPr>
          <p:cNvPr id="7" name="Text 4"/>
          <p:cNvSpPr txBox="1"/>
          <p:nvPr/>
        </p:nvSpPr>
        <p:spPr>
          <a:xfrm>
            <a:off x="819150" y="1902619"/>
            <a:ext cx="5019675" cy="15388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287"/>
              </a:lnSpc>
              <a:buSzPct val="100000"/>
              <a:buChar char="•"/>
            </a:pPr>
            <a:r>
              <a:rPr lang="en-US" sz="975" dirty="0">
                <a:solidFill>
                  <a:schemeClr val="bg1"/>
                </a:solidFill>
                <a:ea typeface="Work Sans" pitchFamily="34" charset="-122"/>
                <a:cs typeface="Work Sans" pitchFamily="34" charset="-120"/>
              </a:rPr>
              <a:t>Introducción, Problema, Justificación, Objetivos</a:t>
            </a:r>
            <a:endParaRPr lang="en-US" sz="975" dirty="0">
              <a:solidFill>
                <a:schemeClr val="bg1"/>
              </a:solidFill>
            </a:endParaRPr>
          </a:p>
        </p:txBody>
      </p:sp>
      <p:sp>
        <p:nvSpPr>
          <p:cNvPr id="8" name="Text 5"/>
          <p:cNvSpPr txBox="1"/>
          <p:nvPr/>
        </p:nvSpPr>
        <p:spPr>
          <a:xfrm>
            <a:off x="819150" y="2085082"/>
            <a:ext cx="5019675" cy="15388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287"/>
              </a:lnSpc>
              <a:buSzPct val="100000"/>
              <a:buChar char="•"/>
            </a:pPr>
            <a:r>
              <a:rPr lang="en-US" sz="975" dirty="0">
                <a:solidFill>
                  <a:schemeClr val="bg1"/>
                </a:solidFill>
                <a:ea typeface="Work Sans" pitchFamily="34" charset="-122"/>
                <a:cs typeface="Work Sans" pitchFamily="34" charset="-120"/>
              </a:rPr>
              <a:t>Marco Teórico, Diseño metodológico</a:t>
            </a:r>
            <a:endParaRPr lang="en-US" sz="975" dirty="0">
              <a:solidFill>
                <a:schemeClr val="bg1"/>
              </a:solidFill>
            </a:endParaRPr>
          </a:p>
        </p:txBody>
      </p:sp>
      <p:sp>
        <p:nvSpPr>
          <p:cNvPr id="9" name="Text 6"/>
          <p:cNvSpPr txBox="1"/>
          <p:nvPr/>
        </p:nvSpPr>
        <p:spPr>
          <a:xfrm>
            <a:off x="819150" y="2267545"/>
            <a:ext cx="5019675" cy="15388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287"/>
              </a:lnSpc>
              <a:buSzPct val="100000"/>
              <a:buChar char="•"/>
            </a:pPr>
            <a:r>
              <a:rPr lang="en-US" sz="975" dirty="0">
                <a:solidFill>
                  <a:schemeClr val="bg1"/>
                </a:solidFill>
                <a:ea typeface="Work Sans" pitchFamily="34" charset="-122"/>
                <a:cs typeface="Work Sans" pitchFamily="34" charset="-120"/>
              </a:rPr>
              <a:t>Resultados y discusión, Conclusiones, Bibliografía APA</a:t>
            </a:r>
            <a:endParaRPr lang="en-US" sz="975" dirty="0">
              <a:solidFill>
                <a:schemeClr val="bg1"/>
              </a:solidFill>
            </a:endParaRPr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2675" y="1034355"/>
            <a:ext cx="5534025" cy="2315617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6677025" y="1205805"/>
            <a:ext cx="4829175" cy="2476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650" b="1" kern="0" spc="-25" dirty="0">
                <a:solidFill>
                  <a:srgbClr val="0B1410"/>
                </a:solidFill>
                <a:ea typeface="Bebas Neue" pitchFamily="34" charset="-122"/>
                <a:cs typeface="Bebas Neue" pitchFamily="34" charset="-120"/>
              </a:rPr>
              <a:t>MONOGRAFÍA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353175" y="1529655"/>
            <a:ext cx="5153025" cy="1238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25"/>
              </a:lnSpc>
              <a:buNone/>
            </a:pPr>
            <a:r>
              <a:rPr lang="en-US" sz="900" b="1" kern="0" spc="75" dirty="0">
                <a:solidFill>
                  <a:srgbClr val="E91D66">
                    <a:alpha val="70000"/>
                  </a:srgbClr>
                </a:solidFill>
                <a:ea typeface="Work Sans" pitchFamily="34" charset="-122"/>
                <a:cs typeface="Work Sans" pitchFamily="34" charset="-120"/>
              </a:rPr>
              <a:t>REVISIÓN PROFUNDA</a:t>
            </a:r>
            <a:endParaRPr lang="en-US" sz="900" dirty="0"/>
          </a:p>
        </p:txBody>
      </p:sp>
      <p:sp>
        <p:nvSpPr>
          <p:cNvPr id="13" name="Text 9"/>
          <p:cNvSpPr txBox="1"/>
          <p:nvPr/>
        </p:nvSpPr>
        <p:spPr>
          <a:xfrm>
            <a:off x="6514951" y="1720155"/>
            <a:ext cx="4991249" cy="15388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287"/>
              </a:lnSpc>
              <a:buSzPct val="100000"/>
              <a:buChar char="•"/>
            </a:pPr>
            <a:r>
              <a:rPr lang="en-US" sz="1050" b="1" dirty="0">
                <a:solidFill>
                  <a:srgbClr val="58554E"/>
                </a:solidFill>
                <a:ea typeface="Work Sans" pitchFamily="34" charset="-122"/>
                <a:cs typeface="Work Sans" pitchFamily="34" charset="-120"/>
              </a:rPr>
              <a:t>Misma base que Tesina, con dos cambios clave:</a:t>
            </a:r>
            <a:endParaRPr lang="en-US" sz="1050" b="1" dirty="0"/>
          </a:p>
        </p:txBody>
      </p:sp>
      <p:sp>
        <p:nvSpPr>
          <p:cNvPr id="14" name="Text 10"/>
          <p:cNvSpPr txBox="1"/>
          <p:nvPr/>
        </p:nvSpPr>
        <p:spPr>
          <a:xfrm>
            <a:off x="6486525" y="1902619"/>
            <a:ext cx="5019675" cy="15388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287"/>
              </a:lnSpc>
              <a:buSzPct val="100000"/>
              <a:buChar char="•"/>
            </a:pPr>
            <a:r>
              <a:rPr lang="en-US" sz="1050" b="1" dirty="0">
                <a:solidFill>
                  <a:srgbClr val="58554E"/>
                </a:solidFill>
                <a:ea typeface="Work Sans" pitchFamily="34" charset="-122"/>
                <a:cs typeface="Work Sans" pitchFamily="34" charset="-120"/>
              </a:rPr>
              <a:t>Marco de referencia en lugar de marco </a:t>
            </a:r>
            <a:r>
              <a:rPr lang="en-US" sz="1050" b="1" dirty="0" err="1">
                <a:solidFill>
                  <a:srgbClr val="58554E"/>
                </a:solidFill>
                <a:ea typeface="Work Sans" pitchFamily="34" charset="-122"/>
                <a:cs typeface="Work Sans" pitchFamily="34" charset="-120"/>
              </a:rPr>
              <a:t>teórico</a:t>
            </a:r>
            <a:endParaRPr lang="en-US" sz="1050" b="1" dirty="0"/>
          </a:p>
        </p:txBody>
      </p:sp>
      <p:sp>
        <p:nvSpPr>
          <p:cNvPr id="15" name="Text 11"/>
          <p:cNvSpPr txBox="1"/>
          <p:nvPr/>
        </p:nvSpPr>
        <p:spPr>
          <a:xfrm>
            <a:off x="6486525" y="2085082"/>
            <a:ext cx="5019675" cy="15388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287"/>
              </a:lnSpc>
              <a:buSzPct val="100000"/>
              <a:buChar char="•"/>
            </a:pPr>
            <a:r>
              <a:rPr lang="en-US" sz="1050" b="1" dirty="0">
                <a:solidFill>
                  <a:srgbClr val="58554E"/>
                </a:solidFill>
                <a:ea typeface="Work Sans" pitchFamily="34" charset="-122"/>
                <a:cs typeface="Work Sans" pitchFamily="34" charset="-120"/>
              </a:rPr>
              <a:t>Exposición de resultados — síntesis crítica documental</a:t>
            </a:r>
            <a:endParaRPr lang="en-US" sz="1050" b="1" dirty="0"/>
          </a:p>
        </p:txBody>
      </p:sp>
      <p:sp>
        <p:nvSpPr>
          <p:cNvPr id="16" name="Text 12"/>
          <p:cNvSpPr txBox="1"/>
          <p:nvPr/>
        </p:nvSpPr>
        <p:spPr>
          <a:xfrm>
            <a:off x="6486525" y="2267545"/>
            <a:ext cx="5019675" cy="15388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287"/>
              </a:lnSpc>
              <a:buSzPct val="100000"/>
              <a:buChar char="•"/>
            </a:pPr>
            <a:r>
              <a:rPr lang="en-US" sz="1050" b="1" dirty="0">
                <a:solidFill>
                  <a:srgbClr val="58554E"/>
                </a:solidFill>
                <a:ea typeface="Work Sans" pitchFamily="34" charset="-122"/>
                <a:cs typeface="Work Sans" pitchFamily="34" charset="-120"/>
              </a:rPr>
              <a:t>Ideal cacao agroforestal Bajo Calima</a:t>
            </a:r>
            <a:endParaRPr lang="en-US" sz="1050" b="1" dirty="0"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00" y="3483322"/>
            <a:ext cx="5534025" cy="2315617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685800" y="3654772"/>
            <a:ext cx="5153025" cy="18856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650" b="1" kern="0" spc="-25" dirty="0">
                <a:solidFill>
                  <a:srgbClr val="FFFFFF"/>
                </a:solidFill>
                <a:latin typeface="Bebas Neue" pitchFamily="34" charset="0"/>
                <a:ea typeface="Bebas Neue" pitchFamily="34" charset="-122"/>
                <a:cs typeface="Bebas Neue" pitchFamily="34" charset="-120"/>
              </a:rPr>
              <a:t> PASANTÍA</a:t>
            </a:r>
            <a:endParaRPr lang="en-US" sz="1650" dirty="0"/>
          </a:p>
        </p:txBody>
      </p:sp>
      <p:sp>
        <p:nvSpPr>
          <p:cNvPr id="19" name="Text 14"/>
          <p:cNvSpPr txBox="1"/>
          <p:nvPr/>
        </p:nvSpPr>
        <p:spPr>
          <a:xfrm>
            <a:off x="685800" y="3919537"/>
            <a:ext cx="5153025" cy="1238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25"/>
              </a:lnSpc>
              <a:buNone/>
            </a:pPr>
            <a:r>
              <a:rPr lang="en-US" sz="750" b="1" kern="0" spc="75" dirty="0">
                <a:solidFill>
                  <a:srgbClr val="FFFFFF">
                    <a:alpha val="90000"/>
                  </a:srgbClr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PROYECCIÓN SOCIAL EN EMPRESA/COMUNIDAD</a:t>
            </a:r>
            <a:endParaRPr lang="en-US" sz="750" dirty="0"/>
          </a:p>
        </p:txBody>
      </p:sp>
      <p:sp>
        <p:nvSpPr>
          <p:cNvPr id="20" name="Text 15"/>
          <p:cNvSpPr txBox="1"/>
          <p:nvPr/>
        </p:nvSpPr>
        <p:spPr>
          <a:xfrm>
            <a:off x="819150" y="4110038"/>
            <a:ext cx="5019675" cy="15388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287"/>
              </a:lnSpc>
              <a:buSzPct val="100000"/>
              <a:buChar char="•"/>
            </a:pPr>
            <a:r>
              <a:rPr lang="en-US" sz="1000" b="1" dirty="0">
                <a:solidFill>
                  <a:schemeClr val="bg1"/>
                </a:solidFill>
                <a:ea typeface="Work Sans" pitchFamily="34" charset="-122"/>
                <a:cs typeface="Work Sans" pitchFamily="34" charset="-120"/>
              </a:rPr>
              <a:t>Portada + Contraportada: empresa, fechas, directores</a:t>
            </a:r>
            <a:endParaRPr lang="en-US" sz="1000" b="1" dirty="0">
              <a:solidFill>
                <a:schemeClr val="bg1"/>
              </a:solidFill>
            </a:endParaRPr>
          </a:p>
        </p:txBody>
      </p:sp>
      <p:sp>
        <p:nvSpPr>
          <p:cNvPr id="21" name="Text 16"/>
          <p:cNvSpPr txBox="1"/>
          <p:nvPr/>
        </p:nvSpPr>
        <p:spPr>
          <a:xfrm>
            <a:off x="819150" y="4292501"/>
            <a:ext cx="5019675" cy="15388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287"/>
              </a:lnSpc>
              <a:buSzPct val="100000"/>
              <a:buChar char="•"/>
            </a:pPr>
            <a:r>
              <a:rPr lang="en-US" sz="1050" b="1" dirty="0">
                <a:solidFill>
                  <a:schemeClr val="bg1"/>
                </a:solidFill>
                <a:ea typeface="Work Sans" pitchFamily="34" charset="-122"/>
                <a:cs typeface="Work Sans" pitchFamily="34" charset="-120"/>
              </a:rPr>
              <a:t>Presentación empresa, Antecedentes práctica, Diagnóstico</a:t>
            </a:r>
            <a:endParaRPr lang="en-US" sz="1050" b="1" dirty="0">
              <a:solidFill>
                <a:schemeClr val="bg1"/>
              </a:solidFill>
            </a:endParaRPr>
          </a:p>
        </p:txBody>
      </p:sp>
      <p:sp>
        <p:nvSpPr>
          <p:cNvPr id="22" name="Text 17"/>
          <p:cNvSpPr txBox="1"/>
          <p:nvPr/>
        </p:nvSpPr>
        <p:spPr>
          <a:xfrm>
            <a:off x="819150" y="4474964"/>
            <a:ext cx="5019675" cy="15388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287"/>
              </a:lnSpc>
              <a:buSzPct val="100000"/>
              <a:buChar char="•"/>
            </a:pPr>
            <a:r>
              <a:rPr lang="en-US" sz="1050" b="1" dirty="0">
                <a:solidFill>
                  <a:schemeClr val="bg1"/>
                </a:solidFill>
                <a:ea typeface="Work Sans" pitchFamily="34" charset="-122"/>
                <a:cs typeface="Work Sans" pitchFamily="34" charset="-120"/>
              </a:rPr>
              <a:t>Plan Acción + Resultados: fundamentación, actividades, aportes</a:t>
            </a:r>
            <a:endParaRPr lang="en-US" sz="1050" b="1" dirty="0">
              <a:solidFill>
                <a:schemeClr val="bg1"/>
              </a:solidFill>
            </a:endParaRPr>
          </a:p>
        </p:txBody>
      </p:sp>
      <p:sp>
        <p:nvSpPr>
          <p:cNvPr id="23" name="Text 18"/>
          <p:cNvSpPr txBox="1"/>
          <p:nvPr/>
        </p:nvSpPr>
        <p:spPr>
          <a:xfrm>
            <a:off x="819150" y="4657427"/>
            <a:ext cx="5019675" cy="15388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287"/>
              </a:lnSpc>
              <a:buSzPct val="100000"/>
              <a:buChar char="•"/>
            </a:pPr>
            <a:r>
              <a:rPr lang="en-US" sz="1050" b="1" dirty="0">
                <a:solidFill>
                  <a:schemeClr val="bg1"/>
                </a:solidFill>
                <a:ea typeface="Work Sans" pitchFamily="34" charset="-122"/>
                <a:cs typeface="Work Sans" pitchFamily="34" charset="-120"/>
              </a:rPr>
              <a:t>Conclusiones, Bibliografía, Anexos, bitácora</a:t>
            </a:r>
            <a:endParaRPr lang="en-US" sz="1050" b="1" dirty="0">
              <a:solidFill>
                <a:schemeClr val="bg1"/>
              </a:solidFill>
            </a:endParaRPr>
          </a:p>
        </p:txBody>
      </p:sp>
      <p:pic>
        <p:nvPicPr>
          <p:cNvPr id="2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62675" y="3483322"/>
            <a:ext cx="5534025" cy="2315617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6353175" y="3654772"/>
            <a:ext cx="5153025" cy="18856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650" b="1" kern="0" spc="-25" dirty="0">
                <a:solidFill>
                  <a:srgbClr val="0B1410"/>
                </a:solidFill>
                <a:ea typeface="Bebas Neue" pitchFamily="34" charset="-122"/>
                <a:cs typeface="Bebas Neue" pitchFamily="34" charset="-120"/>
              </a:rPr>
              <a:t> EMPRENDIMIENTO</a:t>
            </a:r>
            <a:endParaRPr lang="en-US" sz="1650" dirty="0"/>
          </a:p>
        </p:txBody>
      </p:sp>
      <p:sp>
        <p:nvSpPr>
          <p:cNvPr id="26" name="Text 20"/>
          <p:cNvSpPr txBox="1"/>
          <p:nvPr/>
        </p:nvSpPr>
        <p:spPr>
          <a:xfrm>
            <a:off x="6353175" y="3919537"/>
            <a:ext cx="5153025" cy="1238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25"/>
              </a:lnSpc>
              <a:buNone/>
            </a:pPr>
            <a:r>
              <a:rPr lang="en-US" sz="900" b="1" kern="0" spc="75" dirty="0">
                <a:solidFill>
                  <a:srgbClr val="0B1410">
                    <a:alpha val="70000"/>
                  </a:srgbClr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PROYECTO DE DESARROLLO / UNIDAD PRODUCTIVA</a:t>
            </a:r>
            <a:endParaRPr lang="en-US" sz="900" dirty="0"/>
          </a:p>
        </p:txBody>
      </p:sp>
      <p:sp>
        <p:nvSpPr>
          <p:cNvPr id="27" name="Text 21"/>
          <p:cNvSpPr txBox="1"/>
          <p:nvPr/>
        </p:nvSpPr>
        <p:spPr>
          <a:xfrm>
            <a:off x="6486525" y="4110038"/>
            <a:ext cx="5019675" cy="15388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287"/>
              </a:lnSpc>
              <a:buSzPct val="100000"/>
              <a:buChar char="•"/>
            </a:pPr>
            <a:r>
              <a:rPr lang="en-US" sz="1050" b="1" dirty="0">
                <a:solidFill>
                  <a:schemeClr val="bg1"/>
                </a:solidFill>
                <a:ea typeface="Work Sans" pitchFamily="34" charset="-122"/>
                <a:cs typeface="Work Sans" pitchFamily="34" charset="-120"/>
              </a:rPr>
              <a:t>Portada + Resumen ejecutivo del Pacífico</a:t>
            </a:r>
            <a:endParaRPr lang="en-US" sz="1050" b="1" dirty="0">
              <a:solidFill>
                <a:schemeClr val="bg1"/>
              </a:solidFill>
            </a:endParaRPr>
          </a:p>
        </p:txBody>
      </p:sp>
      <p:sp>
        <p:nvSpPr>
          <p:cNvPr id="28" name="Text 22"/>
          <p:cNvSpPr txBox="1"/>
          <p:nvPr/>
        </p:nvSpPr>
        <p:spPr>
          <a:xfrm>
            <a:off x="6486525" y="4292501"/>
            <a:ext cx="5019675" cy="15388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287"/>
              </a:lnSpc>
              <a:buSzPct val="100000"/>
              <a:buChar char="•"/>
            </a:pPr>
            <a:r>
              <a:rPr lang="en-US" sz="1050" b="1" dirty="0">
                <a:solidFill>
                  <a:schemeClr val="bg1"/>
                </a:solidFill>
                <a:ea typeface="Work Sans" pitchFamily="34" charset="-122"/>
                <a:cs typeface="Work Sans" pitchFamily="34" charset="-120"/>
              </a:rPr>
              <a:t>Descripción técnica actividad productiva/social/cultural</a:t>
            </a:r>
            <a:endParaRPr lang="en-US" sz="1050" b="1" dirty="0">
              <a:solidFill>
                <a:schemeClr val="bg1"/>
              </a:solidFill>
            </a:endParaRPr>
          </a:p>
        </p:txBody>
      </p:sp>
      <p:sp>
        <p:nvSpPr>
          <p:cNvPr id="29" name="Text 23"/>
          <p:cNvSpPr txBox="1"/>
          <p:nvPr/>
        </p:nvSpPr>
        <p:spPr>
          <a:xfrm>
            <a:off x="6486525" y="4474964"/>
            <a:ext cx="5019675" cy="15388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287"/>
              </a:lnSpc>
              <a:buSzPct val="100000"/>
              <a:buChar char="•"/>
            </a:pPr>
            <a:r>
              <a:rPr lang="en-US" sz="1050" b="1" dirty="0">
                <a:solidFill>
                  <a:schemeClr val="bg1"/>
                </a:solidFill>
                <a:ea typeface="Work Sans" pitchFamily="34" charset="-122"/>
                <a:cs typeface="Work Sans" pitchFamily="34" charset="-120"/>
              </a:rPr>
              <a:t>Sistema de operaciones, población beneficiaria</a:t>
            </a:r>
            <a:endParaRPr lang="en-US" sz="1050" b="1" dirty="0">
              <a:solidFill>
                <a:schemeClr val="bg1"/>
              </a:solidFill>
            </a:endParaRPr>
          </a:p>
        </p:txBody>
      </p:sp>
      <p:sp>
        <p:nvSpPr>
          <p:cNvPr id="30" name="Text 24"/>
          <p:cNvSpPr txBox="1"/>
          <p:nvPr/>
        </p:nvSpPr>
        <p:spPr>
          <a:xfrm>
            <a:off x="6486525" y="4657427"/>
            <a:ext cx="5019675" cy="15388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287"/>
              </a:lnSpc>
              <a:buSzPct val="100000"/>
              <a:buChar char="•"/>
            </a:pPr>
            <a:r>
              <a:rPr lang="en-US" sz="1050" b="1" dirty="0">
                <a:solidFill>
                  <a:schemeClr val="bg1"/>
                </a:solidFill>
                <a:ea typeface="Work Sans" pitchFamily="34" charset="-122"/>
                <a:cs typeface="Work Sans" pitchFamily="34" charset="-120"/>
              </a:rPr>
              <a:t>Análisis costos y financiamiento + Indicadores evaluación</a:t>
            </a:r>
            <a:endParaRPr lang="en-US" sz="1050" b="1" dirty="0">
              <a:solidFill>
                <a:schemeClr val="bg1"/>
              </a:solidFill>
            </a:endParaRPr>
          </a:p>
        </p:txBody>
      </p:sp>
      <p:pic>
        <p:nvPicPr>
          <p:cNvPr id="31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300" y="5951339"/>
            <a:ext cx="5553075" cy="506611"/>
          </a:xfrm>
          <a:prstGeom prst="rect">
            <a:avLst/>
          </a:prstGeom>
        </p:spPr>
      </p:pic>
      <p:sp>
        <p:nvSpPr>
          <p:cNvPr id="32" name="Text 25"/>
          <p:cNvSpPr txBox="1"/>
          <p:nvPr/>
        </p:nvSpPr>
        <p:spPr>
          <a:xfrm>
            <a:off x="904577" y="6056114"/>
            <a:ext cx="5000923" cy="297061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1000" b="1" dirty="0" err="1">
                <a:solidFill>
                  <a:srgbClr val="0B1410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Formato</a:t>
            </a:r>
            <a:r>
              <a:rPr lang="en-US" sz="1000" b="1" dirty="0">
                <a:solidFill>
                  <a:srgbClr val="0B1410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 unificado: Calibri 12, interlineado sencillo, títulos en mayúscula sostenida, norma APA 7ª, márgenes 2.54 cm</a:t>
            </a:r>
            <a:endParaRPr lang="en-US" sz="1400" dirty="0"/>
          </a:p>
        </p:txBody>
      </p:sp>
      <p:pic>
        <p:nvPicPr>
          <p:cNvPr id="33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62675" y="6035129"/>
            <a:ext cx="5534025" cy="33903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6514951" y="6130379"/>
            <a:ext cx="5048399" cy="14853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70"/>
              </a:lnSpc>
              <a:buNone/>
            </a:pPr>
            <a:r>
              <a:rPr lang="en-US" sz="900" b="1" dirty="0">
                <a:solidFill>
                  <a:srgbClr val="00C389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✔</a:t>
            </a:r>
            <a:r>
              <a:rPr lang="en-US" sz="900" b="1" dirty="0">
                <a:solidFill>
                  <a:srgbClr val="FFFFFF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 Entrega: 2 copias + carta aval del director + versión digital para repositorio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0FF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95300" y="381000"/>
            <a:ext cx="11201400" cy="48190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050"/>
              </a:lnSpc>
              <a:buNone/>
            </a:pPr>
            <a:r>
              <a:rPr lang="en-US" sz="3600" b="1" kern="0" spc="-81" dirty="0">
                <a:solidFill>
                  <a:srgbClr val="0B1410"/>
                </a:solidFill>
                <a:ea typeface="Bebas Neue" pitchFamily="34" charset="-122"/>
                <a:cs typeface="Bebas Neue" pitchFamily="34" charset="-120"/>
              </a:rPr>
              <a:t>EVALUACIÓN Y </a:t>
            </a:r>
            <a:r>
              <a:rPr lang="en-US" sz="3600" b="1" kern="0" spc="-81" dirty="0">
                <a:solidFill>
                  <a:srgbClr val="E91D66"/>
                </a:solidFill>
                <a:ea typeface="Work Sans" pitchFamily="34" charset="-122"/>
                <a:cs typeface="Work Sans" pitchFamily="34" charset="-120"/>
              </a:rPr>
              <a:t>SUSTENTACIÓN</a:t>
            </a:r>
            <a:r>
              <a:rPr lang="en-US" sz="3600" b="1" kern="0" spc="-81" dirty="0">
                <a:solidFill>
                  <a:srgbClr val="0B1410"/>
                </a:solidFill>
                <a:ea typeface="Bebas Neue" pitchFamily="34" charset="-122"/>
                <a:cs typeface="Bebas Neue" pitchFamily="34" charset="-120"/>
              </a:rPr>
              <a:t>—CRITERIOS Y JURADOS</a:t>
            </a:r>
            <a:endParaRPr lang="en-US" sz="36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" y="977205"/>
            <a:ext cx="5266879" cy="4859834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647700" y="1139130"/>
            <a:ext cx="4962079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buNone/>
            </a:pPr>
            <a:r>
              <a:rPr lang="en-US" sz="1000" b="1" kern="0" spc="83" dirty="0">
                <a:solidFill>
                  <a:srgbClr val="0B1410">
                    <a:alpha val="70000"/>
                  </a:srgbClr>
                </a:solidFill>
                <a:ea typeface="Work Sans" pitchFamily="34" charset="-122"/>
                <a:cs typeface="Work Sans" pitchFamily="34" charset="-120"/>
              </a:rPr>
              <a:t>DOCUMENTO 60% + SUSTENTACIÓN 40% — PESO REAL</a:t>
            </a:r>
            <a:endParaRPr lang="en-US" sz="10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700" y="1362968"/>
            <a:ext cx="4962079" cy="247650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647700" y="3915668"/>
            <a:ext cx="4962079" cy="297061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170"/>
              </a:lnSpc>
              <a:buNone/>
            </a:pPr>
            <a:r>
              <a:rPr lang="en-US" sz="1000" b="1" dirty="0">
                <a:solidFill>
                  <a:srgbClr val="0B1410"/>
                </a:solidFill>
                <a:ea typeface="Work Sans" pitchFamily="34" charset="-122"/>
                <a:cs typeface="Work Sans" pitchFamily="34" charset="-120"/>
              </a:rPr>
              <a:t>Se respetan planteamientos bien sustentados.</a:t>
            </a:r>
            <a:r>
              <a:rPr lang="en-US" sz="1000" dirty="0">
                <a:solidFill>
                  <a:srgbClr val="0B1410"/>
                </a:solidFill>
                <a:ea typeface="Work Sans" pitchFamily="34" charset="-122"/>
                <a:cs typeface="Work Sans" pitchFamily="34" charset="-120"/>
              </a:rPr>
              <a:t> Rigurosidad, coherencia y aporte al Pacífico biogeográfico valen más que la perfección formal.</a:t>
            </a:r>
            <a:endParaRPr lang="en-US" sz="10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00" y="5951339"/>
            <a:ext cx="2595265" cy="525661"/>
          </a:xfrm>
          <a:prstGeom prst="rect">
            <a:avLst/>
          </a:prstGeom>
        </p:spPr>
      </p:pic>
      <p:sp>
        <p:nvSpPr>
          <p:cNvPr id="8" name="Text 3"/>
          <p:cNvSpPr txBox="1"/>
          <p:nvPr/>
        </p:nvSpPr>
        <p:spPr>
          <a:xfrm>
            <a:off x="628650" y="6210300"/>
            <a:ext cx="0" cy="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" name="Text 4"/>
          <p:cNvSpPr txBox="1"/>
          <p:nvPr/>
        </p:nvSpPr>
        <p:spPr>
          <a:xfrm>
            <a:off x="704850" y="6065639"/>
            <a:ext cx="2252365" cy="297061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170"/>
              </a:lnSpc>
              <a:buNone/>
            </a:pPr>
            <a:r>
              <a:rPr lang="en-US" sz="1200" b="1" dirty="0">
                <a:solidFill>
                  <a:srgbClr val="0B1410"/>
                </a:solidFill>
                <a:ea typeface="Work Sans" pitchFamily="34" charset="-122"/>
                <a:cs typeface="Work Sans" pitchFamily="34" charset="-120"/>
              </a:rPr>
              <a:t>15 días calendario evaluación anteproyecto</a:t>
            </a:r>
            <a:endParaRPr lang="en-US" sz="1200" dirty="0"/>
          </a:p>
        </p:txBody>
      </p:sp>
      <p:sp>
        <p:nvSpPr>
          <p:cNvPr id="10" name="Shape 5"/>
          <p:cNvSpPr/>
          <p:nvPr/>
        </p:nvSpPr>
        <p:spPr>
          <a:xfrm>
            <a:off x="3162300" y="5953125"/>
            <a:ext cx="2590800" cy="523875"/>
          </a:xfrm>
          <a:prstGeom prst="roundRect">
            <a:avLst>
              <a:gd name="adj" fmla="val 21818"/>
            </a:avLst>
          </a:prstGeom>
          <a:solidFill>
            <a:srgbClr val="0B1410"/>
          </a:solidFill>
          <a:ln/>
        </p:spPr>
      </p:sp>
      <p:sp>
        <p:nvSpPr>
          <p:cNvPr id="11" name="Text 6"/>
          <p:cNvSpPr txBox="1"/>
          <p:nvPr/>
        </p:nvSpPr>
        <p:spPr>
          <a:xfrm>
            <a:off x="3276600" y="6210300"/>
            <a:ext cx="0" cy="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" name="Text 7"/>
          <p:cNvSpPr txBox="1"/>
          <p:nvPr/>
        </p:nvSpPr>
        <p:spPr>
          <a:xfrm>
            <a:off x="3357265" y="6139904"/>
            <a:ext cx="2067371" cy="14853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7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ea typeface="Work Sans" pitchFamily="34" charset="-122"/>
                <a:cs typeface="Work Sans" pitchFamily="34" charset="-120"/>
              </a:rPr>
              <a:t>2 jurados expertos (excluye director)</a:t>
            </a:r>
            <a:endParaRPr lang="en-US" sz="100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0779" y="1923604"/>
            <a:ext cx="5705921" cy="1241524"/>
          </a:xfrm>
          <a:prstGeom prst="rect">
            <a:avLst/>
          </a:prstGeom>
        </p:spPr>
      </p:pic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62229" y="2076004"/>
            <a:ext cx="361950" cy="361950"/>
          </a:xfrm>
          <a:prstGeom prst="rect">
            <a:avLst/>
          </a:prstGeom>
        </p:spPr>
      </p:pic>
      <p:sp>
        <p:nvSpPr>
          <p:cNvPr id="15" name="Text 8"/>
          <p:cNvSpPr txBox="1"/>
          <p:nvPr/>
        </p:nvSpPr>
        <p:spPr>
          <a:xfrm>
            <a:off x="6317754" y="2156966"/>
            <a:ext cx="206425" cy="28098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I</a:t>
            </a:r>
            <a:endParaRPr lang="en-US" sz="1350" dirty="0"/>
          </a:p>
        </p:txBody>
      </p:sp>
      <p:sp>
        <p:nvSpPr>
          <p:cNvPr id="16" name="Text 9"/>
          <p:cNvSpPr txBox="1"/>
          <p:nvPr/>
        </p:nvSpPr>
        <p:spPr>
          <a:xfrm>
            <a:off x="6676579" y="2076004"/>
            <a:ext cx="4848671" cy="15999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100" b="1" kern="0" spc="21" dirty="0">
                <a:solidFill>
                  <a:srgbClr val="0B1410"/>
                </a:solidFill>
                <a:ea typeface="Work Sans" pitchFamily="34" charset="-122"/>
                <a:cs typeface="Work Sans" pitchFamily="34" charset="-120"/>
              </a:rPr>
              <a:t>EVALUACIÓN ANTEPROYECTO — 15 DÍAS</a:t>
            </a:r>
            <a:endParaRPr lang="en-US" sz="1100" dirty="0"/>
          </a:p>
        </p:txBody>
      </p:sp>
      <p:sp>
        <p:nvSpPr>
          <p:cNvPr id="17" name="Text 10"/>
          <p:cNvSpPr txBox="1"/>
          <p:nvPr/>
        </p:nvSpPr>
        <p:spPr>
          <a:xfrm>
            <a:off x="6676579" y="2283619"/>
            <a:ext cx="4848671" cy="157609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16"/>
              </a:lnSpc>
              <a:spcBef>
                <a:spcPts val="300"/>
              </a:spcBef>
              <a:buNone/>
            </a:pPr>
            <a:r>
              <a:rPr lang="en-US" sz="1050" dirty="0">
                <a:solidFill>
                  <a:srgbClr val="0B1410">
                    <a:alpha val="90000"/>
                  </a:srgbClr>
                </a:solidFill>
                <a:ea typeface="Work Sans" pitchFamily="34" charset="-122"/>
                <a:cs typeface="Work Sans" pitchFamily="34" charset="-120"/>
              </a:rPr>
              <a:t>Evaluador interno/externo asignado por Comité. Conceptos posibles:</a:t>
            </a:r>
            <a:endParaRPr lang="en-US" sz="1050" dirty="0"/>
          </a:p>
        </p:txBody>
      </p:sp>
      <p:pic>
        <p:nvPicPr>
          <p:cNvPr id="18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6579" y="2498378"/>
            <a:ext cx="740718" cy="238125"/>
          </a:xfrm>
          <a:prstGeom prst="rect">
            <a:avLst/>
          </a:prstGeom>
        </p:spPr>
      </p:pic>
      <p:sp>
        <p:nvSpPr>
          <p:cNvPr id="19" name="Text 11"/>
          <p:cNvSpPr txBox="1"/>
          <p:nvPr/>
        </p:nvSpPr>
        <p:spPr>
          <a:xfrm>
            <a:off x="6762304" y="2555528"/>
            <a:ext cx="569268" cy="1428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25"/>
              </a:lnSpc>
              <a:buNone/>
            </a:pPr>
            <a:r>
              <a:rPr lang="en-US" sz="750" b="1" kern="0" spc="38" dirty="0">
                <a:solidFill>
                  <a:srgbClr val="0B1410"/>
                </a:solidFill>
                <a:highlight>
                  <a:srgbClr val="00C389"/>
                </a:highlight>
                <a:latin typeface="Work Sans" pitchFamily="34" charset="0"/>
                <a:ea typeface="Work Sans" pitchFamily="34" charset="-122"/>
                <a:cs typeface="Work Sans" pitchFamily="34" charset="-120"/>
              </a:rPr>
              <a:t>APROBADO</a:t>
            </a:r>
            <a:endParaRPr lang="en-US" sz="750" dirty="0"/>
          </a:p>
        </p:txBody>
      </p:sp>
      <p:pic>
        <p:nvPicPr>
          <p:cNvPr id="20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74446" y="2498378"/>
            <a:ext cx="1849041" cy="238125"/>
          </a:xfrm>
          <a:prstGeom prst="rect">
            <a:avLst/>
          </a:prstGeom>
        </p:spPr>
      </p:pic>
      <p:sp>
        <p:nvSpPr>
          <p:cNvPr id="21" name="Text 12"/>
          <p:cNvSpPr txBox="1"/>
          <p:nvPr/>
        </p:nvSpPr>
        <p:spPr>
          <a:xfrm>
            <a:off x="7569696" y="2565053"/>
            <a:ext cx="1658541" cy="1238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25"/>
              </a:lnSpc>
              <a:buNone/>
            </a:pPr>
            <a:r>
              <a:rPr lang="en-US" sz="800" b="1" kern="0" spc="38" dirty="0">
                <a:solidFill>
                  <a:srgbClr val="0B1410"/>
                </a:solidFill>
                <a:highlight>
                  <a:srgbClr val="FFE082"/>
                </a:highlight>
                <a:ea typeface="Work Sans" pitchFamily="34" charset="-122"/>
                <a:cs typeface="Work Sans" pitchFamily="34" charset="-120"/>
              </a:rPr>
              <a:t>APROBADO CON CORRECCIONES</a:t>
            </a:r>
            <a:endParaRPr lang="en-US" sz="800" dirty="0"/>
          </a:p>
        </p:txBody>
      </p:sp>
      <p:pic>
        <p:nvPicPr>
          <p:cNvPr id="22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76579" y="2793653"/>
            <a:ext cx="3571875" cy="219075"/>
          </a:xfrm>
          <a:prstGeom prst="rect">
            <a:avLst/>
          </a:prstGeom>
        </p:spPr>
      </p:pic>
      <p:sp>
        <p:nvSpPr>
          <p:cNvPr id="23" name="Text 13"/>
          <p:cNvSpPr txBox="1"/>
          <p:nvPr/>
        </p:nvSpPr>
        <p:spPr>
          <a:xfrm>
            <a:off x="6762304" y="2850803"/>
            <a:ext cx="3400425" cy="1238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25"/>
              </a:lnSpc>
              <a:buNone/>
            </a:pPr>
            <a:r>
              <a:rPr lang="en-US" sz="750" b="1" kern="0" spc="38" dirty="0">
                <a:solidFill>
                  <a:srgbClr val="FFFFFF"/>
                </a:solidFill>
                <a:highlight>
                  <a:srgbClr val="E91D66"/>
                </a:highlight>
                <a:latin typeface="Work Sans" pitchFamily="34" charset="0"/>
                <a:ea typeface="Work Sans" pitchFamily="34" charset="-122"/>
                <a:cs typeface="Work Sans" pitchFamily="34" charset="-120"/>
              </a:rPr>
              <a:t>NO APROBADO → 2DO EVALUADOR (15 DÍAS). 2DO NO = NO VIABLE</a:t>
            </a:r>
            <a:endParaRPr lang="en-US" sz="750" dirty="0"/>
          </a:p>
        </p:txBody>
      </p:sp>
      <p:pic>
        <p:nvPicPr>
          <p:cNvPr id="24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90779" y="3260378"/>
            <a:ext cx="5705921" cy="1042392"/>
          </a:xfrm>
          <a:prstGeom prst="rect">
            <a:avLst/>
          </a:prstGeom>
        </p:spPr>
      </p:pic>
      <p:pic>
        <p:nvPicPr>
          <p:cNvPr id="25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62229" y="3412778"/>
            <a:ext cx="361950" cy="361950"/>
          </a:xfrm>
          <a:prstGeom prst="rect">
            <a:avLst/>
          </a:prstGeom>
        </p:spPr>
      </p:pic>
      <p:sp>
        <p:nvSpPr>
          <p:cNvPr id="26" name="Text 14"/>
          <p:cNvSpPr txBox="1"/>
          <p:nvPr/>
        </p:nvSpPr>
        <p:spPr>
          <a:xfrm>
            <a:off x="6292453" y="3493740"/>
            <a:ext cx="231725" cy="28098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II</a:t>
            </a:r>
            <a:endParaRPr lang="en-US" sz="1350" dirty="0"/>
          </a:p>
        </p:txBody>
      </p:sp>
      <p:sp>
        <p:nvSpPr>
          <p:cNvPr id="27" name="Text 15"/>
          <p:cNvSpPr txBox="1"/>
          <p:nvPr/>
        </p:nvSpPr>
        <p:spPr>
          <a:xfrm>
            <a:off x="6676579" y="3412778"/>
            <a:ext cx="4848671" cy="15999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100" b="1" kern="0" spc="21" dirty="0">
                <a:solidFill>
                  <a:srgbClr val="0B1410"/>
                </a:solidFill>
                <a:ea typeface="Work Sans" pitchFamily="34" charset="-122"/>
                <a:cs typeface="Work Sans" pitchFamily="34" charset="-120"/>
              </a:rPr>
              <a:t>EVALUACIÓN DOCUMENTO FINAL — 15 DÍAS</a:t>
            </a:r>
            <a:endParaRPr lang="en-US" sz="1100" dirty="0"/>
          </a:p>
        </p:txBody>
      </p:sp>
      <p:sp>
        <p:nvSpPr>
          <p:cNvPr id="28" name="Text 16"/>
          <p:cNvSpPr txBox="1"/>
          <p:nvPr/>
        </p:nvSpPr>
        <p:spPr>
          <a:xfrm>
            <a:off x="6676579" y="3620393"/>
            <a:ext cx="4848671" cy="324743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16"/>
              </a:lnSpc>
              <a:spcBef>
                <a:spcPts val="300"/>
              </a:spcBef>
              <a:buNone/>
            </a:pPr>
            <a:r>
              <a:rPr lang="en-US" sz="1000" dirty="0">
                <a:solidFill>
                  <a:srgbClr val="0B1410">
                    <a:alpha val="90000"/>
                  </a:srgbClr>
                </a:solidFill>
                <a:ea typeface="Work Sans" pitchFamily="34" charset="-122"/>
                <a:cs typeface="Work Sans" pitchFamily="34" charset="-120"/>
              </a:rPr>
              <a:t>2 copias + carta aval del director. Jurados evalúan objetivos, rigurosidad metodológica y coherencia de resultados.</a:t>
            </a:r>
            <a:endParaRPr lang="en-US" sz="1000" dirty="0"/>
          </a:p>
        </p:txBody>
      </p:sp>
      <p:sp>
        <p:nvSpPr>
          <p:cNvPr id="29" name="Text 17"/>
          <p:cNvSpPr txBox="1"/>
          <p:nvPr/>
        </p:nvSpPr>
        <p:spPr>
          <a:xfrm>
            <a:off x="6676579" y="3992761"/>
            <a:ext cx="4848671" cy="157609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16"/>
              </a:lnSpc>
              <a:spcBef>
                <a:spcPts val="300"/>
              </a:spcBef>
              <a:buNone/>
            </a:pPr>
            <a:r>
              <a:rPr lang="en-US" sz="1000" b="1" dirty="0">
                <a:solidFill>
                  <a:srgbClr val="0B1410">
                    <a:alpha val="90000"/>
                  </a:srgbClr>
                </a:solidFill>
                <a:ea typeface="Work Sans" pitchFamily="34" charset="-122"/>
                <a:cs typeface="Work Sans" pitchFamily="34" charset="-120"/>
              </a:rPr>
              <a:t>60% documento</a:t>
            </a:r>
            <a:r>
              <a:rPr lang="en-US" sz="1000" dirty="0">
                <a:solidFill>
                  <a:srgbClr val="0B1410">
                    <a:alpha val="90000"/>
                  </a:srgbClr>
                </a:solidFill>
                <a:ea typeface="Work Sans" pitchFamily="34" charset="-122"/>
                <a:cs typeface="Work Sans" pitchFamily="34" charset="-120"/>
              </a:rPr>
              <a:t> (objetivos, metodología, resultados) + </a:t>
            </a:r>
            <a:r>
              <a:rPr lang="en-US" sz="1000" b="1" dirty="0">
                <a:solidFill>
                  <a:srgbClr val="0B1410">
                    <a:alpha val="90000"/>
                  </a:srgbClr>
                </a:solidFill>
                <a:ea typeface="Work Sans" pitchFamily="34" charset="-122"/>
                <a:cs typeface="Work Sans" pitchFamily="34" charset="-120"/>
              </a:rPr>
              <a:t>40% sustentación oral</a:t>
            </a:r>
            <a:r>
              <a:rPr lang="en-US" sz="1000" dirty="0">
                <a:solidFill>
                  <a:srgbClr val="0B1410">
                    <a:alpha val="90000"/>
                  </a:srgbClr>
                </a:solidFill>
                <a:ea typeface="Work Sans" pitchFamily="34" charset="-122"/>
                <a:cs typeface="Work Sans" pitchFamily="34" charset="-120"/>
              </a:rPr>
              <a:t>.</a:t>
            </a:r>
            <a:endParaRPr lang="en-US" sz="1000" dirty="0"/>
          </a:p>
        </p:txBody>
      </p:sp>
      <p:pic>
        <p:nvPicPr>
          <p:cNvPr id="30" name="Image 10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990779" y="4398020"/>
            <a:ext cx="5705921" cy="1132433"/>
          </a:xfrm>
          <a:prstGeom prst="rect">
            <a:avLst/>
          </a:prstGeom>
        </p:spPr>
      </p:pic>
      <p:pic>
        <p:nvPicPr>
          <p:cNvPr id="31" name="Image 11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162229" y="4550420"/>
            <a:ext cx="361950" cy="361950"/>
          </a:xfrm>
          <a:prstGeom prst="rect">
            <a:avLst/>
          </a:prstGeom>
        </p:spPr>
      </p:pic>
      <p:sp>
        <p:nvSpPr>
          <p:cNvPr id="32" name="Text 18"/>
          <p:cNvSpPr txBox="1"/>
          <p:nvPr/>
        </p:nvSpPr>
        <p:spPr>
          <a:xfrm>
            <a:off x="6267004" y="4631382"/>
            <a:ext cx="257175" cy="28098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0B1410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III</a:t>
            </a:r>
            <a:endParaRPr lang="en-US" sz="1350" dirty="0"/>
          </a:p>
        </p:txBody>
      </p:sp>
      <p:sp>
        <p:nvSpPr>
          <p:cNvPr id="33" name="Text 19"/>
          <p:cNvSpPr txBox="1"/>
          <p:nvPr/>
        </p:nvSpPr>
        <p:spPr>
          <a:xfrm>
            <a:off x="6676579" y="4550420"/>
            <a:ext cx="4848671" cy="15999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100" b="1" kern="0" spc="21" dirty="0">
                <a:solidFill>
                  <a:srgbClr val="0B1410"/>
                </a:solidFill>
                <a:ea typeface="Work Sans" pitchFamily="34" charset="-122"/>
                <a:cs typeface="Work Sans" pitchFamily="34" charset="-120"/>
              </a:rPr>
              <a:t>SUSTENTACIÓN PÚBLICA</a:t>
            </a:r>
            <a:endParaRPr lang="en-US" sz="1100" dirty="0"/>
          </a:p>
        </p:txBody>
      </p:sp>
      <p:sp>
        <p:nvSpPr>
          <p:cNvPr id="34" name="Text 20"/>
          <p:cNvSpPr txBox="1"/>
          <p:nvPr/>
        </p:nvSpPr>
        <p:spPr>
          <a:xfrm>
            <a:off x="6676579" y="4758035"/>
            <a:ext cx="4848671" cy="324743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16"/>
              </a:lnSpc>
              <a:spcBef>
                <a:spcPts val="300"/>
              </a:spcBef>
              <a:buNone/>
            </a:pPr>
            <a:r>
              <a:rPr lang="en-US" sz="975" dirty="0">
                <a:solidFill>
                  <a:srgbClr val="0B1410">
                    <a:alpha val="90000"/>
                  </a:srgbClr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Acto público con argumentación de sugerencias no acogidas. Si no aprobado, opciones de mejora guiadas por Comité.</a:t>
            </a:r>
            <a:endParaRPr lang="en-US" sz="975" dirty="0"/>
          </a:p>
        </p:txBody>
      </p:sp>
      <p:pic>
        <p:nvPicPr>
          <p:cNvPr id="35" name="Image 12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676579" y="5139928"/>
            <a:ext cx="1886396" cy="238125"/>
          </a:xfrm>
          <a:prstGeom prst="rect">
            <a:avLst/>
          </a:prstGeom>
        </p:spPr>
      </p:pic>
      <p:sp>
        <p:nvSpPr>
          <p:cNvPr id="36" name="Text 21"/>
          <p:cNvSpPr txBox="1"/>
          <p:nvPr/>
        </p:nvSpPr>
        <p:spPr>
          <a:xfrm>
            <a:off x="6762304" y="5197078"/>
            <a:ext cx="1714946" cy="1428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25"/>
              </a:lnSpc>
              <a:buNone/>
            </a:pPr>
            <a:r>
              <a:rPr lang="en-US" sz="750" b="1" kern="0" spc="38" dirty="0">
                <a:solidFill>
                  <a:srgbClr val="0B1410"/>
                </a:solidFill>
                <a:highlight>
                  <a:srgbClr val="00C389"/>
                </a:highlight>
                <a:latin typeface="Work Sans" pitchFamily="34" charset="0"/>
                <a:ea typeface="Work Sans" pitchFamily="34" charset="-122"/>
                <a:cs typeface="Work Sans" pitchFamily="34" charset="-120"/>
              </a:rPr>
              <a:t>MENCIÓN MERITORIA SI AMERITA</a:t>
            </a:r>
            <a:endParaRPr lang="en-US" sz="750" dirty="0"/>
          </a:p>
        </p:txBody>
      </p:sp>
      <p:pic>
        <p:nvPicPr>
          <p:cNvPr id="37" name="Image 13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620125" y="5139928"/>
            <a:ext cx="2401639" cy="238125"/>
          </a:xfrm>
          <a:prstGeom prst="rect">
            <a:avLst/>
          </a:prstGeom>
        </p:spPr>
      </p:pic>
      <p:sp>
        <p:nvSpPr>
          <p:cNvPr id="38" name="Text 22"/>
          <p:cNvSpPr txBox="1"/>
          <p:nvPr/>
        </p:nvSpPr>
        <p:spPr>
          <a:xfrm>
            <a:off x="8715375" y="5206603"/>
            <a:ext cx="2211139" cy="1238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25"/>
              </a:lnSpc>
              <a:buNone/>
            </a:pPr>
            <a:r>
              <a:rPr lang="en-US" sz="750" b="1" kern="0" spc="38" dirty="0">
                <a:solidFill>
                  <a:srgbClr val="0B1410"/>
                </a:solidFill>
                <a:highlight>
                  <a:srgbClr val="FFE082"/>
                </a:highlight>
                <a:latin typeface="Work Sans" pitchFamily="34" charset="0"/>
                <a:ea typeface="Work Sans" pitchFamily="34" charset="-122"/>
                <a:cs typeface="Work Sans" pitchFamily="34" charset="-120"/>
              </a:rPr>
              <a:t>DEFENSA DE POSTURA CRÍTICA PERMITIDA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0FF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3400" y="419100"/>
            <a:ext cx="11125200" cy="454819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900"/>
              </a:lnSpc>
              <a:buNone/>
            </a:pPr>
            <a:r>
              <a:rPr lang="en-US" sz="2800" b="1" kern="0" spc="-78" dirty="0">
                <a:solidFill>
                  <a:srgbClr val="0B1410"/>
                </a:solidFill>
                <a:ea typeface="Bebas Neue" pitchFamily="34" charset="-122"/>
                <a:cs typeface="Bebas Neue" pitchFamily="34" charset="-120"/>
              </a:rPr>
              <a:t>DIRECTORES, JURADOS, DERECHOS Y </a:t>
            </a:r>
            <a:r>
              <a:rPr lang="en-US" sz="2800" b="1" kern="0" spc="-78" dirty="0">
                <a:solidFill>
                  <a:srgbClr val="E91D66"/>
                </a:solidFill>
                <a:ea typeface="Work Sans" pitchFamily="34" charset="-122"/>
                <a:cs typeface="Work Sans" pitchFamily="34" charset="-120"/>
              </a:rPr>
              <a:t>RUTA</a:t>
            </a:r>
            <a:r>
              <a:rPr lang="en-US" sz="2800" b="1" kern="0" spc="-78" dirty="0">
                <a:solidFill>
                  <a:srgbClr val="0B1410"/>
                </a:solidFill>
                <a:ea typeface="Bebas Neue" pitchFamily="34" charset="-122"/>
                <a:cs typeface="Bebas Neue" pitchFamily="34" charset="-120"/>
              </a:rPr>
              <a:t> </a:t>
            </a:r>
            <a:r>
              <a:rPr lang="en-US" sz="2800" b="1" kern="0" spc="-78" dirty="0">
                <a:solidFill>
                  <a:srgbClr val="00C389"/>
                </a:solidFill>
                <a:ea typeface="Bebas Neue" pitchFamily="34" charset="-122"/>
                <a:cs typeface="Bebas Neue" pitchFamily="34" charset="-120"/>
              </a:rPr>
              <a:t>DEL AGRÓNOMO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33400" y="2200275"/>
            <a:ext cx="6305550" cy="1476375"/>
          </a:xfrm>
          <a:prstGeom prst="roundRect">
            <a:avLst>
              <a:gd name="adj" fmla="val 12903"/>
            </a:avLst>
          </a:prstGeom>
          <a:solidFill>
            <a:srgbClr val="0B1410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723900" y="2377232"/>
            <a:ext cx="5927973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buNone/>
            </a:pPr>
            <a:r>
              <a:rPr lang="en-US" sz="825" b="1" kern="0" spc="74" dirty="0">
                <a:solidFill>
                  <a:srgbClr val="00C389">
                    <a:alpha val="75000"/>
                  </a:srgbClr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CAP. VII — ACOMPAÑAMIENTO</a:t>
            </a:r>
            <a:endParaRPr lang="en-US" sz="825" dirty="0"/>
          </a:p>
        </p:txBody>
      </p:sp>
      <p:sp>
        <p:nvSpPr>
          <p:cNvPr id="5" name="Text 3"/>
          <p:cNvSpPr txBox="1"/>
          <p:nvPr/>
        </p:nvSpPr>
        <p:spPr>
          <a:xfrm>
            <a:off x="723900" y="2601069"/>
            <a:ext cx="5927973" cy="210294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DIRECTORES Y JURADOS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723900" y="29432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00C389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895350" y="2897088"/>
            <a:ext cx="5091113" cy="164009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67"/>
              </a:lnSpc>
              <a:buNone/>
            </a:pPr>
            <a:r>
              <a:rPr lang="en-US" sz="1013" b="1" dirty="0">
                <a:solidFill>
                  <a:srgbClr val="FFFFFF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Director asignado</a:t>
            </a:r>
            <a:r>
              <a:rPr lang="en-US" sz="1013" dirty="0">
                <a:solidFill>
                  <a:srgbClr val="FFFFFF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 tras aprobación del anteproyecto por Comité de Investigación.</a:t>
            </a:r>
            <a:endParaRPr lang="en-US" sz="1013" dirty="0"/>
          </a:p>
        </p:txBody>
      </p:sp>
      <p:sp>
        <p:nvSpPr>
          <p:cNvPr id="8" name="Shape 6"/>
          <p:cNvSpPr/>
          <p:nvPr/>
        </p:nvSpPr>
        <p:spPr>
          <a:xfrm>
            <a:off x="723900" y="31623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E91D6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895350" y="3118247"/>
            <a:ext cx="5144393" cy="164009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67"/>
              </a:lnSpc>
              <a:buNone/>
            </a:pPr>
            <a:r>
              <a:rPr lang="en-US" sz="1013" b="1" dirty="0">
                <a:solidFill>
                  <a:srgbClr val="FFFFFF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2 jurados expertos</a:t>
            </a:r>
            <a:r>
              <a:rPr lang="en-US" sz="1013" dirty="0">
                <a:solidFill>
                  <a:srgbClr val="FFFFFF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 profesionales/docentes, excluye director. Evaluación con rigor.</a:t>
            </a:r>
            <a:endParaRPr lang="en-US" sz="1013" dirty="0"/>
          </a:p>
        </p:txBody>
      </p:sp>
      <p:sp>
        <p:nvSpPr>
          <p:cNvPr id="10" name="Shape 8"/>
          <p:cNvSpPr/>
          <p:nvPr/>
        </p:nvSpPr>
        <p:spPr>
          <a:xfrm>
            <a:off x="723900" y="33909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95350" y="3339405"/>
            <a:ext cx="4148137" cy="164009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67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Rol: guiar con respeto a la </a:t>
            </a:r>
            <a:r>
              <a:rPr lang="en-US" sz="1013" b="1" dirty="0">
                <a:solidFill>
                  <a:srgbClr val="FFFFFF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diversidad epistémica afrocolombiana</a:t>
            </a:r>
            <a:r>
              <a:rPr lang="en-US" sz="1013" dirty="0">
                <a:solidFill>
                  <a:srgbClr val="FFFFFF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.</a:t>
            </a:r>
            <a:endParaRPr lang="en-US" sz="1013" dirty="0"/>
          </a:p>
        </p:txBody>
      </p:sp>
      <p:pic>
        <p:nvPicPr>
          <p:cNvPr id="1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3808214"/>
            <a:ext cx="6308973" cy="1460748"/>
          </a:xfrm>
          <a:prstGeom prst="rect">
            <a:avLst/>
          </a:prstGeom>
        </p:spPr>
      </p:pic>
      <p:sp>
        <p:nvSpPr>
          <p:cNvPr id="13" name="Text 10"/>
          <p:cNvSpPr txBox="1"/>
          <p:nvPr/>
        </p:nvSpPr>
        <p:spPr>
          <a:xfrm>
            <a:off x="742950" y="4008239"/>
            <a:ext cx="5889873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buNone/>
            </a:pPr>
            <a:r>
              <a:rPr lang="en-US" sz="1100" b="1" kern="0" spc="74" dirty="0">
                <a:solidFill>
                  <a:srgbClr val="E91D66">
                    <a:alpha val="75000"/>
                  </a:srgbClr>
                </a:solidFill>
                <a:ea typeface="Work Sans" pitchFamily="34" charset="-122"/>
                <a:cs typeface="Work Sans" pitchFamily="34" charset="-120"/>
              </a:rPr>
              <a:t>CAP. VIII—COMPROMISO ESTUDIANTIL</a:t>
            </a:r>
            <a:endParaRPr lang="en-US" sz="1100" dirty="0"/>
          </a:p>
        </p:txBody>
      </p:sp>
      <p:sp>
        <p:nvSpPr>
          <p:cNvPr id="14" name="Text 11"/>
          <p:cNvSpPr txBox="1"/>
          <p:nvPr/>
        </p:nvSpPr>
        <p:spPr>
          <a:xfrm>
            <a:off x="742950" y="4232077"/>
            <a:ext cx="5889873" cy="210294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800" b="1" dirty="0">
                <a:solidFill>
                  <a:srgbClr val="0B1410"/>
                </a:solidFill>
                <a:ea typeface="Work Sans" pitchFamily="34" charset="-122"/>
                <a:cs typeface="Work Sans" pitchFamily="34" charset="-120"/>
              </a:rPr>
              <a:t>DERECHOS Y DEBERES</a:t>
            </a:r>
            <a:endParaRPr lang="en-US" sz="1800" b="1" dirty="0"/>
          </a:p>
        </p:txBody>
      </p:sp>
      <p:sp>
        <p:nvSpPr>
          <p:cNvPr id="15" name="Text 12"/>
          <p:cNvSpPr txBox="1"/>
          <p:nvPr/>
        </p:nvSpPr>
        <p:spPr>
          <a:xfrm>
            <a:off x="742950" y="4528096"/>
            <a:ext cx="2878187" cy="550366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470"/>
              </a:lnSpc>
              <a:buNone/>
            </a:pPr>
            <a:r>
              <a:rPr lang="en-US" sz="1100" b="1" dirty="0">
                <a:solidFill>
                  <a:srgbClr val="E91D66"/>
                </a:solidFill>
                <a:ea typeface="Work Sans" pitchFamily="34" charset="-122"/>
                <a:cs typeface="Work Sans" pitchFamily="34" charset="-120"/>
              </a:rPr>
              <a:t>Derechos:</a:t>
            </a:r>
            <a:r>
              <a:rPr lang="en-US" sz="1100" dirty="0">
                <a:solidFill>
                  <a:srgbClr val="58554E"/>
                </a:solidFill>
                <a:ea typeface="Work Sans" pitchFamily="34" charset="-122"/>
                <a:cs typeface="Work Sans" pitchFamily="34" charset="-120"/>
              </a:rPr>
              <a:t> tutoría continua, evaluación justa, sustentación privada de aclaraciones </a:t>
            </a:r>
            <a:r>
              <a:rPr lang="en-US" sz="1100" dirty="0" err="1">
                <a:solidFill>
                  <a:srgbClr val="58554E"/>
                </a:solidFill>
                <a:ea typeface="Work Sans" pitchFamily="34" charset="-122"/>
                <a:cs typeface="Work Sans" pitchFamily="34" charset="-120"/>
              </a:rPr>
              <a:t>si</a:t>
            </a:r>
            <a:r>
              <a:rPr lang="en-US" sz="1100" dirty="0">
                <a:solidFill>
                  <a:srgbClr val="58554E"/>
                </a:solidFill>
                <a:ea typeface="Work Sans" pitchFamily="34" charset="-122"/>
                <a:cs typeface="Work Sans" pitchFamily="34" charset="-120"/>
              </a:rPr>
              <a:t> el comité lo solicita.</a:t>
            </a:r>
            <a:endParaRPr lang="en-US" sz="1100" dirty="0"/>
          </a:p>
        </p:txBody>
      </p:sp>
      <p:sp>
        <p:nvSpPr>
          <p:cNvPr id="16" name="Text 13"/>
          <p:cNvSpPr txBox="1"/>
          <p:nvPr/>
        </p:nvSpPr>
        <p:spPr>
          <a:xfrm>
            <a:off x="3754487" y="4528096"/>
            <a:ext cx="2878336" cy="550366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470"/>
              </a:lnSpc>
              <a:buNone/>
            </a:pPr>
            <a:r>
              <a:rPr lang="en-US" sz="1100" b="1" dirty="0">
                <a:solidFill>
                  <a:srgbClr val="58554E"/>
                </a:solidFill>
                <a:ea typeface="Work Sans" pitchFamily="34" charset="-122"/>
                <a:cs typeface="Work Sans" pitchFamily="34" charset="-120"/>
              </a:rPr>
              <a:t>Deberes:</a:t>
            </a:r>
            <a:r>
              <a:rPr lang="en-US" sz="1100" dirty="0">
                <a:solidFill>
                  <a:srgbClr val="58554E"/>
                </a:solidFill>
                <a:ea typeface="Work Sans" pitchFamily="34" charset="-122"/>
                <a:cs typeface="Work Sans" pitchFamily="34" charset="-120"/>
              </a:rPr>
              <a:t> cumplir protocolo, Reglamento Estudiantil, cronograma, ética en campo y en comunidad.</a:t>
            </a:r>
            <a:endParaRPr lang="en-US" sz="1100" dirty="0"/>
          </a:p>
        </p:txBody>
      </p:sp>
      <p:pic>
        <p:nvPicPr>
          <p:cNvPr id="1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0023" y="1026319"/>
            <a:ext cx="4568577" cy="5412581"/>
          </a:xfrm>
          <a:prstGeom prst="rect">
            <a:avLst/>
          </a:prstGeom>
        </p:spPr>
      </p:pic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2898" y="1169194"/>
            <a:ext cx="917972" cy="252413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7347198" y="1226344"/>
            <a:ext cx="689372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buNone/>
            </a:pPr>
            <a:r>
              <a:rPr lang="en-US" sz="825" b="1" dirty="0">
                <a:solidFill>
                  <a:srgbClr val="FFFFFF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Ruta Pacífico</a:t>
            </a:r>
            <a:endParaRPr lang="en-US" sz="825" dirty="0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18598" y="1054894"/>
            <a:ext cx="4511427" cy="1524000"/>
          </a:xfrm>
          <a:prstGeom prst="rect">
            <a:avLst/>
          </a:prstGeom>
        </p:spPr>
      </p:pic>
      <p:sp>
        <p:nvSpPr>
          <p:cNvPr id="21" name="Shape 15"/>
          <p:cNvSpPr/>
          <p:nvPr/>
        </p:nvSpPr>
        <p:spPr>
          <a:xfrm>
            <a:off x="7086600" y="2552700"/>
            <a:ext cx="4514850" cy="3829050"/>
          </a:xfrm>
          <a:prstGeom prst="rect">
            <a:avLst/>
          </a:prstGeom>
          <a:solidFill>
            <a:srgbClr val="0B1410"/>
          </a:solidFill>
          <a:ln/>
        </p:spPr>
      </p:sp>
      <p:sp>
        <p:nvSpPr>
          <p:cNvPr id="22" name="Text 16"/>
          <p:cNvSpPr txBox="1"/>
          <p:nvPr/>
        </p:nvSpPr>
        <p:spPr>
          <a:xfrm>
            <a:off x="7309098" y="2750344"/>
            <a:ext cx="4130427" cy="420588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800" b="1" dirty="0">
                <a:solidFill>
                  <a:srgbClr val="00C389"/>
                </a:solidFill>
                <a:ea typeface="Work Sans" pitchFamily="34" charset="-122"/>
                <a:cs typeface="Work Sans" pitchFamily="34" charset="-120"/>
              </a:rPr>
              <a:t>¡TU TRABAJO ES APORTE AL PACÍFICO!</a:t>
            </a:r>
            <a:endParaRPr lang="en-US" sz="1800" b="1" dirty="0"/>
          </a:p>
        </p:txBody>
      </p:sp>
      <p:sp>
        <p:nvSpPr>
          <p:cNvPr id="23" name="Shape 17"/>
          <p:cNvSpPr/>
          <p:nvPr/>
        </p:nvSpPr>
        <p:spPr>
          <a:xfrm>
            <a:off x="7277100" y="33147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00C389"/>
          </a:solidFill>
          <a:ln/>
        </p:spPr>
      </p:sp>
      <p:sp>
        <p:nvSpPr>
          <p:cNvPr id="24" name="Text 18"/>
          <p:cNvSpPr txBox="1"/>
          <p:nvPr/>
        </p:nvSpPr>
        <p:spPr>
          <a:xfrm>
            <a:off x="7480548" y="3294757"/>
            <a:ext cx="3712518" cy="164009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67"/>
              </a:lnSpc>
              <a:buNone/>
            </a:pPr>
            <a:r>
              <a:rPr lang="en-US" sz="1013" b="1" dirty="0">
                <a:solidFill>
                  <a:srgbClr val="E8FFF6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Matrícula continua</a:t>
            </a:r>
            <a:r>
              <a:rPr lang="en-US" sz="1013" dirty="0">
                <a:solidFill>
                  <a:srgbClr val="E8FFF6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 si no culminas tras cursar todo el plan.</a:t>
            </a:r>
            <a:endParaRPr lang="en-US" sz="1013" dirty="0"/>
          </a:p>
        </p:txBody>
      </p:sp>
      <p:sp>
        <p:nvSpPr>
          <p:cNvPr id="25" name="Shape 19"/>
          <p:cNvSpPr/>
          <p:nvPr/>
        </p:nvSpPr>
        <p:spPr>
          <a:xfrm>
            <a:off x="7277100" y="3533775"/>
            <a:ext cx="76200" cy="76200"/>
          </a:xfrm>
          <a:prstGeom prst="roundRect">
            <a:avLst>
              <a:gd name="adj" fmla="val 50000"/>
            </a:avLst>
          </a:prstGeom>
          <a:solidFill>
            <a:srgbClr val="00C389"/>
          </a:solidFill>
          <a:ln/>
        </p:spPr>
      </p:sp>
      <p:sp>
        <p:nvSpPr>
          <p:cNvPr id="26" name="Text 20"/>
          <p:cNvSpPr txBox="1"/>
          <p:nvPr/>
        </p:nvSpPr>
        <p:spPr>
          <a:xfrm>
            <a:off x="7480548" y="3515916"/>
            <a:ext cx="3706713" cy="164009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67"/>
              </a:lnSpc>
              <a:buNone/>
            </a:pPr>
            <a:r>
              <a:rPr lang="en-US" sz="1013" b="1" dirty="0">
                <a:solidFill>
                  <a:srgbClr val="E8FFF6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+2 años:</a:t>
            </a:r>
            <a:r>
              <a:rPr lang="en-US" sz="1013" dirty="0">
                <a:solidFill>
                  <a:srgbClr val="E8FFF6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 requiere actualización de conocimientos (Art. 58).</a:t>
            </a:r>
            <a:endParaRPr lang="en-US" sz="1013" dirty="0"/>
          </a:p>
        </p:txBody>
      </p:sp>
      <p:sp>
        <p:nvSpPr>
          <p:cNvPr id="27" name="Shape 21"/>
          <p:cNvSpPr/>
          <p:nvPr/>
        </p:nvSpPr>
        <p:spPr>
          <a:xfrm>
            <a:off x="7277100" y="3762375"/>
            <a:ext cx="76200" cy="76200"/>
          </a:xfrm>
          <a:prstGeom prst="roundRect">
            <a:avLst>
              <a:gd name="adj" fmla="val 50000"/>
            </a:avLst>
          </a:prstGeom>
          <a:solidFill>
            <a:srgbClr val="E91D66"/>
          </a:solidFill>
          <a:ln/>
        </p:spPr>
      </p:sp>
      <p:sp>
        <p:nvSpPr>
          <p:cNvPr id="28" name="Text 22"/>
          <p:cNvSpPr txBox="1"/>
          <p:nvPr/>
        </p:nvSpPr>
        <p:spPr>
          <a:xfrm>
            <a:off x="7480548" y="3737074"/>
            <a:ext cx="3958977" cy="337542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67"/>
              </a:lnSpc>
              <a:buNone/>
            </a:pPr>
            <a:r>
              <a:rPr lang="en-US" sz="1013" dirty="0">
                <a:solidFill>
                  <a:srgbClr val="E8FFF6"/>
                </a:solidFill>
                <a:latin typeface="Work Sans" pitchFamily="34" charset="0"/>
                <a:ea typeface="Work Sans" pitchFamily="34" charset="-122"/>
                <a:cs typeface="Work Sans" pitchFamily="34" charset="-120"/>
              </a:rPr>
              <a:t>Trabajo permanece en biblioteca y aporta al desarrollo agrícola sostenible.</a:t>
            </a:r>
            <a:endParaRPr lang="en-US" sz="1013" dirty="0"/>
          </a:p>
        </p:txBody>
      </p:sp>
      <p:pic>
        <p:nvPicPr>
          <p:cNvPr id="29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09098" y="4188916"/>
            <a:ext cx="2433191" cy="252413"/>
          </a:xfrm>
          <a:prstGeom prst="rect">
            <a:avLst/>
          </a:prstGeom>
        </p:spPr>
      </p:pic>
      <p:sp>
        <p:nvSpPr>
          <p:cNvPr id="30" name="Text 23"/>
          <p:cNvSpPr txBox="1"/>
          <p:nvPr/>
        </p:nvSpPr>
        <p:spPr>
          <a:xfrm>
            <a:off x="7423398" y="4246065"/>
            <a:ext cx="2433191" cy="164009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buNone/>
            </a:pPr>
            <a:r>
              <a:rPr lang="en-US" sz="1000" b="1" kern="0" spc="33" dirty="0">
                <a:solidFill>
                  <a:srgbClr val="0B1410"/>
                </a:solidFill>
                <a:ea typeface="Work Sans" pitchFamily="34" charset="-122"/>
                <a:cs typeface="Work Sans" pitchFamily="34" charset="-120"/>
              </a:rPr>
              <a:t>Ciencia, territorio y cultura para la vida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1928</Words>
  <Application>Microsoft Office PowerPoint</Application>
  <PresentationFormat>Panorámica</PresentationFormat>
  <Paragraphs>291</Paragraphs>
  <Slides>14</Slides>
  <Notes>14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9" baseType="lpstr">
      <vt:lpstr>Arial</vt:lpstr>
      <vt:lpstr>Bebas Neue</vt:lpstr>
      <vt:lpstr>Calibri</vt:lpstr>
      <vt:lpstr>Work Sans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Protocolo-de-Modalidades-de-Grado-Agronomía-Universidad-del-Pacífico</dc:title>
  <dc:subject>PptxGenJS Presentation</dc:subject>
  <dc:creator>PptxGenJS</dc:creator>
  <cp:lastModifiedBy>Jose Omar Cardona Montaño</cp:lastModifiedBy>
  <cp:revision>55</cp:revision>
  <dcterms:created xsi:type="dcterms:W3CDTF">2026-09-13T16:21:09Z</dcterms:created>
  <dcterms:modified xsi:type="dcterms:W3CDTF">2026-09-13T17:37:08Z</dcterms:modified>
</cp:coreProperties>
</file>