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7" r:id="rId13"/>
    <p:sldId id="382" r:id="rId14"/>
    <p:sldId id="388" r:id="rId15"/>
    <p:sldId id="279" r:id="rId16"/>
    <p:sldId id="268" r:id="rId17"/>
  </p:sldIdLst>
  <p:sldSz cx="12192000" cy="6858000"/>
  <p:notesSz cx="6858000" cy="9144000"/>
  <p:embeddedFontLs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Fira Sans" panose="020B0503050000020004" pitchFamily="34" charset="0"/>
      <p:regular r:id="rId27"/>
      <p:bold r:id="rId28"/>
      <p:italic r:id="rId29"/>
      <p:boldItalic r:id="rId30"/>
    </p:embeddedFont>
    <p:embeddedFont>
      <p:font typeface="Inconsolata" pitchFamily="1" charset="0"/>
      <p:regular r:id="rId31"/>
    </p:embeddedFont>
    <p:embeddedFont>
      <p:font typeface="Oswald" panose="00000500000000000000" pitchFamily="2" charset="0"/>
      <p:regular r:id="rId32"/>
      <p:bold r:id="rId33"/>
    </p:embeddedFont>
    <p:embeddedFont>
      <p:font typeface="Playfair Display" panose="00000500000000000000" pitchFamily="2" charset="0"/>
      <p:regular r:id="rId34"/>
      <p:bold r:id="rId35"/>
      <p:italic r:id="rId36"/>
      <p:boldItalic r:id="rId37"/>
    </p:embeddedFont>
    <p:embeddedFont>
      <p:font typeface="Plus Jakarta Sans"/>
      <p:bold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2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20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presProps" Target="presProp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00708-4C13-4579-BFA9-25B7BE4FB904}" type="datetimeFigureOut">
              <a:rPr lang="es-CO" smtClean="0"/>
              <a:t>5/10/2026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794B3-D972-4244-AC27-868ECC80E9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615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86c7a36120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86c7a36120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40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71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80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92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25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6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26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1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25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9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94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720000" y="720000"/>
            <a:ext cx="11472400" cy="541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092" tIns="116092" rIns="116092" bIns="11609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78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2240649"/>
            <a:ext cx="4393201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445">
                <a:solidFill>
                  <a:srgbClr val="51413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3137767"/>
            <a:ext cx="4120001" cy="14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580586" lvl="0" indent="-43543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032">
                <a:latin typeface="Inconsolata"/>
                <a:ea typeface="Inconsolata"/>
                <a:cs typeface="Inconsolata"/>
                <a:sym typeface="Inconsolata"/>
              </a:defRPr>
            </a:lvl1pPr>
            <a:lvl2pPr marL="1161173" lvl="1" indent="-403185">
              <a:spcBef>
                <a:spcPts val="2032"/>
              </a:spcBef>
              <a:spcAft>
                <a:spcPts val="0"/>
              </a:spcAft>
              <a:buSzPts val="1400"/>
              <a:buChar char="○"/>
              <a:defRPr/>
            </a:lvl2pPr>
            <a:lvl3pPr marL="1741758" lvl="2" indent="-403185">
              <a:spcBef>
                <a:spcPts val="2032"/>
              </a:spcBef>
              <a:spcAft>
                <a:spcPts val="0"/>
              </a:spcAft>
              <a:buSzPts val="1400"/>
              <a:buChar char="■"/>
              <a:defRPr/>
            </a:lvl3pPr>
            <a:lvl4pPr marL="2322345" lvl="3" indent="-403185">
              <a:spcBef>
                <a:spcPts val="2032"/>
              </a:spcBef>
              <a:spcAft>
                <a:spcPts val="0"/>
              </a:spcAft>
              <a:buSzPts val="1400"/>
              <a:buChar char="●"/>
              <a:defRPr/>
            </a:lvl4pPr>
            <a:lvl5pPr marL="2902931" lvl="4" indent="-403185">
              <a:spcBef>
                <a:spcPts val="2032"/>
              </a:spcBef>
              <a:spcAft>
                <a:spcPts val="0"/>
              </a:spcAft>
              <a:buSzPts val="1400"/>
              <a:buChar char="○"/>
              <a:defRPr/>
            </a:lvl5pPr>
            <a:lvl6pPr marL="3483518" lvl="5" indent="-403185">
              <a:spcBef>
                <a:spcPts val="2032"/>
              </a:spcBef>
              <a:spcAft>
                <a:spcPts val="0"/>
              </a:spcAft>
              <a:buSzPts val="1400"/>
              <a:buChar char="■"/>
              <a:defRPr/>
            </a:lvl6pPr>
            <a:lvl7pPr marL="4064103" lvl="6" indent="-403185">
              <a:spcBef>
                <a:spcPts val="2032"/>
              </a:spcBef>
              <a:spcAft>
                <a:spcPts val="0"/>
              </a:spcAft>
              <a:buSzPts val="1400"/>
              <a:buChar char="●"/>
              <a:defRPr/>
            </a:lvl7pPr>
            <a:lvl8pPr marL="4644688" lvl="7" indent="-403185">
              <a:spcBef>
                <a:spcPts val="2032"/>
              </a:spcBef>
              <a:spcAft>
                <a:spcPts val="0"/>
              </a:spcAft>
              <a:buSzPts val="1400"/>
              <a:buChar char="○"/>
              <a:defRPr/>
            </a:lvl8pPr>
            <a:lvl9pPr marL="5225275" lvl="8" indent="-403185">
              <a:spcBef>
                <a:spcPts val="2032"/>
              </a:spcBef>
              <a:spcAft>
                <a:spcPts val="2032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1" y="6138000"/>
            <a:ext cx="719999" cy="720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16092" tIns="116092" rIns="116092" bIns="11609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78"/>
          </a:p>
        </p:txBody>
      </p:sp>
    </p:spTree>
    <p:extLst>
      <p:ext uri="{BB962C8B-B14F-4D97-AF65-F5344CB8AC3E}">
        <p14:creationId xmlns:p14="http://schemas.microsoft.com/office/powerpoint/2010/main" val="7428490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3164601" y="2140000"/>
            <a:ext cx="5862799" cy="25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8889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095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60698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>
            <a:spLocks noGrp="1"/>
          </p:cNvSpPr>
          <p:nvPr>
            <p:ph type="title"/>
          </p:nvPr>
        </p:nvSpPr>
        <p:spPr>
          <a:xfrm>
            <a:off x="960001" y="720000"/>
            <a:ext cx="4305200" cy="11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445">
                <a:solidFill>
                  <a:srgbClr val="51413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subTitle" idx="1"/>
          </p:nvPr>
        </p:nvSpPr>
        <p:spPr>
          <a:xfrm>
            <a:off x="1112402" y="2573829"/>
            <a:ext cx="3090800" cy="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subTitle" idx="2"/>
          </p:nvPr>
        </p:nvSpPr>
        <p:spPr>
          <a:xfrm>
            <a:off x="1112402" y="4597251"/>
            <a:ext cx="3090800" cy="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3"/>
          </p:nvPr>
        </p:nvSpPr>
        <p:spPr>
          <a:xfrm>
            <a:off x="1156599" y="3010541"/>
            <a:ext cx="30024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78"/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subTitle" idx="4"/>
          </p:nvPr>
        </p:nvSpPr>
        <p:spPr>
          <a:xfrm>
            <a:off x="1156599" y="5037151"/>
            <a:ext cx="30024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78"/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ubTitle" idx="5"/>
          </p:nvPr>
        </p:nvSpPr>
        <p:spPr>
          <a:xfrm>
            <a:off x="4563300" y="2573829"/>
            <a:ext cx="3090800" cy="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subTitle" idx="6"/>
          </p:nvPr>
        </p:nvSpPr>
        <p:spPr>
          <a:xfrm>
            <a:off x="4563300" y="4597251"/>
            <a:ext cx="3090800" cy="5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2000"/>
              <a:buFont typeface="Oswald"/>
              <a:buNone/>
              <a:defRPr sz="2539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subTitle" idx="7"/>
          </p:nvPr>
        </p:nvSpPr>
        <p:spPr>
          <a:xfrm>
            <a:off x="4607499" y="3010541"/>
            <a:ext cx="30024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78"/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8"/>
          </p:nvPr>
        </p:nvSpPr>
        <p:spPr>
          <a:xfrm>
            <a:off x="4607499" y="5037151"/>
            <a:ext cx="3002400" cy="8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78"/>
            </a:lvl1pPr>
            <a:lvl2pPr lvl="1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032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032"/>
              </a:spcBef>
              <a:spcAft>
                <a:spcPts val="2032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7"/>
          <p:cNvSpPr/>
          <p:nvPr/>
        </p:nvSpPr>
        <p:spPr>
          <a:xfrm>
            <a:off x="720000" y="720000"/>
            <a:ext cx="11472400" cy="541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092" tIns="116092" rIns="116092" bIns="11609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78"/>
          </a:p>
        </p:txBody>
      </p:sp>
    </p:spTree>
    <p:extLst>
      <p:ext uri="{BB962C8B-B14F-4D97-AF65-F5344CB8AC3E}">
        <p14:creationId xmlns:p14="http://schemas.microsoft.com/office/powerpoint/2010/main" val="276777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14425" y="666750"/>
            <a:ext cx="34385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38BDF8"/>
                </a:solidFill>
                <a:latin typeface="Plus Jakarta Sans"/>
              </a:rPr>
              <a:t>UNIVERSIDAD DEL PACÍFICO · COLOMBIA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150864"/>
            <a:ext cx="87058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sz="4200" b="1" i="0" u="none" dirty="0">
                <a:solidFill>
                  <a:srgbClr val="F8FAFC"/>
                </a:solidFill>
                <a:latin typeface="Plus Jakarta Sans"/>
              </a:rPr>
              <a:t>Del concepto a un negocios </a:t>
            </a:r>
            <a:r>
              <a:rPr sz="4200" b="1" i="0" u="none" dirty="0" err="1">
                <a:solidFill>
                  <a:srgbClr val="F8FAFC"/>
                </a:solidFill>
                <a:latin typeface="Plus Jakarta Sans"/>
              </a:rPr>
              <a:t>validado</a:t>
            </a:r>
            <a:endParaRPr sz="4200" b="1" i="0" u="none" dirty="0">
              <a:solidFill>
                <a:srgbClr val="F8FAFC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568005"/>
            <a:ext cx="723900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Seminario de Creación de Empresas · Administración de Negocios Internacionales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6096000"/>
            <a:ext cx="188118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Módulo Académico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7850" y="6096000"/>
            <a:ext cx="245268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Enfoque Biocultural y de Mercado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4459485"/>
            <a:ext cx="1728037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MX" sz="1125" b="0" i="0" u="none" dirty="0">
                <a:solidFill>
                  <a:srgbClr val="94A3B8"/>
                </a:solidFill>
                <a:latin typeface="Plus Jakarta Sans"/>
              </a:rPr>
              <a:t>Erlendy Ibarbo Perlaza</a:t>
            </a:r>
          </a:p>
          <a:p>
            <a:pPr algn="l"/>
            <a:r>
              <a:rPr lang="es-MX" sz="1125" dirty="0">
                <a:solidFill>
                  <a:srgbClr val="94A3B8"/>
                </a:solidFill>
                <a:latin typeface="Plus Jakarta Sans"/>
              </a:rPr>
              <a:t>Mg. En Creación de empresas</a:t>
            </a:r>
            <a:endParaRPr sz="1125" b="0" i="0" u="none" dirty="0">
              <a:solidFill>
                <a:srgbClr val="94A3B8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848350"/>
            <a:ext cx="10668000" cy="476250"/>
          </a:xfrm>
          <a:prstGeom prst="roundRect">
            <a:avLst>
              <a:gd name="adj" fmla="val 16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631156"/>
            <a:ext cx="3098750" cy="2347912"/>
          </a:xfrm>
          <a:prstGeom prst="roundRect">
            <a:avLst>
              <a:gd name="adj" fmla="val 4868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46550" y="1524000"/>
            <a:ext cx="3098750" cy="2562225"/>
          </a:xfrm>
          <a:prstGeom prst="roundRect">
            <a:avLst>
              <a:gd name="adj" fmla="val 446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31100" y="1824037"/>
            <a:ext cx="3098899" cy="1962150"/>
          </a:xfrm>
          <a:prstGeom prst="roundRect">
            <a:avLst>
              <a:gd name="adj" fmla="val 5825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38225" y="3274218"/>
            <a:ext cx="2546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822775" y="3381375"/>
            <a:ext cx="2546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597800" y="3243262"/>
            <a:ext cx="256549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637" y="2700337"/>
            <a:ext cx="20002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188" y="2700337"/>
            <a:ext cx="200025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2000" y="771525"/>
            <a:ext cx="6015814" cy="43858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B192C"/>
                </a:solidFill>
                <a:latin typeface="Plus Jakarta Sans"/>
              </a:rPr>
              <a:t>De la oportunidad a la pregunta </a:t>
            </a:r>
            <a:r>
              <a:rPr sz="2850" b="1" i="0" u="none" dirty="0" err="1">
                <a:solidFill>
                  <a:srgbClr val="0B192C"/>
                </a:solidFill>
                <a:latin typeface="Plus Jakarta Sans"/>
              </a:rPr>
              <a:t>desafío</a:t>
            </a:r>
            <a:endParaRPr sz="2850" b="1" i="0" u="none" dirty="0">
              <a:solidFill>
                <a:srgbClr val="0B192C"/>
              </a:solidFill>
              <a:latin typeface="Plus Jakarta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8225" y="2126456"/>
            <a:ext cx="334201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192C"/>
                </a:solidFill>
                <a:latin typeface="Plus Jakarta Sans"/>
              </a:rPr>
              <a:t>Oportunidad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8225" y="2478881"/>
            <a:ext cx="26415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Desarrollar alimentos tipo snacks saludables, bajos en azúcar, orgánicos y ecológicos.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8225" y="3388518"/>
            <a:ext cx="2641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64748B"/>
                </a:solidFill>
                <a:latin typeface="Plus Jakarta Sans"/>
              </a:rPr>
              <a:t>Identifica</a:t>
            </a:r>
            <a:r>
              <a:rPr sz="975" b="0" i="0" u="none" dirty="0">
                <a:solidFill>
                  <a:srgbClr val="64748B"/>
                </a:solidFill>
                <a:latin typeface="Plus Jakarta Sans"/>
              </a:rPr>
              <a:t> necesidad, problema, </a:t>
            </a:r>
            <a:r>
              <a:rPr sz="975" b="0" i="0" u="none" dirty="0" err="1">
                <a:solidFill>
                  <a:srgbClr val="64748B"/>
                </a:solidFill>
                <a:latin typeface="Plus Jakarta Sans"/>
              </a:rPr>
              <a:t>deseo</a:t>
            </a:r>
            <a:r>
              <a:rPr sz="975" b="0" i="0" u="none" dirty="0">
                <a:solidFill>
                  <a:srgbClr val="64748B"/>
                </a:solidFill>
                <a:latin typeface="Plus Jakarta Sans"/>
              </a:rPr>
              <a:t>, </a:t>
            </a:r>
            <a:r>
              <a:rPr sz="975" b="0" i="0" u="none" dirty="0" err="1">
                <a:solidFill>
                  <a:srgbClr val="64748B"/>
                </a:solidFill>
                <a:latin typeface="Plus Jakarta Sans"/>
              </a:rPr>
              <a:t>tendencia</a:t>
            </a:r>
            <a:r>
              <a:rPr sz="975" b="0" i="0" u="none" dirty="0">
                <a:solidFill>
                  <a:srgbClr val="64748B"/>
                </a:solidFill>
                <a:latin typeface="Plus Jakarta Sans"/>
              </a:rPr>
              <a:t> o </a:t>
            </a:r>
            <a:r>
              <a:rPr sz="975" b="0" i="0" u="none" dirty="0" err="1">
                <a:solidFill>
                  <a:srgbClr val="64748B"/>
                </a:solidFill>
                <a:latin typeface="Plus Jakarta Sans"/>
              </a:rPr>
              <a:t>brecha</a:t>
            </a:r>
            <a:r>
              <a:rPr sz="975" b="0" i="0" u="none" dirty="0">
                <a:solidFill>
                  <a:srgbClr val="64748B"/>
                </a:solidFill>
                <a:latin typeface="Plus Jakarta Sans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22775" y="2019300"/>
            <a:ext cx="334201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192C"/>
                </a:solidFill>
                <a:latin typeface="Plus Jakarta Sans"/>
              </a:rPr>
              <a:t>Pregunta Desafío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22775" y="2371725"/>
            <a:ext cx="26415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¿De qué manera podría desarrollar snacks con estas características para responder a una necesidad real?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22775" y="3495675"/>
            <a:ext cx="2641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Orientas la búsqueda hacia la acción estratégica.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97800" y="2309812"/>
            <a:ext cx="336721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Plus Jakarta Sans"/>
              </a:rPr>
              <a:t>Concepto de Empresa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7800" y="2662237"/>
            <a:ext cx="266074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Plus Jakarta Sans"/>
              </a:rPr>
              <a:t>Solución estructurada, diferenciada y validada comercialmente.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97800" y="3357562"/>
            <a:ext cx="2660749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Plus Jakarta Sans"/>
              </a:rPr>
              <a:t>El puente entre la intuición y el mercado.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010275"/>
            <a:ext cx="106680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6010275"/>
            <a:ext cx="10668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1485900"/>
            <a:ext cx="5181600" cy="2945010"/>
          </a:xfrm>
          <a:prstGeom prst="roundRect">
            <a:avLst>
              <a:gd name="adj" fmla="val 517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62725" y="2086867"/>
            <a:ext cx="4552950" cy="2000250"/>
          </a:xfrm>
          <a:prstGeom prst="roundRect">
            <a:avLst>
              <a:gd name="adj" fmla="val 3809"/>
            </a:avLst>
          </a:prstGeom>
          <a:solidFill>
            <a:srgbClr val="F0FDF4"/>
          </a:solidFill>
          <a:ln w="9525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62000" y="2773560"/>
            <a:ext cx="2533650" cy="695325"/>
          </a:xfrm>
          <a:prstGeom prst="roundRect">
            <a:avLst>
              <a:gd name="adj" fmla="val 1095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409950" y="2773560"/>
            <a:ext cx="2533650" cy="695325"/>
          </a:xfrm>
          <a:prstGeom prst="roundRect">
            <a:avLst>
              <a:gd name="adj" fmla="val 1095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62000" y="3583185"/>
            <a:ext cx="2533650" cy="847725"/>
          </a:xfrm>
          <a:prstGeom prst="roundRect">
            <a:avLst>
              <a:gd name="adj" fmla="val 89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409950" y="3583185"/>
            <a:ext cx="2533650" cy="847725"/>
          </a:xfrm>
          <a:prstGeom prst="roundRect">
            <a:avLst>
              <a:gd name="adj" fmla="val 89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964060"/>
            <a:ext cx="142875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75" y="2964060"/>
            <a:ext cx="180975" cy="1428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3773685"/>
            <a:ext cx="104775" cy="1428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75" y="3773685"/>
            <a:ext cx="123825" cy="1428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2000" y="533400"/>
            <a:ext cx="1076325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D9488"/>
                </a:solidFill>
                <a:latin typeface="Plus Jakarta Sans"/>
              </a:rPr>
              <a:t>Definición Estratégica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172200"/>
            <a:ext cx="32265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Administración de Negocios Internacionales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29825" y="6172200"/>
            <a:ext cx="17502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Universidad del Pacífico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B192C"/>
                </a:solidFill>
                <a:latin typeface="Playfair Display"/>
              </a:rPr>
              <a:t>¿Qué es el concepto de empresa?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1485900"/>
            <a:ext cx="52768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>
                <a:solidFill>
                  <a:srgbClr val="334155"/>
                </a:solidFill>
                <a:latin typeface="Plus Jakarta Sans"/>
              </a:rPr>
              <a:t>El concepto de empresa es la </a:t>
            </a:r>
            <a:r>
              <a:rPr sz="1350" b="1" i="0" u="none" dirty="0" err="1">
                <a:solidFill>
                  <a:srgbClr val="334155"/>
                </a:solidFill>
                <a:latin typeface="Plus Jakarta Sans"/>
              </a:rPr>
              <a:t>respuesta</a:t>
            </a:r>
            <a:r>
              <a:rPr sz="1350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Plus Jakarta Sans"/>
              </a:rPr>
              <a:t>concreta</a:t>
            </a:r>
            <a:r>
              <a:rPr sz="1350" b="1" i="0" u="none" dirty="0">
                <a:solidFill>
                  <a:srgbClr val="334155"/>
                </a:solidFill>
                <a:latin typeface="Plus Jakarta Sans"/>
              </a:rPr>
              <a:t> a la pregunta </a:t>
            </a:r>
            <a:r>
              <a:rPr sz="1350" b="1" i="0" u="none" dirty="0" err="1">
                <a:solidFill>
                  <a:srgbClr val="334155"/>
                </a:solidFill>
                <a:latin typeface="Plus Jakarta Sans"/>
              </a:rPr>
              <a:t>desafío</a:t>
            </a:r>
            <a:r>
              <a:rPr sz="1350" b="0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sz="1350" b="0" i="0" u="none" dirty="0" err="1">
                <a:solidFill>
                  <a:srgbClr val="334155"/>
                </a:solidFill>
                <a:latin typeface="Plus Jakarta Sans"/>
              </a:rPr>
              <a:t>Sintetiza</a:t>
            </a:r>
            <a:r>
              <a:rPr sz="1350" b="0" i="0" u="none" dirty="0">
                <a:solidFill>
                  <a:srgbClr val="334155"/>
                </a:solidFill>
                <a:latin typeface="Plus Jakarta Sans"/>
              </a:rPr>
              <a:t> la </a:t>
            </a:r>
            <a:r>
              <a:rPr sz="1350" b="0" i="0" u="none" dirty="0" err="1">
                <a:solidFill>
                  <a:srgbClr val="334155"/>
                </a:solidFill>
                <a:latin typeface="Plus Jakarta Sans"/>
              </a:rPr>
              <a:t>intersección</a:t>
            </a:r>
            <a:r>
              <a:rPr sz="1350" b="0" i="0" u="none" dirty="0">
                <a:solidFill>
                  <a:srgbClr val="334155"/>
                </a:solidFill>
                <a:latin typeface="Plus Jakarta Sans"/>
              </a:rPr>
              <a:t> entre el problema identificado, el </a:t>
            </a:r>
            <a:r>
              <a:rPr sz="1350" b="0" i="0" u="none" dirty="0" err="1">
                <a:solidFill>
                  <a:srgbClr val="334155"/>
                </a:solidFill>
                <a:latin typeface="Plus Jakarta Sans"/>
              </a:rPr>
              <a:t>cliente</a:t>
            </a:r>
            <a:r>
              <a:rPr sz="1350" b="0" i="0" u="none" dirty="0">
                <a:solidFill>
                  <a:srgbClr val="334155"/>
                </a:solidFill>
                <a:latin typeface="Plus Jakarta Sans"/>
              </a:rPr>
              <a:t> objetivo, la propuesta de valor y la </a:t>
            </a:r>
            <a:r>
              <a:rPr sz="1350" b="0" i="0" u="none" dirty="0" err="1">
                <a:solidFill>
                  <a:srgbClr val="334155"/>
                </a:solidFill>
                <a:latin typeface="Plus Jakarta Sans"/>
              </a:rPr>
              <a:t>diferenciación</a:t>
            </a:r>
            <a:r>
              <a:rPr sz="1350" b="0" i="0" u="none" dirty="0">
                <a:solidFill>
                  <a:srgbClr val="334155"/>
                </a:solidFill>
                <a:latin typeface="Plus Jakarta Sans"/>
              </a:rPr>
              <a:t> competitiva.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62725" y="1829692"/>
            <a:ext cx="5629275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FÓRMULA DEL CONCEPTO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2206" y="2315467"/>
            <a:ext cx="5233987" cy="1543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1" i="0" u="none">
                <a:solidFill>
                  <a:srgbClr val="0B192C"/>
                </a:solidFill>
                <a:latin typeface="Playfair Display"/>
              </a:rPr>
              <a:t>OPORTUNIDAD </a:t>
            </a:r>
            <a:r>
              <a:t>
</a:t>
            </a:r>
            <a:r>
              <a:rPr sz="1500" b="1" i="0" u="none">
                <a:solidFill>
                  <a:srgbClr val="0B192C"/>
                </a:solidFill>
                <a:latin typeface="Playfair Display"/>
              </a:rPr>
              <a:t> + DESAFÍO </a:t>
            </a:r>
            <a:r>
              <a:t>
</a:t>
            </a:r>
            <a:r>
              <a:rPr sz="1500" b="1" i="0" u="none">
                <a:solidFill>
                  <a:srgbClr val="0B192C"/>
                </a:solidFill>
                <a:latin typeface="Playfair Display"/>
              </a:rPr>
              <a:t> + CLIENTE </a:t>
            </a:r>
            <a:r>
              <a:t>
</a:t>
            </a:r>
            <a:r>
              <a:rPr sz="1500" b="1" i="0" u="none">
                <a:solidFill>
                  <a:srgbClr val="0B192C"/>
                </a:solidFill>
                <a:latin typeface="Playfair Display"/>
              </a:rPr>
              <a:t> + SOLUCIÓN DIFERENCIADA </a:t>
            </a:r>
            <a:r>
              <a:t>
</a:t>
            </a:r>
            <a:r>
              <a:rPr sz="1500" b="1" i="0" u="none">
                <a:solidFill>
                  <a:srgbClr val="0D9488"/>
                </a:solidFill>
                <a:latin typeface="Playfair Display"/>
              </a:rPr>
              <a:t>= CONCEPTO DE EMPRESA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2935485"/>
            <a:ext cx="2900362" cy="180975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Problema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925" y="3154560"/>
            <a:ext cx="27622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¿Qué dolor específico resolvemos?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71875" y="2935485"/>
            <a:ext cx="2900362" cy="180975"/>
          </a:xfrm>
          <a:prstGeom prst="rect">
            <a:avLst/>
          </a:prstGeom>
          <a:noFill/>
        </p:spPr>
        <p:txBody>
          <a:bodyPr wrap="none" lIns="2571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Cliente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71875" y="3154560"/>
            <a:ext cx="27622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¿Para quién creamos valor?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925" y="3745110"/>
            <a:ext cx="2900362" cy="180975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Solución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3925" y="3964185"/>
            <a:ext cx="23050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¿Qué producto o servicio ofrecemos?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71875" y="3745110"/>
            <a:ext cx="2900362" cy="180975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Innovación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71875" y="3964185"/>
            <a:ext cx="27622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¿Qué nos diferencia radicalmente?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D4928E4D-AA27-4B46-A5F4-83046C0A74F7}"/>
              </a:ext>
            </a:extLst>
          </p:cNvPr>
          <p:cNvSpPr/>
          <p:nvPr/>
        </p:nvSpPr>
        <p:spPr>
          <a:xfrm>
            <a:off x="1028699" y="4363342"/>
            <a:ext cx="9412086" cy="18669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MX" dirty="0"/>
              <a:t>Ejemplo:  </a:t>
            </a:r>
            <a:r>
              <a:rPr lang="es-MX" sz="1400" b="1" i="1" dirty="0">
                <a:latin typeface="Arial Narrow" panose="020B0606020202030204" pitchFamily="34" charset="0"/>
              </a:rPr>
              <a:t>Los aceites capilares SAS </a:t>
            </a:r>
            <a:r>
              <a:rPr lang="es-MX" sz="1400" i="1" dirty="0">
                <a:latin typeface="Arial Narrow" panose="020B0606020202030204" pitchFamily="34" charset="0"/>
              </a:rPr>
              <a:t>se encargará de promover el fortalecimiento del folículo piloso  a  través de la creación y comercialización de aceites capilares 100% naturales provenientes de la biodiversidad del pacifico colombiano. La iniciativa empresarial está centrada en desarrollar una formula innovadora que ayude a las mujeres que usan cremas alisadoras desde tempranas edades, provocando resequedad extrema en el cuero cabelludo, posterior debilitamiento y caída. La empresa planea obtener sus materias primas de agricultores  rurales para promover el desarrollo regional y desarrollar practicas ecológicas de producción, empaque y envasado para mitigar el impacto negativo de la industria cosmética en el ambiente.</a:t>
            </a:r>
            <a:endParaRPr lang="es-CO" sz="1400" i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457825"/>
            <a:ext cx="10668000" cy="866775"/>
          </a:xfrm>
          <a:prstGeom prst="roundRect">
            <a:avLst>
              <a:gd name="adj" fmla="val 13186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524000"/>
            <a:ext cx="2011560" cy="1622821"/>
          </a:xfrm>
          <a:prstGeom prst="roundRect">
            <a:avLst>
              <a:gd name="adj" fmla="val 5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925960" y="1524000"/>
            <a:ext cx="2011709" cy="1622821"/>
          </a:xfrm>
          <a:prstGeom prst="roundRect">
            <a:avLst>
              <a:gd name="adj" fmla="val 5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90070" y="1524000"/>
            <a:ext cx="2011709" cy="1622821"/>
          </a:xfrm>
          <a:prstGeom prst="roundRect">
            <a:avLst>
              <a:gd name="adj" fmla="val 5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254180" y="1524000"/>
            <a:ext cx="2011709" cy="1622821"/>
          </a:xfrm>
          <a:prstGeom prst="roundRect">
            <a:avLst>
              <a:gd name="adj" fmla="val 5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418290" y="1524000"/>
            <a:ext cx="2011560" cy="1622821"/>
          </a:xfrm>
          <a:prstGeom prst="roundRect">
            <a:avLst>
              <a:gd name="adj" fmla="val 5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96330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760291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24401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088510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252620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66800" y="5686425"/>
            <a:ext cx="7934325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97316"/>
                </a:solidFill>
                <a:latin typeface="Plus Jakarta Sans"/>
              </a:rPr>
              <a:t>Principio Metodológico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63175" y="5815012"/>
            <a:ext cx="12477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Plus Jakarta Sans"/>
              </a:rPr>
              <a:t>LEAN STARTUP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B192C"/>
                </a:solidFill>
                <a:latin typeface="Playfair Display"/>
              </a:rPr>
              <a:t>Antes de construir, debemos comprobar el concepto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5867400"/>
            <a:ext cx="979884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8FAFC"/>
                </a:solidFill>
                <a:latin typeface="Playfair Display"/>
              </a:rPr>
              <a:t>"No buscamos demostrar que nuestra idea es buena. Buscamos evidencia para saber cómo mejorarla."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53455" y="17240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284C7"/>
                </a:solidFill>
                <a:latin typeface="Plus Jakarta Sans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226" y="2181225"/>
            <a:ext cx="211510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Plus Jakarta Sans"/>
              </a:rPr>
              <a:t>¿El problema existe?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0586" y="2428875"/>
            <a:ext cx="2014388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Evidencia real del dolor del cliente.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7416" y="17240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284C7"/>
                </a:solidFill>
                <a:latin typeface="Plus Jakarta Sans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4164" y="2181225"/>
            <a:ext cx="211530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Plus Jakarta Sans"/>
              </a:rPr>
              <a:t>¿Es importante?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24528" y="2428875"/>
            <a:ext cx="2014574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Prioridad alta para el segmento.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81526" y="17240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284C7"/>
                </a:solidFill>
                <a:latin typeface="Plus Jakarta Sans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38273" y="2181225"/>
            <a:ext cx="211530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Plus Jakarta Sans"/>
              </a:rPr>
              <a:t>¿Es atractiva?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88638" y="2428875"/>
            <a:ext cx="2014574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Atractivo de la solución propuesta.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5635" y="17240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284C7"/>
                </a:solidFill>
                <a:latin typeface="Plus Jakarta Sans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02383" y="2181225"/>
            <a:ext cx="211530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Plus Jakarta Sans"/>
              </a:rPr>
              <a:t>¿Hay diferenciación?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52747" y="2428875"/>
            <a:ext cx="2014574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Valor único frente a alternativas.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09745" y="17240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284C7"/>
                </a:solidFill>
                <a:latin typeface="Plus Jakarta Sans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66516" y="2181225"/>
            <a:ext cx="2115108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Plus Jakarta Sans"/>
              </a:rPr>
              <a:t>¿Disposición de compra?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16876" y="2600325"/>
            <a:ext cx="2014388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Intención real de pago o prueba.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457825"/>
            <a:ext cx="10668000" cy="866775"/>
          </a:xfrm>
          <a:prstGeom prst="roundRect">
            <a:avLst>
              <a:gd name="adj" fmla="val 13186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96330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760291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24401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088510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252620" y="1724025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2000" y="533400"/>
            <a:ext cx="1076325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D9488"/>
                </a:solidFill>
                <a:latin typeface="Plus Jakarta Sans"/>
              </a:rPr>
              <a:t>Validación Inicial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5686425"/>
            <a:ext cx="7934325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97316"/>
                </a:solidFill>
                <a:latin typeface="Plus Jakarta Sans"/>
              </a:rPr>
              <a:t>Principio Metodológico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63175" y="5815012"/>
            <a:ext cx="12477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Plus Jakarta Sans"/>
              </a:rPr>
              <a:t>LEAN STARTUP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771525"/>
            <a:ext cx="11248272" cy="43858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MX" sz="2850" b="1" i="0" u="none" dirty="0">
                <a:solidFill>
                  <a:srgbClr val="0B192C"/>
                </a:solidFill>
                <a:latin typeface="Playfair Display"/>
              </a:rPr>
              <a:t>Para resolver el Business Model Canvas es Importante preguntarse</a:t>
            </a:r>
            <a:endParaRPr sz="2850" b="1" i="0" u="none" dirty="0">
              <a:solidFill>
                <a:srgbClr val="0B192C"/>
              </a:solidFill>
              <a:latin typeface="Playfair Displa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6800" y="5867400"/>
            <a:ext cx="979884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8FAFC"/>
                </a:solidFill>
                <a:latin typeface="Playfair Display"/>
              </a:rPr>
              <a:t>"No buscamos demostrar que nuestra idea es buena. Buscamos evidencia para saber cómo mejorarla."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BE256E2A-F141-4D44-9D7D-D20509692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394712"/>
              </p:ext>
            </p:extLst>
          </p:nvPr>
        </p:nvGraphicFramePr>
        <p:xfrm>
          <a:off x="1914841" y="1724025"/>
          <a:ext cx="7638734" cy="3122460"/>
        </p:xfrm>
        <a:graphic>
          <a:graphicData uri="http://schemas.openxmlformats.org/drawingml/2006/table">
            <a:tbl>
              <a:tblPr firstRow="1" firstCol="1" bandRow="1"/>
              <a:tblGrid>
                <a:gridCol w="3819367">
                  <a:extLst>
                    <a:ext uri="{9D8B030D-6E8A-4147-A177-3AD203B41FA5}">
                      <a16:colId xmlns:a16="http://schemas.microsoft.com/office/drawing/2014/main" val="2597102913"/>
                    </a:ext>
                  </a:extLst>
                </a:gridCol>
                <a:gridCol w="3819367">
                  <a:extLst>
                    <a:ext uri="{9D8B030D-6E8A-4147-A177-3AD203B41FA5}">
                      <a16:colId xmlns:a16="http://schemas.microsoft.com/office/drawing/2014/main" val="3210737688"/>
                    </a:ext>
                  </a:extLst>
                </a:gridCol>
              </a:tblGrid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Bloque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Pregunta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4689914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Segmentos de clientes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¿A quién vendemos?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7667693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Propuesta de valor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¿Qué ofrecemos?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496959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Canales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¿Cómo llegamos al cliente?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545103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Relación con clientes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¿Cómo construimos la relación?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185991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Fuentes de ingresos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¿Cómo ganamos dinero?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15089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Recursos clave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¿Qué necesitamos?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622537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Actividades clave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¿Qué debemos hacer?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580579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Socios clave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¿Con quién necesitamos trabajar?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943842"/>
                  </a:ext>
                </a:extLst>
              </a:tr>
              <a:tr h="3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Estructura de costos</a:t>
                      </a:r>
                      <a:endParaRPr lang="es-CO" sz="1200" kern="10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0" dirty="0">
                          <a:effectLst/>
                          <a:latin typeface="Plus Jakarta Sans"/>
                          <a:ea typeface="Aptos"/>
                          <a:cs typeface="Times New Roman" panose="02020603050405020304" pitchFamily="18" charset="0"/>
                        </a:rPr>
                        <a:t>¿Cuánto cuesta operar?</a:t>
                      </a:r>
                      <a:endParaRPr lang="es-CO" sz="1200" kern="100" dirty="0">
                        <a:effectLst/>
                        <a:latin typeface="Plus Jakarta San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564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809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343025"/>
            <a:ext cx="2042070" cy="3415903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918370" y="1343025"/>
            <a:ext cx="2042219" cy="1650801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74890" y="1343025"/>
            <a:ext cx="2042070" cy="3415903"/>
          </a:xfrm>
          <a:prstGeom prst="roundRect">
            <a:avLst>
              <a:gd name="adj" fmla="val 3731"/>
            </a:avLst>
          </a:prstGeom>
          <a:solidFill>
            <a:srgbClr val="F0FDF4"/>
          </a:solidFill>
          <a:ln w="1905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231260" y="1343025"/>
            <a:ext cx="2042219" cy="1650801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387780" y="1343025"/>
            <a:ext cx="2042070" cy="3415903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918370" y="3108126"/>
            <a:ext cx="2042219" cy="1650801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231260" y="3108126"/>
            <a:ext cx="2042219" cy="1650801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62000" y="4873228"/>
            <a:ext cx="4198590" cy="851296"/>
          </a:xfrm>
          <a:prstGeom prst="roundRect">
            <a:avLst>
              <a:gd name="adj" fmla="val 8951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074890" y="4873228"/>
            <a:ext cx="4198590" cy="851296"/>
          </a:xfrm>
          <a:prstGeom prst="roundRect">
            <a:avLst>
              <a:gd name="adj" fmla="val 8951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36593" y="981075"/>
            <a:ext cx="43934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Estructura 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lógica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 de 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creación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, entrega y 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captura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 de valor.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95325"/>
            <a:ext cx="4838104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B192C"/>
                </a:solidFill>
                <a:latin typeface="Playfair Display"/>
              </a:rPr>
              <a:t>Business Model Canvas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1504950"/>
            <a:ext cx="2147775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D9488"/>
                </a:solidFill>
                <a:latin typeface="Plus Jakarta Sans"/>
              </a:rPr>
              <a:t>SOCIOS CLAVE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1685925"/>
            <a:ext cx="1813470" cy="692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Alianzas estratégicas, proveedores de materias primas locales, redes comunitarias y cooperativas.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0295" y="1504950"/>
            <a:ext cx="2147961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D9488"/>
                </a:solidFill>
                <a:latin typeface="Plus Jakarta Sans"/>
              </a:rPr>
              <a:t>ACTIVIDADES CLAVE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0295" y="1685925"/>
            <a:ext cx="1813619" cy="692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Producción, control de calidad, logística y comercialización internacional.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6340" y="1514475"/>
            <a:ext cx="2123963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F172A"/>
                </a:solidFill>
                <a:latin typeface="Plus Jakarta Sans"/>
              </a:rPr>
              <a:t>PROPUESTA DE VALOR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46340" y="1695450"/>
            <a:ext cx="1794420" cy="692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1" i="0" u="none">
                <a:solidFill>
                  <a:srgbClr val="0B192C"/>
                </a:solidFill>
                <a:latin typeface="Plus Jakarta Sans"/>
              </a:rPr>
              <a:t>Solución diferencial basada en biodiversidad, trazabilidad y comercio justo.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93185" y="1504950"/>
            <a:ext cx="2147961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D9488"/>
                </a:solidFill>
                <a:latin typeface="Plus Jakarta Sans"/>
              </a:rPr>
              <a:t>RELACIONES CON CLIENTES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93185" y="1685925"/>
            <a:ext cx="1813619" cy="5197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Co-creación, historias de origen y fidelización basada en propósito.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49705" y="1504950"/>
            <a:ext cx="2147775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D9488"/>
                </a:solidFill>
                <a:latin typeface="Plus Jakarta Sans"/>
              </a:rPr>
              <a:t>SEGMENTOS DE CLIENTES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49705" y="1685925"/>
            <a:ext cx="1813470" cy="5197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Consumidores conscientes, mercados especializados y nichos de exportación.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80295" y="3270051"/>
            <a:ext cx="2147961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D9488"/>
                </a:solidFill>
                <a:latin typeface="Plus Jakarta Sans"/>
              </a:rPr>
              <a:t>RECURSOS CLAVE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80295" y="3451026"/>
            <a:ext cx="1813619" cy="5197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Biodiversidad, conocimiento ancestral, capital humano y tecnología.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93185" y="3270051"/>
            <a:ext cx="2147961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D9488"/>
                </a:solidFill>
                <a:latin typeface="Plus Jakarta Sans"/>
              </a:rPr>
              <a:t>CANALES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93185" y="3451026"/>
            <a:ext cx="1813619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E-commerce, distribuidores B2B y ferias internacionales.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925" y="5035153"/>
            <a:ext cx="4843425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F172A"/>
                </a:solidFill>
                <a:latin typeface="Plus Jakarta Sans"/>
              </a:rPr>
              <a:t>ESTRUCTURA DE COSTOS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5216128"/>
            <a:ext cx="3969990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Logística desde el Pacífico, certificaciones internacionales y desarrollo de producto.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6815" y="5035153"/>
            <a:ext cx="4843425" cy="1238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F172A"/>
                </a:solidFill>
                <a:latin typeface="Plus Jakarta Sans"/>
              </a:rPr>
              <a:t>FUENTES DE INGRESOS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36815" y="5216128"/>
            <a:ext cx="3969990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Venta directa, márgenes mayoristas B2B y suscripciones de productos.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41590" y="2450306"/>
            <a:ext cx="5715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8740" y="2464593"/>
            <a:ext cx="1933463" cy="142875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334155"/>
                </a:solidFill>
                <a:latin typeface="Plus Jakarta Sans"/>
              </a:rPr>
              <a:t>Atributo orgánico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1590" y="2631281"/>
            <a:ext cx="5715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98740" y="2645568"/>
            <a:ext cx="1933463" cy="142875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334155"/>
                </a:solidFill>
                <a:latin typeface="Plus Jakarta Sans"/>
              </a:rPr>
              <a:t>Impacto social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41590" y="2812256"/>
            <a:ext cx="5715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98740" y="2826543"/>
            <a:ext cx="1933463" cy="142875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334155"/>
                </a:solidFill>
                <a:latin typeface="Plus Jakarta Sans"/>
              </a:rPr>
              <a:t>Identidad pacífica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838825"/>
            <a:ext cx="10668000" cy="485775"/>
          </a:xfrm>
          <a:prstGeom prst="rect">
            <a:avLst/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5838825"/>
            <a:ext cx="3810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1524000"/>
            <a:ext cx="2011560" cy="1222771"/>
          </a:xfrm>
          <a:prstGeom prst="roundRect">
            <a:avLst>
              <a:gd name="adj" fmla="val 778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925960" y="1524000"/>
            <a:ext cx="2011709" cy="1222771"/>
          </a:xfrm>
          <a:prstGeom prst="roundRect">
            <a:avLst>
              <a:gd name="adj" fmla="val 778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90070" y="1524000"/>
            <a:ext cx="2011709" cy="1222771"/>
          </a:xfrm>
          <a:prstGeom prst="roundRect">
            <a:avLst>
              <a:gd name="adj" fmla="val 778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254180" y="1524000"/>
            <a:ext cx="2011709" cy="1222771"/>
          </a:xfrm>
          <a:prstGeom prst="roundRect">
            <a:avLst>
              <a:gd name="adj" fmla="val 778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418290" y="1524000"/>
            <a:ext cx="2011560" cy="1222771"/>
          </a:xfrm>
          <a:prstGeom prst="roundRect">
            <a:avLst>
              <a:gd name="adj" fmla="val 778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8700" y="5991225"/>
            <a:ext cx="839390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El Canvas organiza nuestras hipótesis; la investigación de mercado ayuda a validarlas en terreno.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3125" y="6005512"/>
            <a:ext cx="179784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Plus Jakarta Sans"/>
              </a:rPr>
              <a:t>Universidad del Pacífico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B192C"/>
                </a:solidFill>
                <a:latin typeface="Playfair Display"/>
              </a:rPr>
              <a:t>El Canvas en 5 preguntas fundamentales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714500"/>
            <a:ext cx="1725810" cy="841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16460" y="1714500"/>
            <a:ext cx="1725959" cy="841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80570" y="1714500"/>
            <a:ext cx="1725959" cy="841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44680" y="1714500"/>
            <a:ext cx="1725959" cy="841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8790" y="1714500"/>
            <a:ext cx="1725810" cy="841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Plus Jakarta San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2025" y="1943100"/>
            <a:ext cx="2115108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¿Para quién?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025" y="2200275"/>
            <a:ext cx="1706760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Segmentos de clientes y nichos de mercado.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25985" y="1943100"/>
            <a:ext cx="2115303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¿Qué problema?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25985" y="2200275"/>
            <a:ext cx="1706909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Propuesta de valor y solución ofrecida.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90095" y="1943100"/>
            <a:ext cx="2115303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¿Cómo llego?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90095" y="2200275"/>
            <a:ext cx="1706909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Canales de distribución y relaciones.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4205" y="1943100"/>
            <a:ext cx="2115303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¿Qué necesito?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4205" y="2200275"/>
            <a:ext cx="1706909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Recursos, actividades y socios clave.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18315" y="1943100"/>
            <a:ext cx="2115108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¿Cómo se sostiene?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18315" y="2200275"/>
            <a:ext cx="1706760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975" b="0" i="0" u="none">
                <a:solidFill>
                  <a:srgbClr val="64748B"/>
                </a:solidFill>
                <a:latin typeface="Plus Jakarta Sans"/>
              </a:rPr>
              <a:t>Fuentes de ingresos y costos.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010275"/>
            <a:ext cx="106680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6010275"/>
            <a:ext cx="10668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1524000"/>
            <a:ext cx="3403550" cy="2690812"/>
          </a:xfrm>
          <a:prstGeom prst="roundRect">
            <a:avLst>
              <a:gd name="adj" fmla="val 4247"/>
            </a:avLst>
          </a:prstGeom>
          <a:solidFill>
            <a:srgbClr val="FFFFFF"/>
          </a:solidFill>
          <a:ln w="38100">
            <a:solidFill>
              <a:srgbClr val="0B19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4205287"/>
            <a:ext cx="3403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1524000"/>
            <a:ext cx="3403550" cy="38100"/>
          </a:xfrm>
          <a:prstGeom prst="rect">
            <a:avLst/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1524000"/>
            <a:ext cx="9525" cy="269081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56025" y="1524000"/>
            <a:ext cx="9525" cy="269081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94150" y="1524000"/>
            <a:ext cx="3403550" cy="2690812"/>
          </a:xfrm>
          <a:prstGeom prst="roundRect">
            <a:avLst>
              <a:gd name="adj" fmla="val 4247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94150" y="4205287"/>
            <a:ext cx="3403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94150" y="1524000"/>
            <a:ext cx="340355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94150" y="1524000"/>
            <a:ext cx="9525" cy="269081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88175" y="1524000"/>
            <a:ext cx="9525" cy="269081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026300" y="1524000"/>
            <a:ext cx="3403699" cy="2690812"/>
          </a:xfrm>
          <a:prstGeom prst="roundRect">
            <a:avLst>
              <a:gd name="adj" fmla="val 4247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38225" y="3262312"/>
            <a:ext cx="2851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670375" y="3262312"/>
            <a:ext cx="2851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93000" y="3224212"/>
            <a:ext cx="287029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2000" y="533400"/>
            <a:ext cx="1076325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D9488"/>
                </a:solidFill>
                <a:latin typeface="Plus Jakarta Sans"/>
              </a:rPr>
              <a:t>Parte 3 — Investigación de Mercado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6172200"/>
            <a:ext cx="263128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Seminario de Creación de Empresas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29825" y="6172200"/>
            <a:ext cx="17502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Universidad del Pacífico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B192C"/>
                </a:solidFill>
                <a:latin typeface="Playfair Display"/>
              </a:rPr>
              <a:t>Enfoques de investigación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8700" y="1790700"/>
            <a:ext cx="2965400" cy="2157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Enfoque 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0850" y="1790700"/>
            <a:ext cx="2965400" cy="2157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Enfoque 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3000" y="1790700"/>
            <a:ext cx="2965549" cy="2157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38BDF8"/>
                </a:solidFill>
                <a:latin typeface="Plus Jakarta Sans"/>
              </a:rPr>
              <a:t>Enfoque 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8225" y="2047875"/>
            <a:ext cx="374206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B192C"/>
                </a:solidFill>
                <a:latin typeface="Plus Jakarta Sans"/>
              </a:rPr>
              <a:t>Cualitativo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8225" y="2466975"/>
            <a:ext cx="29463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Busca comprender motivaciones, percepciones, experiencias y significados profundos.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8225" y="3414712"/>
            <a:ext cx="29463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B192C"/>
                </a:solidFill>
                <a:latin typeface="Plus Jakarta Sans"/>
              </a:rPr>
              <a:t>Técnicas principales: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70375" y="2047875"/>
            <a:ext cx="374206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B192C"/>
                </a:solidFill>
                <a:latin typeface="Plus Jakarta Sans"/>
              </a:rPr>
              <a:t>Cuantitativo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0375" y="2466975"/>
            <a:ext cx="29463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Busca medir comportamientos, preferencias, frecuencias y variables estadísticas.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0375" y="3414712"/>
            <a:ext cx="29463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B192C"/>
                </a:solidFill>
                <a:latin typeface="Plus Jakarta Sans"/>
              </a:rPr>
              <a:t>Técnicas principales: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93000" y="2009775"/>
            <a:ext cx="376726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FFFFF"/>
                </a:solidFill>
                <a:latin typeface="Plus Jakarta Sans"/>
              </a:rPr>
              <a:t>Mixto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93000" y="2428875"/>
            <a:ext cx="296554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Plus Jakarta Sans"/>
              </a:rPr>
              <a:t>Combina ambos enfoques para obtener una perspectiva integral del fenómeno de mercado.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93000" y="3376612"/>
            <a:ext cx="2965549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8FAFC"/>
                </a:solidFill>
                <a:latin typeface="Plus Jakarta Sans"/>
              </a:rPr>
              <a:t>Ventaja competitiva: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8225" y="3633787"/>
            <a:ext cx="29463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Entrevistas en profundidad, grupos focales y observación participante.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0375" y="3633787"/>
            <a:ext cx="29463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Encuestas estructuradas, análisis de bases de datos y métricas de mercado.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93000" y="3595687"/>
            <a:ext cx="296554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Plus Jakarta Sans"/>
              </a:rPr>
              <a:t>Triangulación de datos para decisiones empresariales robustas.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486400"/>
            <a:ext cx="10668000" cy="838200"/>
          </a:xfrm>
          <a:prstGeom prst="roundRect">
            <a:avLst>
              <a:gd name="adj" fmla="val 13636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524000"/>
            <a:ext cx="3403550" cy="1409700"/>
          </a:xfrm>
          <a:prstGeom prst="roundRect">
            <a:avLst>
              <a:gd name="adj" fmla="val 810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94150" y="1524000"/>
            <a:ext cx="3403550" cy="1409700"/>
          </a:xfrm>
          <a:prstGeom prst="roundRect">
            <a:avLst>
              <a:gd name="adj" fmla="val 8108"/>
            </a:avLst>
          </a:prstGeom>
          <a:solidFill>
            <a:srgbClr val="F0FDF4"/>
          </a:solidFill>
          <a:ln w="1905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26300" y="1524000"/>
            <a:ext cx="3403699" cy="1409700"/>
          </a:xfrm>
          <a:prstGeom prst="roundRect">
            <a:avLst>
              <a:gd name="adj" fmla="val 810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66800" y="5715000"/>
            <a:ext cx="82486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38BDF8"/>
                </a:solidFill>
                <a:latin typeface="Plus Jakarta Sans"/>
              </a:rPr>
              <a:t>Herramienta Principal: Encuesta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67900" y="5829300"/>
            <a:ext cx="15716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Plus Jakarta Sans"/>
              </a:rPr>
              <a:t>ENFOQUE PRÁCTICO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B192C"/>
                </a:solidFill>
                <a:latin typeface="Playfair Display"/>
              </a:rPr>
              <a:t>Tipos de investigación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750" y="1752600"/>
            <a:ext cx="3041600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0F172A"/>
                </a:solidFill>
                <a:latin typeface="Plus Jakarta Sans"/>
              </a:rPr>
              <a:t>Selección del Proyecto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5895975"/>
            <a:ext cx="10191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F8FAFC"/>
                </a:solidFill>
                <a:latin typeface="Plus Jakarta Sans"/>
              </a:rPr>
              <a:t>El propósito será describir el mercado objetivo y obtener evidencia directa para evaluar el concepto de empresa.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1762125"/>
            <a:ext cx="384208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Exploratoria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2095500"/>
            <a:ext cx="30225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Cuando necesitamos comprender mejor un problema poco conocido o inicial.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1800" y="1952625"/>
            <a:ext cx="381707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Descriptiva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1800" y="2286000"/>
            <a:ext cx="3003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0B192C"/>
                </a:solidFill>
                <a:latin typeface="Plus Jakarta Sans"/>
              </a:rPr>
              <a:t>Cuando queremos caracterizar un mercado, consumidor o comportamiento.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4425" y="1762125"/>
            <a:ext cx="384227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Explicativa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4425" y="2095500"/>
            <a:ext cx="30226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Cuando buscamos comprender relaciones causales entre variables de mercado.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010275"/>
            <a:ext cx="106680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524000"/>
            <a:ext cx="106680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6010275"/>
            <a:ext cx="10668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2000" y="2609850"/>
            <a:ext cx="5219700" cy="1856928"/>
          </a:xfrm>
          <a:prstGeom prst="roundRect">
            <a:avLst>
              <a:gd name="adj" fmla="val 61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609850"/>
            <a:ext cx="5219700" cy="1856928"/>
          </a:xfrm>
          <a:prstGeom prst="roundRect">
            <a:avLst>
              <a:gd name="adj" fmla="val 6155"/>
            </a:avLst>
          </a:prstGeom>
          <a:solidFill>
            <a:srgbClr val="FFF7ED"/>
          </a:solidFill>
          <a:ln w="9525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425" y="1857375"/>
            <a:ext cx="9525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5" y="1857375"/>
            <a:ext cx="9525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25" y="1857375"/>
            <a:ext cx="9525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5" y="1857375"/>
            <a:ext cx="9525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1857375"/>
            <a:ext cx="95250" cy="152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0" y="6172200"/>
            <a:ext cx="263128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Seminario de Creación de Empresas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29825" y="6172200"/>
            <a:ext cx="17502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Universidad del Pacífico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B192C"/>
                </a:solidFill>
                <a:latin typeface="Playfair Display"/>
              </a:rPr>
              <a:t>Encuesta para probar el concepto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50" y="1762125"/>
            <a:ext cx="895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0D9488"/>
                </a:solidFill>
                <a:latin typeface="Plus Jakarta Sans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1300" y="1762125"/>
            <a:ext cx="9334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0D9488"/>
                </a:solidFill>
                <a:latin typeface="Plus Jakarta Sans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7250" y="1762125"/>
            <a:ext cx="10096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0D9488"/>
                </a:solidFill>
                <a:latin typeface="Plus Jakarta San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1762125"/>
            <a:ext cx="857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0D9488"/>
                </a:solidFill>
                <a:latin typeface="Plus Jakarta San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39150" y="1762125"/>
            <a:ext cx="10382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0D9488"/>
                </a:solidFill>
                <a:latin typeface="Plus Jakarta Sans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9875" y="1762125"/>
            <a:ext cx="8286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25" b="1" i="0" u="none">
                <a:solidFill>
                  <a:srgbClr val="0F172A"/>
                </a:solidFill>
                <a:latin typeface="Plus Jakarta Sans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1066" y="1924050"/>
            <a:ext cx="94011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B192C"/>
                </a:solidFill>
                <a:latin typeface="Plus Jakarta Sans"/>
              </a:rPr>
              <a:t>Objetivo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57963" y="1924050"/>
            <a:ext cx="98012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B192C"/>
                </a:solidFill>
                <a:latin typeface="Plus Jakarta Sans"/>
              </a:rPr>
              <a:t>Variables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2008" y="1924050"/>
            <a:ext cx="106013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B192C"/>
                </a:solidFill>
                <a:latin typeface="Plus Jakarta Sans"/>
              </a:rPr>
              <a:t>Preguntas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07968" y="1924050"/>
            <a:ext cx="90011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B192C"/>
                </a:solidFill>
                <a:latin typeface="Plus Jakarta Sans"/>
              </a:rPr>
              <a:t>Muestra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3194" y="1924050"/>
            <a:ext cx="109013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B192C"/>
                </a:solidFill>
                <a:latin typeface="Plus Jakarta Sans"/>
              </a:rPr>
              <a:t>Aplicación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09158" y="1924050"/>
            <a:ext cx="870108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B192C"/>
                </a:solidFill>
                <a:latin typeface="Plus Jakarta Sans"/>
              </a:rPr>
              <a:t>Análisis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0125" y="2847975"/>
            <a:ext cx="622577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192C"/>
                </a:solidFill>
                <a:latin typeface="Plus Jakarta Sans"/>
              </a:rPr>
              <a:t>Dimensiones a evaluar en la encuesta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8425" y="3085802"/>
            <a:ext cx="5743575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EA580C"/>
                </a:solidFill>
                <a:latin typeface="Plus Jakarta Sans"/>
              </a:rPr>
              <a:t>ADVERTENCIA METODOLÓGICA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8425" y="3304877"/>
            <a:ext cx="48387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9A3412"/>
                </a:solidFill>
                <a:latin typeface="Plus Jakarta Sans"/>
              </a:rPr>
              <a:t>Cada pregunta de la encuesta debe responder directamente a un objetivo específico de investigación. No incluyas preguntas de relleno.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5375" y="3164205"/>
            <a:ext cx="762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1575" y="3162300"/>
            <a:ext cx="5715000" cy="213270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Perfil del consumidor y hábitos de consumo.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5375" y="3377475"/>
            <a:ext cx="762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1575" y="3375570"/>
            <a:ext cx="5715000" cy="213270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Necesidades </a:t>
            </a:r>
            <a:r>
              <a:rPr sz="1050" b="0" i="0" u="none" dirty="0" err="1">
                <a:solidFill>
                  <a:srgbClr val="475569"/>
                </a:solidFill>
                <a:latin typeface="Plus Jakarta Sans"/>
              </a:rPr>
              <a:t>insatisfechas</a:t>
            </a: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 y </a:t>
            </a:r>
            <a:r>
              <a:rPr sz="1050" b="0" i="0" u="none" dirty="0" err="1">
                <a:solidFill>
                  <a:srgbClr val="475569"/>
                </a:solidFill>
                <a:latin typeface="Plus Jakarta Sans"/>
              </a:rPr>
              <a:t>preferencias</a:t>
            </a: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5375" y="3590746"/>
            <a:ext cx="762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71575" y="3588841"/>
            <a:ext cx="5715000" cy="213270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Frecuencia e intención de compra real.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5375" y="3804017"/>
            <a:ext cx="762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71575" y="3802112"/>
            <a:ext cx="5715000" cy="213270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Atributos valorados y precio aceptable.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5375" y="4017287"/>
            <a:ext cx="762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1575" y="4015382"/>
            <a:ext cx="5715000" cy="213270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Percepción inicial del concepto de empresa.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838825"/>
            <a:ext cx="10668000" cy="485775"/>
          </a:xfrm>
          <a:prstGeom prst="rect">
            <a:avLst/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5838825"/>
            <a:ext cx="3810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1524000"/>
            <a:ext cx="340355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394150" y="1524000"/>
            <a:ext cx="340355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26300" y="1524000"/>
            <a:ext cx="3403699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8700" y="5991225"/>
            <a:ext cx="973931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B192C"/>
                </a:solidFill>
                <a:latin typeface="Plus Jakarta Sans"/>
              </a:rPr>
              <a:t>Una tendencia no es una señal aislada. Buscamos patrones repetidos y relevantes para nuestro público objetivo.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3125" y="6005512"/>
            <a:ext cx="179784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Plus Jakarta Sans"/>
              </a:rPr>
              <a:t>Universidad del Pacífico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771525"/>
            <a:ext cx="114300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B192C"/>
                </a:solidFill>
                <a:latin typeface="Playfair Display"/>
              </a:rPr>
              <a:t>¿Cómo identificar tendencias de consumo?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1752600"/>
            <a:ext cx="30416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750" y="1752600"/>
            <a:ext cx="30416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4900" y="1752600"/>
            <a:ext cx="3041749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1981200"/>
            <a:ext cx="384208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B192C"/>
                </a:solidFill>
                <a:latin typeface="Plus Jakarta Sans"/>
              </a:rPr>
              <a:t>Datos </a:t>
            </a:r>
            <a:r>
              <a:rPr sz="1350" b="1" i="0" u="none" dirty="0" err="1">
                <a:solidFill>
                  <a:srgbClr val="0B192C"/>
                </a:solidFill>
                <a:latin typeface="Plus Jakarta Sans"/>
              </a:rPr>
              <a:t>Secundarios</a:t>
            </a:r>
            <a:endParaRPr sz="1350" b="1" i="0" u="none" dirty="0">
              <a:solidFill>
                <a:srgbClr val="0B192C"/>
              </a:solidFill>
              <a:latin typeface="Plus Jakarta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125" y="2314575"/>
            <a:ext cx="30225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Estadísticas oficiales, informes sectoriales, gremios y observatorios económicos.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2275" y="1981200"/>
            <a:ext cx="384208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Señales Digitales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2275" y="2314575"/>
            <a:ext cx="30225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Búsquedas, redes sociales, reseñas y comportamientos digitales globales.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4425" y="1981200"/>
            <a:ext cx="384227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Investigación Primaria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64425" y="2314575"/>
            <a:ext cx="30226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Encuestas directas, entrevistas en profundidad y observación en territorio.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EB65D-742E-EF4A-26C4-8B9C16CC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600" y="426353"/>
            <a:ext cx="5862800" cy="1069013"/>
          </a:xfrm>
        </p:spPr>
        <p:txBody>
          <a:bodyPr/>
          <a:lstStyle/>
          <a:p>
            <a:r>
              <a:rPr lang="es-MX" sz="3600" b="1" dirty="0">
                <a:solidFill>
                  <a:schemeClr val="tx2">
                    <a:lumMod val="50000"/>
                  </a:schemeClr>
                </a:solidFill>
                <a:latin typeface="Plus Jakarta Sans"/>
              </a:rPr>
              <a:t>Metodología</a:t>
            </a:r>
            <a:endParaRPr lang="es-CO" sz="3600" b="1" dirty="0">
              <a:solidFill>
                <a:schemeClr val="tx2">
                  <a:lumMod val="50000"/>
                </a:schemeClr>
              </a:solidFill>
              <a:latin typeface="Plus Jakarta Sans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080B46DF-A6F5-075C-447A-5B4FEF233873}"/>
              </a:ext>
            </a:extLst>
          </p:cNvPr>
          <p:cNvSpPr txBox="1">
            <a:spLocks/>
          </p:cNvSpPr>
          <p:nvPr/>
        </p:nvSpPr>
        <p:spPr>
          <a:xfrm>
            <a:off x="4997760" y="2648918"/>
            <a:ext cx="6626242" cy="252938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9067" defTabSz="609630"/>
            <a:endParaRPr lang="es-MX" sz="1985" i="1" dirty="0">
              <a:solidFill>
                <a:prstClr val="black"/>
              </a:solidFill>
            </a:endParaRPr>
          </a:p>
          <a:p>
            <a:pPr marL="189067" defTabSz="609630"/>
            <a:r>
              <a:rPr lang="es-MX" sz="1600" i="1" dirty="0">
                <a:solidFill>
                  <a:prstClr val="white">
                    <a:lumMod val="10000"/>
                  </a:prst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Ejemplo: Para esta investigación de mercado se determinó una muestra aleatoria simple de 267 personas, con un nivel de confianza del 95% y un margen de error del 6%; distribuidas de la siguiente forma: 199 nativos-residentes y 68 turistas  </a:t>
            </a:r>
            <a:endParaRPr lang="es-MX" sz="1600" dirty="0">
              <a:solidFill>
                <a:prstClr val="black"/>
              </a:solidFill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1ABCCEFE-D7E2-785E-BD44-10869726CB1B}"/>
              </a:ext>
            </a:extLst>
          </p:cNvPr>
          <p:cNvSpPr txBox="1">
            <a:spLocks/>
          </p:cNvSpPr>
          <p:nvPr/>
        </p:nvSpPr>
        <p:spPr>
          <a:xfrm>
            <a:off x="330529" y="960858"/>
            <a:ext cx="4431380" cy="537099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09630"/>
            <a:endParaRPr lang="es-MX" sz="1778" dirty="0"/>
          </a:p>
          <a:p>
            <a:pPr defTabSz="609630"/>
            <a:endParaRPr lang="es-MX" sz="1778" dirty="0"/>
          </a:p>
          <a:p>
            <a:pPr defTabSz="609630"/>
            <a:r>
              <a:rPr lang="es-MX" sz="1400" b="1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Tipo de Muestreo: </a:t>
            </a:r>
            <a:r>
              <a:rPr lang="es-MX" sz="1400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Aleatorio simple o Aleatorio estratificado</a:t>
            </a:r>
          </a:p>
          <a:p>
            <a:pPr defTabSz="609630"/>
            <a:endParaRPr lang="es-MX" sz="1400" b="1" dirty="0">
              <a:solidFill>
                <a:prstClr val="white">
                  <a:lumMod val="10000"/>
                </a:prstClr>
              </a:solidFill>
              <a:latin typeface="Plus Jakarta Sans"/>
            </a:endParaRPr>
          </a:p>
          <a:p>
            <a:pPr defTabSz="609630"/>
            <a:endParaRPr lang="es-MX" sz="1400" b="1" dirty="0">
              <a:solidFill>
                <a:prstClr val="white">
                  <a:lumMod val="10000"/>
                </a:prstClr>
              </a:solidFill>
              <a:latin typeface="Plus Jakarta Sans"/>
            </a:endParaRPr>
          </a:p>
          <a:p>
            <a:pPr defTabSz="609630"/>
            <a:r>
              <a:rPr lang="es-MX" sz="1400" b="1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Tamaño de la Muestra: ¿</a:t>
            </a:r>
            <a:r>
              <a:rPr lang="es-MX" sz="1400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Cuantas personas serán encuestadas o entrevistadas según la población(Finita o infinita)?</a:t>
            </a:r>
          </a:p>
          <a:p>
            <a:pPr defTabSz="609630"/>
            <a:endParaRPr lang="es-MX" sz="1400" dirty="0">
              <a:solidFill>
                <a:prstClr val="white">
                  <a:lumMod val="10000"/>
                </a:prstClr>
              </a:solidFill>
              <a:latin typeface="Plus Jakarta Sans"/>
            </a:endParaRPr>
          </a:p>
          <a:p>
            <a:pPr defTabSz="609630"/>
            <a:r>
              <a:rPr lang="es-MX" sz="1400" b="1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Nivel de Confianza: </a:t>
            </a:r>
            <a:r>
              <a:rPr lang="es-MX" sz="1400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La probabilidad máxima con la que se podrá asegurar que el parámetro a estimar se encuentra dentro del intervalo estimado</a:t>
            </a:r>
          </a:p>
          <a:p>
            <a:pPr defTabSz="609630"/>
            <a:endParaRPr lang="es-MX" sz="1400" b="1" dirty="0">
              <a:solidFill>
                <a:prstClr val="white">
                  <a:lumMod val="10000"/>
                </a:prstClr>
              </a:solidFill>
              <a:latin typeface="Plus Jakarta Sans"/>
            </a:endParaRPr>
          </a:p>
          <a:p>
            <a:pPr defTabSz="609630"/>
            <a:r>
              <a:rPr lang="es-MX" sz="1400" b="1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Margen de error: </a:t>
            </a:r>
            <a:r>
              <a:rPr lang="es-MX" sz="1400" dirty="0">
                <a:solidFill>
                  <a:prstClr val="white">
                    <a:lumMod val="10000"/>
                  </a:prstClr>
                </a:solidFill>
                <a:latin typeface="Plus Jakarta Sans"/>
              </a:rPr>
              <a:t>Expresa la cantidad de error en un muestro aleatorio, cuanto mayor sea el margen de error menor es el nivel de confianza</a:t>
            </a:r>
          </a:p>
          <a:p>
            <a:pPr defTabSz="609630"/>
            <a:endParaRPr lang="es-MX" sz="1778" b="1" dirty="0">
              <a:solidFill>
                <a:prstClr val="white">
                  <a:lumMod val="10000"/>
                </a:prstClr>
              </a:solidFill>
            </a:endParaRPr>
          </a:p>
          <a:p>
            <a:pPr defTabSz="609630"/>
            <a:endParaRPr lang="es-MX" sz="1778" b="1" dirty="0">
              <a:solidFill>
                <a:prstClr val="white">
                  <a:lumMod val="10000"/>
                </a:prstClr>
              </a:solidFill>
            </a:endParaRPr>
          </a:p>
          <a:p>
            <a:pPr defTabSz="609630"/>
            <a:endParaRPr lang="es-CO" sz="1778" dirty="0"/>
          </a:p>
        </p:txBody>
      </p:sp>
    </p:spTree>
    <p:extLst>
      <p:ext uri="{BB962C8B-B14F-4D97-AF65-F5344CB8AC3E}">
        <p14:creationId xmlns:p14="http://schemas.microsoft.com/office/powerpoint/2010/main" val="2889775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EB65D-742E-EF4A-26C4-8B9C16CC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007" y="1158706"/>
            <a:ext cx="10545832" cy="1069013"/>
          </a:xfrm>
        </p:spPr>
        <p:txBody>
          <a:bodyPr/>
          <a:lstStyle/>
          <a:p>
            <a:r>
              <a:rPr lang="es-MX" sz="4466" dirty="0"/>
              <a:t>¿</a:t>
            </a:r>
            <a:r>
              <a:rPr lang="es-MX" sz="3600" dirty="0">
                <a:solidFill>
                  <a:schemeClr val="tx2">
                    <a:lumMod val="50000"/>
                  </a:schemeClr>
                </a:solidFill>
                <a:latin typeface="Plus Jakarta Sans"/>
              </a:rPr>
              <a:t>Cómo determinar el tamaño de la muestra, nivel de confianza y margen de error?</a:t>
            </a:r>
            <a:endParaRPr lang="es-CO" sz="3600" dirty="0">
              <a:solidFill>
                <a:schemeClr val="tx2">
                  <a:lumMod val="50000"/>
                </a:schemeClr>
              </a:solidFill>
              <a:latin typeface="Plus Jakarta Sans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080B46DF-A6F5-075C-447A-5B4FEF233873}"/>
              </a:ext>
            </a:extLst>
          </p:cNvPr>
          <p:cNvSpPr txBox="1">
            <a:spLocks/>
          </p:cNvSpPr>
          <p:nvPr/>
        </p:nvSpPr>
        <p:spPr>
          <a:xfrm>
            <a:off x="1440396" y="2653733"/>
            <a:ext cx="3348273" cy="30455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9067"/>
            <a:endParaRPr lang="es-MX" sz="1985" i="1" dirty="0">
              <a:solidFill>
                <a:schemeClr val="tx1"/>
              </a:solidFill>
            </a:endParaRPr>
          </a:p>
          <a:p>
            <a:pPr marL="189067"/>
            <a:r>
              <a:rPr lang="es-MX" sz="1985" i="1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7000"/>
              </a:lnSpc>
              <a:spcAft>
                <a:spcPts val="993"/>
              </a:spcAft>
            </a:pPr>
            <a:r>
              <a:rPr lang="es-MX" sz="173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73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9067"/>
            <a:endParaRPr lang="es-MX" sz="1985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8FA97D-CDE6-A375-D4FC-7E400B5C20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40" t="34147" r="29791" b="9703"/>
          <a:stretch/>
        </p:blipFill>
        <p:spPr>
          <a:xfrm>
            <a:off x="2145106" y="2653732"/>
            <a:ext cx="7468560" cy="3838989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376A2E82-84D8-F9CC-B408-DA397F22F651}"/>
              </a:ext>
            </a:extLst>
          </p:cNvPr>
          <p:cNvSpPr txBox="1">
            <a:spLocks/>
          </p:cNvSpPr>
          <p:nvPr/>
        </p:nvSpPr>
        <p:spPr>
          <a:xfrm>
            <a:off x="351726" y="2372351"/>
            <a:ext cx="5525611" cy="36060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1778" b="1" dirty="0"/>
              <a:t>Tamaño de muestra para poblaciones infinitas</a:t>
            </a:r>
            <a:endParaRPr lang="es-CO" sz="1778" dirty="0"/>
          </a:p>
        </p:txBody>
      </p:sp>
    </p:spTree>
    <p:extLst>
      <p:ext uri="{BB962C8B-B14F-4D97-AF65-F5344CB8AC3E}">
        <p14:creationId xmlns:p14="http://schemas.microsoft.com/office/powerpoint/2010/main" val="1176973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9"/>
          <p:cNvSpPr txBox="1">
            <a:spLocks noGrp="1"/>
          </p:cNvSpPr>
          <p:nvPr>
            <p:ph type="title"/>
          </p:nvPr>
        </p:nvSpPr>
        <p:spPr>
          <a:xfrm>
            <a:off x="1033045" y="130373"/>
            <a:ext cx="4100058" cy="1068157"/>
          </a:xfrm>
          <a:prstGeom prst="rect">
            <a:avLst/>
          </a:prstGeom>
          <a:solidFill>
            <a:schemeClr val="accent2"/>
          </a:solidFill>
        </p:spPr>
        <p:txBody>
          <a:bodyPr spcFirstLastPara="1" vert="horz" wrap="square" lIns="116092" tIns="116092" rIns="116092" bIns="116092" rtlCol="0" anchor="t" anchorCtr="0">
            <a:noAutofit/>
          </a:bodyPr>
          <a:lstStyle/>
          <a:p>
            <a:r>
              <a:rPr lang="es-AR" dirty="0"/>
              <a:t>Ficha técnica</a:t>
            </a:r>
          </a:p>
        </p:txBody>
      </p:sp>
      <p:pic>
        <p:nvPicPr>
          <p:cNvPr id="662" name="Google Shape;662;p59"/>
          <p:cNvPicPr preferRelativeResize="0"/>
          <p:nvPr/>
        </p:nvPicPr>
        <p:blipFill rotWithShape="1">
          <a:blip r:embed="rId3">
            <a:alphaModFix/>
          </a:blip>
          <a:srcRect l="45568" t="8439" r="16939" b="1970"/>
          <a:stretch/>
        </p:blipFill>
        <p:spPr>
          <a:xfrm>
            <a:off x="7801469" y="238718"/>
            <a:ext cx="4100058" cy="638056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FA6AE70-9631-4D99-B298-90924FD4A677}"/>
              </a:ext>
            </a:extLst>
          </p:cNvPr>
          <p:cNvGraphicFramePr>
            <a:graphicFrameLocks noGrp="1"/>
          </p:cNvGraphicFramePr>
          <p:nvPr/>
        </p:nvGraphicFramePr>
        <p:xfrm>
          <a:off x="1033045" y="1198530"/>
          <a:ext cx="6237565" cy="5302154"/>
        </p:xfrm>
        <a:graphic>
          <a:graphicData uri="http://schemas.openxmlformats.org/drawingml/2006/table">
            <a:tbl>
              <a:tblPr firstRow="1" bandRow="1"/>
              <a:tblGrid>
                <a:gridCol w="3118782">
                  <a:extLst>
                    <a:ext uri="{9D8B030D-6E8A-4147-A177-3AD203B41FA5}">
                      <a16:colId xmlns:a16="http://schemas.microsoft.com/office/drawing/2014/main" val="3223634700"/>
                    </a:ext>
                  </a:extLst>
                </a:gridCol>
                <a:gridCol w="3118783">
                  <a:extLst>
                    <a:ext uri="{9D8B030D-6E8A-4147-A177-3AD203B41FA5}">
                      <a16:colId xmlns:a16="http://schemas.microsoft.com/office/drawing/2014/main" val="3866715657"/>
                    </a:ext>
                  </a:extLst>
                </a:gridCol>
              </a:tblGrid>
              <a:tr h="631929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Técnica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Encuesta personal virtual(Google forms)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3024789618"/>
                  </a:ext>
                </a:extLst>
              </a:tr>
              <a:tr h="812774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Instrumento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Cuestionario semiestructurado( Preguntas abiertas y cerradas)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68751178"/>
                  </a:ext>
                </a:extLst>
              </a:tr>
              <a:tr h="470893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Preguntas formuladas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30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1484321036"/>
                  </a:ext>
                </a:extLst>
              </a:tr>
              <a:tr h="1973879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Población objeto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Hombres y mujeres desde los 18 hasta los 80 años. Con requerimientos especiales alimentación diaria, que buscan llevar una vida saludable y no cuentan con tiempo suficiente para la preparación de sus alimentos.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2233691114"/>
                  </a:ext>
                </a:extLst>
              </a:tr>
              <a:tr h="470893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Cubrimiento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Cali y Tuluá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597993428"/>
                  </a:ext>
                </a:extLst>
              </a:tr>
              <a:tr h="470893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Tipo de muestreo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Aleatorio simple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3299730421"/>
                  </a:ext>
                </a:extLst>
              </a:tr>
              <a:tr h="470893">
                <a:tc>
                  <a:txBody>
                    <a:bodyPr/>
                    <a:lstStyle/>
                    <a:p>
                      <a:r>
                        <a:rPr lang="es-AR" sz="1500" b="1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Fecha de trabajo de campo</a:t>
                      </a:r>
                    </a:p>
                  </a:txBody>
                  <a:tcPr marL="116111" marR="116111" marT="58055" marB="58055"/>
                </a:tc>
                <a:tc>
                  <a:txBody>
                    <a:bodyPr/>
                    <a:lstStyle/>
                    <a:p>
                      <a:r>
                        <a:rPr lang="es-AR" sz="1500" dirty="0">
                          <a:latin typeface="Fira Sans" panose="020B0604020202020204" charset="0"/>
                          <a:ea typeface="Inconsolata" panose="020B0604020202020204" charset="0"/>
                          <a:cs typeface="Fira Sans" panose="020B0604020202020204" charset="0"/>
                        </a:rPr>
                        <a:t>17,18 y 19 de abril, 2021</a:t>
                      </a:r>
                    </a:p>
                  </a:txBody>
                  <a:tcPr marL="116111" marR="116111" marT="58055" marB="58055"/>
                </a:tc>
                <a:extLst>
                  <a:ext uri="{0D108BD9-81ED-4DB2-BD59-A6C34878D82A}">
                    <a16:rowId xmlns:a16="http://schemas.microsoft.com/office/drawing/2014/main" val="19437336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9550" y="6086474"/>
            <a:ext cx="10668000" cy="581025"/>
          </a:xfrm>
          <a:prstGeom prst="roundRect">
            <a:avLst>
              <a:gd name="adj" fmla="val 19672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62000" y="1524000"/>
            <a:ext cx="3403550" cy="1362075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0B19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2876550"/>
            <a:ext cx="3403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1524000"/>
            <a:ext cx="3403550" cy="38100"/>
          </a:xfrm>
          <a:prstGeom prst="rect">
            <a:avLst/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1524000"/>
            <a:ext cx="9525" cy="13620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56025" y="1524000"/>
            <a:ext cx="9525" cy="13620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94150" y="1524000"/>
            <a:ext cx="3403550" cy="1362075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94150" y="2876550"/>
            <a:ext cx="34035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94150" y="1524000"/>
            <a:ext cx="340355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94150" y="1524000"/>
            <a:ext cx="9525" cy="13620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88175" y="1524000"/>
            <a:ext cx="9525" cy="13620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26300" y="1524000"/>
            <a:ext cx="3403699" cy="1362075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26300" y="2876550"/>
            <a:ext cx="340369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26300" y="1524000"/>
            <a:ext cx="3403699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26300" y="1524000"/>
            <a:ext cx="9525" cy="13620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1420475" y="1524000"/>
            <a:ext cx="9525" cy="13620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52525" y="6376986"/>
            <a:ext cx="627459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Plus Jakarta Sans"/>
              </a:rPr>
              <a:t>Del mercado total → al mercado atendible → al mercado capturable.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6248400"/>
            <a:ext cx="20002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38BDF8"/>
                </a:solidFill>
                <a:latin typeface="Plus Jakarta Sans"/>
              </a:rPr>
              <a:t>ANÁLISIS DE VIABILIDAD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41426" y="80323"/>
            <a:ext cx="340355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B192C"/>
                </a:solidFill>
                <a:latin typeface="Playfair Display"/>
              </a:rPr>
              <a:t>TAM · SAM · SOM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600" y="1752600"/>
            <a:ext cx="304160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B192C"/>
                </a:solidFill>
                <a:latin typeface="Plus Jakarta Sans"/>
              </a:rPr>
              <a:t>TAM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2750" y="1752600"/>
            <a:ext cx="304160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D9488"/>
                </a:solidFill>
                <a:latin typeface="Plus Jakarta Sans"/>
              </a:rPr>
              <a:t>SAM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4900" y="1752600"/>
            <a:ext cx="3041749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Plus Jakarta Sans"/>
              </a:rPr>
              <a:t>SOM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053" y="1905900"/>
            <a:ext cx="2995372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B192C"/>
                </a:solidFill>
                <a:latin typeface="Plus Jakarta Sans"/>
              </a:rPr>
              <a:t>Total Addressable Market</a:t>
            </a:r>
            <a:r>
              <a:rPr lang="es-MX" sz="1350" b="1" i="0" u="none" dirty="0">
                <a:solidFill>
                  <a:srgbClr val="0B192C"/>
                </a:solidFill>
                <a:latin typeface="Plus Jakarta Sans"/>
              </a:rPr>
              <a:t>-Mercado global</a:t>
            </a:r>
            <a:endParaRPr sz="1350" b="1" i="0" u="none" dirty="0">
              <a:solidFill>
                <a:srgbClr val="0B192C"/>
              </a:solidFill>
              <a:latin typeface="Plus Jakart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2373" y="2127619"/>
            <a:ext cx="310312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MX" sz="1000" b="0" i="0" u="none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  <a:latin typeface="Plus Jakarta Sans"/>
              </a:rPr>
              <a:t>Mujeres entre los 15 y 50 años, estratos 2,3,4, residentes de las principales ciudades Colombia </a:t>
            </a:r>
            <a:r>
              <a:rPr lang="es-MX" sz="1000" b="0" i="0" u="none" dirty="0">
                <a:solidFill>
                  <a:schemeClr val="tx2">
                    <a:lumMod val="50000"/>
                  </a:schemeClr>
                </a:solidFill>
                <a:highlight>
                  <a:srgbClr val="00FF00"/>
                </a:highlight>
                <a:latin typeface="Plus Jakarta Sans"/>
              </a:rPr>
              <a:t>que buscan productos capilares de origen natural para fortalecer el folículo piloso y recuperar el cabello del daño provocado por alisadoras</a:t>
            </a:r>
            <a:r>
              <a:rPr lang="es-MX" sz="1000" b="0" i="0" u="none" dirty="0">
                <a:solidFill>
                  <a:schemeClr val="tx2">
                    <a:lumMod val="50000"/>
                  </a:schemeClr>
                </a:solidFill>
                <a:latin typeface="Plus Jakarta Sans"/>
              </a:rPr>
              <a:t>.</a:t>
            </a:r>
            <a:endParaRPr sz="1000" b="0" i="0" u="none" dirty="0">
              <a:solidFill>
                <a:schemeClr val="tx2">
                  <a:lumMod val="50000"/>
                </a:schemeClr>
              </a:solidFill>
              <a:latin typeface="Plus Jakarta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32275" y="2009775"/>
            <a:ext cx="384208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Serviceable Available Market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32275" y="2305050"/>
            <a:ext cx="30225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La porción del mercado geográfico y sectorial que podemos atender.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4425" y="2009775"/>
            <a:ext cx="384227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Plus Jakarta Sans"/>
              </a:rPr>
              <a:t>Serviceable Obtainable Market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4425" y="2305050"/>
            <a:ext cx="30226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La porción que razonablemente podemos captar en el corto plazo.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C2AF4B32-CC71-4E24-8601-480360144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619124" y="3001275"/>
            <a:ext cx="3508323" cy="308001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DEF810B-78C2-499D-975F-12D978612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525" y="2966243"/>
            <a:ext cx="3305175" cy="275431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03336E9-AAAD-4A67-A934-C9ED1CF3A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145" y="3023393"/>
            <a:ext cx="3268979" cy="2724150"/>
          </a:xfrm>
          <a:prstGeom prst="rect">
            <a:avLst/>
          </a:prstGeom>
        </p:spPr>
      </p:pic>
      <p:sp>
        <p:nvSpPr>
          <p:cNvPr id="34" name="Abrir llave 33">
            <a:extLst>
              <a:ext uri="{FF2B5EF4-FFF2-40B4-BE49-F238E27FC236}">
                <a16:creationId xmlns:a16="http://schemas.microsoft.com/office/drawing/2014/main" id="{26951E2C-80EF-45B3-8E6E-5CC8B0C828C3}"/>
              </a:ext>
            </a:extLst>
          </p:cNvPr>
          <p:cNvSpPr/>
          <p:nvPr/>
        </p:nvSpPr>
        <p:spPr>
          <a:xfrm>
            <a:off x="262328" y="4457699"/>
            <a:ext cx="356796" cy="886294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F3EB995-7B96-4F41-86B0-2DDB0786A2C5}"/>
              </a:ext>
            </a:extLst>
          </p:cNvPr>
          <p:cNvSpPr/>
          <p:nvPr/>
        </p:nvSpPr>
        <p:spPr>
          <a:xfrm>
            <a:off x="866920" y="1206380"/>
            <a:ext cx="2445906" cy="291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2">
                    <a:lumMod val="50000"/>
                  </a:schemeClr>
                </a:solidFill>
              </a:rPr>
              <a:t>Población mujeres  entre 15 y 50 años 27,1%</a:t>
            </a:r>
            <a:endParaRPr lang="es-CO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389B1B8-4B0D-47D9-955C-05A41488A457}"/>
              </a:ext>
            </a:extLst>
          </p:cNvPr>
          <p:cNvSpPr/>
          <p:nvPr/>
        </p:nvSpPr>
        <p:spPr>
          <a:xfrm>
            <a:off x="4394150" y="592111"/>
            <a:ext cx="3384500" cy="9052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SAM: 12% Utiliza o ha utilizado alisadoras</a:t>
            </a:r>
          </a:p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SAM= TAM*%Mujeres que se alisan</a:t>
            </a:r>
          </a:p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SAM= 10.146.240*12%</a:t>
            </a:r>
          </a:p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SAM:1.217.548</a:t>
            </a:r>
          </a:p>
          <a:p>
            <a:pPr algn="ctr"/>
            <a:endParaRPr lang="es-MX" sz="11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s-CO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4E82C32-8A99-4FC5-B51B-07B6D77DCC20}"/>
              </a:ext>
            </a:extLst>
          </p:cNvPr>
          <p:cNvSpPr/>
          <p:nvPr/>
        </p:nvSpPr>
        <p:spPr>
          <a:xfrm>
            <a:off x="866920" y="712032"/>
            <a:ext cx="2445906" cy="4681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2">
                    <a:lumMod val="50000"/>
                  </a:schemeClr>
                </a:solidFill>
              </a:rPr>
              <a:t>52.000.000 personas*27,1%= </a:t>
            </a:r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14.092.000</a:t>
            </a:r>
            <a:r>
              <a:rPr lang="es-MX" sz="1100" dirty="0">
                <a:solidFill>
                  <a:schemeClr val="tx2">
                    <a:lumMod val="50000"/>
                  </a:schemeClr>
                </a:solidFill>
              </a:rPr>
              <a:t> * 72 % </a:t>
            </a:r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TAM</a:t>
            </a:r>
            <a:r>
              <a:rPr lang="es-MX" sz="1100" dirty="0">
                <a:solidFill>
                  <a:schemeClr val="tx2">
                    <a:lumMod val="50000"/>
                  </a:schemeClr>
                </a:solidFill>
              </a:rPr>
              <a:t>: Mujeres= </a:t>
            </a:r>
            <a:r>
              <a:rPr lang="es-MX" sz="11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10.146.240</a:t>
            </a:r>
            <a:endParaRPr lang="es-CO" sz="1100" b="1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2D81298-AFF5-4305-A669-C141BD0FAB63}"/>
              </a:ext>
            </a:extLst>
          </p:cNvPr>
          <p:cNvSpPr/>
          <p:nvPr/>
        </p:nvSpPr>
        <p:spPr>
          <a:xfrm>
            <a:off x="8045500" y="578874"/>
            <a:ext cx="3384500" cy="9052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SOM=SAM*% de mi capacidad de respuesta al mercado.</a:t>
            </a:r>
          </a:p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SOM= 1.217.548*0,3%</a:t>
            </a:r>
          </a:p>
          <a:p>
            <a:pPr algn="ctr"/>
            <a:r>
              <a:rPr lang="es-MX" sz="11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SOM:3.652  </a:t>
            </a:r>
            <a:r>
              <a:rPr lang="es-MX" sz="1100" b="1" dirty="0">
                <a:solidFill>
                  <a:schemeClr val="tx2">
                    <a:lumMod val="50000"/>
                  </a:schemeClr>
                </a:solidFill>
              </a:rPr>
              <a:t>personas</a:t>
            </a:r>
            <a:endParaRPr lang="es-CO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1468</Words>
  <Application>Microsoft Office PowerPoint</Application>
  <PresentationFormat>Panorámica</PresentationFormat>
  <Paragraphs>247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Playfair Display</vt:lpstr>
      <vt:lpstr>Oswald</vt:lpstr>
      <vt:lpstr>Arial</vt:lpstr>
      <vt:lpstr>Arial Narrow</vt:lpstr>
      <vt:lpstr>Fira Sans</vt:lpstr>
      <vt:lpstr>Plus Jakarta Sans</vt:lpstr>
      <vt:lpstr>Times New Roman</vt:lpstr>
      <vt:lpstr>Calibri</vt:lpstr>
      <vt:lpstr>Inconsolata</vt:lpstr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Metodología</vt:lpstr>
      <vt:lpstr>¿Cómo determinar el tamaño de la muestra, nivel de confianza y margen de error?</vt:lpstr>
      <vt:lpstr>Ficha técnica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Asus</dc:creator>
  <cp:keywords/>
  <dc:description>generated using python-pptx</dc:description>
  <cp:lastModifiedBy>Erlendy Ibarbo Perlaza</cp:lastModifiedBy>
  <cp:revision>16</cp:revision>
  <dcterms:created xsi:type="dcterms:W3CDTF">2013-01-27T09:14:16Z</dcterms:created>
  <dcterms:modified xsi:type="dcterms:W3CDTF">2026-10-05T21:09:23Z</dcterms:modified>
  <cp:category/>
</cp:coreProperties>
</file>