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500A-5F7D-4111-B261-71EBEA9AC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7CCAEE-FC4E-4017-BE33-DB17335D1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39741-5A60-41C7-B234-381A5112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B64DF-FF17-4C4F-BCF8-A2B98DB3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EEB40-D47E-4026-B2B6-39C52920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1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E5B66-7506-46D6-9980-6C914D4F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DBF8A-4DB5-4E78-8738-BF6BA2CAF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B7637-7098-43A5-88A5-57156A49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9FDECE-F4AD-4C7A-8740-6E0FF2CE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0C216B-F6C0-41ED-BC28-0576EFAD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90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BCB4C7-22E2-44D0-A359-41EE1152E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D771FA-873B-4B57-9B0A-464459A2D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22C8C0-B848-40CB-8893-42AA8B69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6D0CD-F77E-4A52-A3D2-BAE48D8D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0C8B80-5062-44D3-80B3-71CFB15F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5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F69B9-E0E3-4BBC-8386-99647F18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487D2-EA7D-4315-8510-ED68A05A1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D031E-4E3F-4C77-A1E2-FA39C374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35B42-2A94-422E-94A7-AB48E465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A2468-AC97-441A-835B-CAE6A611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84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7428E-B24B-48CC-9219-614E3ACF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29C2E-7222-49D9-BFD1-07918AD54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DF55B6-E5F5-484B-A8F1-20065337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84DC9-42B2-4391-9333-EF4A9B22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DDEF30-25C7-4E71-8598-256881EB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89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62237-78AC-4A32-B40F-BF032253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DBDD8-9CF9-4EA2-A048-35662CABD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B2AC43-A6C7-4057-9CFC-34D9BAC2B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DAC90-0270-46D6-82CC-C5B94692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663CB0-724F-4B4F-8B20-1F03A218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96E42-0534-4653-8A64-FCBE47D8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16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634DB-558D-47C5-BF6E-D78E580C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36E8C-93B6-4A1B-A2CD-A8E51CB56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8CB02-2DF6-432A-A765-35EF5307A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2EE34C-1B36-4A6F-830E-4DDD34165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FCCF0B-6324-43D3-9A90-10D935594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618E10-92CD-4A91-8D0B-A12A9DBA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BB4FA4-B6F2-48EF-BB6A-6655EB47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C988EE-4EDF-45FA-A1DC-CF098B6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21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C84A3-5B98-434A-A36B-65303579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FDF5CB-0ED2-4504-A3D1-6F6459AC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CA5481-A5D9-41DD-9625-4268D9C3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3327E4-708B-4F94-8D74-829F704D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58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9F8660-EF4B-425E-BE25-31B5C5B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4DDB7A-E984-4D44-8DDD-1F2332D8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7B456E-F741-4E1F-9C91-44EC1F23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09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BF535-BA38-4848-89B0-CE97CED6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61411-E2CA-40A2-B812-A6886E93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EB8553-E3BF-4D52-978D-B36299363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A1F858-FC0A-42C8-A2DB-43024627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41E4E-A6F9-4F7D-A72D-AFDD6FB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55BD8-0726-474E-A13B-880AF89C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57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DD003-1196-41B8-90D6-920B519D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6F0B6D-CB79-4E85-9490-9B7DCC49E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D1F7DE-324D-4741-93FB-23CA0AE0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7863CA-DF72-4454-81D5-CEC26802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74A646-E445-4C6C-92CA-32D93D01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CDDD4C-8E36-41A5-9056-9E60AF06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0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330BBC-CD54-4FA6-B6F9-05D7B385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8CBFC-68EE-4EDB-9AE8-E455783D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40594-10C3-4DBE-8CF6-E4C4F1F7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2354-D1B5-4047-B3D8-952B0AC7D466}" type="datetimeFigureOut">
              <a:rPr lang="es-CO" smtClean="0"/>
              <a:t>23/06/2026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F2082-D6AC-4716-94CE-06F8353F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8888A-3908-4E73-BE2C-67415AA4D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FD07-3D6C-4D7A-A7E3-36BFA3E3E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86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odelos de toma de decisiones y estrategias de internacionalización">
            <a:extLst>
              <a:ext uri="{FF2B5EF4-FFF2-40B4-BE49-F238E27FC236}">
                <a16:creationId xmlns:a16="http://schemas.microsoft.com/office/drawing/2014/main" id="{D3BF294E-3AA8-4B71-8CA2-D4A237E28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945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E82B7F-5B92-426A-8554-937185DB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365" y="0"/>
            <a:ext cx="1246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77702B-6D44-40F9-B97B-858DF07A2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44407"/>
              </p:ext>
            </p:extLst>
          </p:nvPr>
        </p:nvGraphicFramePr>
        <p:xfrm>
          <a:off x="968188" y="627529"/>
          <a:ext cx="10318378" cy="5554692"/>
        </p:xfrm>
        <a:graphic>
          <a:graphicData uri="http://schemas.openxmlformats.org/drawingml/2006/table">
            <a:tbl>
              <a:tblPr/>
              <a:tblGrid>
                <a:gridCol w="2021341">
                  <a:extLst>
                    <a:ext uri="{9D8B030D-6E8A-4147-A177-3AD203B41FA5}">
                      <a16:colId xmlns:a16="http://schemas.microsoft.com/office/drawing/2014/main" val="2702686517"/>
                    </a:ext>
                  </a:extLst>
                </a:gridCol>
                <a:gridCol w="2765679">
                  <a:extLst>
                    <a:ext uri="{9D8B030D-6E8A-4147-A177-3AD203B41FA5}">
                      <a16:colId xmlns:a16="http://schemas.microsoft.com/office/drawing/2014/main" val="1242164043"/>
                    </a:ext>
                  </a:extLst>
                </a:gridCol>
                <a:gridCol w="2765679">
                  <a:extLst>
                    <a:ext uri="{9D8B030D-6E8A-4147-A177-3AD203B41FA5}">
                      <a16:colId xmlns:a16="http://schemas.microsoft.com/office/drawing/2014/main" val="4248154480"/>
                    </a:ext>
                  </a:extLst>
                </a:gridCol>
                <a:gridCol w="2765679">
                  <a:extLst>
                    <a:ext uri="{9D8B030D-6E8A-4147-A177-3AD203B41FA5}">
                      <a16:colId xmlns:a16="http://schemas.microsoft.com/office/drawing/2014/main" val="2960858914"/>
                    </a:ext>
                  </a:extLst>
                </a:gridCol>
              </a:tblGrid>
              <a:tr h="190126">
                <a:tc>
                  <a:txBody>
                    <a:bodyPr/>
                    <a:lstStyle/>
                    <a:p>
                      <a:r>
                        <a:rPr lang="es-CO" sz="1000" dirty="0"/>
                        <a:t>Estrategia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Significado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Características principales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Ejemplo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72698"/>
                  </a:ext>
                </a:extLst>
              </a:tr>
              <a:tr h="1240027">
                <a:tc>
                  <a:txBody>
                    <a:bodyPr/>
                    <a:lstStyle/>
                    <a:p>
                      <a:r>
                        <a:rPr lang="es-CO" sz="1000" b="1" dirty="0"/>
                        <a:t>Born Global</a:t>
                      </a:r>
                      <a:endParaRPr lang="es-CO" sz="1000" dirty="0"/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Empresas que nacen con una visión internacional y comienzan a operar en mercados extranjeros desde sus primeros años de creación.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- Internacionalización rápida.- Uso intensivo de tecnología e innovación.- Pocos recursos físicos en el exterior.- Enfoque en nichos globales.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Una startup de software colombiana que vende sus servicios en América, Europa y Asia desde su primer año de operación.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794058"/>
                  </a:ext>
                </a:extLst>
              </a:tr>
              <a:tr h="1240027">
                <a:tc>
                  <a:txBody>
                    <a:bodyPr/>
                    <a:lstStyle/>
                    <a:p>
                      <a:r>
                        <a:rPr lang="es-CO" sz="1000" b="1" dirty="0"/>
                        <a:t>Global</a:t>
                      </a:r>
                      <a:endParaRPr lang="es-CO" sz="1000" dirty="0"/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Estrategia en la que la empresa estandariza sus productos, procesos y estrategias para atender mercados internacionales de manera uniforme.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- Productos similares en todos los países.- Economías de escala.- Control centralizado.- Menor adaptación local.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Apple Inc. vende el mismo iPhone en la mayoría de los mercados del mundo con pocas modificaciones.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02169"/>
                  </a:ext>
                </a:extLst>
              </a:tr>
              <a:tr h="1240027">
                <a:tc>
                  <a:txBody>
                    <a:bodyPr/>
                    <a:lstStyle/>
                    <a:p>
                      <a:r>
                        <a:rPr lang="es-CO" sz="1000" b="1"/>
                        <a:t>Multinacional</a:t>
                      </a:r>
                      <a:endParaRPr lang="es-CO" sz="1000"/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Estrategia donde la empresa adapta sus productos y operaciones a las necesidades específicas de cada país o región.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- Alta adaptación local.- Autonomía de las filiales.- Productos y campañas diferenciadas.- Respuesta a preferencias culturales.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Nestlé adapta muchos de sus productos según los gustos y hábitos de consumo de cada país.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76850"/>
                  </a:ext>
                </a:extLst>
              </a:tr>
              <a:tr h="1631615">
                <a:tc>
                  <a:txBody>
                    <a:bodyPr/>
                    <a:lstStyle/>
                    <a:p>
                      <a:r>
                        <a:rPr lang="es-CO" sz="1000" b="1"/>
                        <a:t>Transnacional</a:t>
                      </a:r>
                      <a:endParaRPr lang="es-CO" sz="1000"/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Estrategia que busca combinar la eficiencia global con la capacidad de adaptación local, compartiendo conocimientos entre todas las unidades de la empresa.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/>
                        <a:t>- Equilibrio entre estandarización y adaptación.- Red global de operaciones.- Innovación compartida.- Coordinación entre matriz y filiales.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/>
                        <a:t>Unilever desarrolla estrategias globales, pero adapta productos y campañas a cada mercado local.</a:t>
                      </a:r>
                    </a:p>
                  </a:txBody>
                  <a:tcPr marL="50597" marR="50597" marT="25298" marB="25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34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7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4CD7B-80E4-42D1-9453-4AAC83F3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EJEMPLOS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897FA1-1618-4ECB-8042-133C171FE12F}"/>
              </a:ext>
            </a:extLst>
          </p:cNvPr>
          <p:cNvSpPr txBox="1"/>
          <p:nvPr/>
        </p:nvSpPr>
        <p:spPr>
          <a:xfrm>
            <a:off x="466164" y="2131699"/>
            <a:ext cx="5190565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MX" b="1" dirty="0"/>
              <a:t>Situación</a:t>
            </a:r>
          </a:p>
          <a:p>
            <a:r>
              <a:rPr lang="es-MX" dirty="0"/>
              <a:t>La empresa colombiana </a:t>
            </a:r>
            <a:r>
              <a:rPr lang="es-MX" b="1" dirty="0"/>
              <a:t>Café del Pacífico S.A.S.</a:t>
            </a:r>
            <a:r>
              <a:rPr lang="es-MX" dirty="0"/>
              <a:t> exporta café premium a diferentes países. Durante los últimos seis meses, las ventas en Alemania han disminuido un 25%.</a:t>
            </a:r>
          </a:p>
          <a:p>
            <a:endParaRPr lang="es-MX" dirty="0"/>
          </a:p>
          <a:p>
            <a:r>
              <a:rPr lang="es-MX" dirty="0"/>
              <a:t>La gerencia tiene tres alternativas:</a:t>
            </a:r>
          </a:p>
          <a:p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Reducir el precio de venta en un 10%. </a:t>
            </a:r>
          </a:p>
          <a:p>
            <a:pPr>
              <a:buFont typeface="+mj-lt"/>
              <a:buAutoNum type="arabicPeriod"/>
            </a:pPr>
            <a:r>
              <a:rPr lang="es-MX" dirty="0"/>
              <a:t>Incrementar la inversión en marketing digital. </a:t>
            </a:r>
          </a:p>
          <a:p>
            <a:pPr>
              <a:buFont typeface="+mj-lt"/>
              <a:buAutoNum type="arabicPeriod"/>
            </a:pPr>
            <a:r>
              <a:rPr lang="es-MX" dirty="0"/>
              <a:t>Buscar un distribuidor local alemán con experiencia en café gourmet. </a:t>
            </a:r>
          </a:p>
          <a:p>
            <a:endParaRPr lang="es-MX" dirty="0"/>
          </a:p>
          <a:p>
            <a:r>
              <a:rPr lang="es-MX" dirty="0"/>
              <a:t>La empresa dispone de estudios de mercado, información financiera y análisis de la competencia.</a:t>
            </a:r>
          </a:p>
        </p:txBody>
      </p:sp>
      <p:sp>
        <p:nvSpPr>
          <p:cNvPr id="6" name="Explosión: 14 puntos 5">
            <a:extLst>
              <a:ext uri="{FF2B5EF4-FFF2-40B4-BE49-F238E27FC236}">
                <a16:creationId xmlns:a16="http://schemas.microsoft.com/office/drawing/2014/main" id="{76D81161-0521-431E-87FB-32D9F7202BC3}"/>
              </a:ext>
            </a:extLst>
          </p:cNvPr>
          <p:cNvSpPr/>
          <p:nvPr/>
        </p:nvSpPr>
        <p:spPr>
          <a:xfrm>
            <a:off x="5468472" y="1027906"/>
            <a:ext cx="6822140" cy="5623906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¿Qué modelo de toma de decisiones debería utilizar la empresa? </a:t>
            </a:r>
          </a:p>
          <a:p>
            <a:pP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¿Qué alternativa elegiría? </a:t>
            </a:r>
          </a:p>
          <a:p>
            <a:pP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Justifique su respuesta.</a:t>
            </a:r>
          </a:p>
        </p:txBody>
      </p:sp>
    </p:spTree>
    <p:extLst>
      <p:ext uri="{BB962C8B-B14F-4D97-AF65-F5344CB8AC3E}">
        <p14:creationId xmlns:p14="http://schemas.microsoft.com/office/powerpoint/2010/main" val="131425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F2B7F-20A8-411D-A095-1AAE241E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EJEMPLO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0ED52-738B-42F0-AF47-59A3E86F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r>
              <a:rPr lang="es-MX" dirty="0"/>
              <a:t>La empresa </a:t>
            </a:r>
            <a:r>
              <a:rPr lang="es-MX" b="1" dirty="0"/>
              <a:t>Moda Latina S.A.</a:t>
            </a:r>
            <a:r>
              <a:rPr lang="es-MX" dirty="0"/>
              <a:t> desea ingresar al mercado mexicano.</a:t>
            </a:r>
          </a:p>
          <a:p>
            <a:r>
              <a:rPr lang="es-MX" dirty="0"/>
              <a:t>Dispone únicamente de un mes para tomar la decisión y cuenta con información limitada sobre los consumidores.</a:t>
            </a:r>
          </a:p>
          <a:p>
            <a:endParaRPr lang="es-CO" dirty="0"/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F1F777D7-2042-4366-B36A-0B3BD2E1F191}"/>
              </a:ext>
            </a:extLst>
          </p:cNvPr>
          <p:cNvSpPr/>
          <p:nvPr/>
        </p:nvSpPr>
        <p:spPr>
          <a:xfrm>
            <a:off x="7010400" y="2061882"/>
            <a:ext cx="4527176" cy="339762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es-MX" sz="3200" dirty="0">
                <a:solidFill>
                  <a:schemeClr val="tx1"/>
                </a:solidFill>
              </a:rPr>
              <a:t>¿Qué modelo de decisión aplica? </a:t>
            </a:r>
          </a:p>
          <a:p>
            <a:pPr>
              <a:buFont typeface="+mj-lt"/>
              <a:buAutoNum type="arabicPeriod"/>
            </a:pPr>
            <a:r>
              <a:rPr lang="es-MX" sz="3200" dirty="0">
                <a:solidFill>
                  <a:schemeClr val="tx1"/>
                </a:solidFill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1891637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402</Words>
  <Application>Microsoft Office PowerPoint</Application>
  <PresentationFormat>Panorámica</PresentationFormat>
  <Paragraphs>39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EJEMPLOS</vt:lpstr>
      <vt:lpstr>EJEMPLO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Tiana Vanessa Candelo Aguilar</dc:creator>
  <cp:lastModifiedBy>Tiana Vanessa Candelo Aguilar</cp:lastModifiedBy>
  <cp:revision>5</cp:revision>
  <dcterms:created xsi:type="dcterms:W3CDTF">2026-06-10T00:06:54Z</dcterms:created>
  <dcterms:modified xsi:type="dcterms:W3CDTF">2026-06-23T19:09:26Z</dcterms:modified>
</cp:coreProperties>
</file>