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8"/>
  </p:notesMasterIdLst>
  <p:sldIdLst>
    <p:sldId id="256" r:id="rId2"/>
    <p:sldId id="289" r:id="rId3"/>
    <p:sldId id="294" r:id="rId4"/>
    <p:sldId id="293" r:id="rId5"/>
    <p:sldId id="292" r:id="rId6"/>
    <p:sldId id="290" r:id="rId7"/>
    <p:sldId id="291" r:id="rId8"/>
    <p:sldId id="258" r:id="rId9"/>
    <p:sldId id="285" r:id="rId10"/>
    <p:sldId id="288" r:id="rId11"/>
    <p:sldId id="284" r:id="rId12"/>
    <p:sldId id="259" r:id="rId13"/>
    <p:sldId id="283" r:id="rId14"/>
    <p:sldId id="282" r:id="rId15"/>
    <p:sldId id="260" r:id="rId16"/>
    <p:sldId id="287" r:id="rId17"/>
    <p:sldId id="286" r:id="rId18"/>
    <p:sldId id="301" r:id="rId19"/>
    <p:sldId id="281" r:id="rId20"/>
    <p:sldId id="302" r:id="rId21"/>
    <p:sldId id="296" r:id="rId22"/>
    <p:sldId id="295" r:id="rId23"/>
    <p:sldId id="297" r:id="rId24"/>
    <p:sldId id="298" r:id="rId25"/>
    <p:sldId id="299" r:id="rId26"/>
    <p:sldId id="300" r:id="rId2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6955C21E-9CE2-4F69-BD7C-E60F4A3A8DB7}">
          <p14:sldIdLst>
            <p14:sldId id="256"/>
          </p14:sldIdLst>
        </p14:section>
        <p14:section name="UML" id="{7E87EC95-C0B0-4369-BBD3-98BD1342DFE2}">
          <p14:sldIdLst>
            <p14:sldId id="289"/>
            <p14:sldId id="294"/>
            <p14:sldId id="293"/>
            <p14:sldId id="292"/>
          </p14:sldIdLst>
        </p14:section>
        <p14:section name="Diagrama de clases" id="{E0D3A495-EE1B-47EB-8C39-D705DEE495D9}">
          <p14:sldIdLst>
            <p14:sldId id="290"/>
            <p14:sldId id="291"/>
          </p14:sldIdLst>
        </p14:section>
        <p14:section name="Relaciones entre clases" id="{EE208DB7-D8D4-4D1D-83F0-A894FFE1F5B4}">
          <p14:sldIdLst>
            <p14:sldId id="258"/>
            <p14:sldId id="285"/>
            <p14:sldId id="288"/>
            <p14:sldId id="284"/>
            <p14:sldId id="259"/>
            <p14:sldId id="283"/>
            <p14:sldId id="282"/>
            <p14:sldId id="260"/>
            <p14:sldId id="287"/>
            <p14:sldId id="286"/>
            <p14:sldId id="301"/>
          </p14:sldIdLst>
        </p14:section>
        <p14:section name="Diagramas de Secuencia y Colaboracion" id="{3EA2E27A-D359-454F-9C93-5CA418438C3B}">
          <p14:sldIdLst>
            <p14:sldId id="281"/>
            <p14:sldId id="302"/>
            <p14:sldId id="296"/>
            <p14:sldId id="295"/>
            <p14:sldId id="297"/>
            <p14:sldId id="298"/>
            <p14:sldId id="299"/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74" autoAdjust="0"/>
    <p:restoredTop sz="94603"/>
  </p:normalViewPr>
  <p:slideViewPr>
    <p:cSldViewPr>
      <p:cViewPr varScale="1">
        <p:scale>
          <a:sx n="105" d="100"/>
          <a:sy n="105" d="100"/>
        </p:scale>
        <p:origin x="147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4F6A4-2D12-41ED-825D-9D9FE9C4CE13}" type="datetimeFigureOut">
              <a:rPr lang="es-AR" smtClean="0"/>
              <a:t>8/4/25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E478F-5D19-4F2C-8FE4-C1331CA9687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078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78F-5D19-4F2C-8FE4-C1331CA96872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1430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964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623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1744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9929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7865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5192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2392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88790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765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33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8457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043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29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656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518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281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A4859-C31C-4751-B42B-69AE04B19D25}" type="datetimeFigureOut">
              <a:rPr lang="es-AR" smtClean="0"/>
              <a:t>8/4/25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B8B2AB-354F-45F1-BE53-BE9B63207C0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92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UML: Diagrama de Clases, Secuencia y Colaboración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6A98FF89-34F1-9647-BB1F-9629CF5D7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3278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ESPECIALIZACIÓN / GENERALIZACIÓN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 una relación entre un elemento mas general (superclase) y otro mas especifico (subclase)</a:t>
            </a:r>
          </a:p>
          <a:p>
            <a:r>
              <a:rPr lang="es-AR" dirty="0"/>
              <a:t>La especialización implica herencia</a:t>
            </a:r>
          </a:p>
          <a:p>
            <a:endParaRPr lang="es-AR" dirty="0"/>
          </a:p>
        </p:txBody>
      </p:sp>
      <p:grpSp>
        <p:nvGrpSpPr>
          <p:cNvPr id="4" name="3 Grupo"/>
          <p:cNvGrpSpPr/>
          <p:nvPr/>
        </p:nvGrpSpPr>
        <p:grpSpPr>
          <a:xfrm>
            <a:off x="5679355" y="3062470"/>
            <a:ext cx="2214578" cy="357190"/>
            <a:chOff x="5857884" y="4000504"/>
            <a:chExt cx="2214578" cy="357190"/>
          </a:xfrm>
        </p:grpSpPr>
        <p:cxnSp>
          <p:nvCxnSpPr>
            <p:cNvPr id="5" name="4 Conector recto de flecha"/>
            <p:cNvCxnSpPr/>
            <p:nvPr/>
          </p:nvCxnSpPr>
          <p:spPr>
            <a:xfrm>
              <a:off x="5857884" y="4143380"/>
              <a:ext cx="178595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5 Triángulo isósceles"/>
            <p:cNvSpPr/>
            <p:nvPr/>
          </p:nvSpPr>
          <p:spPr>
            <a:xfrm rot="5400000">
              <a:off x="7679553" y="3964785"/>
              <a:ext cx="357190" cy="42862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2428860" y="4092462"/>
            <a:ext cx="4572032" cy="1928826"/>
            <a:chOff x="2428860" y="4286256"/>
            <a:chExt cx="4572032" cy="1928826"/>
          </a:xfrm>
        </p:grpSpPr>
        <p:sp>
          <p:nvSpPr>
            <p:cNvPr id="8" name="Rectangle 1"/>
            <p:cNvSpPr>
              <a:spLocks noChangeArrowheads="1"/>
            </p:cNvSpPr>
            <p:nvPr/>
          </p:nvSpPr>
          <p:spPr bwMode="auto">
            <a:xfrm>
              <a:off x="3571868" y="4286256"/>
              <a:ext cx="2071702" cy="7858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Cuenta Bancaria</a:t>
              </a:r>
              <a:endParaRPr kumimoji="0" 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" name="8 Grupo"/>
            <p:cNvGrpSpPr/>
            <p:nvPr/>
          </p:nvGrpSpPr>
          <p:grpSpPr>
            <a:xfrm>
              <a:off x="3357554" y="5072074"/>
              <a:ext cx="813160" cy="734779"/>
              <a:chOff x="1714480" y="4694485"/>
              <a:chExt cx="813160" cy="734779"/>
            </a:xfrm>
          </p:grpSpPr>
          <p:cxnSp>
            <p:nvCxnSpPr>
              <p:cNvPr id="15" name="14 Conector recto de flecha"/>
              <p:cNvCxnSpPr/>
              <p:nvPr/>
            </p:nvCxnSpPr>
            <p:spPr>
              <a:xfrm flipV="1">
                <a:off x="1714480" y="4857760"/>
                <a:ext cx="627221" cy="57150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15 Triángulo isósceles"/>
              <p:cNvSpPr/>
              <p:nvPr/>
            </p:nvSpPr>
            <p:spPr>
              <a:xfrm rot="2695932">
                <a:off x="2346295" y="4694485"/>
                <a:ext cx="181345" cy="19985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0" name="Rectangle 1"/>
            <p:cNvSpPr>
              <a:spLocks noChangeArrowheads="1"/>
            </p:cNvSpPr>
            <p:nvPr/>
          </p:nvSpPr>
          <p:spPr bwMode="auto">
            <a:xfrm>
              <a:off x="2428860" y="5429264"/>
              <a:ext cx="2071702" cy="7858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Caja Ahorro</a:t>
              </a:r>
              <a:endParaRPr kumimoji="0" 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10 Grupo"/>
            <p:cNvGrpSpPr/>
            <p:nvPr/>
          </p:nvGrpSpPr>
          <p:grpSpPr>
            <a:xfrm rot="15558592">
              <a:off x="5101919" y="5067271"/>
              <a:ext cx="813160" cy="734779"/>
              <a:chOff x="1714480" y="4694485"/>
              <a:chExt cx="813160" cy="734779"/>
            </a:xfrm>
          </p:grpSpPr>
          <p:cxnSp>
            <p:nvCxnSpPr>
              <p:cNvPr id="13" name="12 Conector recto de flecha"/>
              <p:cNvCxnSpPr/>
              <p:nvPr/>
            </p:nvCxnSpPr>
            <p:spPr>
              <a:xfrm flipV="1">
                <a:off x="1714480" y="4857760"/>
                <a:ext cx="627221" cy="57150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13 Triángulo isósceles"/>
              <p:cNvSpPr/>
              <p:nvPr/>
            </p:nvSpPr>
            <p:spPr>
              <a:xfrm rot="2695932">
                <a:off x="2346295" y="4694485"/>
                <a:ext cx="181345" cy="199858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929190" y="5429264"/>
              <a:ext cx="2071702" cy="7858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Cuenta</a:t>
              </a:r>
              <a:r>
                <a:rPr kumimoji="0" lang="es-ES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Corriente</a:t>
              </a:r>
              <a:endParaRPr kumimoji="0" 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160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Asociación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 una relación que establece que un elemento conoce a otro: almacenándolo como variable de instancia</a:t>
            </a:r>
          </a:p>
          <a:p>
            <a:endParaRPr lang="es-AR" dirty="0"/>
          </a:p>
          <a:p>
            <a:r>
              <a:rPr lang="es-AR" dirty="0"/>
              <a:t>La navegación supone </a:t>
            </a:r>
            <a:r>
              <a:rPr lang="es-AR" dirty="0" err="1"/>
              <a:t>bidireccionalidad</a:t>
            </a:r>
            <a:endParaRPr lang="es-AR" dirty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5328178" y="4797152"/>
            <a:ext cx="1785950" cy="158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165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Agregación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La agregación es un tipo de asociación</a:t>
            </a:r>
          </a:p>
          <a:p>
            <a:endParaRPr lang="es-AR" dirty="0"/>
          </a:p>
          <a:p>
            <a:r>
              <a:rPr lang="es-AR" dirty="0"/>
              <a:t>Es una relación que especifica todo-parte entre un agregado (todo) y las partes que lo componen</a:t>
            </a:r>
          </a:p>
          <a:p>
            <a:endParaRPr lang="es-AR" dirty="0"/>
          </a:p>
          <a:p>
            <a:r>
              <a:rPr lang="es-AR" dirty="0"/>
              <a:t>No liga las vidas del todo y las partes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grpSp>
        <p:nvGrpSpPr>
          <p:cNvPr id="4" name="3 Grupo"/>
          <p:cNvGrpSpPr/>
          <p:nvPr/>
        </p:nvGrpSpPr>
        <p:grpSpPr>
          <a:xfrm>
            <a:off x="4716016" y="4797152"/>
            <a:ext cx="1714512" cy="142876"/>
            <a:chOff x="3714744" y="3429000"/>
            <a:chExt cx="1714512" cy="142876"/>
          </a:xfrm>
        </p:grpSpPr>
        <p:cxnSp>
          <p:nvCxnSpPr>
            <p:cNvPr id="5" name="4 Conector recto de flecha"/>
            <p:cNvCxnSpPr/>
            <p:nvPr/>
          </p:nvCxnSpPr>
          <p:spPr>
            <a:xfrm>
              <a:off x="3929058" y="3500438"/>
              <a:ext cx="1500198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5 Rombo"/>
            <p:cNvSpPr/>
            <p:nvPr/>
          </p:nvSpPr>
          <p:spPr>
            <a:xfrm>
              <a:off x="3714744" y="3429000"/>
              <a:ext cx="285752" cy="142876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54593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Agregación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grpSp>
        <p:nvGrpSpPr>
          <p:cNvPr id="5" name="4 Grupo"/>
          <p:cNvGrpSpPr/>
          <p:nvPr/>
        </p:nvGrpSpPr>
        <p:grpSpPr>
          <a:xfrm>
            <a:off x="714348" y="1772816"/>
            <a:ext cx="7500990" cy="3656448"/>
            <a:chOff x="857224" y="2344320"/>
            <a:chExt cx="7500990" cy="3656448"/>
          </a:xfrm>
        </p:grpSpPr>
        <p:sp>
          <p:nvSpPr>
            <p:cNvPr id="6" name="5 Rectángulo"/>
            <p:cNvSpPr/>
            <p:nvPr/>
          </p:nvSpPr>
          <p:spPr>
            <a:xfrm>
              <a:off x="1857356" y="3000372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2376893" y="3071810"/>
              <a:ext cx="9739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Facultad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7 Rectángulo"/>
            <p:cNvSpPr/>
            <p:nvPr/>
          </p:nvSpPr>
          <p:spPr>
            <a:xfrm>
              <a:off x="5286380" y="3000372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429256" y="3059668"/>
              <a:ext cx="16458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Departamentos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857224" y="4500570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1357290" y="4572008"/>
              <a:ext cx="9204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Alumno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3143240" y="4500570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3428992" y="4572008"/>
              <a:ext cx="10617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Docentes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5286380" y="3929066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5715008" y="4000504"/>
              <a:ext cx="8641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Edificio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6500826" y="5429264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7022454" y="5488560"/>
              <a:ext cx="6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Aulas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17 Conector recto de flecha"/>
            <p:cNvCxnSpPr>
              <a:endCxn id="10" idx="0"/>
            </p:cNvCxnSpPr>
            <p:nvPr/>
          </p:nvCxnSpPr>
          <p:spPr>
            <a:xfrm rot="5400000">
              <a:off x="1643044" y="3714752"/>
              <a:ext cx="928693" cy="642943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 rot="16200000" flipH="1">
              <a:off x="3036083" y="3607595"/>
              <a:ext cx="928694" cy="85725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3"/>
            <p:cNvSpPr txBox="1">
              <a:spLocks noChangeArrowheads="1"/>
            </p:cNvSpPr>
            <p:nvPr/>
          </p:nvSpPr>
          <p:spPr bwMode="auto">
            <a:xfrm>
              <a:off x="3714744" y="4214818"/>
              <a:ext cx="1214446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1100" kern="0" noProof="0" dirty="0">
                  <a:latin typeface="+mn-lt"/>
                </a:rPr>
                <a:t>empleado</a:t>
              </a:r>
              <a:endPara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Rectangle 3"/>
            <p:cNvSpPr txBox="1">
              <a:spLocks noChangeArrowheads="1"/>
            </p:cNvSpPr>
            <p:nvPr/>
          </p:nvSpPr>
          <p:spPr bwMode="auto">
            <a:xfrm>
              <a:off x="3071802" y="3571876"/>
              <a:ext cx="1214446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1100" kern="0" noProof="0" dirty="0">
                  <a:latin typeface="+mn-lt"/>
                </a:rPr>
                <a:t>contratante</a:t>
              </a:r>
              <a:endPara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Rectangle 3"/>
            <p:cNvSpPr txBox="1">
              <a:spLocks noChangeArrowheads="1"/>
            </p:cNvSpPr>
            <p:nvPr/>
          </p:nvSpPr>
          <p:spPr bwMode="auto">
            <a:xfrm>
              <a:off x="1000100" y="4214818"/>
              <a:ext cx="1214446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1100" kern="0" noProof="0" dirty="0">
                  <a:latin typeface="+mn-lt"/>
                </a:rPr>
                <a:t>1…*</a:t>
              </a:r>
              <a:endPara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3" name="63 Grupo"/>
            <p:cNvGrpSpPr/>
            <p:nvPr/>
          </p:nvGrpSpPr>
          <p:grpSpPr>
            <a:xfrm>
              <a:off x="3714744" y="3143248"/>
              <a:ext cx="1571636" cy="142876"/>
              <a:chOff x="3714744" y="3429000"/>
              <a:chExt cx="1714512" cy="142876"/>
            </a:xfrm>
          </p:grpSpPr>
          <p:cxnSp>
            <p:nvCxnSpPr>
              <p:cNvPr id="32" name="31 Conector recto de flecha"/>
              <p:cNvCxnSpPr/>
              <p:nvPr/>
            </p:nvCxnSpPr>
            <p:spPr>
              <a:xfrm>
                <a:off x="3929058" y="3500438"/>
                <a:ext cx="150019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32 Rombo"/>
              <p:cNvSpPr/>
              <p:nvPr/>
            </p:nvSpPr>
            <p:spPr>
              <a:xfrm>
                <a:off x="3714744" y="3429000"/>
                <a:ext cx="285752" cy="142876"/>
              </a:xfrm>
              <a:prstGeom prst="diamon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cxnSp>
          <p:nvCxnSpPr>
            <p:cNvPr id="24" name="23 Conector recto de flecha"/>
            <p:cNvCxnSpPr>
              <a:endCxn id="27" idx="1"/>
            </p:cNvCxnSpPr>
            <p:nvPr/>
          </p:nvCxnSpPr>
          <p:spPr>
            <a:xfrm flipV="1">
              <a:off x="3950718" y="2558634"/>
              <a:ext cx="1714512" cy="6203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63 Grupo"/>
            <p:cNvGrpSpPr/>
            <p:nvPr/>
          </p:nvGrpSpPr>
          <p:grpSpPr>
            <a:xfrm rot="1659474">
              <a:off x="3651523" y="3759997"/>
              <a:ext cx="1764401" cy="123823"/>
              <a:chOff x="3714744" y="3429000"/>
              <a:chExt cx="1714512" cy="142876"/>
            </a:xfrm>
          </p:grpSpPr>
          <p:cxnSp>
            <p:nvCxnSpPr>
              <p:cNvPr id="30" name="29 Conector recto de flecha"/>
              <p:cNvCxnSpPr/>
              <p:nvPr/>
            </p:nvCxnSpPr>
            <p:spPr>
              <a:xfrm>
                <a:off x="3929058" y="3500438"/>
                <a:ext cx="150019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30 Rombo"/>
              <p:cNvSpPr/>
              <p:nvPr/>
            </p:nvSpPr>
            <p:spPr>
              <a:xfrm>
                <a:off x="3714744" y="3429000"/>
                <a:ext cx="285752" cy="142876"/>
              </a:xfrm>
              <a:prstGeom prst="diamon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26" name="25 Grupo"/>
            <p:cNvGrpSpPr/>
            <p:nvPr/>
          </p:nvGrpSpPr>
          <p:grpSpPr>
            <a:xfrm rot="3303974">
              <a:off x="5829666" y="4840390"/>
              <a:ext cx="1121017" cy="164515"/>
              <a:chOff x="5357818" y="3643314"/>
              <a:chExt cx="1714512" cy="142876"/>
            </a:xfrm>
          </p:grpSpPr>
          <p:cxnSp>
            <p:nvCxnSpPr>
              <p:cNvPr id="28" name="27 Conector recto de flecha"/>
              <p:cNvCxnSpPr/>
              <p:nvPr/>
            </p:nvCxnSpPr>
            <p:spPr>
              <a:xfrm>
                <a:off x="5572132" y="3714752"/>
                <a:ext cx="150019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28 Rombo"/>
              <p:cNvSpPr/>
              <p:nvPr/>
            </p:nvSpPr>
            <p:spPr>
              <a:xfrm>
                <a:off x="5357818" y="3643314"/>
                <a:ext cx="285752" cy="142876"/>
              </a:xfrm>
              <a:prstGeom prst="diamon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7" name="Rectangle 3"/>
            <p:cNvSpPr txBox="1">
              <a:spLocks noChangeArrowheads="1"/>
            </p:cNvSpPr>
            <p:nvPr/>
          </p:nvSpPr>
          <p:spPr bwMode="auto">
            <a:xfrm>
              <a:off x="5665230" y="2344320"/>
              <a:ext cx="1785950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2000" kern="0" dirty="0"/>
                <a:t>Agregación</a:t>
              </a:r>
              <a:endPara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8152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Composición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 una relación de agregación con una fuerte relación de pertenencia</a:t>
            </a:r>
          </a:p>
          <a:p>
            <a:r>
              <a:rPr lang="es-AR" dirty="0"/>
              <a:t>Las partes creadas viven y mueren con la parte compuesta</a:t>
            </a:r>
          </a:p>
          <a:p>
            <a:r>
              <a:rPr lang="es-AR" dirty="0"/>
              <a:t>En la composición, la relación es más fuerte que en la asociación: si desaparece una parte, el todo deja de tener sentido y pierde su existencia.</a:t>
            </a:r>
          </a:p>
          <a:p>
            <a:r>
              <a:rPr lang="es-AR" dirty="0"/>
              <a:t>Por ejemplo: una relación de composición entre un motor y su auto. Si el motor desaparece, el auto desaparece también (o pierde su sentido).</a:t>
            </a:r>
          </a:p>
          <a:p>
            <a:endParaRPr lang="es-AR" dirty="0"/>
          </a:p>
          <a:p>
            <a:endParaRPr lang="es-AR" dirty="0"/>
          </a:p>
        </p:txBody>
      </p:sp>
      <p:grpSp>
        <p:nvGrpSpPr>
          <p:cNvPr id="4" name="3 Grupo"/>
          <p:cNvGrpSpPr/>
          <p:nvPr/>
        </p:nvGrpSpPr>
        <p:grpSpPr>
          <a:xfrm>
            <a:off x="5220072" y="5589240"/>
            <a:ext cx="1714512" cy="142876"/>
            <a:chOff x="5357818" y="3643314"/>
            <a:chExt cx="1714512" cy="142876"/>
          </a:xfrm>
        </p:grpSpPr>
        <p:cxnSp>
          <p:nvCxnSpPr>
            <p:cNvPr id="5" name="4 Conector recto de flecha"/>
            <p:cNvCxnSpPr/>
            <p:nvPr/>
          </p:nvCxnSpPr>
          <p:spPr>
            <a:xfrm>
              <a:off x="5572132" y="3714752"/>
              <a:ext cx="1500198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5 Rombo"/>
            <p:cNvSpPr/>
            <p:nvPr/>
          </p:nvSpPr>
          <p:spPr>
            <a:xfrm>
              <a:off x="5357818" y="3643314"/>
              <a:ext cx="285752" cy="142876"/>
            </a:xfrm>
            <a:prstGeom prst="diamon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100514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Composición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grpSp>
        <p:nvGrpSpPr>
          <p:cNvPr id="5" name="4 Grupo"/>
          <p:cNvGrpSpPr/>
          <p:nvPr/>
        </p:nvGrpSpPr>
        <p:grpSpPr>
          <a:xfrm>
            <a:off x="714348" y="2428868"/>
            <a:ext cx="8001056" cy="3000396"/>
            <a:chOff x="857224" y="3000372"/>
            <a:chExt cx="8001056" cy="3000396"/>
          </a:xfrm>
        </p:grpSpPr>
        <p:sp>
          <p:nvSpPr>
            <p:cNvPr id="6" name="5 Rectángulo"/>
            <p:cNvSpPr/>
            <p:nvPr/>
          </p:nvSpPr>
          <p:spPr>
            <a:xfrm>
              <a:off x="1857356" y="3000372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2376893" y="3071810"/>
              <a:ext cx="9739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Facultad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7 Rectángulo"/>
            <p:cNvSpPr/>
            <p:nvPr/>
          </p:nvSpPr>
          <p:spPr>
            <a:xfrm>
              <a:off x="5286380" y="3000372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429256" y="3059668"/>
              <a:ext cx="16458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Departamentos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857224" y="4500570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1357290" y="4572008"/>
              <a:ext cx="9204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Alumno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3143240" y="4500570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3428992" y="4572008"/>
              <a:ext cx="10617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Docentes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5286380" y="3929066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5715008" y="4000504"/>
              <a:ext cx="8641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Edificio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6500826" y="5429264"/>
              <a:ext cx="1857388" cy="5715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7022454" y="5488560"/>
              <a:ext cx="6928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1000"/>
                </a:spcAft>
              </a:pPr>
              <a:r>
                <a:rPr lang="es-ES" dirty="0">
                  <a:latin typeface="Calibri" pitchFamily="34" charset="0"/>
                  <a:cs typeface="Arial" pitchFamily="34" charset="0"/>
                </a:rPr>
                <a:t>Aulas</a:t>
              </a:r>
              <a:endParaRPr lang="es-E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17 Conector recto de flecha"/>
            <p:cNvCxnSpPr>
              <a:endCxn id="10" idx="0"/>
            </p:cNvCxnSpPr>
            <p:nvPr/>
          </p:nvCxnSpPr>
          <p:spPr>
            <a:xfrm rot="5400000">
              <a:off x="1643044" y="3714752"/>
              <a:ext cx="928693" cy="642943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 rot="16200000" flipH="1">
              <a:off x="3036083" y="3607595"/>
              <a:ext cx="928694" cy="85725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3"/>
            <p:cNvSpPr txBox="1">
              <a:spLocks noChangeArrowheads="1"/>
            </p:cNvSpPr>
            <p:nvPr/>
          </p:nvSpPr>
          <p:spPr bwMode="auto">
            <a:xfrm>
              <a:off x="3714744" y="4214818"/>
              <a:ext cx="1214446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1100" kern="0" noProof="0" dirty="0">
                  <a:latin typeface="+mn-lt"/>
                </a:rPr>
                <a:t>empleado</a:t>
              </a:r>
              <a:endPara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Rectangle 3"/>
            <p:cNvSpPr txBox="1">
              <a:spLocks noChangeArrowheads="1"/>
            </p:cNvSpPr>
            <p:nvPr/>
          </p:nvSpPr>
          <p:spPr bwMode="auto">
            <a:xfrm>
              <a:off x="3071802" y="3571876"/>
              <a:ext cx="1214446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1100" kern="0" noProof="0" dirty="0">
                  <a:latin typeface="+mn-lt"/>
                </a:rPr>
                <a:t>contratante</a:t>
              </a:r>
              <a:endPara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Rectangle 3"/>
            <p:cNvSpPr txBox="1">
              <a:spLocks noChangeArrowheads="1"/>
            </p:cNvSpPr>
            <p:nvPr/>
          </p:nvSpPr>
          <p:spPr bwMode="auto">
            <a:xfrm>
              <a:off x="1000100" y="4214818"/>
              <a:ext cx="1214446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1100" kern="0" noProof="0" dirty="0">
                  <a:latin typeface="+mn-lt"/>
                </a:rPr>
                <a:t>1…*</a:t>
              </a:r>
              <a:endParaRPr kumimoji="0" lang="es-E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23" name="63 Grupo"/>
            <p:cNvGrpSpPr/>
            <p:nvPr/>
          </p:nvGrpSpPr>
          <p:grpSpPr>
            <a:xfrm>
              <a:off x="3714744" y="3143248"/>
              <a:ext cx="1571636" cy="142876"/>
              <a:chOff x="3714744" y="3429000"/>
              <a:chExt cx="1714512" cy="142876"/>
            </a:xfrm>
          </p:grpSpPr>
          <p:cxnSp>
            <p:nvCxnSpPr>
              <p:cNvPr id="32" name="31 Conector recto de flecha"/>
              <p:cNvCxnSpPr/>
              <p:nvPr/>
            </p:nvCxnSpPr>
            <p:spPr>
              <a:xfrm>
                <a:off x="3929058" y="3500438"/>
                <a:ext cx="150019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32 Rombo"/>
              <p:cNvSpPr/>
              <p:nvPr/>
            </p:nvSpPr>
            <p:spPr>
              <a:xfrm>
                <a:off x="3714744" y="3429000"/>
                <a:ext cx="285752" cy="142876"/>
              </a:xfrm>
              <a:prstGeom prst="diamon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cxnSp>
          <p:nvCxnSpPr>
            <p:cNvPr id="24" name="23 Conector recto de flecha"/>
            <p:cNvCxnSpPr/>
            <p:nvPr/>
          </p:nvCxnSpPr>
          <p:spPr>
            <a:xfrm>
              <a:off x="6215074" y="4572008"/>
              <a:ext cx="1000132" cy="3571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63 Grupo"/>
            <p:cNvGrpSpPr/>
            <p:nvPr/>
          </p:nvGrpSpPr>
          <p:grpSpPr>
            <a:xfrm rot="1659474">
              <a:off x="3651523" y="3759997"/>
              <a:ext cx="1764401" cy="123823"/>
              <a:chOff x="3714744" y="3429000"/>
              <a:chExt cx="1714512" cy="142876"/>
            </a:xfrm>
          </p:grpSpPr>
          <p:cxnSp>
            <p:nvCxnSpPr>
              <p:cNvPr id="30" name="29 Conector recto de flecha"/>
              <p:cNvCxnSpPr/>
              <p:nvPr/>
            </p:nvCxnSpPr>
            <p:spPr>
              <a:xfrm>
                <a:off x="3929058" y="3500438"/>
                <a:ext cx="150019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30 Rombo"/>
              <p:cNvSpPr/>
              <p:nvPr/>
            </p:nvSpPr>
            <p:spPr>
              <a:xfrm>
                <a:off x="3714744" y="3429000"/>
                <a:ext cx="285752" cy="142876"/>
              </a:xfrm>
              <a:prstGeom prst="diamon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grpSp>
          <p:nvGrpSpPr>
            <p:cNvPr id="26" name="25 Grupo"/>
            <p:cNvGrpSpPr/>
            <p:nvPr/>
          </p:nvGrpSpPr>
          <p:grpSpPr>
            <a:xfrm rot="3303974">
              <a:off x="5829666" y="4840390"/>
              <a:ext cx="1121017" cy="164515"/>
              <a:chOff x="5357818" y="3643314"/>
              <a:chExt cx="1714512" cy="142876"/>
            </a:xfrm>
          </p:grpSpPr>
          <p:cxnSp>
            <p:nvCxnSpPr>
              <p:cNvPr id="28" name="27 Conector recto de flecha"/>
              <p:cNvCxnSpPr/>
              <p:nvPr/>
            </p:nvCxnSpPr>
            <p:spPr>
              <a:xfrm>
                <a:off x="5572132" y="3714752"/>
                <a:ext cx="1500198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28 Rombo"/>
              <p:cNvSpPr/>
              <p:nvPr/>
            </p:nvSpPr>
            <p:spPr>
              <a:xfrm>
                <a:off x="5357818" y="3643314"/>
                <a:ext cx="285752" cy="142876"/>
              </a:xfrm>
              <a:prstGeom prst="diamond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7" name="Rectangle 3"/>
            <p:cNvSpPr txBox="1">
              <a:spLocks noChangeArrowheads="1"/>
            </p:cNvSpPr>
            <p:nvPr/>
          </p:nvSpPr>
          <p:spPr bwMode="auto">
            <a:xfrm>
              <a:off x="7072330" y="4714884"/>
              <a:ext cx="1785950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2000" kern="0" noProof="0" dirty="0">
                  <a:latin typeface="+mn-lt"/>
                </a:rPr>
                <a:t>Composición</a:t>
              </a:r>
              <a:endParaRPr kumimoji="0" lang="es-E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69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Realización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 una relación que  se establece entre una clase y una interfaz: la clase debe implementar todas las operaciones que defina la interfaz</a:t>
            </a:r>
          </a:p>
          <a:p>
            <a:endParaRPr lang="es-AR" dirty="0"/>
          </a:p>
        </p:txBody>
      </p:sp>
      <p:grpSp>
        <p:nvGrpSpPr>
          <p:cNvPr id="5" name="25 Grupo"/>
          <p:cNvGrpSpPr/>
          <p:nvPr/>
        </p:nvGrpSpPr>
        <p:grpSpPr>
          <a:xfrm>
            <a:off x="5740088" y="4873150"/>
            <a:ext cx="2000264" cy="285752"/>
            <a:chOff x="5214942" y="3286124"/>
            <a:chExt cx="2000264" cy="285752"/>
          </a:xfrm>
        </p:grpSpPr>
        <p:cxnSp>
          <p:nvCxnSpPr>
            <p:cNvPr id="6" name="5 Conector recto de flecha"/>
            <p:cNvCxnSpPr/>
            <p:nvPr/>
          </p:nvCxnSpPr>
          <p:spPr>
            <a:xfrm>
              <a:off x="5214942" y="3429000"/>
              <a:ext cx="178595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6 Triángulo isósceles"/>
            <p:cNvSpPr/>
            <p:nvPr/>
          </p:nvSpPr>
          <p:spPr>
            <a:xfrm rot="5400000">
              <a:off x="6965173" y="3321843"/>
              <a:ext cx="285752" cy="21431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470499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Realización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/>
              <a:t>Es una relación «implementa»</a:t>
            </a:r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pPr lvl="0"/>
            <a:r>
              <a:rPr lang="es-ES" kern="0" dirty="0"/>
              <a:t>Un avión para saber “volar” deberá implementar una interfaz denominada volador que incluye los métodos despegar, volar, aterrizar</a:t>
            </a:r>
            <a:endParaRPr lang="es-ES" kern="0" spc="0" dirty="0">
              <a:solidFill>
                <a:schemeClr val="tx1"/>
              </a:solidFill>
            </a:endParaRPr>
          </a:p>
          <a:p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5572132" y="4206066"/>
            <a:ext cx="1302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s-ES" dirty="0">
                <a:latin typeface="Calibri" pitchFamily="34" charset="0"/>
                <a:cs typeface="Arial" pitchFamily="34" charset="0"/>
              </a:rPr>
              <a:t>+ Aterrizar()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26 Grupo"/>
          <p:cNvGrpSpPr/>
          <p:nvPr/>
        </p:nvGrpSpPr>
        <p:grpSpPr>
          <a:xfrm>
            <a:off x="3571868" y="3205934"/>
            <a:ext cx="1714512" cy="428628"/>
            <a:chOff x="5214942" y="3286124"/>
            <a:chExt cx="2000264" cy="285752"/>
          </a:xfrm>
        </p:grpSpPr>
        <p:cxnSp>
          <p:nvCxnSpPr>
            <p:cNvPr id="6" name="5 Conector recto de flecha"/>
            <p:cNvCxnSpPr/>
            <p:nvPr/>
          </p:nvCxnSpPr>
          <p:spPr>
            <a:xfrm>
              <a:off x="5214942" y="3429000"/>
              <a:ext cx="178595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6 Triángulo isósceles"/>
            <p:cNvSpPr/>
            <p:nvPr/>
          </p:nvSpPr>
          <p:spPr>
            <a:xfrm rot="5400000">
              <a:off x="6965173" y="3321843"/>
              <a:ext cx="285752" cy="21431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" name="7 Rectángulo"/>
          <p:cNvSpPr/>
          <p:nvPr/>
        </p:nvSpPr>
        <p:spPr>
          <a:xfrm>
            <a:off x="1500166" y="2777306"/>
            <a:ext cx="2062178" cy="12763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9" name="8 Conector recto"/>
          <p:cNvCxnSpPr>
            <a:stCxn id="8" idx="1"/>
            <a:endCxn id="8" idx="3"/>
          </p:cNvCxnSpPr>
          <p:nvPr/>
        </p:nvCxnSpPr>
        <p:spPr>
          <a:xfrm rot="10800000" flipH="1">
            <a:off x="1500166" y="3415486"/>
            <a:ext cx="206217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901683" y="2915419"/>
            <a:ext cx="1455871" cy="36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noProof="0" dirty="0">
                <a:latin typeface="+mn-lt"/>
              </a:rPr>
              <a:t>Avión</a:t>
            </a:r>
            <a:endParaRPr kumimoji="0" lang="es-E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286380" y="2777306"/>
            <a:ext cx="2062178" cy="1928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11 Conector recto"/>
          <p:cNvCxnSpPr/>
          <p:nvPr/>
        </p:nvCxnSpPr>
        <p:spPr>
          <a:xfrm rot="10800000" flipH="1">
            <a:off x="5286380" y="3563124"/>
            <a:ext cx="206217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572132" y="2920182"/>
            <a:ext cx="15716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noProof="0" dirty="0">
                <a:latin typeface="+mn-lt"/>
              </a:rPr>
              <a:t>&lt;&lt;interface&gt;&gt;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sz="1400" b="1" kern="0" noProof="0" dirty="0">
                <a:latin typeface="+mn-lt"/>
              </a:rPr>
              <a:t>Volador</a:t>
            </a:r>
            <a:endParaRPr kumimoji="0" lang="es-E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572132" y="3634562"/>
            <a:ext cx="1427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s-ES" dirty="0">
                <a:latin typeface="Calibri" pitchFamily="34" charset="0"/>
                <a:cs typeface="Arial" pitchFamily="34" charset="0"/>
              </a:rPr>
              <a:t> + Despegar()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572132" y="3920314"/>
            <a:ext cx="981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s-ES" dirty="0">
                <a:latin typeface="Calibri" pitchFamily="34" charset="0"/>
                <a:cs typeface="Arial" pitchFamily="34" charset="0"/>
              </a:rPr>
              <a:t>+ Volar()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865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Diagramas de Caso de uso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1906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0F9B075E-FF02-FB43-8BB8-5832CB945B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24744"/>
            <a:ext cx="6781128" cy="4536504"/>
          </a:xfrm>
        </p:spPr>
      </p:pic>
    </p:spTree>
    <p:extLst>
      <p:ext uri="{BB962C8B-B14F-4D97-AF65-F5344CB8AC3E}">
        <p14:creationId xmlns:p14="http://schemas.microsoft.com/office/powerpoint/2010/main" val="130303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UML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4860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Diagramas de Secuencia y Colaboración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7262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Estereotipo de clases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err="1"/>
              <a:t>Boundary</a:t>
            </a:r>
            <a:r>
              <a:rPr lang="es-AR" dirty="0"/>
              <a:t>/Interfaz:</a:t>
            </a:r>
          </a:p>
          <a:p>
            <a:pPr lvl="1"/>
            <a:r>
              <a:rPr lang="es-AR" dirty="0"/>
              <a:t>Modelan la interacción entre el sistema y sus actores</a:t>
            </a:r>
          </a:p>
          <a:p>
            <a:pPr lvl="1"/>
            <a:r>
              <a:rPr lang="es-AR" dirty="0"/>
              <a:t>Abstracción de ventanas, formularios, interfaz de comunicación, interfaz de impresión, terminales, etc.</a:t>
            </a:r>
          </a:p>
          <a:p>
            <a:pPr lvl="1"/>
            <a:r>
              <a:rPr lang="es-AR" dirty="0"/>
              <a:t>En el patrón de diseño M-V-C representa a la vista.</a:t>
            </a:r>
          </a:p>
          <a:p>
            <a:pPr lvl="1"/>
            <a:endParaRPr lang="es-AR" dirty="0"/>
          </a:p>
          <a:p>
            <a:pPr lvl="1"/>
            <a:endParaRPr lang="es-AR" dirty="0"/>
          </a:p>
          <a:p>
            <a:endParaRPr lang="es-AR" dirty="0"/>
          </a:p>
          <a:p>
            <a:r>
              <a:rPr lang="es-AR" dirty="0" err="1"/>
              <a:t>Entity</a:t>
            </a:r>
            <a:r>
              <a:rPr lang="es-AR" dirty="0"/>
              <a:t>:</a:t>
            </a:r>
          </a:p>
          <a:p>
            <a:pPr lvl="1"/>
            <a:r>
              <a:rPr lang="es-AR" dirty="0"/>
              <a:t>Para almacenar o persistir información propia del sistema</a:t>
            </a:r>
          </a:p>
          <a:p>
            <a:pPr lvl="1"/>
            <a:r>
              <a:rPr lang="es-AR" dirty="0"/>
              <a:t>En el patrón de diseño M-V-C representa al modelo.</a:t>
            </a:r>
          </a:p>
          <a:p>
            <a:pPr lvl="1"/>
            <a:endParaRPr lang="es-AR" dirty="0"/>
          </a:p>
        </p:txBody>
      </p:sp>
      <p:grpSp>
        <p:nvGrpSpPr>
          <p:cNvPr id="4" name="3 Grupo"/>
          <p:cNvGrpSpPr/>
          <p:nvPr/>
        </p:nvGrpSpPr>
        <p:grpSpPr>
          <a:xfrm>
            <a:off x="6804247" y="3257203"/>
            <a:ext cx="964413" cy="678661"/>
            <a:chOff x="3998908" y="4787116"/>
            <a:chExt cx="1501786" cy="1500198"/>
          </a:xfrm>
        </p:grpSpPr>
        <p:sp>
          <p:nvSpPr>
            <p:cNvPr id="5" name="4 Elipse"/>
            <p:cNvSpPr/>
            <p:nvPr/>
          </p:nvSpPr>
          <p:spPr>
            <a:xfrm>
              <a:off x="4000496" y="4929198"/>
              <a:ext cx="1500198" cy="12858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6" name="5 Conector recto"/>
            <p:cNvCxnSpPr/>
            <p:nvPr/>
          </p:nvCxnSpPr>
          <p:spPr>
            <a:xfrm rot="5400000">
              <a:off x="3249603" y="5536421"/>
              <a:ext cx="150019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10 Grupo"/>
          <p:cNvGrpSpPr/>
          <p:nvPr/>
        </p:nvGrpSpPr>
        <p:grpSpPr>
          <a:xfrm rot="16200000">
            <a:off x="6812286" y="5258662"/>
            <a:ext cx="879916" cy="998941"/>
            <a:chOff x="3998908" y="4787116"/>
            <a:chExt cx="1501786" cy="1500198"/>
          </a:xfrm>
        </p:grpSpPr>
        <p:sp>
          <p:nvSpPr>
            <p:cNvPr id="12" name="11 Elipse"/>
            <p:cNvSpPr/>
            <p:nvPr/>
          </p:nvSpPr>
          <p:spPr>
            <a:xfrm>
              <a:off x="4000496" y="4929198"/>
              <a:ext cx="1500198" cy="12858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3" name="12 Conector recto"/>
            <p:cNvCxnSpPr/>
            <p:nvPr/>
          </p:nvCxnSpPr>
          <p:spPr>
            <a:xfrm rot="5400000">
              <a:off x="3249603" y="5536421"/>
              <a:ext cx="1500198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5695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Estereotipo de clases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Control:</a:t>
            </a:r>
          </a:p>
          <a:p>
            <a:pPr lvl="1"/>
            <a:r>
              <a:rPr lang="es-AR" dirty="0"/>
              <a:t>Se utiliza para representar clases que se encargan de controlar los procesos de negocios</a:t>
            </a:r>
          </a:p>
          <a:p>
            <a:pPr lvl="1"/>
            <a:r>
              <a:rPr lang="es-AR" dirty="0"/>
              <a:t>Llevan a cabo las reglas de negocio realizando la coordinación entre las clases de tipo </a:t>
            </a:r>
            <a:r>
              <a:rPr lang="es-AR" dirty="0" err="1"/>
              <a:t>boundary</a:t>
            </a:r>
            <a:r>
              <a:rPr lang="es-AR" dirty="0"/>
              <a:t> y las de tipo </a:t>
            </a:r>
            <a:r>
              <a:rPr lang="es-AR" dirty="0" err="1"/>
              <a:t>entity</a:t>
            </a:r>
            <a:r>
              <a:rPr lang="es-AR" dirty="0"/>
              <a:t>. </a:t>
            </a:r>
          </a:p>
          <a:p>
            <a:pPr lvl="1"/>
            <a:r>
              <a:rPr lang="es-AR" dirty="0"/>
              <a:t>Se encargan de la organización y planificación de las tareas.</a:t>
            </a:r>
          </a:p>
          <a:p>
            <a:pPr lvl="1"/>
            <a:r>
              <a:rPr lang="es-AR" dirty="0"/>
              <a:t>En el patrón de diseño M-V-C representa al controlador.</a:t>
            </a:r>
          </a:p>
          <a:p>
            <a:pPr lvl="1"/>
            <a:endParaRPr lang="es-AR" dirty="0"/>
          </a:p>
          <a:p>
            <a:endParaRPr lang="es-AR" dirty="0"/>
          </a:p>
        </p:txBody>
      </p:sp>
      <p:grpSp>
        <p:nvGrpSpPr>
          <p:cNvPr id="7" name="6 Grupo"/>
          <p:cNvGrpSpPr/>
          <p:nvPr/>
        </p:nvGrpSpPr>
        <p:grpSpPr>
          <a:xfrm>
            <a:off x="7092280" y="4365104"/>
            <a:ext cx="1073850" cy="1336750"/>
            <a:chOff x="4000269" y="4714884"/>
            <a:chExt cx="1286111" cy="1363445"/>
          </a:xfrm>
        </p:grpSpPr>
        <p:sp>
          <p:nvSpPr>
            <p:cNvPr id="8" name="7 Elipse"/>
            <p:cNvSpPr/>
            <p:nvPr/>
          </p:nvSpPr>
          <p:spPr>
            <a:xfrm>
              <a:off x="4000269" y="4915591"/>
              <a:ext cx="1286111" cy="116273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9" name="8 Conector recto"/>
            <p:cNvCxnSpPr/>
            <p:nvPr/>
          </p:nvCxnSpPr>
          <p:spPr>
            <a:xfrm rot="5400000">
              <a:off x="4393405" y="4750603"/>
              <a:ext cx="214314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4429124" y="4929199"/>
              <a:ext cx="214314" cy="14287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98954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Diagrama de secuencia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Muestra conjunto de objetos, relaciones y mensajes</a:t>
            </a:r>
          </a:p>
          <a:p>
            <a:r>
              <a:rPr lang="es-AR" dirty="0"/>
              <a:t>Se destaca el orden temporal de los mensajes</a:t>
            </a:r>
          </a:p>
          <a:p>
            <a:r>
              <a:rPr lang="es-AR" dirty="0"/>
              <a:t>Modela la ejecución de un escenario de un CU al pasar el tiempo</a:t>
            </a:r>
          </a:p>
          <a:p>
            <a:r>
              <a:rPr lang="es-AR" dirty="0"/>
              <a:t>Elementos:</a:t>
            </a:r>
          </a:p>
          <a:p>
            <a:pPr lvl="1"/>
            <a:r>
              <a:rPr lang="es-AR" dirty="0"/>
              <a:t>Clases / Estereotipos</a:t>
            </a:r>
          </a:p>
          <a:p>
            <a:pPr lvl="1"/>
            <a:r>
              <a:rPr lang="es-AR" dirty="0"/>
              <a:t>Mensajes (Relaciones entre clases)</a:t>
            </a:r>
          </a:p>
          <a:p>
            <a:pPr lvl="1"/>
            <a:r>
              <a:rPr lang="es-AR" dirty="0" err="1"/>
              <a:t>Loop</a:t>
            </a:r>
            <a:endParaRPr lang="es-AR" dirty="0"/>
          </a:p>
          <a:p>
            <a:pPr lvl="1"/>
            <a:r>
              <a:rPr lang="es-AR" dirty="0"/>
              <a:t>Línea de vida de un objeto</a:t>
            </a:r>
          </a:p>
        </p:txBody>
      </p:sp>
    </p:spTree>
    <p:extLst>
      <p:ext uri="{BB962C8B-B14F-4D97-AF65-F5344CB8AC3E}">
        <p14:creationId xmlns:p14="http://schemas.microsoft.com/office/powerpoint/2010/main" val="3520334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Diagrama de secuencia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132856"/>
            <a:ext cx="5565921" cy="4406900"/>
          </a:xfrm>
        </p:spPr>
      </p:pic>
    </p:spTree>
    <p:extLst>
      <p:ext uri="{BB962C8B-B14F-4D97-AF65-F5344CB8AC3E}">
        <p14:creationId xmlns:p14="http://schemas.microsoft.com/office/powerpoint/2010/main" val="1703480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Diagrama de colaboración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Alternativa al Diagrama de Secuencia</a:t>
            </a:r>
          </a:p>
          <a:p>
            <a:r>
              <a:rPr lang="es-AR" dirty="0"/>
              <a:t>Se destaca el vínculo entre clases (y no el orden temporal)</a:t>
            </a:r>
          </a:p>
          <a:p>
            <a:r>
              <a:rPr lang="es-AR" dirty="0"/>
              <a:t>Elementos:</a:t>
            </a:r>
          </a:p>
          <a:p>
            <a:pPr lvl="1"/>
            <a:r>
              <a:rPr lang="es-AR" dirty="0"/>
              <a:t>Clases</a:t>
            </a:r>
          </a:p>
          <a:p>
            <a:pPr lvl="1"/>
            <a:r>
              <a:rPr lang="es-AR" dirty="0"/>
              <a:t>Mensajes (Relaciones entre clases)</a:t>
            </a:r>
          </a:p>
        </p:txBody>
      </p:sp>
    </p:spTree>
    <p:extLst>
      <p:ext uri="{BB962C8B-B14F-4D97-AF65-F5344CB8AC3E}">
        <p14:creationId xmlns:p14="http://schemas.microsoft.com/office/powerpoint/2010/main" val="3800195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Diagrama de colaboración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 l="25006" t="32464" r="26694" b="16484"/>
          <a:stretch>
            <a:fillRect/>
          </a:stretch>
        </p:blipFill>
        <p:spPr bwMode="auto">
          <a:xfrm>
            <a:off x="1619672" y="2420888"/>
            <a:ext cx="585791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549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UML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UML (Lenguaje Unificado de Modelado)</a:t>
            </a:r>
          </a:p>
          <a:p>
            <a:r>
              <a:rPr lang="es-AR" dirty="0"/>
              <a:t>Lenguaje de modelado visual para especificar software</a:t>
            </a:r>
          </a:p>
          <a:p>
            <a:r>
              <a:rPr lang="es-AR" dirty="0"/>
              <a:t>Capta la información sobre la estructura estática y el comportamiento dinámico de un sistema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756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modelos UML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32856"/>
            <a:ext cx="5875866" cy="4406900"/>
          </a:xfrm>
        </p:spPr>
      </p:pic>
    </p:spTree>
    <p:extLst>
      <p:ext uri="{BB962C8B-B14F-4D97-AF65-F5344CB8AC3E}">
        <p14:creationId xmlns:p14="http://schemas.microsoft.com/office/powerpoint/2010/main" val="2276608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MODELOS UML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959773"/>
              </p:ext>
            </p:extLst>
          </p:nvPr>
        </p:nvGraphicFramePr>
        <p:xfrm>
          <a:off x="608898" y="1412776"/>
          <a:ext cx="6348414" cy="505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6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6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Modelo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Tipo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Etapa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Casos</a:t>
                      </a:r>
                      <a:r>
                        <a:rPr lang="es-AR" baseline="0" dirty="0"/>
                        <a:t> de Uso</a:t>
                      </a:r>
                      <a:endParaRPr lang="es-AR" dirty="0"/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Estático (Estructura)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Análisis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Clases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Estático (Estructura)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Análisis y Diseño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Objetos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Estático (Estructura)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Análisis</a:t>
                      </a:r>
                      <a:r>
                        <a:rPr lang="es-AR" baseline="0" dirty="0"/>
                        <a:t> y Diseño</a:t>
                      </a:r>
                      <a:endParaRPr lang="es-AR" dirty="0"/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Estados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Dinámico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Análisis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Actividad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Dinámico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Análisis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Secuencia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Dinámico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Diseño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Colaboración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Dinámico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Diseño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Despliegue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dirty="0"/>
                        <a:t>Estático (Estructura)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Diseño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/>
                        <a:t>Componentes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Estático (Estructura)</a:t>
                      </a:r>
                    </a:p>
                  </a:txBody>
                  <a:tcPr marL="69046" marR="69046"/>
                </a:tc>
                <a:tc>
                  <a:txBody>
                    <a:bodyPr/>
                    <a:lstStyle/>
                    <a:p>
                      <a:r>
                        <a:rPr lang="es-AR" dirty="0"/>
                        <a:t>Diseño</a:t>
                      </a:r>
                    </a:p>
                  </a:txBody>
                  <a:tcPr marL="69046" marR="6904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18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Diagrama de clases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560621"/>
            <a:ext cx="6347714" cy="3880773"/>
          </a:xfrm>
        </p:spPr>
        <p:txBody>
          <a:bodyPr/>
          <a:lstStyle/>
          <a:p>
            <a:r>
              <a:rPr lang="es-AR" dirty="0"/>
              <a:t>Muestra clases que deben crearse en el sistema y la relación entre ellas</a:t>
            </a:r>
          </a:p>
          <a:p>
            <a:r>
              <a:rPr lang="es-AR" dirty="0"/>
              <a:t>Modelo estático del sistema</a:t>
            </a:r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881421"/>
            <a:ext cx="5515546" cy="308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204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Diagrama de clases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Diagrama de clases de Análisis</a:t>
            </a:r>
          </a:p>
          <a:p>
            <a:r>
              <a:rPr lang="es-AR" dirty="0"/>
              <a:t>Diagrama de clases de Diseño</a:t>
            </a:r>
          </a:p>
        </p:txBody>
      </p:sp>
    </p:spTree>
    <p:extLst>
      <p:ext uri="{BB962C8B-B14F-4D97-AF65-F5344CB8AC3E}">
        <p14:creationId xmlns:p14="http://schemas.microsoft.com/office/powerpoint/2010/main" val="3598901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 entre clases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061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RELACIONES ENTRE CLASES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Especialización / Generalización</a:t>
            </a:r>
          </a:p>
          <a:p>
            <a:r>
              <a:rPr lang="es-AR" dirty="0"/>
              <a:t>Asociación</a:t>
            </a:r>
          </a:p>
          <a:p>
            <a:r>
              <a:rPr lang="es-AR" dirty="0"/>
              <a:t>Agregación</a:t>
            </a:r>
          </a:p>
          <a:p>
            <a:r>
              <a:rPr lang="es-AR" dirty="0"/>
              <a:t>Composición</a:t>
            </a:r>
          </a:p>
          <a:p>
            <a:r>
              <a:rPr lang="es-AR" dirty="0"/>
              <a:t>Realización</a:t>
            </a:r>
          </a:p>
        </p:txBody>
      </p:sp>
    </p:spTree>
    <p:extLst>
      <p:ext uri="{BB962C8B-B14F-4D97-AF65-F5344CB8AC3E}">
        <p14:creationId xmlns:p14="http://schemas.microsoft.com/office/powerpoint/2010/main" val="28683578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839</TotalTime>
  <Words>626</Words>
  <Application>Microsoft Macintosh PowerPoint</Application>
  <PresentationFormat>Presentación en pantalla (4:3)</PresentationFormat>
  <Paragraphs>150</Paragraphs>
  <Slides>26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Trebuchet MS</vt:lpstr>
      <vt:lpstr>Wingdings 3</vt:lpstr>
      <vt:lpstr>Faceta</vt:lpstr>
      <vt:lpstr>UML: Diagrama de Clases, Secuencia y Colaboración</vt:lpstr>
      <vt:lpstr>UML</vt:lpstr>
      <vt:lpstr>UML</vt:lpstr>
      <vt:lpstr>modelos UML</vt:lpstr>
      <vt:lpstr>MODELOS UML</vt:lpstr>
      <vt:lpstr>Diagrama de clases</vt:lpstr>
      <vt:lpstr>Diagrama de clases</vt:lpstr>
      <vt:lpstr>Relaciones entre clases</vt:lpstr>
      <vt:lpstr>RELACIONES ENTRE CLASES</vt:lpstr>
      <vt:lpstr>ESPECIALIZACIÓN / GENERALIZACIÓN</vt:lpstr>
      <vt:lpstr>Asociación</vt:lpstr>
      <vt:lpstr>Agregación</vt:lpstr>
      <vt:lpstr>Agregación</vt:lpstr>
      <vt:lpstr>Composición</vt:lpstr>
      <vt:lpstr>Composición</vt:lpstr>
      <vt:lpstr>Realización</vt:lpstr>
      <vt:lpstr>Realización</vt:lpstr>
      <vt:lpstr>Diagramas de Caso de uso</vt:lpstr>
      <vt:lpstr>Presentación de PowerPoint</vt:lpstr>
      <vt:lpstr>Diagramas de Secuencia y Colaboración</vt:lpstr>
      <vt:lpstr>Estereotipo de clases</vt:lpstr>
      <vt:lpstr>Estereotipo de clases</vt:lpstr>
      <vt:lpstr>Diagrama de secuencia</vt:lpstr>
      <vt:lpstr>Diagrama de secuencia</vt:lpstr>
      <vt:lpstr>Diagrama de colaboración</vt:lpstr>
      <vt:lpstr>Diagrama de colaboración</vt:lpstr>
    </vt:vector>
  </TitlesOfParts>
  <Company>Toshiba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Luciano Straccia</dc:creator>
  <cp:lastModifiedBy>Luis Figueroa</cp:lastModifiedBy>
  <cp:revision>20</cp:revision>
  <dcterms:created xsi:type="dcterms:W3CDTF">2017-01-26T19:08:35Z</dcterms:created>
  <dcterms:modified xsi:type="dcterms:W3CDTF">2025-04-09T00:22:16Z</dcterms:modified>
</cp:coreProperties>
</file>