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7"/>
  </p:notesMasterIdLst>
  <p:handoutMasterIdLst>
    <p:handoutMasterId r:id="rId48"/>
  </p:handoutMasterIdLst>
  <p:sldIdLst>
    <p:sldId id="256" r:id="rId2"/>
    <p:sldId id="349" r:id="rId3"/>
    <p:sldId id="263" r:id="rId4"/>
    <p:sldId id="257" r:id="rId5"/>
    <p:sldId id="258" r:id="rId6"/>
    <p:sldId id="344" r:id="rId7"/>
    <p:sldId id="259" r:id="rId8"/>
    <p:sldId id="260" r:id="rId9"/>
    <p:sldId id="261" r:id="rId10"/>
    <p:sldId id="262" r:id="rId11"/>
    <p:sldId id="266" r:id="rId12"/>
    <p:sldId id="285" r:id="rId13"/>
    <p:sldId id="286" r:id="rId14"/>
    <p:sldId id="295" r:id="rId15"/>
    <p:sldId id="345" r:id="rId16"/>
    <p:sldId id="346" r:id="rId17"/>
    <p:sldId id="347" r:id="rId18"/>
    <p:sldId id="348" r:id="rId19"/>
    <p:sldId id="287" r:id="rId20"/>
    <p:sldId id="288" r:id="rId21"/>
    <p:sldId id="289" r:id="rId22"/>
    <p:sldId id="341" r:id="rId23"/>
    <p:sldId id="290" r:id="rId24"/>
    <p:sldId id="342" r:id="rId25"/>
    <p:sldId id="291" r:id="rId26"/>
    <p:sldId id="343" r:id="rId27"/>
    <p:sldId id="292" r:id="rId28"/>
    <p:sldId id="305" r:id="rId29"/>
    <p:sldId id="306" r:id="rId30"/>
    <p:sldId id="307" r:id="rId31"/>
    <p:sldId id="308" r:id="rId32"/>
    <p:sldId id="350" r:id="rId33"/>
    <p:sldId id="321" r:id="rId34"/>
    <p:sldId id="309" r:id="rId35"/>
    <p:sldId id="351" r:id="rId36"/>
    <p:sldId id="353" r:id="rId37"/>
    <p:sldId id="322" r:id="rId38"/>
    <p:sldId id="311" r:id="rId39"/>
    <p:sldId id="354" r:id="rId40"/>
    <p:sldId id="312" r:id="rId41"/>
    <p:sldId id="355" r:id="rId42"/>
    <p:sldId id="313" r:id="rId43"/>
    <p:sldId id="302" r:id="rId44"/>
    <p:sldId id="316" r:id="rId45"/>
    <p:sldId id="317" r:id="rId4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40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415" autoAdjust="0"/>
    <p:restoredTop sz="90875" autoAdjust="0"/>
  </p:normalViewPr>
  <p:slideViewPr>
    <p:cSldViewPr>
      <p:cViewPr varScale="1">
        <p:scale>
          <a:sx n="60" d="100"/>
          <a:sy n="60" d="100"/>
        </p:scale>
        <p:origin x="-52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20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80"/>
    </p:cViewPr>
  </p:sorterViewPr>
  <p:notesViewPr>
    <p:cSldViewPr>
      <p:cViewPr varScale="1">
        <p:scale>
          <a:sx n="50" d="100"/>
          <a:sy n="50" d="100"/>
        </p:scale>
        <p:origin x="-190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66B15F-3348-489C-8C5D-AFB9BF806552}" type="doc">
      <dgm:prSet loTypeId="urn:microsoft.com/office/officeart/2005/8/layout/lProcess2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CO"/>
        </a:p>
      </dgm:t>
    </dgm:pt>
    <dgm:pt modelId="{03C3AE13-EA69-46C2-82F3-E11B13713ECF}">
      <dgm:prSet/>
      <dgm:spPr/>
      <dgm:t>
        <a:bodyPr/>
        <a:lstStyle/>
        <a:p>
          <a:pPr rtl="0"/>
          <a:r>
            <a:rPr lang="es-ES" b="1" smtClean="0">
              <a:solidFill>
                <a:schemeClr val="tx1"/>
              </a:solidFill>
            </a:rPr>
            <a:t>1.</a:t>
          </a:r>
        </a:p>
        <a:p>
          <a:pPr rtl="0"/>
          <a:r>
            <a:rPr lang="es-ES" b="1" smtClean="0">
              <a:solidFill>
                <a:schemeClr val="tx1"/>
              </a:solidFill>
            </a:rPr>
            <a:t>DEFINICION DE SISTEMA</a:t>
          </a:r>
          <a:endParaRPr lang="es-CO" b="1" dirty="0">
            <a:solidFill>
              <a:schemeClr val="tx1"/>
            </a:solidFill>
          </a:endParaRPr>
        </a:p>
      </dgm:t>
    </dgm:pt>
    <dgm:pt modelId="{BE86D2A8-415A-4403-B3C9-C835016EB756}" type="parTrans" cxnId="{C1C40A15-D000-4E29-9EAC-70FB2B639722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5FC04708-70E1-471F-AD27-42BA3A521E79}" type="sibTrans" cxnId="{C1C40A15-D000-4E29-9EAC-70FB2B639722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00312C5F-4625-4083-BCB1-B54EB6B60442}">
      <dgm:prSet/>
      <dgm:spPr/>
      <dgm:t>
        <a:bodyPr/>
        <a:lstStyle/>
        <a:p>
          <a:pPr rtl="0"/>
          <a:r>
            <a:rPr lang="es-ES" b="1" smtClean="0">
              <a:solidFill>
                <a:schemeClr val="tx2"/>
              </a:solidFill>
            </a:rPr>
            <a:t>2.</a:t>
          </a:r>
        </a:p>
        <a:p>
          <a:pPr rtl="0"/>
          <a:r>
            <a:rPr lang="es-ES" b="1" smtClean="0">
              <a:solidFill>
                <a:schemeClr val="tx2"/>
              </a:solidFill>
            </a:rPr>
            <a:t>CLASIFICACION DE LOS SISTEMAS</a:t>
          </a:r>
          <a:endParaRPr lang="es-CO" b="1" dirty="0">
            <a:solidFill>
              <a:schemeClr val="tx2"/>
            </a:solidFill>
          </a:endParaRPr>
        </a:p>
      </dgm:t>
    </dgm:pt>
    <dgm:pt modelId="{95667211-F6BB-4EC8-82AA-25205F110808}" type="parTrans" cxnId="{52E66493-5CDE-4B3A-BA6C-8F4ACDB4C9BB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1C56828C-DEE5-42D3-9256-49B35D07DC48}" type="sibTrans" cxnId="{52E66493-5CDE-4B3A-BA6C-8F4ACDB4C9BB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C5FB5619-4013-458A-9B5B-9EE0C9F72A90}">
      <dgm:prSet/>
      <dgm:spPr/>
      <dgm:t>
        <a:bodyPr/>
        <a:lstStyle/>
        <a:p>
          <a:pPr rtl="0"/>
          <a:r>
            <a:rPr lang="es-ES" b="1" smtClean="0">
              <a:solidFill>
                <a:schemeClr val="tx1"/>
              </a:solidFill>
            </a:rPr>
            <a:t>3.</a:t>
          </a:r>
        </a:p>
        <a:p>
          <a:pPr rtl="0"/>
          <a:r>
            <a:rPr lang="es-ES" b="1" smtClean="0">
              <a:solidFill>
                <a:schemeClr val="tx1"/>
              </a:solidFill>
            </a:rPr>
            <a:t>CONCEPTOS FUNDAMENTALES</a:t>
          </a:r>
        </a:p>
        <a:p>
          <a:pPr rtl="0"/>
          <a:endParaRPr lang="es-CO" b="1" dirty="0">
            <a:solidFill>
              <a:schemeClr val="tx1"/>
            </a:solidFill>
          </a:endParaRPr>
        </a:p>
      </dgm:t>
    </dgm:pt>
    <dgm:pt modelId="{081392C6-EB99-420B-A001-32330B44A775}" type="parTrans" cxnId="{5BBA2DB2-3E3D-4405-8DAC-4FA1944DE558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71D0AD22-130D-4EA5-A452-E045D67AAAEA}" type="sibTrans" cxnId="{5BBA2DB2-3E3D-4405-8DAC-4FA1944DE558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2FFCF675-7AFB-4EBC-A3C0-451378721BE8}">
      <dgm:prSet/>
      <dgm:spPr/>
      <dgm:t>
        <a:bodyPr/>
        <a:lstStyle/>
        <a:p>
          <a:pPr rtl="0"/>
          <a:r>
            <a:rPr lang="es-ES" b="1" smtClean="0">
              <a:solidFill>
                <a:schemeClr val="tx1"/>
              </a:solidFill>
            </a:rPr>
            <a:t>COMPONENTES</a:t>
          </a:r>
          <a:endParaRPr lang="es-CO" b="1" dirty="0">
            <a:solidFill>
              <a:schemeClr val="tx1"/>
            </a:solidFill>
          </a:endParaRPr>
        </a:p>
      </dgm:t>
    </dgm:pt>
    <dgm:pt modelId="{878F8774-1272-4477-8BD4-30B8434CF4C2}" type="parTrans" cxnId="{D3B03141-06B8-481E-A68B-FFA8E4144546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340C3F0B-C3F8-46F8-9A8D-7E608F5C6B70}" type="sibTrans" cxnId="{D3B03141-06B8-481E-A68B-FFA8E4144546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0FB29020-B37F-44EE-A5AD-1283164F5C4F}">
      <dgm:prSet/>
      <dgm:spPr/>
      <dgm:t>
        <a:bodyPr/>
        <a:lstStyle/>
        <a:p>
          <a:pPr rtl="0"/>
          <a:r>
            <a:rPr lang="es-ES" b="1" smtClean="0">
              <a:solidFill>
                <a:schemeClr val="tx1"/>
              </a:solidFill>
            </a:rPr>
            <a:t>RELACION</a:t>
          </a:r>
          <a:endParaRPr lang="es-CO" b="1" dirty="0">
            <a:solidFill>
              <a:schemeClr val="tx1"/>
            </a:solidFill>
          </a:endParaRPr>
        </a:p>
      </dgm:t>
    </dgm:pt>
    <dgm:pt modelId="{E4137CB0-16A6-448D-BDB7-2F1B579941EE}" type="parTrans" cxnId="{8D0D9CAF-443B-4A04-AF54-E8C6248EE901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5942A963-C098-4A90-AF2C-FBD71954C7E2}" type="sibTrans" cxnId="{8D0D9CAF-443B-4A04-AF54-E8C6248EE901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98B1BB58-5A9B-4B9C-9E94-ED20894EA28F}">
      <dgm:prSet/>
      <dgm:spPr/>
      <dgm:t>
        <a:bodyPr/>
        <a:lstStyle/>
        <a:p>
          <a:pPr rtl="0"/>
          <a:r>
            <a:rPr lang="es-ES" b="1" smtClean="0">
              <a:solidFill>
                <a:schemeClr val="tx1"/>
              </a:solidFill>
            </a:rPr>
            <a:t>OBJETIVO</a:t>
          </a:r>
          <a:endParaRPr lang="es-CO" b="1" dirty="0">
            <a:solidFill>
              <a:schemeClr val="tx1"/>
            </a:solidFill>
          </a:endParaRPr>
        </a:p>
      </dgm:t>
    </dgm:pt>
    <dgm:pt modelId="{4E6E5712-9B0E-4812-BF6E-380AB2357942}" type="parTrans" cxnId="{62D23DFA-F126-4634-85FB-F06305E2E387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F968C67B-24CD-49D1-A0FD-CB29732D3F62}" type="sibTrans" cxnId="{62D23DFA-F126-4634-85FB-F06305E2E387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F75A1D11-F0C9-429A-AE0F-31A9DE33A099}">
      <dgm:prSet/>
      <dgm:spPr/>
      <dgm:t>
        <a:bodyPr/>
        <a:lstStyle/>
        <a:p>
          <a:pPr rtl="0"/>
          <a:r>
            <a:rPr lang="es-ES" b="1" smtClean="0">
              <a:solidFill>
                <a:schemeClr val="tx1"/>
              </a:solidFill>
            </a:rPr>
            <a:t>AMBIENTE</a:t>
          </a:r>
          <a:endParaRPr lang="es-CO" b="1" dirty="0">
            <a:solidFill>
              <a:schemeClr val="tx1"/>
            </a:solidFill>
          </a:endParaRPr>
        </a:p>
      </dgm:t>
    </dgm:pt>
    <dgm:pt modelId="{91EBCD42-5291-4233-B09B-7632BB3AA231}" type="parTrans" cxnId="{1B942D62-11F0-4C95-AAAA-B9F9C0F1A103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68FC5066-F2AF-4F94-844C-E66F3429B598}" type="sibTrans" cxnId="{1B942D62-11F0-4C95-AAAA-B9F9C0F1A103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A4C60A3A-2CEC-4135-82B8-E82584743AFB}">
      <dgm:prSet/>
      <dgm:spPr/>
      <dgm:t>
        <a:bodyPr/>
        <a:lstStyle/>
        <a:p>
          <a:pPr rtl="0"/>
          <a:r>
            <a:rPr lang="es-ES" b="1" smtClean="0">
              <a:solidFill>
                <a:schemeClr val="tx1"/>
              </a:solidFill>
            </a:rPr>
            <a:t>4.</a:t>
          </a:r>
        </a:p>
        <a:p>
          <a:pPr rtl="0"/>
          <a:r>
            <a:rPr lang="es-ES" b="1" smtClean="0">
              <a:solidFill>
                <a:schemeClr val="tx1"/>
              </a:solidFill>
            </a:rPr>
            <a:t>PRINCIPALES CARACTERISTICAS DE UN SISTEMA ABIERTO</a:t>
          </a:r>
        </a:p>
        <a:p>
          <a:pPr rtl="0"/>
          <a:endParaRPr lang="es-CO" b="1" dirty="0">
            <a:solidFill>
              <a:schemeClr val="tx1"/>
            </a:solidFill>
          </a:endParaRPr>
        </a:p>
      </dgm:t>
    </dgm:pt>
    <dgm:pt modelId="{56FFE504-7D9C-4CB6-ABB8-BED68F64F621}" type="parTrans" cxnId="{BEA48948-1775-4574-A1F7-ED690572547B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CCF2F873-97F8-4F64-8D6F-15B78FB3E934}" type="sibTrans" cxnId="{BEA48948-1775-4574-A1F7-ED690572547B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C626478A-99CB-4690-B7E7-BFEDFCAFBC19}">
      <dgm:prSet/>
      <dgm:spPr/>
      <dgm:t>
        <a:bodyPr/>
        <a:lstStyle/>
        <a:p>
          <a:pPr rtl="0"/>
          <a:r>
            <a:rPr lang="es-ES" b="1" smtClean="0">
              <a:solidFill>
                <a:schemeClr val="tx1"/>
              </a:solidFill>
            </a:rPr>
            <a:t>CORRIENTES DE ENTRADA</a:t>
          </a:r>
          <a:endParaRPr lang="es-CO" b="1" dirty="0">
            <a:solidFill>
              <a:schemeClr val="tx1"/>
            </a:solidFill>
          </a:endParaRPr>
        </a:p>
      </dgm:t>
    </dgm:pt>
    <dgm:pt modelId="{204C6BD6-8950-411A-AED8-AFE104B2434C}" type="parTrans" cxnId="{BE1ED760-EFF8-4D3B-BA4B-5A074EC880B8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156A38A9-4BA6-4E20-9540-A5B9BB147808}" type="sibTrans" cxnId="{BE1ED760-EFF8-4D3B-BA4B-5A074EC880B8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6CFE729D-D16F-4864-916C-12B4D2347722}">
      <dgm:prSet/>
      <dgm:spPr/>
      <dgm:t>
        <a:bodyPr/>
        <a:lstStyle/>
        <a:p>
          <a:pPr rtl="0"/>
          <a:r>
            <a:rPr lang="es-ES" b="1" smtClean="0">
              <a:solidFill>
                <a:schemeClr val="tx1"/>
              </a:solidFill>
            </a:rPr>
            <a:t>PROCESOS DE CONVERSION</a:t>
          </a:r>
          <a:endParaRPr lang="es-CO" b="1" dirty="0">
            <a:solidFill>
              <a:schemeClr val="tx1"/>
            </a:solidFill>
          </a:endParaRPr>
        </a:p>
      </dgm:t>
    </dgm:pt>
    <dgm:pt modelId="{B94D83C4-76D6-4C97-84D1-53D1F5F53B94}" type="parTrans" cxnId="{CC943AB6-D9E4-448A-8E0C-79C214360EB3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818414AA-EB67-45A1-807A-6053BFA75B4A}" type="sibTrans" cxnId="{CC943AB6-D9E4-448A-8E0C-79C214360EB3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1821C9EC-545D-45AE-9730-6D4560B59BDB}">
      <dgm:prSet/>
      <dgm:spPr/>
      <dgm:t>
        <a:bodyPr/>
        <a:lstStyle/>
        <a:p>
          <a:pPr rtl="0"/>
          <a:r>
            <a:rPr lang="es-ES" b="1" smtClean="0">
              <a:solidFill>
                <a:schemeClr val="tx1"/>
              </a:solidFill>
            </a:rPr>
            <a:t>CORRIENTES DE SALIDA</a:t>
          </a:r>
          <a:endParaRPr lang="es-CO" b="1" dirty="0">
            <a:solidFill>
              <a:schemeClr val="tx1"/>
            </a:solidFill>
          </a:endParaRPr>
        </a:p>
      </dgm:t>
    </dgm:pt>
    <dgm:pt modelId="{BA52A1D3-B90B-44E8-BAC7-3F6E77594EA2}" type="parTrans" cxnId="{5231A6F4-EFE3-497B-AA7C-F46AF71E2EBB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32F5FA8F-D63D-4B73-ADAB-1253B1069201}" type="sibTrans" cxnId="{5231A6F4-EFE3-497B-AA7C-F46AF71E2EBB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FE71FF3E-6D95-420E-9DAF-D56282216CBF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es-ES" b="1" smtClean="0">
              <a:solidFill>
                <a:schemeClr val="tx1"/>
              </a:solidFill>
            </a:rPr>
            <a:t>COMUNICACIÓN DE REALIMENTACION</a:t>
          </a:r>
          <a:endParaRPr lang="es-CO" b="1" dirty="0">
            <a:solidFill>
              <a:schemeClr val="tx1"/>
            </a:solidFill>
          </a:endParaRPr>
        </a:p>
      </dgm:t>
    </dgm:pt>
    <dgm:pt modelId="{51382207-0985-4AB3-A9F6-2C7E236AEE9F}" type="parTrans" cxnId="{7992F1C9-AF3C-4CEB-952C-9D4E1741DF8A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585147E3-46CA-4535-B360-4894EFF0292E}" type="sibTrans" cxnId="{7992F1C9-AF3C-4CEB-952C-9D4E1741DF8A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D86A0362-D3FE-409F-A3D2-C1A1BB327B55}">
      <dgm:prSet/>
      <dgm:spPr/>
      <dgm:t>
        <a:bodyPr/>
        <a:lstStyle/>
        <a:p>
          <a:r>
            <a:rPr lang="es-ES" b="1" dirty="0" smtClean="0">
              <a:solidFill>
                <a:schemeClr val="tx2"/>
              </a:solidFill>
            </a:rPr>
            <a:t>MEDIO AMBIENTE</a:t>
          </a:r>
          <a:endParaRPr lang="es-CO" b="1" dirty="0">
            <a:solidFill>
              <a:schemeClr val="tx2"/>
            </a:solidFill>
          </a:endParaRPr>
        </a:p>
      </dgm:t>
    </dgm:pt>
    <dgm:pt modelId="{78864D12-1F36-4A2A-AFE8-4967107DBE1F}" type="parTrans" cxnId="{F7776B8F-2039-4E41-A598-912CA6E6AFE2}">
      <dgm:prSet/>
      <dgm:spPr/>
      <dgm:t>
        <a:bodyPr/>
        <a:lstStyle/>
        <a:p>
          <a:endParaRPr lang="es-CO"/>
        </a:p>
      </dgm:t>
    </dgm:pt>
    <dgm:pt modelId="{32061B88-17A1-4691-9B68-4E9F1C2298DD}" type="sibTrans" cxnId="{F7776B8F-2039-4E41-A598-912CA6E6AFE2}">
      <dgm:prSet/>
      <dgm:spPr/>
      <dgm:t>
        <a:bodyPr/>
        <a:lstStyle/>
        <a:p>
          <a:endParaRPr lang="es-CO"/>
        </a:p>
      </dgm:t>
    </dgm:pt>
    <dgm:pt modelId="{48A7F2A0-83CB-43FD-836C-FC10CA4FA837}">
      <dgm:prSet/>
      <dgm:spPr/>
      <dgm:t>
        <a:bodyPr/>
        <a:lstStyle/>
        <a:p>
          <a:r>
            <a:rPr lang="es-ES" b="1" dirty="0" smtClean="0">
              <a:solidFill>
                <a:schemeClr val="tx2"/>
              </a:solidFill>
            </a:rPr>
            <a:t>NATURALEZA</a:t>
          </a:r>
          <a:endParaRPr lang="es-CO" b="1" dirty="0">
            <a:solidFill>
              <a:schemeClr val="tx2"/>
            </a:solidFill>
          </a:endParaRPr>
        </a:p>
      </dgm:t>
    </dgm:pt>
    <dgm:pt modelId="{D6224552-F35D-43E8-87E2-CF17D3E18C89}" type="parTrans" cxnId="{B5D3F18F-6F93-476C-A5A7-64281D81EBB9}">
      <dgm:prSet/>
      <dgm:spPr/>
      <dgm:t>
        <a:bodyPr/>
        <a:lstStyle/>
        <a:p>
          <a:endParaRPr lang="es-CO"/>
        </a:p>
      </dgm:t>
    </dgm:pt>
    <dgm:pt modelId="{2B052246-CA3B-4F35-B9F7-075AC4F67760}" type="sibTrans" cxnId="{B5D3F18F-6F93-476C-A5A7-64281D81EBB9}">
      <dgm:prSet/>
      <dgm:spPr/>
      <dgm:t>
        <a:bodyPr/>
        <a:lstStyle/>
        <a:p>
          <a:endParaRPr lang="es-CO"/>
        </a:p>
      </dgm:t>
    </dgm:pt>
    <dgm:pt modelId="{C2A22113-3DA9-4DE8-A789-E037A18EDD8C}">
      <dgm:prSet/>
      <dgm:spPr/>
      <dgm:t>
        <a:bodyPr/>
        <a:lstStyle/>
        <a:p>
          <a:r>
            <a:rPr lang="es-ES" b="1" dirty="0" smtClean="0">
              <a:solidFill>
                <a:schemeClr val="tx2"/>
              </a:solidFill>
            </a:rPr>
            <a:t>ORIGEN</a:t>
          </a:r>
          <a:endParaRPr lang="es-CO" b="1" dirty="0">
            <a:solidFill>
              <a:schemeClr val="tx2"/>
            </a:solidFill>
          </a:endParaRPr>
        </a:p>
      </dgm:t>
    </dgm:pt>
    <dgm:pt modelId="{D2AF1721-5ED3-4ED7-9156-AF152FD57984}" type="parTrans" cxnId="{FAE4DC76-2717-4ADE-A688-74C055EE4978}">
      <dgm:prSet/>
      <dgm:spPr/>
      <dgm:t>
        <a:bodyPr/>
        <a:lstStyle/>
        <a:p>
          <a:endParaRPr lang="es-CO"/>
        </a:p>
      </dgm:t>
    </dgm:pt>
    <dgm:pt modelId="{88E6D7F6-202F-44C5-BFF5-1A60A5EED977}" type="sibTrans" cxnId="{FAE4DC76-2717-4ADE-A688-74C055EE4978}">
      <dgm:prSet/>
      <dgm:spPr/>
      <dgm:t>
        <a:bodyPr/>
        <a:lstStyle/>
        <a:p>
          <a:endParaRPr lang="es-CO"/>
        </a:p>
      </dgm:t>
    </dgm:pt>
    <dgm:pt modelId="{BB75E50A-490D-4A5D-8257-63A0FA399B35}">
      <dgm:prSet/>
      <dgm:spPr/>
      <dgm:t>
        <a:bodyPr/>
        <a:lstStyle/>
        <a:p>
          <a:r>
            <a:rPr lang="es-ES" b="1" dirty="0" smtClean="0">
              <a:solidFill>
                <a:schemeClr val="tx2"/>
              </a:solidFill>
            </a:rPr>
            <a:t>RELACIONES</a:t>
          </a:r>
          <a:endParaRPr lang="es-CO" b="1" dirty="0">
            <a:solidFill>
              <a:schemeClr val="tx2"/>
            </a:solidFill>
          </a:endParaRPr>
        </a:p>
      </dgm:t>
    </dgm:pt>
    <dgm:pt modelId="{D3EA6B35-271A-47D5-8804-6C55CE198FB0}" type="parTrans" cxnId="{28981050-C040-47F4-AD0D-C6E7DACB598E}">
      <dgm:prSet/>
      <dgm:spPr/>
      <dgm:t>
        <a:bodyPr/>
        <a:lstStyle/>
        <a:p>
          <a:endParaRPr lang="es-CO"/>
        </a:p>
      </dgm:t>
    </dgm:pt>
    <dgm:pt modelId="{0D8355A3-44FC-4D96-9319-F06A9232EFF4}" type="sibTrans" cxnId="{28981050-C040-47F4-AD0D-C6E7DACB598E}">
      <dgm:prSet/>
      <dgm:spPr/>
      <dgm:t>
        <a:bodyPr/>
        <a:lstStyle/>
        <a:p>
          <a:endParaRPr lang="es-CO"/>
        </a:p>
      </dgm:t>
    </dgm:pt>
    <dgm:pt modelId="{C9106751-A296-4E8C-AE62-41651830E45F}">
      <dgm:prSet/>
      <dgm:spPr/>
      <dgm:t>
        <a:bodyPr/>
        <a:lstStyle/>
        <a:p>
          <a:r>
            <a:rPr lang="es-ES" b="1" smtClean="0">
              <a:solidFill>
                <a:schemeClr val="tx2"/>
              </a:solidFill>
            </a:rPr>
            <a:t>CAMBIO EN EL TIEMPO</a:t>
          </a:r>
          <a:endParaRPr lang="es-CO" b="1">
            <a:solidFill>
              <a:schemeClr val="tx2"/>
            </a:solidFill>
          </a:endParaRPr>
        </a:p>
      </dgm:t>
    </dgm:pt>
    <dgm:pt modelId="{8FC86A82-6D2E-4FBA-BBA7-69FC046BCB34}" type="parTrans" cxnId="{55EBBFAD-04DE-40D8-B29A-A1E8CBBA7E58}">
      <dgm:prSet/>
      <dgm:spPr/>
      <dgm:t>
        <a:bodyPr/>
        <a:lstStyle/>
        <a:p>
          <a:endParaRPr lang="es-CO"/>
        </a:p>
      </dgm:t>
    </dgm:pt>
    <dgm:pt modelId="{AE30641B-4BCE-499D-80F6-18621E753D58}" type="sibTrans" cxnId="{55EBBFAD-04DE-40D8-B29A-A1E8CBBA7E58}">
      <dgm:prSet/>
      <dgm:spPr/>
      <dgm:t>
        <a:bodyPr/>
        <a:lstStyle/>
        <a:p>
          <a:endParaRPr lang="es-CO"/>
        </a:p>
      </dgm:t>
    </dgm:pt>
    <dgm:pt modelId="{CD0760E0-A7B3-4855-86F4-2E5E323634B8}" type="pres">
      <dgm:prSet presAssocID="{8466B15F-3348-489C-8C5D-AFB9BF806552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F6CC5E6A-8F91-4671-ACF8-564F7CEC796D}" type="pres">
      <dgm:prSet presAssocID="{03C3AE13-EA69-46C2-82F3-E11B13713ECF}" presName="compNode" presStyleCnt="0"/>
      <dgm:spPr/>
    </dgm:pt>
    <dgm:pt modelId="{AB544E02-B853-48B7-AAC9-B164B9043A8B}" type="pres">
      <dgm:prSet presAssocID="{03C3AE13-EA69-46C2-82F3-E11B13713ECF}" presName="aNode" presStyleLbl="bgShp" presStyleIdx="0" presStyleCnt="4"/>
      <dgm:spPr/>
      <dgm:t>
        <a:bodyPr/>
        <a:lstStyle/>
        <a:p>
          <a:endParaRPr lang="es-CO"/>
        </a:p>
      </dgm:t>
    </dgm:pt>
    <dgm:pt modelId="{A3940FDD-63E3-407F-BDC5-104EACDAC466}" type="pres">
      <dgm:prSet presAssocID="{03C3AE13-EA69-46C2-82F3-E11B13713ECF}" presName="textNode" presStyleLbl="bgShp" presStyleIdx="0" presStyleCnt="4"/>
      <dgm:spPr/>
      <dgm:t>
        <a:bodyPr/>
        <a:lstStyle/>
        <a:p>
          <a:endParaRPr lang="es-CO"/>
        </a:p>
      </dgm:t>
    </dgm:pt>
    <dgm:pt modelId="{084742A0-3F8C-495B-A592-B6A86660B1B5}" type="pres">
      <dgm:prSet presAssocID="{03C3AE13-EA69-46C2-82F3-E11B13713ECF}" presName="compChildNode" presStyleCnt="0"/>
      <dgm:spPr/>
    </dgm:pt>
    <dgm:pt modelId="{76F1935F-C244-481B-8986-DAAD32998E94}" type="pres">
      <dgm:prSet presAssocID="{03C3AE13-EA69-46C2-82F3-E11B13713ECF}" presName="theInnerList" presStyleCnt="0"/>
      <dgm:spPr/>
    </dgm:pt>
    <dgm:pt modelId="{6BCD6D21-356C-41A1-A040-5C807E14F07A}" type="pres">
      <dgm:prSet presAssocID="{03C3AE13-EA69-46C2-82F3-E11B13713ECF}" presName="aSpace" presStyleCnt="0"/>
      <dgm:spPr/>
    </dgm:pt>
    <dgm:pt modelId="{70E2F725-447A-4EEE-BB81-514ED28E8715}" type="pres">
      <dgm:prSet presAssocID="{00312C5F-4625-4083-BCB1-B54EB6B60442}" presName="compNode" presStyleCnt="0"/>
      <dgm:spPr/>
    </dgm:pt>
    <dgm:pt modelId="{11791AC5-0683-47C7-993C-E1C53A1ADFA1}" type="pres">
      <dgm:prSet presAssocID="{00312C5F-4625-4083-BCB1-B54EB6B60442}" presName="aNode" presStyleLbl="bgShp" presStyleIdx="1" presStyleCnt="4"/>
      <dgm:spPr/>
      <dgm:t>
        <a:bodyPr/>
        <a:lstStyle/>
        <a:p>
          <a:endParaRPr lang="es-CO"/>
        </a:p>
      </dgm:t>
    </dgm:pt>
    <dgm:pt modelId="{619EDBD9-4984-4206-A960-989AB8598849}" type="pres">
      <dgm:prSet presAssocID="{00312C5F-4625-4083-BCB1-B54EB6B60442}" presName="textNode" presStyleLbl="bgShp" presStyleIdx="1" presStyleCnt="4"/>
      <dgm:spPr/>
      <dgm:t>
        <a:bodyPr/>
        <a:lstStyle/>
        <a:p>
          <a:endParaRPr lang="es-CO"/>
        </a:p>
      </dgm:t>
    </dgm:pt>
    <dgm:pt modelId="{58F99160-EB8D-4578-9A8A-9660B3B5E708}" type="pres">
      <dgm:prSet presAssocID="{00312C5F-4625-4083-BCB1-B54EB6B60442}" presName="compChildNode" presStyleCnt="0"/>
      <dgm:spPr/>
    </dgm:pt>
    <dgm:pt modelId="{0E8CEC5E-922D-418F-9433-A82EC21EE849}" type="pres">
      <dgm:prSet presAssocID="{00312C5F-4625-4083-BCB1-B54EB6B60442}" presName="theInnerList" presStyleCnt="0"/>
      <dgm:spPr/>
    </dgm:pt>
    <dgm:pt modelId="{C7676F79-9751-4EA7-8F4D-55F8E83B516A}" type="pres">
      <dgm:prSet presAssocID="{D86A0362-D3FE-409F-A3D2-C1A1BB327B55}" presName="childNode" presStyleLbl="node1" presStyleIdx="0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368A344-2AF1-4AD0-8E86-1792433F1D44}" type="pres">
      <dgm:prSet presAssocID="{D86A0362-D3FE-409F-A3D2-C1A1BB327B55}" presName="aSpace2" presStyleCnt="0"/>
      <dgm:spPr/>
    </dgm:pt>
    <dgm:pt modelId="{3AD39767-E69E-411E-8648-D51684B8F9F3}" type="pres">
      <dgm:prSet presAssocID="{48A7F2A0-83CB-43FD-836C-FC10CA4FA837}" presName="childNode" presStyleLbl="node1" presStyleIdx="1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855E7C9-7962-42F1-B884-8E4EE743AAC5}" type="pres">
      <dgm:prSet presAssocID="{48A7F2A0-83CB-43FD-836C-FC10CA4FA837}" presName="aSpace2" presStyleCnt="0"/>
      <dgm:spPr/>
    </dgm:pt>
    <dgm:pt modelId="{F5868BD8-3D9B-4E53-A36F-F4A4ADBD176C}" type="pres">
      <dgm:prSet presAssocID="{C2A22113-3DA9-4DE8-A789-E037A18EDD8C}" presName="childNode" presStyleLbl="node1" presStyleIdx="2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4855AC5-CC01-4736-ACFA-BCB8065642C5}" type="pres">
      <dgm:prSet presAssocID="{C2A22113-3DA9-4DE8-A789-E037A18EDD8C}" presName="aSpace2" presStyleCnt="0"/>
      <dgm:spPr/>
    </dgm:pt>
    <dgm:pt modelId="{78BB0A7F-1948-4FDF-B7E1-E621678F3678}" type="pres">
      <dgm:prSet presAssocID="{BB75E50A-490D-4A5D-8257-63A0FA399B35}" presName="childNode" presStyleLbl="node1" presStyleIdx="3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7315133-98E4-40AD-AB2E-45BE64B73684}" type="pres">
      <dgm:prSet presAssocID="{BB75E50A-490D-4A5D-8257-63A0FA399B35}" presName="aSpace2" presStyleCnt="0"/>
      <dgm:spPr/>
    </dgm:pt>
    <dgm:pt modelId="{2A67CC56-C80B-41A0-8A39-3002DDB67F6C}" type="pres">
      <dgm:prSet presAssocID="{C9106751-A296-4E8C-AE62-41651830E45F}" presName="childNode" presStyleLbl="node1" presStyleIdx="4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B527ACB-44EF-4189-8813-C911E8C59FD7}" type="pres">
      <dgm:prSet presAssocID="{00312C5F-4625-4083-BCB1-B54EB6B60442}" presName="aSpace" presStyleCnt="0"/>
      <dgm:spPr/>
    </dgm:pt>
    <dgm:pt modelId="{B83CBDD4-2E4B-4B6A-95C3-D648FB28D16C}" type="pres">
      <dgm:prSet presAssocID="{C5FB5619-4013-458A-9B5B-9EE0C9F72A90}" presName="compNode" presStyleCnt="0"/>
      <dgm:spPr/>
    </dgm:pt>
    <dgm:pt modelId="{AB211FC8-F39F-4001-BB2E-5569CEBF96C9}" type="pres">
      <dgm:prSet presAssocID="{C5FB5619-4013-458A-9B5B-9EE0C9F72A90}" presName="aNode" presStyleLbl="bgShp" presStyleIdx="2" presStyleCnt="4"/>
      <dgm:spPr/>
      <dgm:t>
        <a:bodyPr/>
        <a:lstStyle/>
        <a:p>
          <a:endParaRPr lang="es-CO"/>
        </a:p>
      </dgm:t>
    </dgm:pt>
    <dgm:pt modelId="{1C39C0DA-182B-4F3A-9059-259D25C1E38D}" type="pres">
      <dgm:prSet presAssocID="{C5FB5619-4013-458A-9B5B-9EE0C9F72A90}" presName="textNode" presStyleLbl="bgShp" presStyleIdx="2" presStyleCnt="4"/>
      <dgm:spPr/>
      <dgm:t>
        <a:bodyPr/>
        <a:lstStyle/>
        <a:p>
          <a:endParaRPr lang="es-CO"/>
        </a:p>
      </dgm:t>
    </dgm:pt>
    <dgm:pt modelId="{9089ECAE-8C16-47EC-A7AC-B3EAF24F4EA5}" type="pres">
      <dgm:prSet presAssocID="{C5FB5619-4013-458A-9B5B-9EE0C9F72A90}" presName="compChildNode" presStyleCnt="0"/>
      <dgm:spPr/>
    </dgm:pt>
    <dgm:pt modelId="{7D97B9B0-F58F-4860-B03E-DB6BA3EF47C8}" type="pres">
      <dgm:prSet presAssocID="{C5FB5619-4013-458A-9B5B-9EE0C9F72A90}" presName="theInnerList" presStyleCnt="0"/>
      <dgm:spPr/>
    </dgm:pt>
    <dgm:pt modelId="{AB6C2650-22B8-4746-821A-8E022166365D}" type="pres">
      <dgm:prSet presAssocID="{2FFCF675-7AFB-4EBC-A3C0-451378721BE8}" presName="childNode" presStyleLbl="node1" presStyleIdx="5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59341A6-FA95-40F8-8D17-9282317B6911}" type="pres">
      <dgm:prSet presAssocID="{2FFCF675-7AFB-4EBC-A3C0-451378721BE8}" presName="aSpace2" presStyleCnt="0"/>
      <dgm:spPr/>
    </dgm:pt>
    <dgm:pt modelId="{5CB391A1-44D1-4A61-8C0D-B61E9430DDD7}" type="pres">
      <dgm:prSet presAssocID="{0FB29020-B37F-44EE-A5AD-1283164F5C4F}" presName="childNode" presStyleLbl="node1" presStyleIdx="6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0FCE6B6-95DA-4ACB-8677-D98A6A5F7286}" type="pres">
      <dgm:prSet presAssocID="{0FB29020-B37F-44EE-A5AD-1283164F5C4F}" presName="aSpace2" presStyleCnt="0"/>
      <dgm:spPr/>
    </dgm:pt>
    <dgm:pt modelId="{9BF42656-8C44-467D-B5B3-73A9B4980ECB}" type="pres">
      <dgm:prSet presAssocID="{98B1BB58-5A9B-4B9C-9E94-ED20894EA28F}" presName="childNode" presStyleLbl="node1" presStyleIdx="7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94715B8-014D-4CB5-A1F4-0AEB88A84A27}" type="pres">
      <dgm:prSet presAssocID="{98B1BB58-5A9B-4B9C-9E94-ED20894EA28F}" presName="aSpace2" presStyleCnt="0"/>
      <dgm:spPr/>
    </dgm:pt>
    <dgm:pt modelId="{C1A11C72-5DEB-4B0D-BC93-C7CFE8B2458A}" type="pres">
      <dgm:prSet presAssocID="{F75A1D11-F0C9-429A-AE0F-31A9DE33A099}" presName="childNode" presStyleLbl="node1" presStyleIdx="8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EF65680-03E9-4491-ABFD-DB80ECD82D09}" type="pres">
      <dgm:prSet presAssocID="{C5FB5619-4013-458A-9B5B-9EE0C9F72A90}" presName="aSpace" presStyleCnt="0"/>
      <dgm:spPr/>
    </dgm:pt>
    <dgm:pt modelId="{C62D31BD-3949-403D-B970-1AA903035603}" type="pres">
      <dgm:prSet presAssocID="{A4C60A3A-2CEC-4135-82B8-E82584743AFB}" presName="compNode" presStyleCnt="0"/>
      <dgm:spPr/>
    </dgm:pt>
    <dgm:pt modelId="{77329FD1-1C77-4772-BD8F-8EE715AF6A77}" type="pres">
      <dgm:prSet presAssocID="{A4C60A3A-2CEC-4135-82B8-E82584743AFB}" presName="aNode" presStyleLbl="bgShp" presStyleIdx="3" presStyleCnt="4"/>
      <dgm:spPr/>
      <dgm:t>
        <a:bodyPr/>
        <a:lstStyle/>
        <a:p>
          <a:endParaRPr lang="es-CO"/>
        </a:p>
      </dgm:t>
    </dgm:pt>
    <dgm:pt modelId="{E4BD09D8-E901-4A8A-ABC4-06B3CBF1117A}" type="pres">
      <dgm:prSet presAssocID="{A4C60A3A-2CEC-4135-82B8-E82584743AFB}" presName="textNode" presStyleLbl="bgShp" presStyleIdx="3" presStyleCnt="4"/>
      <dgm:spPr/>
      <dgm:t>
        <a:bodyPr/>
        <a:lstStyle/>
        <a:p>
          <a:endParaRPr lang="es-CO"/>
        </a:p>
      </dgm:t>
    </dgm:pt>
    <dgm:pt modelId="{9B141367-CF30-442B-ACA6-8639AC0F6FD7}" type="pres">
      <dgm:prSet presAssocID="{A4C60A3A-2CEC-4135-82B8-E82584743AFB}" presName="compChildNode" presStyleCnt="0"/>
      <dgm:spPr/>
    </dgm:pt>
    <dgm:pt modelId="{885491D7-F118-436D-A6D6-B7D255263FC8}" type="pres">
      <dgm:prSet presAssocID="{A4C60A3A-2CEC-4135-82B8-E82584743AFB}" presName="theInnerList" presStyleCnt="0"/>
      <dgm:spPr/>
    </dgm:pt>
    <dgm:pt modelId="{987AF074-2A64-474E-B41E-B1088BF27B80}" type="pres">
      <dgm:prSet presAssocID="{C626478A-99CB-4690-B7E7-BFEDFCAFBC19}" presName="childNode" presStyleLbl="node1" presStyleIdx="9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4445DA5-B8F8-455E-B0A2-22EB06561D01}" type="pres">
      <dgm:prSet presAssocID="{C626478A-99CB-4690-B7E7-BFEDFCAFBC19}" presName="aSpace2" presStyleCnt="0"/>
      <dgm:spPr/>
    </dgm:pt>
    <dgm:pt modelId="{239DF83F-42A6-4CB1-97DF-1346FBE8E38E}" type="pres">
      <dgm:prSet presAssocID="{6CFE729D-D16F-4864-916C-12B4D2347722}" presName="childNode" presStyleLbl="node1" presStyleIdx="10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2CB0B2D-E8BF-4940-96AA-CE28A4639B68}" type="pres">
      <dgm:prSet presAssocID="{6CFE729D-D16F-4864-916C-12B4D2347722}" presName="aSpace2" presStyleCnt="0"/>
      <dgm:spPr/>
    </dgm:pt>
    <dgm:pt modelId="{0F5A504E-567B-4538-A94B-A6BD4A08A6D9}" type="pres">
      <dgm:prSet presAssocID="{1821C9EC-545D-45AE-9730-6D4560B59BDB}" presName="childNode" presStyleLbl="node1" presStyleIdx="11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2E02FF4-E05F-430B-8064-EE8BCA9D9A54}" type="pres">
      <dgm:prSet presAssocID="{1821C9EC-545D-45AE-9730-6D4560B59BDB}" presName="aSpace2" presStyleCnt="0"/>
      <dgm:spPr/>
    </dgm:pt>
    <dgm:pt modelId="{F412ED1C-C1A4-4E8F-8E8E-5FE86431F3C9}" type="pres">
      <dgm:prSet presAssocID="{FE71FF3E-6D95-420E-9DAF-D56282216CBF}" presName="childNode" presStyleLbl="node1" presStyleIdx="12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3D5205BE-8F10-4A03-9ADD-2CF51E841342}" type="presOf" srcId="{A4C60A3A-2CEC-4135-82B8-E82584743AFB}" destId="{77329FD1-1C77-4772-BD8F-8EE715AF6A77}" srcOrd="0" destOrd="0" presId="urn:microsoft.com/office/officeart/2005/8/layout/lProcess2"/>
    <dgm:cxn modelId="{7992F1C9-AF3C-4CEB-952C-9D4E1741DF8A}" srcId="{A4C60A3A-2CEC-4135-82B8-E82584743AFB}" destId="{FE71FF3E-6D95-420E-9DAF-D56282216CBF}" srcOrd="3" destOrd="0" parTransId="{51382207-0985-4AB3-A9F6-2C7E236AEE9F}" sibTransId="{585147E3-46CA-4535-B360-4894EFF0292E}"/>
    <dgm:cxn modelId="{13152C84-13F6-4F2D-8188-B809FA5D92D6}" type="presOf" srcId="{D86A0362-D3FE-409F-A3D2-C1A1BB327B55}" destId="{C7676F79-9751-4EA7-8F4D-55F8E83B516A}" srcOrd="0" destOrd="0" presId="urn:microsoft.com/office/officeart/2005/8/layout/lProcess2"/>
    <dgm:cxn modelId="{FAA8CDAD-D0FB-41B7-BCF4-B647983739A0}" type="presOf" srcId="{FE71FF3E-6D95-420E-9DAF-D56282216CBF}" destId="{F412ED1C-C1A4-4E8F-8E8E-5FE86431F3C9}" srcOrd="0" destOrd="0" presId="urn:microsoft.com/office/officeart/2005/8/layout/lProcess2"/>
    <dgm:cxn modelId="{B5D3F18F-6F93-476C-A5A7-64281D81EBB9}" srcId="{00312C5F-4625-4083-BCB1-B54EB6B60442}" destId="{48A7F2A0-83CB-43FD-836C-FC10CA4FA837}" srcOrd="1" destOrd="0" parTransId="{D6224552-F35D-43E8-87E2-CF17D3E18C89}" sibTransId="{2B052246-CA3B-4F35-B9F7-075AC4F67760}"/>
    <dgm:cxn modelId="{7222D9B7-0F53-4EE0-875B-0E3B4DE2F88D}" type="presOf" srcId="{48A7F2A0-83CB-43FD-836C-FC10CA4FA837}" destId="{3AD39767-E69E-411E-8648-D51684B8F9F3}" srcOrd="0" destOrd="0" presId="urn:microsoft.com/office/officeart/2005/8/layout/lProcess2"/>
    <dgm:cxn modelId="{B4B636B1-ABEA-41F0-852B-1E3CA280BA3B}" type="presOf" srcId="{A4C60A3A-2CEC-4135-82B8-E82584743AFB}" destId="{E4BD09D8-E901-4A8A-ABC4-06B3CBF1117A}" srcOrd="1" destOrd="0" presId="urn:microsoft.com/office/officeart/2005/8/layout/lProcess2"/>
    <dgm:cxn modelId="{2D973AED-9500-4B10-8BD1-CC2DCD448D7C}" type="presOf" srcId="{C2A22113-3DA9-4DE8-A789-E037A18EDD8C}" destId="{F5868BD8-3D9B-4E53-A36F-F4A4ADBD176C}" srcOrd="0" destOrd="0" presId="urn:microsoft.com/office/officeart/2005/8/layout/lProcess2"/>
    <dgm:cxn modelId="{BEA48948-1775-4574-A1F7-ED690572547B}" srcId="{8466B15F-3348-489C-8C5D-AFB9BF806552}" destId="{A4C60A3A-2CEC-4135-82B8-E82584743AFB}" srcOrd="3" destOrd="0" parTransId="{56FFE504-7D9C-4CB6-ABB8-BED68F64F621}" sibTransId="{CCF2F873-97F8-4F64-8D6F-15B78FB3E934}"/>
    <dgm:cxn modelId="{612B9B0C-2765-46AD-9BEF-106619023DA2}" type="presOf" srcId="{C626478A-99CB-4690-B7E7-BFEDFCAFBC19}" destId="{987AF074-2A64-474E-B41E-B1088BF27B80}" srcOrd="0" destOrd="0" presId="urn:microsoft.com/office/officeart/2005/8/layout/lProcess2"/>
    <dgm:cxn modelId="{2E53CA44-E813-4578-8388-C618FAA722C9}" type="presOf" srcId="{F75A1D11-F0C9-429A-AE0F-31A9DE33A099}" destId="{C1A11C72-5DEB-4B0D-BC93-C7CFE8B2458A}" srcOrd="0" destOrd="0" presId="urn:microsoft.com/office/officeart/2005/8/layout/lProcess2"/>
    <dgm:cxn modelId="{1B942D62-11F0-4C95-AAAA-B9F9C0F1A103}" srcId="{C5FB5619-4013-458A-9B5B-9EE0C9F72A90}" destId="{F75A1D11-F0C9-429A-AE0F-31A9DE33A099}" srcOrd="3" destOrd="0" parTransId="{91EBCD42-5291-4233-B09B-7632BB3AA231}" sibTransId="{68FC5066-F2AF-4F94-844C-E66F3429B598}"/>
    <dgm:cxn modelId="{28B59B51-E3C4-404D-B791-AF1CE8E73675}" type="presOf" srcId="{C5FB5619-4013-458A-9B5B-9EE0C9F72A90}" destId="{AB211FC8-F39F-4001-BB2E-5569CEBF96C9}" srcOrd="0" destOrd="0" presId="urn:microsoft.com/office/officeart/2005/8/layout/lProcess2"/>
    <dgm:cxn modelId="{52E66493-5CDE-4B3A-BA6C-8F4ACDB4C9BB}" srcId="{8466B15F-3348-489C-8C5D-AFB9BF806552}" destId="{00312C5F-4625-4083-BCB1-B54EB6B60442}" srcOrd="1" destOrd="0" parTransId="{95667211-F6BB-4EC8-82AA-25205F110808}" sibTransId="{1C56828C-DEE5-42D3-9256-49B35D07DC48}"/>
    <dgm:cxn modelId="{5BBA2DB2-3E3D-4405-8DAC-4FA1944DE558}" srcId="{8466B15F-3348-489C-8C5D-AFB9BF806552}" destId="{C5FB5619-4013-458A-9B5B-9EE0C9F72A90}" srcOrd="2" destOrd="0" parTransId="{081392C6-EB99-420B-A001-32330B44A775}" sibTransId="{71D0AD22-130D-4EA5-A452-E045D67AAAEA}"/>
    <dgm:cxn modelId="{77C3BCD6-FD8F-4A23-85B9-545E287A988E}" type="presOf" srcId="{00312C5F-4625-4083-BCB1-B54EB6B60442}" destId="{11791AC5-0683-47C7-993C-E1C53A1ADFA1}" srcOrd="0" destOrd="0" presId="urn:microsoft.com/office/officeart/2005/8/layout/lProcess2"/>
    <dgm:cxn modelId="{BE1ED760-EFF8-4D3B-BA4B-5A074EC880B8}" srcId="{A4C60A3A-2CEC-4135-82B8-E82584743AFB}" destId="{C626478A-99CB-4690-B7E7-BFEDFCAFBC19}" srcOrd="0" destOrd="0" parTransId="{204C6BD6-8950-411A-AED8-AFE104B2434C}" sibTransId="{156A38A9-4BA6-4E20-9540-A5B9BB147808}"/>
    <dgm:cxn modelId="{8D0D9CAF-443B-4A04-AF54-E8C6248EE901}" srcId="{C5FB5619-4013-458A-9B5B-9EE0C9F72A90}" destId="{0FB29020-B37F-44EE-A5AD-1283164F5C4F}" srcOrd="1" destOrd="0" parTransId="{E4137CB0-16A6-448D-BDB7-2F1B579941EE}" sibTransId="{5942A963-C098-4A90-AF2C-FBD71954C7E2}"/>
    <dgm:cxn modelId="{8E61C609-9E8C-4FAB-843E-64E54C9FE12B}" type="presOf" srcId="{C9106751-A296-4E8C-AE62-41651830E45F}" destId="{2A67CC56-C80B-41A0-8A39-3002DDB67F6C}" srcOrd="0" destOrd="0" presId="urn:microsoft.com/office/officeart/2005/8/layout/lProcess2"/>
    <dgm:cxn modelId="{FDC24893-26F4-49C6-884D-1190D98D85B4}" type="presOf" srcId="{1821C9EC-545D-45AE-9730-6D4560B59BDB}" destId="{0F5A504E-567B-4538-A94B-A6BD4A08A6D9}" srcOrd="0" destOrd="0" presId="urn:microsoft.com/office/officeart/2005/8/layout/lProcess2"/>
    <dgm:cxn modelId="{4BCC7D7D-06C3-44E7-8825-742B2C60EA9A}" type="presOf" srcId="{C5FB5619-4013-458A-9B5B-9EE0C9F72A90}" destId="{1C39C0DA-182B-4F3A-9059-259D25C1E38D}" srcOrd="1" destOrd="0" presId="urn:microsoft.com/office/officeart/2005/8/layout/lProcess2"/>
    <dgm:cxn modelId="{F7776B8F-2039-4E41-A598-912CA6E6AFE2}" srcId="{00312C5F-4625-4083-BCB1-B54EB6B60442}" destId="{D86A0362-D3FE-409F-A3D2-C1A1BB327B55}" srcOrd="0" destOrd="0" parTransId="{78864D12-1F36-4A2A-AFE8-4967107DBE1F}" sibTransId="{32061B88-17A1-4691-9B68-4E9F1C2298DD}"/>
    <dgm:cxn modelId="{1076077A-D992-4C8E-B2E1-F32F2FBA21DA}" type="presOf" srcId="{2FFCF675-7AFB-4EBC-A3C0-451378721BE8}" destId="{AB6C2650-22B8-4746-821A-8E022166365D}" srcOrd="0" destOrd="0" presId="urn:microsoft.com/office/officeart/2005/8/layout/lProcess2"/>
    <dgm:cxn modelId="{D3B03141-06B8-481E-A68B-FFA8E4144546}" srcId="{C5FB5619-4013-458A-9B5B-9EE0C9F72A90}" destId="{2FFCF675-7AFB-4EBC-A3C0-451378721BE8}" srcOrd="0" destOrd="0" parTransId="{878F8774-1272-4477-8BD4-30B8434CF4C2}" sibTransId="{340C3F0B-C3F8-46F8-9A8D-7E608F5C6B70}"/>
    <dgm:cxn modelId="{3319FF6A-8ADC-4EE4-9841-FFA8AE91F601}" type="presOf" srcId="{6CFE729D-D16F-4864-916C-12B4D2347722}" destId="{239DF83F-42A6-4CB1-97DF-1346FBE8E38E}" srcOrd="0" destOrd="0" presId="urn:microsoft.com/office/officeart/2005/8/layout/lProcess2"/>
    <dgm:cxn modelId="{F1EDE295-5B99-45A2-AD60-A1C550514E7F}" type="presOf" srcId="{0FB29020-B37F-44EE-A5AD-1283164F5C4F}" destId="{5CB391A1-44D1-4A61-8C0D-B61E9430DDD7}" srcOrd="0" destOrd="0" presId="urn:microsoft.com/office/officeart/2005/8/layout/lProcess2"/>
    <dgm:cxn modelId="{28981050-C040-47F4-AD0D-C6E7DACB598E}" srcId="{00312C5F-4625-4083-BCB1-B54EB6B60442}" destId="{BB75E50A-490D-4A5D-8257-63A0FA399B35}" srcOrd="3" destOrd="0" parTransId="{D3EA6B35-271A-47D5-8804-6C55CE198FB0}" sibTransId="{0D8355A3-44FC-4D96-9319-F06A9232EFF4}"/>
    <dgm:cxn modelId="{8AF9791D-C0C7-40AA-8CBA-FE709B569F46}" type="presOf" srcId="{00312C5F-4625-4083-BCB1-B54EB6B60442}" destId="{619EDBD9-4984-4206-A960-989AB8598849}" srcOrd="1" destOrd="0" presId="urn:microsoft.com/office/officeart/2005/8/layout/lProcess2"/>
    <dgm:cxn modelId="{55EBBFAD-04DE-40D8-B29A-A1E8CBBA7E58}" srcId="{00312C5F-4625-4083-BCB1-B54EB6B60442}" destId="{C9106751-A296-4E8C-AE62-41651830E45F}" srcOrd="4" destOrd="0" parTransId="{8FC86A82-6D2E-4FBA-BBA7-69FC046BCB34}" sibTransId="{AE30641B-4BCE-499D-80F6-18621E753D58}"/>
    <dgm:cxn modelId="{FAE4DC76-2717-4ADE-A688-74C055EE4978}" srcId="{00312C5F-4625-4083-BCB1-B54EB6B60442}" destId="{C2A22113-3DA9-4DE8-A789-E037A18EDD8C}" srcOrd="2" destOrd="0" parTransId="{D2AF1721-5ED3-4ED7-9156-AF152FD57984}" sibTransId="{88E6D7F6-202F-44C5-BFF5-1A60A5EED977}"/>
    <dgm:cxn modelId="{2FB8136A-5766-4C6F-8D56-F3320D8607C4}" type="presOf" srcId="{98B1BB58-5A9B-4B9C-9E94-ED20894EA28F}" destId="{9BF42656-8C44-467D-B5B3-73A9B4980ECB}" srcOrd="0" destOrd="0" presId="urn:microsoft.com/office/officeart/2005/8/layout/lProcess2"/>
    <dgm:cxn modelId="{CC943AB6-D9E4-448A-8E0C-79C214360EB3}" srcId="{A4C60A3A-2CEC-4135-82B8-E82584743AFB}" destId="{6CFE729D-D16F-4864-916C-12B4D2347722}" srcOrd="1" destOrd="0" parTransId="{B94D83C4-76D6-4C97-84D1-53D1F5F53B94}" sibTransId="{818414AA-EB67-45A1-807A-6053BFA75B4A}"/>
    <dgm:cxn modelId="{C1C40A15-D000-4E29-9EAC-70FB2B639722}" srcId="{8466B15F-3348-489C-8C5D-AFB9BF806552}" destId="{03C3AE13-EA69-46C2-82F3-E11B13713ECF}" srcOrd="0" destOrd="0" parTransId="{BE86D2A8-415A-4403-B3C9-C835016EB756}" sibTransId="{5FC04708-70E1-471F-AD27-42BA3A521E79}"/>
    <dgm:cxn modelId="{62D23DFA-F126-4634-85FB-F06305E2E387}" srcId="{C5FB5619-4013-458A-9B5B-9EE0C9F72A90}" destId="{98B1BB58-5A9B-4B9C-9E94-ED20894EA28F}" srcOrd="2" destOrd="0" parTransId="{4E6E5712-9B0E-4812-BF6E-380AB2357942}" sibTransId="{F968C67B-24CD-49D1-A0FD-CB29732D3F62}"/>
    <dgm:cxn modelId="{B071B1D5-1DFB-4D63-B9E0-7BF1FC81D984}" type="presOf" srcId="{03C3AE13-EA69-46C2-82F3-E11B13713ECF}" destId="{A3940FDD-63E3-407F-BDC5-104EACDAC466}" srcOrd="1" destOrd="0" presId="urn:microsoft.com/office/officeart/2005/8/layout/lProcess2"/>
    <dgm:cxn modelId="{E1635637-519D-4C94-B30D-B1B1AF771DD8}" type="presOf" srcId="{8466B15F-3348-489C-8C5D-AFB9BF806552}" destId="{CD0760E0-A7B3-4855-86F4-2E5E323634B8}" srcOrd="0" destOrd="0" presId="urn:microsoft.com/office/officeart/2005/8/layout/lProcess2"/>
    <dgm:cxn modelId="{5231A6F4-EFE3-497B-AA7C-F46AF71E2EBB}" srcId="{A4C60A3A-2CEC-4135-82B8-E82584743AFB}" destId="{1821C9EC-545D-45AE-9730-6D4560B59BDB}" srcOrd="2" destOrd="0" parTransId="{BA52A1D3-B90B-44E8-BAC7-3F6E77594EA2}" sibTransId="{32F5FA8F-D63D-4B73-ADAB-1253B1069201}"/>
    <dgm:cxn modelId="{60189B8D-5C3F-4A4C-80FD-9EEEB2471877}" type="presOf" srcId="{03C3AE13-EA69-46C2-82F3-E11B13713ECF}" destId="{AB544E02-B853-48B7-AAC9-B164B9043A8B}" srcOrd="0" destOrd="0" presId="urn:microsoft.com/office/officeart/2005/8/layout/lProcess2"/>
    <dgm:cxn modelId="{89E2BF77-1586-436B-A4E3-C2E37439DD1D}" type="presOf" srcId="{BB75E50A-490D-4A5D-8257-63A0FA399B35}" destId="{78BB0A7F-1948-4FDF-B7E1-E621678F3678}" srcOrd="0" destOrd="0" presId="urn:microsoft.com/office/officeart/2005/8/layout/lProcess2"/>
    <dgm:cxn modelId="{5E6F6BD3-9CDB-42F6-9044-CC60D50EDB2A}" type="presParOf" srcId="{CD0760E0-A7B3-4855-86F4-2E5E323634B8}" destId="{F6CC5E6A-8F91-4671-ACF8-564F7CEC796D}" srcOrd="0" destOrd="0" presId="urn:microsoft.com/office/officeart/2005/8/layout/lProcess2"/>
    <dgm:cxn modelId="{3805227D-6F53-4A1B-AB47-91DA08A5017E}" type="presParOf" srcId="{F6CC5E6A-8F91-4671-ACF8-564F7CEC796D}" destId="{AB544E02-B853-48B7-AAC9-B164B9043A8B}" srcOrd="0" destOrd="0" presId="urn:microsoft.com/office/officeart/2005/8/layout/lProcess2"/>
    <dgm:cxn modelId="{D174F6E0-5D94-49C0-B487-8B3AEADB5385}" type="presParOf" srcId="{F6CC5E6A-8F91-4671-ACF8-564F7CEC796D}" destId="{A3940FDD-63E3-407F-BDC5-104EACDAC466}" srcOrd="1" destOrd="0" presId="urn:microsoft.com/office/officeart/2005/8/layout/lProcess2"/>
    <dgm:cxn modelId="{57C2E782-5A5F-4192-8BAC-D1A5C378A11A}" type="presParOf" srcId="{F6CC5E6A-8F91-4671-ACF8-564F7CEC796D}" destId="{084742A0-3F8C-495B-A592-B6A86660B1B5}" srcOrd="2" destOrd="0" presId="urn:microsoft.com/office/officeart/2005/8/layout/lProcess2"/>
    <dgm:cxn modelId="{77DF823D-FD7A-4AF5-85D3-413A3BC4E862}" type="presParOf" srcId="{084742A0-3F8C-495B-A592-B6A86660B1B5}" destId="{76F1935F-C244-481B-8986-DAAD32998E94}" srcOrd="0" destOrd="0" presId="urn:microsoft.com/office/officeart/2005/8/layout/lProcess2"/>
    <dgm:cxn modelId="{57F4F1EF-6A3F-40F7-B064-653E8065AB4F}" type="presParOf" srcId="{CD0760E0-A7B3-4855-86F4-2E5E323634B8}" destId="{6BCD6D21-356C-41A1-A040-5C807E14F07A}" srcOrd="1" destOrd="0" presId="urn:microsoft.com/office/officeart/2005/8/layout/lProcess2"/>
    <dgm:cxn modelId="{8B4478FD-B293-40ED-843D-DCD6DC8DD47C}" type="presParOf" srcId="{CD0760E0-A7B3-4855-86F4-2E5E323634B8}" destId="{70E2F725-447A-4EEE-BB81-514ED28E8715}" srcOrd="2" destOrd="0" presId="urn:microsoft.com/office/officeart/2005/8/layout/lProcess2"/>
    <dgm:cxn modelId="{ED33FA68-EE3A-4202-AE3E-50421CDC4F40}" type="presParOf" srcId="{70E2F725-447A-4EEE-BB81-514ED28E8715}" destId="{11791AC5-0683-47C7-993C-E1C53A1ADFA1}" srcOrd="0" destOrd="0" presId="urn:microsoft.com/office/officeart/2005/8/layout/lProcess2"/>
    <dgm:cxn modelId="{9F01AFF3-9E69-4326-A106-9C7B7BA46618}" type="presParOf" srcId="{70E2F725-447A-4EEE-BB81-514ED28E8715}" destId="{619EDBD9-4984-4206-A960-989AB8598849}" srcOrd="1" destOrd="0" presId="urn:microsoft.com/office/officeart/2005/8/layout/lProcess2"/>
    <dgm:cxn modelId="{33993403-0A06-4A12-BE42-99DEE30F1E2E}" type="presParOf" srcId="{70E2F725-447A-4EEE-BB81-514ED28E8715}" destId="{58F99160-EB8D-4578-9A8A-9660B3B5E708}" srcOrd="2" destOrd="0" presId="urn:microsoft.com/office/officeart/2005/8/layout/lProcess2"/>
    <dgm:cxn modelId="{D61A4698-9755-45A6-A774-41D6A6BA5AF4}" type="presParOf" srcId="{58F99160-EB8D-4578-9A8A-9660B3B5E708}" destId="{0E8CEC5E-922D-418F-9433-A82EC21EE849}" srcOrd="0" destOrd="0" presId="urn:microsoft.com/office/officeart/2005/8/layout/lProcess2"/>
    <dgm:cxn modelId="{03E4C976-C0A9-4E7E-818B-F1D0E0C85074}" type="presParOf" srcId="{0E8CEC5E-922D-418F-9433-A82EC21EE849}" destId="{C7676F79-9751-4EA7-8F4D-55F8E83B516A}" srcOrd="0" destOrd="0" presId="urn:microsoft.com/office/officeart/2005/8/layout/lProcess2"/>
    <dgm:cxn modelId="{002F8694-894B-4F9C-92B9-F26126C05684}" type="presParOf" srcId="{0E8CEC5E-922D-418F-9433-A82EC21EE849}" destId="{1368A344-2AF1-4AD0-8E86-1792433F1D44}" srcOrd="1" destOrd="0" presId="urn:microsoft.com/office/officeart/2005/8/layout/lProcess2"/>
    <dgm:cxn modelId="{CB6FCD83-8E56-402F-A35C-DE46F8F1E0C5}" type="presParOf" srcId="{0E8CEC5E-922D-418F-9433-A82EC21EE849}" destId="{3AD39767-E69E-411E-8648-D51684B8F9F3}" srcOrd="2" destOrd="0" presId="urn:microsoft.com/office/officeart/2005/8/layout/lProcess2"/>
    <dgm:cxn modelId="{CF41D771-95EC-4576-9F70-5FDDC82B7FAE}" type="presParOf" srcId="{0E8CEC5E-922D-418F-9433-A82EC21EE849}" destId="{6855E7C9-7962-42F1-B884-8E4EE743AAC5}" srcOrd="3" destOrd="0" presId="urn:microsoft.com/office/officeart/2005/8/layout/lProcess2"/>
    <dgm:cxn modelId="{F784E001-3794-44E4-8BAB-A3843086E608}" type="presParOf" srcId="{0E8CEC5E-922D-418F-9433-A82EC21EE849}" destId="{F5868BD8-3D9B-4E53-A36F-F4A4ADBD176C}" srcOrd="4" destOrd="0" presId="urn:microsoft.com/office/officeart/2005/8/layout/lProcess2"/>
    <dgm:cxn modelId="{E54955C6-AFA4-4F35-A3B2-7984A2CAA9E4}" type="presParOf" srcId="{0E8CEC5E-922D-418F-9433-A82EC21EE849}" destId="{14855AC5-CC01-4736-ACFA-BCB8065642C5}" srcOrd="5" destOrd="0" presId="urn:microsoft.com/office/officeart/2005/8/layout/lProcess2"/>
    <dgm:cxn modelId="{A51C6A79-1950-42D9-9574-6D6043EFE5AC}" type="presParOf" srcId="{0E8CEC5E-922D-418F-9433-A82EC21EE849}" destId="{78BB0A7F-1948-4FDF-B7E1-E621678F3678}" srcOrd="6" destOrd="0" presId="urn:microsoft.com/office/officeart/2005/8/layout/lProcess2"/>
    <dgm:cxn modelId="{556A9E6A-40C0-46A7-887E-E7B179998638}" type="presParOf" srcId="{0E8CEC5E-922D-418F-9433-A82EC21EE849}" destId="{17315133-98E4-40AD-AB2E-45BE64B73684}" srcOrd="7" destOrd="0" presId="urn:microsoft.com/office/officeart/2005/8/layout/lProcess2"/>
    <dgm:cxn modelId="{70DB9365-4B23-4125-97DD-B9776F1DBD60}" type="presParOf" srcId="{0E8CEC5E-922D-418F-9433-A82EC21EE849}" destId="{2A67CC56-C80B-41A0-8A39-3002DDB67F6C}" srcOrd="8" destOrd="0" presId="urn:microsoft.com/office/officeart/2005/8/layout/lProcess2"/>
    <dgm:cxn modelId="{731EDC7F-BC12-44B7-8878-17AD83C9E3B8}" type="presParOf" srcId="{CD0760E0-A7B3-4855-86F4-2E5E323634B8}" destId="{1B527ACB-44EF-4189-8813-C911E8C59FD7}" srcOrd="3" destOrd="0" presId="urn:microsoft.com/office/officeart/2005/8/layout/lProcess2"/>
    <dgm:cxn modelId="{5129780C-0BC7-4EE5-9936-51BAEB7EB6DE}" type="presParOf" srcId="{CD0760E0-A7B3-4855-86F4-2E5E323634B8}" destId="{B83CBDD4-2E4B-4B6A-95C3-D648FB28D16C}" srcOrd="4" destOrd="0" presId="urn:microsoft.com/office/officeart/2005/8/layout/lProcess2"/>
    <dgm:cxn modelId="{50982673-AB43-4845-B12A-CE8D60F6E20F}" type="presParOf" srcId="{B83CBDD4-2E4B-4B6A-95C3-D648FB28D16C}" destId="{AB211FC8-F39F-4001-BB2E-5569CEBF96C9}" srcOrd="0" destOrd="0" presId="urn:microsoft.com/office/officeart/2005/8/layout/lProcess2"/>
    <dgm:cxn modelId="{B7D8DFD6-4751-432B-A78E-834DA77AD238}" type="presParOf" srcId="{B83CBDD4-2E4B-4B6A-95C3-D648FB28D16C}" destId="{1C39C0DA-182B-4F3A-9059-259D25C1E38D}" srcOrd="1" destOrd="0" presId="urn:microsoft.com/office/officeart/2005/8/layout/lProcess2"/>
    <dgm:cxn modelId="{BE2C4DB2-1A01-4F03-8E43-6BB7DEDDFE69}" type="presParOf" srcId="{B83CBDD4-2E4B-4B6A-95C3-D648FB28D16C}" destId="{9089ECAE-8C16-47EC-A7AC-B3EAF24F4EA5}" srcOrd="2" destOrd="0" presId="urn:microsoft.com/office/officeart/2005/8/layout/lProcess2"/>
    <dgm:cxn modelId="{AD930FDD-D8A9-43B5-ABE6-041252BC3FDD}" type="presParOf" srcId="{9089ECAE-8C16-47EC-A7AC-B3EAF24F4EA5}" destId="{7D97B9B0-F58F-4860-B03E-DB6BA3EF47C8}" srcOrd="0" destOrd="0" presId="urn:microsoft.com/office/officeart/2005/8/layout/lProcess2"/>
    <dgm:cxn modelId="{FA2FF9E7-6F05-4DF5-8038-6D0EAC3F82FE}" type="presParOf" srcId="{7D97B9B0-F58F-4860-B03E-DB6BA3EF47C8}" destId="{AB6C2650-22B8-4746-821A-8E022166365D}" srcOrd="0" destOrd="0" presId="urn:microsoft.com/office/officeart/2005/8/layout/lProcess2"/>
    <dgm:cxn modelId="{91966266-7E05-40BF-9753-CB84D08740E7}" type="presParOf" srcId="{7D97B9B0-F58F-4860-B03E-DB6BA3EF47C8}" destId="{F59341A6-FA95-40F8-8D17-9282317B6911}" srcOrd="1" destOrd="0" presId="urn:microsoft.com/office/officeart/2005/8/layout/lProcess2"/>
    <dgm:cxn modelId="{B1981345-0F17-41BA-A3A9-679B5D369D85}" type="presParOf" srcId="{7D97B9B0-F58F-4860-B03E-DB6BA3EF47C8}" destId="{5CB391A1-44D1-4A61-8C0D-B61E9430DDD7}" srcOrd="2" destOrd="0" presId="urn:microsoft.com/office/officeart/2005/8/layout/lProcess2"/>
    <dgm:cxn modelId="{FBB544B7-0D6A-4C80-B119-B7F1ECB55528}" type="presParOf" srcId="{7D97B9B0-F58F-4860-B03E-DB6BA3EF47C8}" destId="{90FCE6B6-95DA-4ACB-8677-D98A6A5F7286}" srcOrd="3" destOrd="0" presId="urn:microsoft.com/office/officeart/2005/8/layout/lProcess2"/>
    <dgm:cxn modelId="{C93249A2-3618-4DA2-A7DB-2C03EB10251B}" type="presParOf" srcId="{7D97B9B0-F58F-4860-B03E-DB6BA3EF47C8}" destId="{9BF42656-8C44-467D-B5B3-73A9B4980ECB}" srcOrd="4" destOrd="0" presId="urn:microsoft.com/office/officeart/2005/8/layout/lProcess2"/>
    <dgm:cxn modelId="{8664E481-3149-49FC-974E-37579E892EF5}" type="presParOf" srcId="{7D97B9B0-F58F-4860-B03E-DB6BA3EF47C8}" destId="{F94715B8-014D-4CB5-A1F4-0AEB88A84A27}" srcOrd="5" destOrd="0" presId="urn:microsoft.com/office/officeart/2005/8/layout/lProcess2"/>
    <dgm:cxn modelId="{B5FB8C81-8923-41F3-BD02-50E953469A65}" type="presParOf" srcId="{7D97B9B0-F58F-4860-B03E-DB6BA3EF47C8}" destId="{C1A11C72-5DEB-4B0D-BC93-C7CFE8B2458A}" srcOrd="6" destOrd="0" presId="urn:microsoft.com/office/officeart/2005/8/layout/lProcess2"/>
    <dgm:cxn modelId="{3A0CC9AB-6B76-4D20-AD8F-9C73247E3BBD}" type="presParOf" srcId="{CD0760E0-A7B3-4855-86F4-2E5E323634B8}" destId="{3EF65680-03E9-4491-ABFD-DB80ECD82D09}" srcOrd="5" destOrd="0" presId="urn:microsoft.com/office/officeart/2005/8/layout/lProcess2"/>
    <dgm:cxn modelId="{B730A30E-BE47-4752-9E39-B03BF2640D98}" type="presParOf" srcId="{CD0760E0-A7B3-4855-86F4-2E5E323634B8}" destId="{C62D31BD-3949-403D-B970-1AA903035603}" srcOrd="6" destOrd="0" presId="urn:microsoft.com/office/officeart/2005/8/layout/lProcess2"/>
    <dgm:cxn modelId="{003E5995-E06D-4569-88C4-A4745B8CAFBD}" type="presParOf" srcId="{C62D31BD-3949-403D-B970-1AA903035603}" destId="{77329FD1-1C77-4772-BD8F-8EE715AF6A77}" srcOrd="0" destOrd="0" presId="urn:microsoft.com/office/officeart/2005/8/layout/lProcess2"/>
    <dgm:cxn modelId="{B9DA5947-8F30-4DF8-A9DA-C9F924F8276D}" type="presParOf" srcId="{C62D31BD-3949-403D-B970-1AA903035603}" destId="{E4BD09D8-E901-4A8A-ABC4-06B3CBF1117A}" srcOrd="1" destOrd="0" presId="urn:microsoft.com/office/officeart/2005/8/layout/lProcess2"/>
    <dgm:cxn modelId="{BE9A79E6-A7D8-43E3-93E1-D88AB00DAF5E}" type="presParOf" srcId="{C62D31BD-3949-403D-B970-1AA903035603}" destId="{9B141367-CF30-442B-ACA6-8639AC0F6FD7}" srcOrd="2" destOrd="0" presId="urn:microsoft.com/office/officeart/2005/8/layout/lProcess2"/>
    <dgm:cxn modelId="{84492EB0-9FB6-4E3B-B468-A4528C9FBAD2}" type="presParOf" srcId="{9B141367-CF30-442B-ACA6-8639AC0F6FD7}" destId="{885491D7-F118-436D-A6D6-B7D255263FC8}" srcOrd="0" destOrd="0" presId="urn:microsoft.com/office/officeart/2005/8/layout/lProcess2"/>
    <dgm:cxn modelId="{299D72EE-24DC-48E9-9CE0-220A9F5611DC}" type="presParOf" srcId="{885491D7-F118-436D-A6D6-B7D255263FC8}" destId="{987AF074-2A64-474E-B41E-B1088BF27B80}" srcOrd="0" destOrd="0" presId="urn:microsoft.com/office/officeart/2005/8/layout/lProcess2"/>
    <dgm:cxn modelId="{29BF5A9B-3566-45CE-B75E-65662899445B}" type="presParOf" srcId="{885491D7-F118-436D-A6D6-B7D255263FC8}" destId="{74445DA5-B8F8-455E-B0A2-22EB06561D01}" srcOrd="1" destOrd="0" presId="urn:microsoft.com/office/officeart/2005/8/layout/lProcess2"/>
    <dgm:cxn modelId="{23118B5B-A91C-4D80-B474-7666B2FD1474}" type="presParOf" srcId="{885491D7-F118-436D-A6D6-B7D255263FC8}" destId="{239DF83F-42A6-4CB1-97DF-1346FBE8E38E}" srcOrd="2" destOrd="0" presId="urn:microsoft.com/office/officeart/2005/8/layout/lProcess2"/>
    <dgm:cxn modelId="{76E1D604-BACE-44F1-B5EC-8B9724AE8911}" type="presParOf" srcId="{885491D7-F118-436D-A6D6-B7D255263FC8}" destId="{E2CB0B2D-E8BF-4940-96AA-CE28A4639B68}" srcOrd="3" destOrd="0" presId="urn:microsoft.com/office/officeart/2005/8/layout/lProcess2"/>
    <dgm:cxn modelId="{5DF9FB7A-5CEC-475C-A3E6-A6D7E8CF4AF4}" type="presParOf" srcId="{885491D7-F118-436D-A6D6-B7D255263FC8}" destId="{0F5A504E-567B-4538-A94B-A6BD4A08A6D9}" srcOrd="4" destOrd="0" presId="urn:microsoft.com/office/officeart/2005/8/layout/lProcess2"/>
    <dgm:cxn modelId="{34829815-D2BD-4E29-A76A-3C92D89308A3}" type="presParOf" srcId="{885491D7-F118-436D-A6D6-B7D255263FC8}" destId="{F2E02FF4-E05F-430B-8064-EE8BCA9D9A54}" srcOrd="5" destOrd="0" presId="urn:microsoft.com/office/officeart/2005/8/layout/lProcess2"/>
    <dgm:cxn modelId="{93A0BDB2-0E09-4304-913C-03FCE9561650}" type="presParOf" srcId="{885491D7-F118-436D-A6D6-B7D255263FC8}" destId="{F412ED1C-C1A4-4E8F-8E8E-5FE86431F3C9}" srcOrd="6" destOrd="0" presId="urn:microsoft.com/office/officeart/2005/8/layout/lProcess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569170-05C4-4C83-A0BA-A8B0D2536843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F7008B1C-38D6-4364-9ACB-999B02ABBBBF}">
      <dgm:prSet phldrT="[Texto]"/>
      <dgm:spPr/>
      <dgm:t>
        <a:bodyPr/>
        <a:lstStyle/>
        <a:p>
          <a:r>
            <a:rPr lang="es-ES" dirty="0" smtClean="0"/>
            <a:t>CORRIENTES DE ENTRADA</a:t>
          </a:r>
          <a:endParaRPr lang="es-CO" dirty="0"/>
        </a:p>
      </dgm:t>
    </dgm:pt>
    <dgm:pt modelId="{D6D23FB5-8022-44D5-A59A-DB2428CF6301}" type="parTrans" cxnId="{C208A68D-AEE7-4166-8271-180C055D77C3}">
      <dgm:prSet/>
      <dgm:spPr/>
      <dgm:t>
        <a:bodyPr/>
        <a:lstStyle/>
        <a:p>
          <a:endParaRPr lang="es-CO"/>
        </a:p>
      </dgm:t>
    </dgm:pt>
    <dgm:pt modelId="{3C8F5AC6-03B5-48C0-BF81-B461510578FC}" type="sibTrans" cxnId="{C208A68D-AEE7-4166-8271-180C055D77C3}">
      <dgm:prSet/>
      <dgm:spPr/>
      <dgm:t>
        <a:bodyPr/>
        <a:lstStyle/>
        <a:p>
          <a:endParaRPr lang="es-CO"/>
        </a:p>
      </dgm:t>
    </dgm:pt>
    <dgm:pt modelId="{6BCBDD41-E93C-411A-9FD1-DC360687FA8A}" type="pres">
      <dgm:prSet presAssocID="{47569170-05C4-4C83-A0BA-A8B0D2536843}" presName="CompostProcess" presStyleCnt="0">
        <dgm:presLayoutVars>
          <dgm:dir/>
          <dgm:resizeHandles val="exact"/>
        </dgm:presLayoutVars>
      </dgm:prSet>
      <dgm:spPr/>
    </dgm:pt>
    <dgm:pt modelId="{0B914DDD-D8AB-4A73-A9D7-8E11052E3354}" type="pres">
      <dgm:prSet presAssocID="{47569170-05C4-4C83-A0BA-A8B0D2536843}" presName="arrow" presStyleLbl="bgShp" presStyleIdx="0" presStyleCnt="1"/>
      <dgm:spPr/>
    </dgm:pt>
    <dgm:pt modelId="{1D400484-5CE1-4811-9BDD-644A4190F611}" type="pres">
      <dgm:prSet presAssocID="{47569170-05C4-4C83-A0BA-A8B0D2536843}" presName="linearProcess" presStyleCnt="0"/>
      <dgm:spPr/>
    </dgm:pt>
    <dgm:pt modelId="{985DE544-7304-4036-84C8-35F6800EFF6D}" type="pres">
      <dgm:prSet presAssocID="{F7008B1C-38D6-4364-9ACB-999B02ABBBBF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C208A68D-AEE7-4166-8271-180C055D77C3}" srcId="{47569170-05C4-4C83-A0BA-A8B0D2536843}" destId="{F7008B1C-38D6-4364-9ACB-999B02ABBBBF}" srcOrd="0" destOrd="0" parTransId="{D6D23FB5-8022-44D5-A59A-DB2428CF6301}" sibTransId="{3C8F5AC6-03B5-48C0-BF81-B461510578FC}"/>
    <dgm:cxn modelId="{85B6447F-AD7B-4BC6-BF81-00547EFD3D3F}" type="presOf" srcId="{F7008B1C-38D6-4364-9ACB-999B02ABBBBF}" destId="{985DE544-7304-4036-84C8-35F6800EFF6D}" srcOrd="0" destOrd="0" presId="urn:microsoft.com/office/officeart/2005/8/layout/hProcess9"/>
    <dgm:cxn modelId="{43A09D91-45C7-4E80-B630-5B7800299CC3}" type="presOf" srcId="{47569170-05C4-4C83-A0BA-A8B0D2536843}" destId="{6BCBDD41-E93C-411A-9FD1-DC360687FA8A}" srcOrd="0" destOrd="0" presId="urn:microsoft.com/office/officeart/2005/8/layout/hProcess9"/>
    <dgm:cxn modelId="{56E37FAE-B6C0-4751-A510-A981232481D3}" type="presParOf" srcId="{6BCBDD41-E93C-411A-9FD1-DC360687FA8A}" destId="{0B914DDD-D8AB-4A73-A9D7-8E11052E3354}" srcOrd="0" destOrd="0" presId="urn:microsoft.com/office/officeart/2005/8/layout/hProcess9"/>
    <dgm:cxn modelId="{5BD4EAE3-9E66-47C3-BCF5-7C6AF1D53ED5}" type="presParOf" srcId="{6BCBDD41-E93C-411A-9FD1-DC360687FA8A}" destId="{1D400484-5CE1-4811-9BDD-644A4190F611}" srcOrd="1" destOrd="0" presId="urn:microsoft.com/office/officeart/2005/8/layout/hProcess9"/>
    <dgm:cxn modelId="{6AC81D62-3921-4F22-BC93-83746A481FE3}" type="presParOf" srcId="{1D400484-5CE1-4811-9BDD-644A4190F611}" destId="{985DE544-7304-4036-84C8-35F6800EFF6D}" srcOrd="0" destOrd="0" presId="urn:microsoft.com/office/officeart/2005/8/layout/hProcess9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569170-05C4-4C83-A0BA-A8B0D2536843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F7008B1C-38D6-4364-9ACB-999B02ABBBBF}">
      <dgm:prSet phldrT="[Texto]"/>
      <dgm:spPr/>
      <dgm:t>
        <a:bodyPr/>
        <a:lstStyle/>
        <a:p>
          <a:r>
            <a:rPr lang="es-ES" dirty="0" smtClean="0"/>
            <a:t>CORRIENTES DE SALIDA</a:t>
          </a:r>
          <a:endParaRPr lang="es-CO" dirty="0"/>
        </a:p>
      </dgm:t>
    </dgm:pt>
    <dgm:pt modelId="{D6D23FB5-8022-44D5-A59A-DB2428CF6301}" type="parTrans" cxnId="{C208A68D-AEE7-4166-8271-180C055D77C3}">
      <dgm:prSet/>
      <dgm:spPr/>
      <dgm:t>
        <a:bodyPr/>
        <a:lstStyle/>
        <a:p>
          <a:endParaRPr lang="es-CO"/>
        </a:p>
      </dgm:t>
    </dgm:pt>
    <dgm:pt modelId="{3C8F5AC6-03B5-48C0-BF81-B461510578FC}" type="sibTrans" cxnId="{C208A68D-AEE7-4166-8271-180C055D77C3}">
      <dgm:prSet/>
      <dgm:spPr/>
      <dgm:t>
        <a:bodyPr/>
        <a:lstStyle/>
        <a:p>
          <a:endParaRPr lang="es-CO"/>
        </a:p>
      </dgm:t>
    </dgm:pt>
    <dgm:pt modelId="{6BCBDD41-E93C-411A-9FD1-DC360687FA8A}" type="pres">
      <dgm:prSet presAssocID="{47569170-05C4-4C83-A0BA-A8B0D2536843}" presName="CompostProcess" presStyleCnt="0">
        <dgm:presLayoutVars>
          <dgm:dir/>
          <dgm:resizeHandles val="exact"/>
        </dgm:presLayoutVars>
      </dgm:prSet>
      <dgm:spPr/>
    </dgm:pt>
    <dgm:pt modelId="{0B914DDD-D8AB-4A73-A9D7-8E11052E3354}" type="pres">
      <dgm:prSet presAssocID="{47569170-05C4-4C83-A0BA-A8B0D2536843}" presName="arrow" presStyleLbl="bgShp" presStyleIdx="0" presStyleCnt="1"/>
      <dgm:spPr/>
    </dgm:pt>
    <dgm:pt modelId="{1D400484-5CE1-4811-9BDD-644A4190F611}" type="pres">
      <dgm:prSet presAssocID="{47569170-05C4-4C83-A0BA-A8B0D2536843}" presName="linearProcess" presStyleCnt="0"/>
      <dgm:spPr/>
    </dgm:pt>
    <dgm:pt modelId="{985DE544-7304-4036-84C8-35F6800EFF6D}" type="pres">
      <dgm:prSet presAssocID="{F7008B1C-38D6-4364-9ACB-999B02ABBBBF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C208A68D-AEE7-4166-8271-180C055D77C3}" srcId="{47569170-05C4-4C83-A0BA-A8B0D2536843}" destId="{F7008B1C-38D6-4364-9ACB-999B02ABBBBF}" srcOrd="0" destOrd="0" parTransId="{D6D23FB5-8022-44D5-A59A-DB2428CF6301}" sibTransId="{3C8F5AC6-03B5-48C0-BF81-B461510578FC}"/>
    <dgm:cxn modelId="{B5BBC200-CBC5-4EF3-B26F-7E2F77E12CEB}" type="presOf" srcId="{F7008B1C-38D6-4364-9ACB-999B02ABBBBF}" destId="{985DE544-7304-4036-84C8-35F6800EFF6D}" srcOrd="0" destOrd="0" presId="urn:microsoft.com/office/officeart/2005/8/layout/hProcess9"/>
    <dgm:cxn modelId="{5063AA1A-092E-4ADB-9E28-8B483E59F922}" type="presOf" srcId="{47569170-05C4-4C83-A0BA-A8B0D2536843}" destId="{6BCBDD41-E93C-411A-9FD1-DC360687FA8A}" srcOrd="0" destOrd="0" presId="urn:microsoft.com/office/officeart/2005/8/layout/hProcess9"/>
    <dgm:cxn modelId="{EE075F13-A8DA-47BA-B064-480FAA49F3AD}" type="presParOf" srcId="{6BCBDD41-E93C-411A-9FD1-DC360687FA8A}" destId="{0B914DDD-D8AB-4A73-A9D7-8E11052E3354}" srcOrd="0" destOrd="0" presId="urn:microsoft.com/office/officeart/2005/8/layout/hProcess9"/>
    <dgm:cxn modelId="{5A3A29F8-D6EA-4D5D-9F78-664CCB7D84E4}" type="presParOf" srcId="{6BCBDD41-E93C-411A-9FD1-DC360687FA8A}" destId="{1D400484-5CE1-4811-9BDD-644A4190F611}" srcOrd="1" destOrd="0" presId="urn:microsoft.com/office/officeart/2005/8/layout/hProcess9"/>
    <dgm:cxn modelId="{3B751FC5-DCA9-4153-9A75-90F6F65EFB77}" type="presParOf" srcId="{1D400484-5CE1-4811-9BDD-644A4190F611}" destId="{985DE544-7304-4036-84C8-35F6800EFF6D}" srcOrd="0" destOrd="0" presId="urn:microsoft.com/office/officeart/2005/8/layout/hProcess9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569170-05C4-4C83-A0BA-A8B0D2536843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F7008B1C-38D6-4364-9ACB-999B02ABBBBF}">
      <dgm:prSet phldrT="[Texto]"/>
      <dgm:spPr/>
      <dgm:t>
        <a:bodyPr/>
        <a:lstStyle/>
        <a:p>
          <a:r>
            <a:rPr lang="es-ES" dirty="0" smtClean="0"/>
            <a:t>CORRIENTES DE ENTRADA</a:t>
          </a:r>
          <a:endParaRPr lang="es-CO" dirty="0"/>
        </a:p>
      </dgm:t>
    </dgm:pt>
    <dgm:pt modelId="{D6D23FB5-8022-44D5-A59A-DB2428CF6301}" type="parTrans" cxnId="{C208A68D-AEE7-4166-8271-180C055D77C3}">
      <dgm:prSet/>
      <dgm:spPr/>
      <dgm:t>
        <a:bodyPr/>
        <a:lstStyle/>
        <a:p>
          <a:endParaRPr lang="es-CO"/>
        </a:p>
      </dgm:t>
    </dgm:pt>
    <dgm:pt modelId="{3C8F5AC6-03B5-48C0-BF81-B461510578FC}" type="sibTrans" cxnId="{C208A68D-AEE7-4166-8271-180C055D77C3}">
      <dgm:prSet/>
      <dgm:spPr/>
      <dgm:t>
        <a:bodyPr/>
        <a:lstStyle/>
        <a:p>
          <a:endParaRPr lang="es-CO"/>
        </a:p>
      </dgm:t>
    </dgm:pt>
    <dgm:pt modelId="{6BCBDD41-E93C-411A-9FD1-DC360687FA8A}" type="pres">
      <dgm:prSet presAssocID="{47569170-05C4-4C83-A0BA-A8B0D2536843}" presName="CompostProcess" presStyleCnt="0">
        <dgm:presLayoutVars>
          <dgm:dir/>
          <dgm:resizeHandles val="exact"/>
        </dgm:presLayoutVars>
      </dgm:prSet>
      <dgm:spPr/>
    </dgm:pt>
    <dgm:pt modelId="{0B914DDD-D8AB-4A73-A9D7-8E11052E3354}" type="pres">
      <dgm:prSet presAssocID="{47569170-05C4-4C83-A0BA-A8B0D2536843}" presName="arrow" presStyleLbl="bgShp" presStyleIdx="0" presStyleCnt="1"/>
      <dgm:spPr/>
    </dgm:pt>
    <dgm:pt modelId="{1D400484-5CE1-4811-9BDD-644A4190F611}" type="pres">
      <dgm:prSet presAssocID="{47569170-05C4-4C83-A0BA-A8B0D2536843}" presName="linearProcess" presStyleCnt="0"/>
      <dgm:spPr/>
    </dgm:pt>
    <dgm:pt modelId="{985DE544-7304-4036-84C8-35F6800EFF6D}" type="pres">
      <dgm:prSet presAssocID="{F7008B1C-38D6-4364-9ACB-999B02ABBBBF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C208A68D-AEE7-4166-8271-180C055D77C3}" srcId="{47569170-05C4-4C83-A0BA-A8B0D2536843}" destId="{F7008B1C-38D6-4364-9ACB-999B02ABBBBF}" srcOrd="0" destOrd="0" parTransId="{D6D23FB5-8022-44D5-A59A-DB2428CF6301}" sibTransId="{3C8F5AC6-03B5-48C0-BF81-B461510578FC}"/>
    <dgm:cxn modelId="{CB473095-DFA6-4EA1-AB1F-C5908F3E793E}" type="presOf" srcId="{47569170-05C4-4C83-A0BA-A8B0D2536843}" destId="{6BCBDD41-E93C-411A-9FD1-DC360687FA8A}" srcOrd="0" destOrd="0" presId="urn:microsoft.com/office/officeart/2005/8/layout/hProcess9"/>
    <dgm:cxn modelId="{ADF44252-3B26-47E1-8B7A-A21F032AB30B}" type="presOf" srcId="{F7008B1C-38D6-4364-9ACB-999B02ABBBBF}" destId="{985DE544-7304-4036-84C8-35F6800EFF6D}" srcOrd="0" destOrd="0" presId="urn:microsoft.com/office/officeart/2005/8/layout/hProcess9"/>
    <dgm:cxn modelId="{CE8BB371-7134-4152-A4B7-D0BDE54BB4BD}" type="presParOf" srcId="{6BCBDD41-E93C-411A-9FD1-DC360687FA8A}" destId="{0B914DDD-D8AB-4A73-A9D7-8E11052E3354}" srcOrd="0" destOrd="0" presId="urn:microsoft.com/office/officeart/2005/8/layout/hProcess9"/>
    <dgm:cxn modelId="{4AC34B16-4049-4610-82F5-E794894B6FD3}" type="presParOf" srcId="{6BCBDD41-E93C-411A-9FD1-DC360687FA8A}" destId="{1D400484-5CE1-4811-9BDD-644A4190F611}" srcOrd="1" destOrd="0" presId="urn:microsoft.com/office/officeart/2005/8/layout/hProcess9"/>
    <dgm:cxn modelId="{4B9BDFCA-2B80-471E-B532-D1D6C1607B1C}" type="presParOf" srcId="{1D400484-5CE1-4811-9BDD-644A4190F611}" destId="{985DE544-7304-4036-84C8-35F6800EFF6D}" srcOrd="0" destOrd="0" presId="urn:microsoft.com/office/officeart/2005/8/layout/hProcess9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569170-05C4-4C83-A0BA-A8B0D2536843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F7008B1C-38D6-4364-9ACB-999B02ABBBBF}">
      <dgm:prSet phldrT="[Texto]"/>
      <dgm:spPr/>
      <dgm:t>
        <a:bodyPr/>
        <a:lstStyle/>
        <a:p>
          <a:r>
            <a:rPr lang="es-ES" dirty="0" smtClean="0"/>
            <a:t>CORRIENTES DE SALIDA</a:t>
          </a:r>
          <a:endParaRPr lang="es-CO" dirty="0"/>
        </a:p>
      </dgm:t>
    </dgm:pt>
    <dgm:pt modelId="{D6D23FB5-8022-44D5-A59A-DB2428CF6301}" type="parTrans" cxnId="{C208A68D-AEE7-4166-8271-180C055D77C3}">
      <dgm:prSet/>
      <dgm:spPr/>
      <dgm:t>
        <a:bodyPr/>
        <a:lstStyle/>
        <a:p>
          <a:endParaRPr lang="es-CO"/>
        </a:p>
      </dgm:t>
    </dgm:pt>
    <dgm:pt modelId="{3C8F5AC6-03B5-48C0-BF81-B461510578FC}" type="sibTrans" cxnId="{C208A68D-AEE7-4166-8271-180C055D77C3}">
      <dgm:prSet/>
      <dgm:spPr/>
      <dgm:t>
        <a:bodyPr/>
        <a:lstStyle/>
        <a:p>
          <a:endParaRPr lang="es-CO"/>
        </a:p>
      </dgm:t>
    </dgm:pt>
    <dgm:pt modelId="{6BCBDD41-E93C-411A-9FD1-DC360687FA8A}" type="pres">
      <dgm:prSet presAssocID="{47569170-05C4-4C83-A0BA-A8B0D2536843}" presName="CompostProcess" presStyleCnt="0">
        <dgm:presLayoutVars>
          <dgm:dir/>
          <dgm:resizeHandles val="exact"/>
        </dgm:presLayoutVars>
      </dgm:prSet>
      <dgm:spPr/>
    </dgm:pt>
    <dgm:pt modelId="{0B914DDD-D8AB-4A73-A9D7-8E11052E3354}" type="pres">
      <dgm:prSet presAssocID="{47569170-05C4-4C83-A0BA-A8B0D2536843}" presName="arrow" presStyleLbl="bgShp" presStyleIdx="0" presStyleCnt="1"/>
      <dgm:spPr/>
    </dgm:pt>
    <dgm:pt modelId="{1D400484-5CE1-4811-9BDD-644A4190F611}" type="pres">
      <dgm:prSet presAssocID="{47569170-05C4-4C83-A0BA-A8B0D2536843}" presName="linearProcess" presStyleCnt="0"/>
      <dgm:spPr/>
    </dgm:pt>
    <dgm:pt modelId="{985DE544-7304-4036-84C8-35F6800EFF6D}" type="pres">
      <dgm:prSet presAssocID="{F7008B1C-38D6-4364-9ACB-999B02ABBBBF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C208A68D-AEE7-4166-8271-180C055D77C3}" srcId="{47569170-05C4-4C83-A0BA-A8B0D2536843}" destId="{F7008B1C-38D6-4364-9ACB-999B02ABBBBF}" srcOrd="0" destOrd="0" parTransId="{D6D23FB5-8022-44D5-A59A-DB2428CF6301}" sibTransId="{3C8F5AC6-03B5-48C0-BF81-B461510578FC}"/>
    <dgm:cxn modelId="{49B330BE-BC29-485E-82BE-0EA5FD098C61}" type="presOf" srcId="{F7008B1C-38D6-4364-9ACB-999B02ABBBBF}" destId="{985DE544-7304-4036-84C8-35F6800EFF6D}" srcOrd="0" destOrd="0" presId="urn:microsoft.com/office/officeart/2005/8/layout/hProcess9"/>
    <dgm:cxn modelId="{7350A25D-0755-44FE-8963-E8B0F0560444}" type="presOf" srcId="{47569170-05C4-4C83-A0BA-A8B0D2536843}" destId="{6BCBDD41-E93C-411A-9FD1-DC360687FA8A}" srcOrd="0" destOrd="0" presId="urn:microsoft.com/office/officeart/2005/8/layout/hProcess9"/>
    <dgm:cxn modelId="{E134DA09-7F3B-42F1-96EB-D9344748F96A}" type="presParOf" srcId="{6BCBDD41-E93C-411A-9FD1-DC360687FA8A}" destId="{0B914DDD-D8AB-4A73-A9D7-8E11052E3354}" srcOrd="0" destOrd="0" presId="urn:microsoft.com/office/officeart/2005/8/layout/hProcess9"/>
    <dgm:cxn modelId="{F067008E-7DCE-4C7D-AD59-C9BD5FDD1E1A}" type="presParOf" srcId="{6BCBDD41-E93C-411A-9FD1-DC360687FA8A}" destId="{1D400484-5CE1-4811-9BDD-644A4190F611}" srcOrd="1" destOrd="0" presId="urn:microsoft.com/office/officeart/2005/8/layout/hProcess9"/>
    <dgm:cxn modelId="{46E62C23-A874-4D28-920A-A1AAE6E27E89}" type="presParOf" srcId="{1D400484-5CE1-4811-9BDD-644A4190F611}" destId="{985DE544-7304-4036-84C8-35F6800EFF6D}" srcOrd="0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06D84-337F-49A8-8943-A86323E4FF41}" type="datetimeFigureOut">
              <a:rPr lang="es-CO" smtClean="0"/>
              <a:pPr/>
              <a:t>17/06/2008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A523C-1C6E-4C03-A2BB-FFC04BD32FE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6D44E3-997F-4B80-A43D-04D4AE4BB3DA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D44E3-997F-4B80-A43D-04D4AE4BB3DA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ADF333-7FEE-4642-B06F-3AF34F8A4B54}" type="slidenum">
              <a:rPr lang="es-ES"/>
              <a:pPr/>
              <a:t>14</a:t>
            </a:fld>
            <a:endParaRPr lang="es-ES"/>
          </a:p>
        </p:txBody>
      </p:sp>
      <p:sp>
        <p:nvSpPr>
          <p:cNvPr id="829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69AB49-29E9-44D4-BDB8-2AC907EC80F4}" type="slidenum">
              <a:rPr lang="es-ES"/>
              <a:pPr/>
              <a:t>15</a:t>
            </a:fld>
            <a:endParaRPr lang="es-ES"/>
          </a:p>
        </p:txBody>
      </p:sp>
      <p:sp>
        <p:nvSpPr>
          <p:cNvPr id="849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DDC2C0-E890-438E-9ADD-5701F263AB60}" type="slidenum">
              <a:rPr lang="es-ES"/>
              <a:pPr/>
              <a:t>16</a:t>
            </a:fld>
            <a:endParaRPr lang="es-ES"/>
          </a:p>
        </p:txBody>
      </p:sp>
      <p:sp>
        <p:nvSpPr>
          <p:cNvPr id="870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EC831E-D970-4018-97A0-3E68AF204BA7}" type="slidenum">
              <a:rPr lang="es-ES"/>
              <a:pPr/>
              <a:t>17</a:t>
            </a:fld>
            <a:endParaRPr lang="es-ES"/>
          </a:p>
        </p:txBody>
      </p:sp>
      <p:sp>
        <p:nvSpPr>
          <p:cNvPr id="890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7415FF-35AA-4890-BBD1-05D551BB6C51}" type="slidenum">
              <a:rPr lang="es-ES"/>
              <a:pPr/>
              <a:t>18</a:t>
            </a:fld>
            <a:endParaRPr lang="es-ES"/>
          </a:p>
        </p:txBody>
      </p:sp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000"/>
              </a:schemeClr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/>
          </a:p>
        </p:txBody>
      </p:sp>
      <p:sp>
        <p:nvSpPr>
          <p:cNvPr id="3129" name="AutoShape 57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/>
          </a:p>
        </p:txBody>
      </p:sp>
      <p:sp>
        <p:nvSpPr>
          <p:cNvPr id="3130" name="AutoShape 58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/>
          </a:p>
        </p:txBody>
      </p:sp>
      <p:sp>
        <p:nvSpPr>
          <p:cNvPr id="3131" name="AutoShape 59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/>
          </a:p>
        </p:txBody>
      </p:sp>
      <p:sp>
        <p:nvSpPr>
          <p:cNvPr id="3133" name="AutoShape 61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/>
          </a:p>
        </p:txBody>
      </p:sp>
      <p:sp>
        <p:nvSpPr>
          <p:cNvPr id="3134" name="Rectangle 62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/>
          </a:p>
        </p:txBody>
      </p:sp>
      <p:sp>
        <p:nvSpPr>
          <p:cNvPr id="3135" name="Rectangle 63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SISTEMAS</a:t>
            </a:r>
          </a:p>
        </p:txBody>
      </p:sp>
      <p:sp>
        <p:nvSpPr>
          <p:cNvPr id="3136" name="Rectangle 6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138" name="Rectangle 6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noFill/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4B235B7-8591-4865-8487-3DBB8272ED0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1CC78-1902-4CD0-84EB-40D47BDFAAD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21488" y="228600"/>
            <a:ext cx="2044700" cy="5867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983288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5A258-45C0-42F7-A772-8C21A069E43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85267-2087-48C6-9D20-52C853087E3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9C4A5-BDD8-4C5A-84DC-123BE2334EF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29E72-1AC7-49D9-A0F9-FE8EE8EFD34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68CC6-94E3-4992-B9EA-43A826023C1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802EC-E54E-44AD-A37D-F8E2D1E4383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34B7D2-A249-4034-A90F-9B7BBB07750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7AB16-6A11-4A1B-AF69-FDBC3A783CC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B665F-9CE3-4B06-8804-746E66BCA20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6" name="Rectangle 58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28600"/>
            <a:ext cx="7772400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2107" name="Rectangle 5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108" name="Rectangle 6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2109" name="Rectangle 6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2114" name="Rectangle 66"/>
          <p:cNvSpPr>
            <a:spLocks noChangeArrowheads="1"/>
          </p:cNvSpPr>
          <p:nvPr/>
        </p:nvSpPr>
        <p:spPr bwMode="auto">
          <a:xfrm>
            <a:off x="0" y="912796"/>
            <a:ext cx="8458200" cy="873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/>
          </a:p>
        </p:txBody>
      </p:sp>
      <p:sp>
        <p:nvSpPr>
          <p:cNvPr id="2115" name="Rectangle 67" descr="Large confetti"/>
          <p:cNvSpPr>
            <a:spLocks noChangeArrowheads="1"/>
          </p:cNvSpPr>
          <p:nvPr/>
        </p:nvSpPr>
        <p:spPr bwMode="ltGray">
          <a:xfrm>
            <a:off x="247650" y="0"/>
            <a:ext cx="752450" cy="1071546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/>
          </a:p>
        </p:txBody>
      </p:sp>
      <p:sp>
        <p:nvSpPr>
          <p:cNvPr id="2116" name="Rectangle 68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/>
          </a:p>
        </p:txBody>
      </p:sp>
      <p:sp>
        <p:nvSpPr>
          <p:cNvPr id="2110" name="Rectangle 62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22785D9C-676F-4DB3-8E55-720FC9076852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just" rtl="0" fontAlgn="base">
        <a:spcBef>
          <a:spcPct val="20000"/>
        </a:spcBef>
        <a:spcAft>
          <a:spcPct val="0"/>
        </a:spcAft>
        <a:buSzPct val="85000"/>
        <a:buBlip>
          <a:blip r:embed="rId13"/>
        </a:buBlip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2pPr>
      <a:lvl3pPr marL="1143000" indent="-228600" algn="just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just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just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 descr="Large confetti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3600" b="1" dirty="0"/>
              <a:t>S I S T E M A 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s-ES" sz="2400" b="1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es-ES" sz="2400" b="1">
                <a:solidFill>
                  <a:srgbClr val="000000"/>
                </a:solidFill>
                <a:latin typeface="Verdana" pitchFamily="34" charset="0"/>
              </a:rPr>
              <a:t>TEORIA GENERAL DE SISTEMAS</a:t>
            </a:r>
          </a:p>
          <a:p>
            <a:endParaRPr lang="es-ES" sz="2400" b="1">
              <a:solidFill>
                <a:srgbClr val="000000"/>
              </a:solidFill>
              <a:latin typeface="Verdana" pitchFamily="34" charset="0"/>
            </a:endParaRPr>
          </a:p>
          <a:p>
            <a:endParaRPr lang="es-E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428736"/>
            <a:ext cx="7772400" cy="419100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45000"/>
              </a:spcBef>
              <a:buFontTx/>
              <a:buNone/>
            </a:pPr>
            <a:r>
              <a:rPr lang="es-ES" b="1" u="sng" dirty="0">
                <a:solidFill>
                  <a:srgbClr val="000000"/>
                </a:solidFill>
              </a:rPr>
              <a:t>Según su cambio en el tiempo:</a:t>
            </a:r>
          </a:p>
          <a:p>
            <a:pPr>
              <a:lnSpc>
                <a:spcPct val="110000"/>
              </a:lnSpc>
              <a:spcBef>
                <a:spcPct val="45000"/>
              </a:spcBef>
              <a:buFontTx/>
              <a:buNone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l">
              <a:lnSpc>
                <a:spcPct val="110000"/>
              </a:lnSpc>
              <a:spcBef>
                <a:spcPct val="45000"/>
              </a:spcBef>
            </a:pPr>
            <a:r>
              <a:rPr lang="es-E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Sistemas estáticos:</a:t>
            </a: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 que no cambia en el tiempo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Piedra, vaso de plástico, montaña</a:t>
            </a:r>
          </a:p>
          <a:p>
            <a:pPr algn="l">
              <a:lnSpc>
                <a:spcPct val="110000"/>
              </a:lnSpc>
              <a:spcBef>
                <a:spcPct val="45000"/>
              </a:spcBef>
              <a:buFontTx/>
              <a:buNone/>
            </a:pPr>
            <a:r>
              <a:rPr lang="es-E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algn="l">
              <a:lnSpc>
                <a:spcPct val="110000"/>
              </a:lnSpc>
              <a:spcBef>
                <a:spcPct val="45000"/>
              </a:spcBef>
            </a:pPr>
            <a:r>
              <a:rPr lang="es-E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Sistemas dinámicos:</a:t>
            </a: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 que cambia en el tiempo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Universo, átomo, la tierra, hongo</a:t>
            </a:r>
          </a:p>
          <a:p>
            <a:pPr algn="l">
              <a:lnSpc>
                <a:spcPct val="110000"/>
              </a:lnSpc>
              <a:spcBef>
                <a:spcPct val="45000"/>
              </a:spcBef>
              <a:buFontTx/>
              <a:buNone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110000"/>
              </a:lnSpc>
              <a:spcBef>
                <a:spcPct val="45000"/>
              </a:spcBef>
              <a:buFontTx/>
              <a:buNone/>
            </a:pPr>
            <a:r>
              <a:rPr lang="es-ES" dirty="0" smtClean="0">
                <a:solidFill>
                  <a:srgbClr val="000000"/>
                </a:solidFill>
              </a:rPr>
              <a:t>    </a:t>
            </a:r>
            <a:r>
              <a:rPr lang="es-ES" sz="1400" i="1" dirty="0">
                <a:solidFill>
                  <a:srgbClr val="000000"/>
                </a:solidFill>
              </a:rPr>
              <a:t>Esta clasificación es relativa por que depende del periodo de tiempo definido para el análisis del sistema.</a:t>
            </a:r>
          </a:p>
        </p:txBody>
      </p:sp>
      <p:sp>
        <p:nvSpPr>
          <p:cNvPr id="7" name="Rectangle 2" descr="Large confetti"/>
          <p:cNvSpPr txBox="1">
            <a:spLocks noChangeArrowheads="1"/>
          </p:cNvSpPr>
          <p:nvPr/>
        </p:nvSpPr>
        <p:spPr bwMode="auto">
          <a:xfrm>
            <a:off x="1066800" y="304800"/>
            <a:ext cx="7772400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Clasificación de los sistemas</a:t>
            </a:r>
            <a:endParaRPr kumimoji="0" lang="es-ES" sz="2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7 Imagen" descr="J0090149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1571612"/>
            <a:ext cx="1928826" cy="2067604"/>
          </a:xfrm>
          <a:prstGeom prst="rect">
            <a:avLst/>
          </a:prstGeom>
        </p:spPr>
      </p:pic>
      <p:pic>
        <p:nvPicPr>
          <p:cNvPr id="10" name="9 Imagen" descr="FD00419_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3786190"/>
            <a:ext cx="1875434" cy="19357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285728"/>
            <a:ext cx="7772400" cy="533400"/>
          </a:xfrm>
        </p:spPr>
        <p:txBody>
          <a:bodyPr/>
          <a:lstStyle/>
          <a:p>
            <a:r>
              <a:rPr lang="es-E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SISTEMA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305800" cy="3352800"/>
          </a:xfrm>
        </p:spPr>
        <p:txBody>
          <a:bodyPr/>
          <a:lstStyle/>
          <a:p>
            <a:pPr marL="193675" indent="-193675" algn="ctr">
              <a:lnSpc>
                <a:spcPct val="135000"/>
              </a:lnSpc>
              <a:buFontTx/>
              <a:buNone/>
            </a:pPr>
            <a:r>
              <a:rPr lang="es-E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Un grupo de componentes interrelacionados que trabajan en conjunto hacia una meta común mediante la aceptación de entradas y generando salidas en un proceso de transformación organizado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609584"/>
            <a:ext cx="7772400" cy="533400"/>
          </a:xfrm>
        </p:spPr>
        <p:txBody>
          <a:bodyPr/>
          <a:lstStyle/>
          <a:p>
            <a:r>
              <a:rPr lang="es-ES" sz="1800" b="1" dirty="0" smtClean="0">
                <a:solidFill>
                  <a:srgbClr val="000000"/>
                </a:solidFill>
                <a:latin typeface="Verdana" pitchFamily="34" charset="0"/>
              </a:rPr>
              <a:t>COMPONENTES O ELEMENTOS  DEL SISTEMA</a:t>
            </a:r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/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382000" cy="419100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Es la parte integrante de una cosa o porción de un todo.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De los elementos de un sistema puede decirse que: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Tienen características particulares que afectan las características del sistema total. A su vez las características del sistemas influyen en las características de los elementos. 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Depende del analista del sistema determinar los elementos a considerar en el momento en el cual evalúa un sistema.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Un elemento puede considerarse como un sistema, en este caso se denomina </a:t>
            </a:r>
            <a:r>
              <a:rPr lang="es-ES" sz="18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Subsistema.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500174"/>
            <a:ext cx="7772400" cy="4191000"/>
          </a:xfrm>
        </p:spPr>
        <p:txBody>
          <a:bodyPr/>
          <a:lstStyle/>
          <a:p>
            <a:pPr algn="l">
              <a:buFontTx/>
              <a:buNone/>
            </a:pP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</a:t>
            </a:r>
          </a:p>
          <a:p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Partes de un computador: Unidad central de proceso (CPU), teclado, monitor y ratón.</a:t>
            </a:r>
          </a:p>
          <a:p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Partes de una planta: Hojas, flor, tallo y raíz.</a:t>
            </a:r>
          </a:p>
          <a:p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Partes de una flor: Pétalos, estambres, filamentos, estigma y óvulos.</a:t>
            </a:r>
          </a:p>
          <a:p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Partes de un ser humano: </a:t>
            </a:r>
          </a:p>
          <a:p>
            <a:pPr lvl="1"/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cabeza, tronco y extremidades</a:t>
            </a:r>
          </a:p>
          <a:p>
            <a:pPr lvl="1"/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 digestivo, sistema circulatorio, sistema endocrino y sistema nervioso.</a:t>
            </a:r>
          </a:p>
        </p:txBody>
      </p:sp>
      <p:sp>
        <p:nvSpPr>
          <p:cNvPr id="5" name="Rectangle 2" descr="Large confetti"/>
          <p:cNvSpPr txBox="1">
            <a:spLocks noChangeArrowheads="1"/>
          </p:cNvSpPr>
          <p:nvPr/>
        </p:nvSpPr>
        <p:spPr bwMode="auto">
          <a:xfrm>
            <a:off x="1093788" y="533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COMPONENTES O ELEMENTOS  DEL SISTEMA</a:t>
            </a:r>
            <a:b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</a:br>
            <a:endParaRPr kumimoji="0" lang="es-E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381000" y="1541463"/>
            <a:ext cx="8318500" cy="30448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280988" indent="-280988" algn="just">
              <a:lnSpc>
                <a:spcPct val="125000"/>
              </a:lnSpc>
              <a:spcBef>
                <a:spcPct val="50000"/>
              </a:spcBef>
              <a:buFontTx/>
              <a:buChar char="•"/>
            </a:pPr>
            <a:r>
              <a:rPr kumimoji="1" lang="es-ES" sz="1800">
                <a:solidFill>
                  <a:srgbClr val="000408"/>
                </a:solidFill>
                <a:latin typeface="Tahoma" pitchFamily="34" charset="0"/>
              </a:rPr>
              <a:t>No todos los componentes de un sistema son subsistemas.  </a:t>
            </a:r>
          </a:p>
          <a:p>
            <a:pPr marL="280988" indent="-280988" algn="just">
              <a:lnSpc>
                <a:spcPct val="125000"/>
              </a:lnSpc>
              <a:spcBef>
                <a:spcPct val="50000"/>
              </a:spcBef>
              <a:buFontTx/>
              <a:buChar char="•"/>
            </a:pPr>
            <a:endParaRPr kumimoji="1" lang="es-ES" sz="1800">
              <a:solidFill>
                <a:srgbClr val="000408"/>
              </a:solidFill>
              <a:latin typeface="Tahoma" pitchFamily="34" charset="0"/>
            </a:endParaRPr>
          </a:p>
          <a:p>
            <a:pPr marL="280988" indent="-280988" algn="just">
              <a:lnSpc>
                <a:spcPct val="125000"/>
              </a:lnSpc>
              <a:spcBef>
                <a:spcPct val="50000"/>
              </a:spcBef>
              <a:buFontTx/>
              <a:buChar char="•"/>
            </a:pPr>
            <a:r>
              <a:rPr kumimoji="1" lang="es-ES" sz="1800">
                <a:solidFill>
                  <a:srgbClr val="000408"/>
                </a:solidFill>
                <a:latin typeface="Tahoma" pitchFamily="34" charset="0"/>
              </a:rPr>
              <a:t>Para considerar a un componente como  SUBSISTEMA, este debe cumplir ciertas </a:t>
            </a:r>
            <a:r>
              <a:rPr kumimoji="1" lang="es-ES" sz="1800" u="sng">
                <a:solidFill>
                  <a:srgbClr val="000408"/>
                </a:solidFill>
                <a:latin typeface="Tahoma" pitchFamily="34" charset="0"/>
              </a:rPr>
              <a:t>características sistémicas</a:t>
            </a:r>
            <a:r>
              <a:rPr kumimoji="1" lang="es-ES" sz="1800">
                <a:solidFill>
                  <a:srgbClr val="000408"/>
                </a:solidFill>
                <a:latin typeface="Tahoma" pitchFamily="34" charset="0"/>
              </a:rPr>
              <a:t>.  </a:t>
            </a:r>
          </a:p>
          <a:p>
            <a:pPr marL="280988" indent="-280988" algn="just">
              <a:lnSpc>
                <a:spcPct val="125000"/>
              </a:lnSpc>
              <a:spcBef>
                <a:spcPct val="50000"/>
              </a:spcBef>
              <a:buFontTx/>
              <a:buChar char="•"/>
            </a:pPr>
            <a:endParaRPr kumimoji="1" lang="es-ES" sz="1800">
              <a:solidFill>
                <a:srgbClr val="000408"/>
              </a:solidFill>
              <a:latin typeface="Tahoma" pitchFamily="34" charset="0"/>
            </a:endParaRPr>
          </a:p>
          <a:p>
            <a:pPr marL="280988" indent="-280988" algn="just">
              <a:lnSpc>
                <a:spcPct val="125000"/>
              </a:lnSpc>
              <a:spcBef>
                <a:spcPct val="50000"/>
              </a:spcBef>
              <a:buFontTx/>
              <a:buChar char="•"/>
            </a:pPr>
            <a:r>
              <a:rPr kumimoji="1" lang="es-ES" sz="1800">
                <a:solidFill>
                  <a:srgbClr val="000408"/>
                </a:solidFill>
                <a:latin typeface="Tahoma" pitchFamily="34" charset="0"/>
              </a:rPr>
              <a:t>Para identificarlos se tiene en cuenta el concepto de funcionalidad, donde el sistema debe cumplir 5 funciones esenciales:</a:t>
            </a:r>
          </a:p>
        </p:txBody>
      </p:sp>
      <p:sp>
        <p:nvSpPr>
          <p:cNvPr id="5" name="Rectangle 2" descr="Large confetti"/>
          <p:cNvSpPr txBox="1">
            <a:spLocks noChangeArrowheads="1"/>
          </p:cNvSpPr>
          <p:nvPr/>
        </p:nvSpPr>
        <p:spPr bwMode="auto">
          <a:xfrm>
            <a:off x="1093788" y="428604"/>
            <a:ext cx="7772400" cy="638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COMPONENTES O ELEMENTOS  DEL SISTEMA</a:t>
            </a:r>
            <a:b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</a:br>
            <a:endParaRPr kumimoji="0" lang="es-E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95250" y="1371600"/>
            <a:ext cx="8953500" cy="5068888"/>
          </a:xfrm>
          <a:prstGeom prst="rect">
            <a:avLst/>
          </a:prstGeom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just">
              <a:lnSpc>
                <a:spcPct val="120000"/>
              </a:lnSpc>
              <a:spcBef>
                <a:spcPct val="70000"/>
              </a:spcBef>
              <a:buFontTx/>
              <a:buAutoNum type="arabicPeriod"/>
            </a:pPr>
            <a:r>
              <a:rPr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Funciones o subsistemas de producción:</a:t>
            </a:r>
          </a:p>
          <a:p>
            <a:pPr marL="1133475" lvl="1" indent="-457200" algn="just">
              <a:lnSpc>
                <a:spcPct val="120000"/>
              </a:lnSpc>
              <a:spcBef>
                <a:spcPct val="70000"/>
              </a:spcBef>
              <a:buFontTx/>
              <a:buChar char="•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Su función es la transformación de las entradas en el bien y/o servicio que caracterizan al sistema.</a:t>
            </a:r>
          </a:p>
          <a:p>
            <a:pPr marL="1133475" lvl="1" indent="-457200" algn="just">
              <a:lnSpc>
                <a:spcPct val="120000"/>
              </a:lnSpc>
              <a:spcBef>
                <a:spcPct val="70000"/>
              </a:spcBef>
              <a:buFontTx/>
              <a:buChar char="•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Su objetivo es la eficiencia técnica.</a:t>
            </a:r>
          </a:p>
          <a:p>
            <a:pPr marL="457200" indent="-457200" algn="just">
              <a:lnSpc>
                <a:spcPct val="120000"/>
              </a:lnSpc>
              <a:spcBef>
                <a:spcPct val="70000"/>
              </a:spcBef>
              <a:buFontTx/>
              <a:buAutoNum type="arabicPeriod"/>
            </a:pPr>
            <a:endParaRPr lang="es-ES" sz="1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  <a:p>
            <a:pPr marL="457200" indent="-457200" algn="just">
              <a:lnSpc>
                <a:spcPct val="120000"/>
              </a:lnSpc>
              <a:spcBef>
                <a:spcPct val="70000"/>
              </a:spcBef>
              <a:buFontTx/>
              <a:buAutoNum type="arabicPeriod"/>
            </a:pPr>
            <a:r>
              <a:rPr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Funciones de apoyo:</a:t>
            </a:r>
          </a:p>
          <a:p>
            <a:pPr marL="1133475" lvl="1" indent="-457200" algn="just">
              <a:lnSpc>
                <a:spcPct val="120000"/>
              </a:lnSpc>
              <a:spcBef>
                <a:spcPct val="70000"/>
              </a:spcBef>
              <a:buFontTx/>
              <a:buChar char="•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Provee desde el medio al subsistema de producción los elementos necesarios  para esa transformación.</a:t>
            </a:r>
          </a:p>
          <a:p>
            <a:pPr marL="1133475" lvl="1" indent="-457200" algn="just">
              <a:lnSpc>
                <a:spcPct val="120000"/>
              </a:lnSpc>
              <a:spcBef>
                <a:spcPct val="70000"/>
              </a:spcBef>
              <a:buFontTx/>
              <a:buChar char="•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Encargadas de la exportación del bien y/o servicio en el medio.</a:t>
            </a:r>
          </a:p>
          <a:p>
            <a:pPr marL="1133475" lvl="1" indent="-457200" algn="just">
              <a:lnSpc>
                <a:spcPct val="120000"/>
              </a:lnSpc>
              <a:spcBef>
                <a:spcPct val="70000"/>
              </a:spcBef>
              <a:buFontTx/>
              <a:buChar char="•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Encargadas de lograr que el medio “acepte” la existencia misma del sistema.  (manipulación del medio).</a:t>
            </a:r>
          </a:p>
        </p:txBody>
      </p:sp>
      <p:sp>
        <p:nvSpPr>
          <p:cNvPr id="5" name="Rectangle 2" descr="Large confetti"/>
          <p:cNvSpPr txBox="1">
            <a:spLocks noChangeArrowheads="1"/>
          </p:cNvSpPr>
          <p:nvPr/>
        </p:nvSpPr>
        <p:spPr bwMode="auto">
          <a:xfrm>
            <a:off x="1093788" y="428604"/>
            <a:ext cx="7772400" cy="638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COMPONENTES O ELEMENTOS  DEL SISTEMA</a:t>
            </a:r>
            <a:b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</a:br>
            <a:endParaRPr kumimoji="0" lang="es-E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228600" y="1455738"/>
            <a:ext cx="8648700" cy="5021262"/>
          </a:xfrm>
          <a:prstGeom prst="rect">
            <a:avLst/>
          </a:prstGeom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Tx/>
              <a:buAutoNum type="arabicPeriod" startAt="3"/>
            </a:pPr>
            <a:r>
              <a:rPr kumimoji="1" lang="es-ES" sz="1800" b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Funciones de mantención:</a:t>
            </a:r>
          </a:p>
          <a:p>
            <a:pPr marL="1133475" lvl="1" indent="-457200" algn="just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Encargadas de lograr que las partes del sistema permanezcan dentro del sistema.</a:t>
            </a: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Tx/>
              <a:buAutoNum type="arabicPeriod"/>
            </a:pPr>
            <a:endParaRPr kumimoji="1" lang="es-ES" sz="1800" dirty="0">
              <a:solidFill>
                <a:srgbClr val="000408"/>
              </a:solidFill>
              <a:latin typeface="Tahoma" pitchFamily="34" charset="0"/>
            </a:endParaRP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Tx/>
              <a:buAutoNum type="arabicPeriod" startAt="4"/>
            </a:pPr>
            <a:r>
              <a:rPr kumimoji="1" lang="es-ES" sz="1800" b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Subsistemas de adaptación</a:t>
            </a:r>
            <a:r>
              <a:rPr kumimoji="1"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:</a:t>
            </a:r>
          </a:p>
          <a:p>
            <a:pPr marL="1133475" lvl="1" indent="-457200" algn="just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Buscan llevar a cabo los cambios necesarios para sobrevivir en un medio en cambio.</a:t>
            </a: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Tx/>
              <a:buAutoNum type="arabicPeriod"/>
            </a:pPr>
            <a:endParaRPr kumimoji="1" lang="es-ES" sz="1800" dirty="0">
              <a:solidFill>
                <a:srgbClr val="000408"/>
              </a:solidFill>
              <a:latin typeface="Tahoma" pitchFamily="34" charset="0"/>
            </a:endParaRP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Tx/>
              <a:buAutoNum type="arabicPeriod" startAt="5"/>
            </a:pPr>
            <a:r>
              <a:rPr kumimoji="1" lang="es-ES" sz="1800" b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Sistema de dirección:</a:t>
            </a:r>
          </a:p>
          <a:p>
            <a:pPr marL="1133475" lvl="1" indent="-457200" algn="just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Encargado de coordinar las actividades de cada uno de los restantes subsistemas y tomar decisiones en los momentos en que aparece necesaria una elección.</a:t>
            </a:r>
          </a:p>
        </p:txBody>
      </p:sp>
      <p:sp>
        <p:nvSpPr>
          <p:cNvPr id="5" name="Rectangle 2" descr="Large confetti"/>
          <p:cNvSpPr txBox="1">
            <a:spLocks noChangeArrowheads="1"/>
          </p:cNvSpPr>
          <p:nvPr/>
        </p:nvSpPr>
        <p:spPr bwMode="auto">
          <a:xfrm>
            <a:off x="1093788" y="428604"/>
            <a:ext cx="7772400" cy="638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COMPONENTES O ELEMENTOS  DEL SISTEMA</a:t>
            </a:r>
            <a:b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</a:br>
            <a:endParaRPr kumimoji="0" lang="es-E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152400" y="2362200"/>
            <a:ext cx="8821738" cy="4213225"/>
          </a:xfrm>
          <a:prstGeom prst="rect">
            <a:avLst/>
          </a:prstGeom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kumimoji="1"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Funciones de producción:  </a:t>
            </a: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el taller o planta.</a:t>
            </a: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endParaRPr kumimoji="1" lang="es-ES" sz="1800" dirty="0">
              <a:solidFill>
                <a:srgbClr val="000408"/>
              </a:solidFill>
              <a:latin typeface="Tahoma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kumimoji="1"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Funciones de apoyo :  </a:t>
            </a: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adquisiciones, ventas y relaciones públicas.</a:t>
            </a: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endParaRPr kumimoji="1" lang="es-ES" sz="1800" dirty="0">
              <a:solidFill>
                <a:srgbClr val="000408"/>
              </a:solidFill>
              <a:latin typeface="Tahoma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kumimoji="1"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Funciones de mantención :  </a:t>
            </a: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función de relaciones industriales.</a:t>
            </a: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endParaRPr kumimoji="1" lang="es-ES" sz="1800" dirty="0">
              <a:solidFill>
                <a:srgbClr val="000408"/>
              </a:solidFill>
              <a:latin typeface="Tahoma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kumimoji="1"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Subsistemas de adaptación :  </a:t>
            </a: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estudios de mercados, capacitación, investigación y desarrollo.</a:t>
            </a: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endParaRPr kumimoji="1" lang="es-ES" sz="1800" dirty="0">
              <a:solidFill>
                <a:srgbClr val="000408"/>
              </a:solidFill>
              <a:latin typeface="Tahoma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kumimoji="1"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Sistema de dirección :  </a:t>
            </a: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alta gerencia – línea ejecutiva-</a:t>
            </a:r>
          </a:p>
        </p:txBody>
      </p:sp>
      <p:sp>
        <p:nvSpPr>
          <p:cNvPr id="88078" name="Text Box 14"/>
          <p:cNvSpPr txBox="1">
            <a:spLocks noChangeArrowheads="1"/>
          </p:cNvSpPr>
          <p:nvPr/>
        </p:nvSpPr>
        <p:spPr bwMode="auto">
          <a:xfrm>
            <a:off x="304800" y="1524000"/>
            <a:ext cx="86106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1" lang="es-ES" sz="1800">
                <a:solidFill>
                  <a:srgbClr val="000408"/>
                </a:solidFill>
                <a:latin typeface="Tahoma" pitchFamily="34" charset="0"/>
              </a:rPr>
              <a:t>En una empresa podemos distinguir cada uno de los subsistemas según el concepto de funcionalidad:</a:t>
            </a:r>
          </a:p>
        </p:txBody>
      </p:sp>
      <p:sp>
        <p:nvSpPr>
          <p:cNvPr id="6" name="Rectangle 2" descr="Large confetti"/>
          <p:cNvSpPr txBox="1">
            <a:spLocks noChangeArrowheads="1"/>
          </p:cNvSpPr>
          <p:nvPr/>
        </p:nvSpPr>
        <p:spPr bwMode="auto">
          <a:xfrm>
            <a:off x="1093788" y="428604"/>
            <a:ext cx="7772400" cy="638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COMPONENTES O ELEMENTOS  DEL SISTEMA</a:t>
            </a:r>
            <a:b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</a:br>
            <a:endParaRPr kumimoji="0" lang="es-E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228600" y="2171700"/>
            <a:ext cx="8593138" cy="4514850"/>
          </a:xfrm>
          <a:prstGeom prst="rect">
            <a:avLst/>
          </a:prstGeom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kumimoji="1"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Funciones de producción:  </a:t>
            </a: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metabolismo. Combinar las corrientes de entrada para la producción de energía.</a:t>
            </a: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endParaRPr kumimoji="1" lang="es-ES" sz="1800" dirty="0">
              <a:solidFill>
                <a:srgbClr val="000408"/>
              </a:solidFill>
              <a:latin typeface="Tahoma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kumimoji="1"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Funciones de apoyo :  </a:t>
            </a: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aparato digestivo y aparato respiratorio</a:t>
            </a: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endParaRPr kumimoji="1" lang="es-ES" sz="1800" dirty="0">
              <a:solidFill>
                <a:srgbClr val="000408"/>
              </a:solidFill>
              <a:latin typeface="Tahoma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kumimoji="1"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Funciones de mantención :  </a:t>
            </a: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desarrollada por la mente a través del cuidado del cuerpo.</a:t>
            </a: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endParaRPr kumimoji="1" lang="es-ES" sz="1800" dirty="0">
              <a:solidFill>
                <a:srgbClr val="000408"/>
              </a:solidFill>
              <a:latin typeface="Tahoma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kumimoji="1"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Subsistemas de adaptación :</a:t>
            </a: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  evolución orgánica y cultural.</a:t>
            </a: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endParaRPr kumimoji="1" lang="es-ES" sz="1800" dirty="0">
              <a:solidFill>
                <a:srgbClr val="000408"/>
              </a:solidFill>
              <a:latin typeface="Tahoma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kumimoji="1" lang="es-E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Sistema de dirección :  </a:t>
            </a:r>
            <a:r>
              <a:rPr kumimoji="1" lang="es-ES" sz="1800" dirty="0">
                <a:solidFill>
                  <a:srgbClr val="000408"/>
                </a:solidFill>
                <a:latin typeface="Tahoma" pitchFamily="34" charset="0"/>
              </a:rPr>
              <a:t>cerebro.</a:t>
            </a:r>
          </a:p>
        </p:txBody>
      </p:sp>
      <p:sp>
        <p:nvSpPr>
          <p:cNvPr id="90126" name="Text Box 14"/>
          <p:cNvSpPr txBox="1">
            <a:spLocks noChangeArrowheads="1"/>
          </p:cNvSpPr>
          <p:nvPr/>
        </p:nvSpPr>
        <p:spPr bwMode="auto">
          <a:xfrm>
            <a:off x="304800" y="1400175"/>
            <a:ext cx="8542338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1" lang="es-ES" sz="1800">
                <a:solidFill>
                  <a:srgbClr val="000408"/>
                </a:solidFill>
                <a:latin typeface="Tahoma" pitchFamily="34" charset="0"/>
              </a:rPr>
              <a:t>Si decimos que el hombre es un subsistema de la empresa, deben darse las mismas cinco funciones:  </a:t>
            </a:r>
          </a:p>
        </p:txBody>
      </p:sp>
      <p:sp>
        <p:nvSpPr>
          <p:cNvPr id="6" name="Rectangle 2" descr="Large confetti"/>
          <p:cNvSpPr txBox="1">
            <a:spLocks noChangeArrowheads="1"/>
          </p:cNvSpPr>
          <p:nvPr/>
        </p:nvSpPr>
        <p:spPr bwMode="auto">
          <a:xfrm>
            <a:off x="1093788" y="428604"/>
            <a:ext cx="7772400" cy="638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COMPONENTES O ELEMENTOS  DEL SISTEMA</a:t>
            </a:r>
            <a:br>
              <a:rPr kumimoji="0" lang="es-E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</a:br>
            <a:endParaRPr kumimoji="0" lang="es-E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RELACIÓN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 define como la situación que se da entre dos cosas, ideas o hechos cuando por alguna circunstancia están unidas de manera real o imaginaria.</a:t>
            </a:r>
          </a:p>
          <a:p>
            <a:pPr>
              <a:lnSpc>
                <a:spcPct val="120000"/>
              </a:lnSpc>
              <a:spcBef>
                <a:spcPct val="60000"/>
              </a:spcBef>
            </a:pPr>
            <a:endParaRPr lang="es-ES" sz="16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 puede hacer referencia a la relación utilizando los términos Unión, Conexión, Interacción o Enlace.</a:t>
            </a:r>
          </a:p>
          <a:p>
            <a:pPr>
              <a:lnSpc>
                <a:spcPct val="120000"/>
              </a:lnSpc>
              <a:spcBef>
                <a:spcPct val="60000"/>
              </a:spcBef>
            </a:pPr>
            <a:endParaRPr lang="es-ES" sz="16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Los siguientes son ejemplos de relaciones: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Enlace químico: conectan los átomos que componen una molécula.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Palabras de enlace en un mapa conceptual.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Axón y dendritas de la neurona: En el cerebro el axón de una neurona se conecta con las dendritas de otra.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CONTENIDO</a:t>
            </a:r>
            <a:endParaRPr lang="es-CO" dirty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</p:nvPr>
        </p:nvGraphicFramePr>
        <p:xfrm>
          <a:off x="142876" y="1357298"/>
          <a:ext cx="8858280" cy="4738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RELACIÓN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Al hablar de las relaciones en un sistema, surge el concepto de Estructura, ya que corresponde con la forma de las relaciones que mantienen los elementos del conjunto.</a:t>
            </a:r>
          </a:p>
          <a:p>
            <a:pPr algn="l">
              <a:lnSpc>
                <a:spcPct val="120000"/>
              </a:lnSpc>
              <a:spcBef>
                <a:spcPct val="60000"/>
              </a:spcBef>
            </a:pPr>
            <a:endParaRPr lang="es-ES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l"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La estructura en un sistema es un componente que es permanente o cambia lenta u ocasionalmente. </a:t>
            </a:r>
          </a:p>
          <a:p>
            <a:pPr algn="l">
              <a:lnSpc>
                <a:spcPct val="120000"/>
              </a:lnSpc>
              <a:spcBef>
                <a:spcPct val="60000"/>
              </a:spcBef>
            </a:pPr>
            <a:endParaRPr lang="es-ES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l"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 continuación se analizan diferentes tipos de estructuras que pueden estar presentes en los sistemas. Es posible encontrarlas combinadas en la medida que el sistema sea más complejo: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8" name="Line 10"/>
          <p:cNvSpPr>
            <a:spLocks noChangeShapeType="1"/>
          </p:cNvSpPr>
          <p:nvPr/>
        </p:nvSpPr>
        <p:spPr bwMode="auto">
          <a:xfrm>
            <a:off x="2057400" y="48006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CO"/>
          </a:p>
        </p:txBody>
      </p:sp>
      <p:sp>
        <p:nvSpPr>
          <p:cNvPr id="73730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RELACIÓN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45000"/>
              </a:spcBef>
            </a:pPr>
            <a:r>
              <a:rPr lang="es-E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Lineal: </a:t>
            </a:r>
          </a:p>
          <a:p>
            <a:pPr lvl="1">
              <a:lnSpc>
                <a:spcPct val="110000"/>
              </a:lnSpc>
              <a:spcBef>
                <a:spcPct val="45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Los elementos se encuentran uno después del otro. </a:t>
            </a:r>
          </a:p>
          <a:p>
            <a:pPr lvl="1">
              <a:lnSpc>
                <a:spcPct val="110000"/>
              </a:lnSpc>
              <a:spcBef>
                <a:spcPct val="45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Para referirse a esta estructura se pueden utilizar los términos Cadena o Secuencia.</a:t>
            </a:r>
          </a:p>
          <a:p>
            <a:pPr lvl="1">
              <a:lnSpc>
                <a:spcPct val="110000"/>
              </a:lnSpc>
              <a:spcBef>
                <a:spcPct val="45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filas en los bancos y procesos de producción en cadena.</a:t>
            </a:r>
            <a:endParaRPr lang="es-ES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3734" name="Oval 6"/>
          <p:cNvSpPr>
            <a:spLocks noChangeArrowheads="1"/>
          </p:cNvSpPr>
          <p:nvPr/>
        </p:nvSpPr>
        <p:spPr bwMode="auto">
          <a:xfrm>
            <a:off x="1295400" y="4419600"/>
            <a:ext cx="762000" cy="685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3735" name="Oval 7"/>
          <p:cNvSpPr>
            <a:spLocks noChangeArrowheads="1"/>
          </p:cNvSpPr>
          <p:nvPr/>
        </p:nvSpPr>
        <p:spPr bwMode="auto">
          <a:xfrm>
            <a:off x="6324600" y="4419600"/>
            <a:ext cx="762000" cy="685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3736" name="Oval 8"/>
          <p:cNvSpPr>
            <a:spLocks noChangeArrowheads="1"/>
          </p:cNvSpPr>
          <p:nvPr/>
        </p:nvSpPr>
        <p:spPr bwMode="auto">
          <a:xfrm>
            <a:off x="4724400" y="4419600"/>
            <a:ext cx="762000" cy="685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3737" name="Oval 9"/>
          <p:cNvSpPr>
            <a:spLocks noChangeArrowheads="1"/>
          </p:cNvSpPr>
          <p:nvPr/>
        </p:nvSpPr>
        <p:spPr bwMode="auto">
          <a:xfrm>
            <a:off x="3124200" y="4419600"/>
            <a:ext cx="762000" cy="685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3740" name="AutoShape 12"/>
          <p:cNvSpPr>
            <a:spLocks noChangeArrowheads="1"/>
          </p:cNvSpPr>
          <p:nvPr/>
        </p:nvSpPr>
        <p:spPr bwMode="auto">
          <a:xfrm>
            <a:off x="2057400" y="4648200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3742" name="AutoShape 14"/>
          <p:cNvSpPr>
            <a:spLocks noChangeArrowheads="1"/>
          </p:cNvSpPr>
          <p:nvPr/>
        </p:nvSpPr>
        <p:spPr bwMode="auto">
          <a:xfrm>
            <a:off x="4114800" y="4648200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3743" name="AutoShape 15"/>
          <p:cNvSpPr>
            <a:spLocks noChangeArrowheads="1"/>
          </p:cNvSpPr>
          <p:nvPr/>
        </p:nvSpPr>
        <p:spPr bwMode="auto">
          <a:xfrm>
            <a:off x="5943600" y="4648200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42" name="Oval 10"/>
          <p:cNvSpPr>
            <a:spLocks noChangeArrowheads="1"/>
          </p:cNvSpPr>
          <p:nvPr/>
        </p:nvSpPr>
        <p:spPr bwMode="auto">
          <a:xfrm>
            <a:off x="3124200" y="3886200"/>
            <a:ext cx="2895600" cy="25146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6434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RELACIÓN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45000"/>
              </a:spcBef>
            </a:pPr>
            <a:r>
              <a:rPr lang="es-E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Circular: </a:t>
            </a:r>
          </a:p>
          <a:p>
            <a:pPr lvl="1">
              <a:lnSpc>
                <a:spcPct val="110000"/>
              </a:lnSpc>
              <a:spcBef>
                <a:spcPct val="45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Los elementos se encuentran uno después del otro, pero no existe un principio o fin de la secuencia. </a:t>
            </a:r>
          </a:p>
          <a:p>
            <a:pPr lvl="1">
              <a:lnSpc>
                <a:spcPct val="110000"/>
              </a:lnSpc>
              <a:spcBef>
                <a:spcPct val="45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De acuerdo con su uso se pueden utilizar los términos Ciclo o Anillo.</a:t>
            </a:r>
          </a:p>
          <a:p>
            <a:pPr lvl="1">
              <a:lnSpc>
                <a:spcPct val="110000"/>
              </a:lnSpc>
              <a:spcBef>
                <a:spcPct val="45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redes de computadores en anillos y los ciclos de retroalimentación.</a:t>
            </a:r>
          </a:p>
        </p:txBody>
      </p:sp>
      <p:sp>
        <p:nvSpPr>
          <p:cNvPr id="146436" name="Oval 4"/>
          <p:cNvSpPr>
            <a:spLocks noChangeArrowheads="1"/>
          </p:cNvSpPr>
          <p:nvPr/>
        </p:nvSpPr>
        <p:spPr bwMode="auto">
          <a:xfrm>
            <a:off x="4267200" y="36576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6437" name="Oval 5"/>
          <p:cNvSpPr>
            <a:spLocks noChangeArrowheads="1"/>
          </p:cNvSpPr>
          <p:nvPr/>
        </p:nvSpPr>
        <p:spPr bwMode="auto">
          <a:xfrm>
            <a:off x="2971800" y="41910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6438" name="Oval 6"/>
          <p:cNvSpPr>
            <a:spLocks noChangeArrowheads="1"/>
          </p:cNvSpPr>
          <p:nvPr/>
        </p:nvSpPr>
        <p:spPr bwMode="auto">
          <a:xfrm>
            <a:off x="3124200" y="54864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6439" name="Oval 7"/>
          <p:cNvSpPr>
            <a:spLocks noChangeArrowheads="1"/>
          </p:cNvSpPr>
          <p:nvPr/>
        </p:nvSpPr>
        <p:spPr bwMode="auto">
          <a:xfrm>
            <a:off x="4267200" y="60198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6440" name="Oval 8"/>
          <p:cNvSpPr>
            <a:spLocks noChangeArrowheads="1"/>
          </p:cNvSpPr>
          <p:nvPr/>
        </p:nvSpPr>
        <p:spPr bwMode="auto">
          <a:xfrm>
            <a:off x="5410200" y="54864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6441" name="Oval 9"/>
          <p:cNvSpPr>
            <a:spLocks noChangeArrowheads="1"/>
          </p:cNvSpPr>
          <p:nvPr/>
        </p:nvSpPr>
        <p:spPr bwMode="auto">
          <a:xfrm>
            <a:off x="5486400" y="41910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RELACIÓN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Centralizada:</a:t>
            </a:r>
            <a:r>
              <a:rPr lang="es-E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Los elementos se encuentran unidos a uno que se denomina el central.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redes en estrella o los gobiernos centralizados.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Tx/>
              <a:buNone/>
            </a:pPr>
            <a:endParaRPr lang="es-ES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4757" name="Oval 5"/>
          <p:cNvSpPr>
            <a:spLocks noChangeArrowheads="1"/>
          </p:cNvSpPr>
          <p:nvPr/>
        </p:nvSpPr>
        <p:spPr bwMode="auto">
          <a:xfrm>
            <a:off x="4267200" y="33528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4758" name="Oval 6"/>
          <p:cNvSpPr>
            <a:spLocks noChangeArrowheads="1"/>
          </p:cNvSpPr>
          <p:nvPr/>
        </p:nvSpPr>
        <p:spPr bwMode="auto">
          <a:xfrm>
            <a:off x="2971800" y="38100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4759" name="Oval 7"/>
          <p:cNvSpPr>
            <a:spLocks noChangeArrowheads="1"/>
          </p:cNvSpPr>
          <p:nvPr/>
        </p:nvSpPr>
        <p:spPr bwMode="auto">
          <a:xfrm>
            <a:off x="2895600" y="53340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4760" name="Oval 8"/>
          <p:cNvSpPr>
            <a:spLocks noChangeArrowheads="1"/>
          </p:cNvSpPr>
          <p:nvPr/>
        </p:nvSpPr>
        <p:spPr bwMode="auto">
          <a:xfrm>
            <a:off x="4267200" y="60198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4761" name="Oval 9"/>
          <p:cNvSpPr>
            <a:spLocks noChangeArrowheads="1"/>
          </p:cNvSpPr>
          <p:nvPr/>
        </p:nvSpPr>
        <p:spPr bwMode="auto">
          <a:xfrm>
            <a:off x="5638800" y="54864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4762" name="Oval 10"/>
          <p:cNvSpPr>
            <a:spLocks noChangeArrowheads="1"/>
          </p:cNvSpPr>
          <p:nvPr/>
        </p:nvSpPr>
        <p:spPr bwMode="auto">
          <a:xfrm>
            <a:off x="5562600" y="38100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4763" name="Oval 11"/>
          <p:cNvSpPr>
            <a:spLocks noChangeArrowheads="1"/>
          </p:cNvSpPr>
          <p:nvPr/>
        </p:nvSpPr>
        <p:spPr bwMode="auto">
          <a:xfrm>
            <a:off x="4267200" y="45720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77251" dir="21032261" algn="ctr" rotWithShape="0">
              <a:schemeClr val="accent1"/>
            </a:outerShdw>
          </a:effectLst>
        </p:spPr>
        <p:txBody>
          <a:bodyPr wrap="none" anchor="ctr"/>
          <a:lstStyle/>
          <a:p>
            <a:endParaRPr lang="es-CO"/>
          </a:p>
        </p:txBody>
      </p:sp>
      <p:cxnSp>
        <p:nvCxnSpPr>
          <p:cNvPr id="74764" name="AutoShape 12"/>
          <p:cNvCxnSpPr>
            <a:cxnSpLocks noChangeShapeType="1"/>
            <a:stCxn id="74763" idx="7"/>
            <a:endCxn id="74762" idx="3"/>
          </p:cNvCxnSpPr>
          <p:nvPr/>
        </p:nvCxnSpPr>
        <p:spPr bwMode="auto">
          <a:xfrm flipV="1">
            <a:off x="4787900" y="4330700"/>
            <a:ext cx="863600" cy="3302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4765" name="AutoShape 13"/>
          <p:cNvCxnSpPr>
            <a:cxnSpLocks noChangeShapeType="1"/>
            <a:stCxn id="74763" idx="5"/>
            <a:endCxn id="74761" idx="2"/>
          </p:cNvCxnSpPr>
          <p:nvPr/>
        </p:nvCxnSpPr>
        <p:spPr bwMode="auto">
          <a:xfrm>
            <a:off x="4787900" y="5092700"/>
            <a:ext cx="850900" cy="6985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4766" name="AutoShape 14"/>
          <p:cNvCxnSpPr>
            <a:cxnSpLocks noChangeShapeType="1"/>
            <a:stCxn id="74763" idx="4"/>
            <a:endCxn id="74760" idx="0"/>
          </p:cNvCxnSpPr>
          <p:nvPr/>
        </p:nvCxnSpPr>
        <p:spPr bwMode="auto">
          <a:xfrm>
            <a:off x="4572000" y="5181600"/>
            <a:ext cx="0" cy="8382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4767" name="AutoShape 15"/>
          <p:cNvCxnSpPr>
            <a:cxnSpLocks noChangeShapeType="1"/>
            <a:stCxn id="74763" idx="3"/>
            <a:endCxn id="74759" idx="7"/>
          </p:cNvCxnSpPr>
          <p:nvPr/>
        </p:nvCxnSpPr>
        <p:spPr bwMode="auto">
          <a:xfrm flipH="1">
            <a:off x="3416300" y="5092700"/>
            <a:ext cx="939800" cy="3302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4768" name="AutoShape 16"/>
          <p:cNvCxnSpPr>
            <a:cxnSpLocks noChangeShapeType="1"/>
            <a:stCxn id="74763" idx="1"/>
            <a:endCxn id="74758" idx="5"/>
          </p:cNvCxnSpPr>
          <p:nvPr/>
        </p:nvCxnSpPr>
        <p:spPr bwMode="auto">
          <a:xfrm flipH="1" flipV="1">
            <a:off x="3492500" y="4330700"/>
            <a:ext cx="863600" cy="3302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4769" name="AutoShape 17"/>
          <p:cNvCxnSpPr>
            <a:cxnSpLocks noChangeShapeType="1"/>
            <a:stCxn id="74763" idx="0"/>
            <a:endCxn id="74757" idx="4"/>
          </p:cNvCxnSpPr>
          <p:nvPr/>
        </p:nvCxnSpPr>
        <p:spPr bwMode="auto">
          <a:xfrm flipV="1">
            <a:off x="4572000" y="3962400"/>
            <a:ext cx="0" cy="6096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RELACIÓN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Matricial: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Los elementos se disponen en filas y columnas.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 asocia a la idea de tener varias estructuras lineales unidas.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tipos de datos computacionales y empresas que se organizan por proyectos.</a:t>
            </a:r>
          </a:p>
        </p:txBody>
      </p:sp>
      <p:sp>
        <p:nvSpPr>
          <p:cNvPr id="147470" name="Line 14"/>
          <p:cNvSpPr>
            <a:spLocks noChangeShapeType="1"/>
          </p:cNvSpPr>
          <p:nvPr/>
        </p:nvSpPr>
        <p:spPr bwMode="auto">
          <a:xfrm>
            <a:off x="3276600" y="4114800"/>
            <a:ext cx="2438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CO"/>
          </a:p>
        </p:txBody>
      </p:sp>
      <p:sp>
        <p:nvSpPr>
          <p:cNvPr id="147471" name="Line 15"/>
          <p:cNvSpPr>
            <a:spLocks noChangeShapeType="1"/>
          </p:cNvSpPr>
          <p:nvPr/>
        </p:nvSpPr>
        <p:spPr bwMode="auto">
          <a:xfrm>
            <a:off x="3352800" y="5105400"/>
            <a:ext cx="2438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CO"/>
          </a:p>
        </p:txBody>
      </p:sp>
      <p:sp>
        <p:nvSpPr>
          <p:cNvPr id="147472" name="Line 16"/>
          <p:cNvSpPr>
            <a:spLocks noChangeShapeType="1"/>
          </p:cNvSpPr>
          <p:nvPr/>
        </p:nvSpPr>
        <p:spPr bwMode="auto">
          <a:xfrm>
            <a:off x="3352800" y="6172200"/>
            <a:ext cx="2438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CO"/>
          </a:p>
        </p:txBody>
      </p:sp>
      <p:sp>
        <p:nvSpPr>
          <p:cNvPr id="147473" name="Line 17"/>
          <p:cNvSpPr>
            <a:spLocks noChangeShapeType="1"/>
          </p:cNvSpPr>
          <p:nvPr/>
        </p:nvSpPr>
        <p:spPr bwMode="auto">
          <a:xfrm>
            <a:off x="3276600" y="4114800"/>
            <a:ext cx="0" cy="2057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CO"/>
          </a:p>
        </p:txBody>
      </p:sp>
      <p:sp>
        <p:nvSpPr>
          <p:cNvPr id="147474" name="Line 18"/>
          <p:cNvSpPr>
            <a:spLocks noChangeShapeType="1"/>
          </p:cNvSpPr>
          <p:nvPr/>
        </p:nvSpPr>
        <p:spPr bwMode="auto">
          <a:xfrm>
            <a:off x="4648200" y="4114800"/>
            <a:ext cx="0" cy="2057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CO"/>
          </a:p>
        </p:txBody>
      </p:sp>
      <p:sp>
        <p:nvSpPr>
          <p:cNvPr id="147475" name="Line 19"/>
          <p:cNvSpPr>
            <a:spLocks noChangeShapeType="1"/>
          </p:cNvSpPr>
          <p:nvPr/>
        </p:nvSpPr>
        <p:spPr bwMode="auto">
          <a:xfrm>
            <a:off x="5867400" y="4114800"/>
            <a:ext cx="0" cy="2057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CO"/>
          </a:p>
        </p:txBody>
      </p:sp>
      <p:sp>
        <p:nvSpPr>
          <p:cNvPr id="147460" name="Oval 4"/>
          <p:cNvSpPr>
            <a:spLocks noChangeArrowheads="1"/>
          </p:cNvSpPr>
          <p:nvPr/>
        </p:nvSpPr>
        <p:spPr bwMode="auto">
          <a:xfrm>
            <a:off x="2971800" y="38100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7461" name="Oval 5"/>
          <p:cNvSpPr>
            <a:spLocks noChangeArrowheads="1"/>
          </p:cNvSpPr>
          <p:nvPr/>
        </p:nvSpPr>
        <p:spPr bwMode="auto">
          <a:xfrm>
            <a:off x="4343400" y="38100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7462" name="Oval 6"/>
          <p:cNvSpPr>
            <a:spLocks noChangeArrowheads="1"/>
          </p:cNvSpPr>
          <p:nvPr/>
        </p:nvSpPr>
        <p:spPr bwMode="auto">
          <a:xfrm>
            <a:off x="5562600" y="38100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7463" name="Oval 7"/>
          <p:cNvSpPr>
            <a:spLocks noChangeArrowheads="1"/>
          </p:cNvSpPr>
          <p:nvPr/>
        </p:nvSpPr>
        <p:spPr bwMode="auto">
          <a:xfrm>
            <a:off x="5562600" y="48006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7464" name="Oval 8"/>
          <p:cNvSpPr>
            <a:spLocks noChangeArrowheads="1"/>
          </p:cNvSpPr>
          <p:nvPr/>
        </p:nvSpPr>
        <p:spPr bwMode="auto">
          <a:xfrm>
            <a:off x="4343400" y="48006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7465" name="Oval 9"/>
          <p:cNvSpPr>
            <a:spLocks noChangeArrowheads="1"/>
          </p:cNvSpPr>
          <p:nvPr/>
        </p:nvSpPr>
        <p:spPr bwMode="auto">
          <a:xfrm>
            <a:off x="2971800" y="48006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7466" name="Oval 10"/>
          <p:cNvSpPr>
            <a:spLocks noChangeArrowheads="1"/>
          </p:cNvSpPr>
          <p:nvPr/>
        </p:nvSpPr>
        <p:spPr bwMode="auto">
          <a:xfrm>
            <a:off x="2971800" y="57912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7467" name="Oval 11"/>
          <p:cNvSpPr>
            <a:spLocks noChangeArrowheads="1"/>
          </p:cNvSpPr>
          <p:nvPr/>
        </p:nvSpPr>
        <p:spPr bwMode="auto">
          <a:xfrm>
            <a:off x="4343400" y="57912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47468" name="Oval 12"/>
          <p:cNvSpPr>
            <a:spLocks noChangeArrowheads="1"/>
          </p:cNvSpPr>
          <p:nvPr/>
        </p:nvSpPr>
        <p:spPr bwMode="auto">
          <a:xfrm>
            <a:off x="5562600" y="5791200"/>
            <a:ext cx="6096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RELACIÓN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Jerárquica: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Los elementos mantienen una relación de dependencia entre ellos, hay elementos en niveles superiores y elementos en niveles inferiores.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organigramas de organizaciones o mapas conceptuales.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Tx/>
              <a:buNone/>
            </a:pPr>
            <a:endParaRPr lang="es-ES" sz="20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5780" name="Oval 4"/>
          <p:cNvSpPr>
            <a:spLocks noChangeArrowheads="1"/>
          </p:cNvSpPr>
          <p:nvPr/>
        </p:nvSpPr>
        <p:spPr bwMode="auto">
          <a:xfrm>
            <a:off x="4343400" y="36576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5781" name="Oval 5"/>
          <p:cNvSpPr>
            <a:spLocks noChangeArrowheads="1"/>
          </p:cNvSpPr>
          <p:nvPr/>
        </p:nvSpPr>
        <p:spPr bwMode="auto">
          <a:xfrm>
            <a:off x="3048000" y="42672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5782" name="Oval 6"/>
          <p:cNvSpPr>
            <a:spLocks noChangeArrowheads="1"/>
          </p:cNvSpPr>
          <p:nvPr/>
        </p:nvSpPr>
        <p:spPr bwMode="auto">
          <a:xfrm>
            <a:off x="5486400" y="42672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5783" name="Oval 7"/>
          <p:cNvSpPr>
            <a:spLocks noChangeArrowheads="1"/>
          </p:cNvSpPr>
          <p:nvPr/>
        </p:nvSpPr>
        <p:spPr bwMode="auto">
          <a:xfrm>
            <a:off x="2286000" y="48768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75784" name="Oval 8"/>
          <p:cNvSpPr>
            <a:spLocks noChangeArrowheads="1"/>
          </p:cNvSpPr>
          <p:nvPr/>
        </p:nvSpPr>
        <p:spPr bwMode="auto">
          <a:xfrm>
            <a:off x="3048000" y="48768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5785" name="Oval 9"/>
          <p:cNvSpPr>
            <a:spLocks noChangeArrowheads="1"/>
          </p:cNvSpPr>
          <p:nvPr/>
        </p:nvSpPr>
        <p:spPr bwMode="auto">
          <a:xfrm>
            <a:off x="3886200" y="48768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75786" name="Oval 10"/>
          <p:cNvSpPr>
            <a:spLocks noChangeArrowheads="1"/>
          </p:cNvSpPr>
          <p:nvPr/>
        </p:nvSpPr>
        <p:spPr bwMode="auto">
          <a:xfrm>
            <a:off x="4953000" y="48768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75787" name="Oval 11"/>
          <p:cNvSpPr>
            <a:spLocks noChangeArrowheads="1"/>
          </p:cNvSpPr>
          <p:nvPr/>
        </p:nvSpPr>
        <p:spPr bwMode="auto">
          <a:xfrm>
            <a:off x="6096000" y="48768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75788" name="Oval 12"/>
          <p:cNvSpPr>
            <a:spLocks noChangeArrowheads="1"/>
          </p:cNvSpPr>
          <p:nvPr/>
        </p:nvSpPr>
        <p:spPr bwMode="auto">
          <a:xfrm>
            <a:off x="4953000" y="56388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cxnSp>
        <p:nvCxnSpPr>
          <p:cNvPr id="75789" name="AutoShape 13"/>
          <p:cNvCxnSpPr>
            <a:cxnSpLocks noChangeShapeType="1"/>
            <a:stCxn id="75780" idx="3"/>
            <a:endCxn id="75781" idx="7"/>
          </p:cNvCxnSpPr>
          <p:nvPr/>
        </p:nvCxnSpPr>
        <p:spPr bwMode="auto">
          <a:xfrm flipH="1">
            <a:off x="3438525" y="3983038"/>
            <a:ext cx="971550" cy="3397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5790" name="AutoShape 14"/>
          <p:cNvCxnSpPr>
            <a:cxnSpLocks noChangeShapeType="1"/>
            <a:stCxn id="75780" idx="5"/>
            <a:endCxn id="75782" idx="1"/>
          </p:cNvCxnSpPr>
          <p:nvPr/>
        </p:nvCxnSpPr>
        <p:spPr bwMode="auto">
          <a:xfrm>
            <a:off x="4733925" y="3983038"/>
            <a:ext cx="819150" cy="3397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5791" name="AutoShape 15"/>
          <p:cNvCxnSpPr>
            <a:cxnSpLocks noChangeShapeType="1"/>
            <a:stCxn id="75781" idx="3"/>
            <a:endCxn id="75783" idx="7"/>
          </p:cNvCxnSpPr>
          <p:nvPr/>
        </p:nvCxnSpPr>
        <p:spPr bwMode="auto">
          <a:xfrm flipH="1">
            <a:off x="2676525" y="4592638"/>
            <a:ext cx="438150" cy="3397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5792" name="AutoShape 16"/>
          <p:cNvCxnSpPr>
            <a:cxnSpLocks noChangeShapeType="1"/>
            <a:stCxn id="75781" idx="4"/>
            <a:endCxn id="75784" idx="0"/>
          </p:cNvCxnSpPr>
          <p:nvPr/>
        </p:nvCxnSpPr>
        <p:spPr bwMode="auto">
          <a:xfrm>
            <a:off x="3276600" y="4648200"/>
            <a:ext cx="0" cy="2286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5793" name="AutoShape 17"/>
          <p:cNvCxnSpPr>
            <a:cxnSpLocks noChangeShapeType="1"/>
            <a:stCxn id="75781" idx="5"/>
            <a:endCxn id="75785" idx="1"/>
          </p:cNvCxnSpPr>
          <p:nvPr/>
        </p:nvCxnSpPr>
        <p:spPr bwMode="auto">
          <a:xfrm>
            <a:off x="3438525" y="4592638"/>
            <a:ext cx="514350" cy="3397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5794" name="AutoShape 18"/>
          <p:cNvCxnSpPr>
            <a:cxnSpLocks noChangeShapeType="1"/>
            <a:stCxn id="75782" idx="3"/>
            <a:endCxn id="75786" idx="0"/>
          </p:cNvCxnSpPr>
          <p:nvPr/>
        </p:nvCxnSpPr>
        <p:spPr bwMode="auto">
          <a:xfrm flipH="1">
            <a:off x="5181600" y="4592638"/>
            <a:ext cx="371475" cy="28416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5795" name="AutoShape 19"/>
          <p:cNvCxnSpPr>
            <a:cxnSpLocks noChangeShapeType="1"/>
            <a:stCxn id="75782" idx="5"/>
            <a:endCxn id="75787" idx="0"/>
          </p:cNvCxnSpPr>
          <p:nvPr/>
        </p:nvCxnSpPr>
        <p:spPr bwMode="auto">
          <a:xfrm>
            <a:off x="5876925" y="4592638"/>
            <a:ext cx="447675" cy="28416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5796" name="AutoShape 20"/>
          <p:cNvCxnSpPr>
            <a:cxnSpLocks noChangeShapeType="1"/>
            <a:stCxn id="75786" idx="4"/>
            <a:endCxn id="75788" idx="0"/>
          </p:cNvCxnSpPr>
          <p:nvPr/>
        </p:nvCxnSpPr>
        <p:spPr bwMode="auto">
          <a:xfrm>
            <a:off x="5181600" y="5257800"/>
            <a:ext cx="0" cy="3810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RELACIÓN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Descentralizada: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 diferencia de las estructuras anteriores no existen secuencias, elementos centrales o dependencia entre los elementos. 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Es conocida también como estructura en Red.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Internet y el sistema vial de una región.</a:t>
            </a:r>
          </a:p>
        </p:txBody>
      </p:sp>
      <p:sp>
        <p:nvSpPr>
          <p:cNvPr id="148484" name="Oval 4"/>
          <p:cNvSpPr>
            <a:spLocks noChangeArrowheads="1"/>
          </p:cNvSpPr>
          <p:nvPr/>
        </p:nvSpPr>
        <p:spPr bwMode="auto">
          <a:xfrm>
            <a:off x="3810000" y="38862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148485" name="Oval 5"/>
          <p:cNvSpPr>
            <a:spLocks noChangeArrowheads="1"/>
          </p:cNvSpPr>
          <p:nvPr/>
        </p:nvSpPr>
        <p:spPr bwMode="auto">
          <a:xfrm>
            <a:off x="3810000" y="46482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148486" name="Oval 6"/>
          <p:cNvSpPr>
            <a:spLocks noChangeArrowheads="1"/>
          </p:cNvSpPr>
          <p:nvPr/>
        </p:nvSpPr>
        <p:spPr bwMode="auto">
          <a:xfrm>
            <a:off x="2971800" y="46482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148487" name="Oval 7"/>
          <p:cNvSpPr>
            <a:spLocks noChangeArrowheads="1"/>
          </p:cNvSpPr>
          <p:nvPr/>
        </p:nvSpPr>
        <p:spPr bwMode="auto">
          <a:xfrm>
            <a:off x="4495800" y="46482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148488" name="Oval 8"/>
          <p:cNvSpPr>
            <a:spLocks noChangeArrowheads="1"/>
          </p:cNvSpPr>
          <p:nvPr/>
        </p:nvSpPr>
        <p:spPr bwMode="auto">
          <a:xfrm>
            <a:off x="2667000" y="52578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148489" name="Oval 9"/>
          <p:cNvSpPr>
            <a:spLocks noChangeArrowheads="1"/>
          </p:cNvSpPr>
          <p:nvPr/>
        </p:nvSpPr>
        <p:spPr bwMode="auto">
          <a:xfrm>
            <a:off x="4495800" y="57150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148490" name="Oval 10"/>
          <p:cNvSpPr>
            <a:spLocks noChangeArrowheads="1"/>
          </p:cNvSpPr>
          <p:nvPr/>
        </p:nvSpPr>
        <p:spPr bwMode="auto">
          <a:xfrm>
            <a:off x="2286000" y="58674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148491" name="Oval 11"/>
          <p:cNvSpPr>
            <a:spLocks noChangeArrowheads="1"/>
          </p:cNvSpPr>
          <p:nvPr/>
        </p:nvSpPr>
        <p:spPr bwMode="auto">
          <a:xfrm>
            <a:off x="2286000" y="64008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148492" name="Oval 12"/>
          <p:cNvSpPr>
            <a:spLocks noChangeArrowheads="1"/>
          </p:cNvSpPr>
          <p:nvPr/>
        </p:nvSpPr>
        <p:spPr bwMode="auto">
          <a:xfrm>
            <a:off x="1143000" y="5334000"/>
            <a:ext cx="457200" cy="3810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cxnSp>
        <p:nvCxnSpPr>
          <p:cNvPr id="148493" name="AutoShape 13"/>
          <p:cNvCxnSpPr>
            <a:cxnSpLocks noChangeShapeType="1"/>
            <a:stCxn id="148484" idx="3"/>
            <a:endCxn id="148486" idx="7"/>
          </p:cNvCxnSpPr>
          <p:nvPr/>
        </p:nvCxnSpPr>
        <p:spPr bwMode="auto">
          <a:xfrm flipH="1">
            <a:off x="3362325" y="4211638"/>
            <a:ext cx="514350" cy="492125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148494" name="AutoShape 14"/>
          <p:cNvCxnSpPr>
            <a:cxnSpLocks noChangeShapeType="1"/>
            <a:stCxn id="148485" idx="0"/>
            <a:endCxn id="148484" idx="4"/>
          </p:cNvCxnSpPr>
          <p:nvPr/>
        </p:nvCxnSpPr>
        <p:spPr bwMode="auto">
          <a:xfrm flipV="1">
            <a:off x="4038600" y="4267200"/>
            <a:ext cx="0" cy="381000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148495" name="AutoShape 15"/>
          <p:cNvCxnSpPr>
            <a:cxnSpLocks noChangeShapeType="1"/>
            <a:stCxn id="148484" idx="5"/>
            <a:endCxn id="148487" idx="1"/>
          </p:cNvCxnSpPr>
          <p:nvPr/>
        </p:nvCxnSpPr>
        <p:spPr bwMode="auto">
          <a:xfrm>
            <a:off x="4200525" y="4211638"/>
            <a:ext cx="361950" cy="492125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148497" name="AutoShape 17"/>
          <p:cNvCxnSpPr>
            <a:cxnSpLocks noChangeShapeType="1"/>
            <a:stCxn id="148486" idx="4"/>
            <a:endCxn id="148488" idx="0"/>
          </p:cNvCxnSpPr>
          <p:nvPr/>
        </p:nvCxnSpPr>
        <p:spPr bwMode="auto">
          <a:xfrm flipH="1">
            <a:off x="2895600" y="5029200"/>
            <a:ext cx="304800" cy="228600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148498" name="AutoShape 18"/>
          <p:cNvCxnSpPr>
            <a:cxnSpLocks noChangeShapeType="1"/>
            <a:stCxn id="148487" idx="4"/>
            <a:endCxn id="148489" idx="0"/>
          </p:cNvCxnSpPr>
          <p:nvPr/>
        </p:nvCxnSpPr>
        <p:spPr bwMode="auto">
          <a:xfrm>
            <a:off x="4724400" y="5029200"/>
            <a:ext cx="0" cy="685800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148500" name="AutoShape 20"/>
          <p:cNvCxnSpPr>
            <a:cxnSpLocks noChangeShapeType="1"/>
            <a:stCxn id="148489" idx="2"/>
            <a:endCxn id="148488" idx="5"/>
          </p:cNvCxnSpPr>
          <p:nvPr/>
        </p:nvCxnSpPr>
        <p:spPr bwMode="auto">
          <a:xfrm flipH="1" flipV="1">
            <a:off x="3057525" y="5583238"/>
            <a:ext cx="1438275" cy="322262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148501" name="AutoShape 21"/>
          <p:cNvCxnSpPr>
            <a:cxnSpLocks noChangeShapeType="1"/>
            <a:stCxn id="148488" idx="4"/>
            <a:endCxn id="148490" idx="7"/>
          </p:cNvCxnSpPr>
          <p:nvPr/>
        </p:nvCxnSpPr>
        <p:spPr bwMode="auto">
          <a:xfrm flipH="1">
            <a:off x="2676525" y="5638800"/>
            <a:ext cx="219075" cy="284163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148502" name="AutoShape 22"/>
          <p:cNvCxnSpPr>
            <a:cxnSpLocks noChangeShapeType="1"/>
            <a:stCxn id="148490" idx="4"/>
            <a:endCxn id="148491" idx="0"/>
          </p:cNvCxnSpPr>
          <p:nvPr/>
        </p:nvCxnSpPr>
        <p:spPr bwMode="auto">
          <a:xfrm>
            <a:off x="2514600" y="6248400"/>
            <a:ext cx="0" cy="152400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148503" name="AutoShape 23"/>
          <p:cNvCxnSpPr>
            <a:cxnSpLocks noChangeShapeType="1"/>
            <a:stCxn id="148491" idx="2"/>
            <a:endCxn id="148492" idx="5"/>
          </p:cNvCxnSpPr>
          <p:nvPr/>
        </p:nvCxnSpPr>
        <p:spPr bwMode="auto">
          <a:xfrm flipH="1" flipV="1">
            <a:off x="1533525" y="5659438"/>
            <a:ext cx="752475" cy="931862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148504" name="AutoShape 24"/>
          <p:cNvCxnSpPr>
            <a:cxnSpLocks noChangeShapeType="1"/>
            <a:stCxn id="148488" idx="2"/>
            <a:endCxn id="148484" idx="2"/>
          </p:cNvCxnSpPr>
          <p:nvPr/>
        </p:nvCxnSpPr>
        <p:spPr bwMode="auto">
          <a:xfrm rot="10800000" flipH="1">
            <a:off x="2667000" y="4076700"/>
            <a:ext cx="1143000" cy="1371600"/>
          </a:xfrm>
          <a:prstGeom prst="curvedConnector3">
            <a:avLst>
              <a:gd name="adj1" fmla="val -20000"/>
            </a:avLst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OBJETIVOS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</a:rPr>
              <a:t>Son conocidos como Propósitos, Finalidades, Logros, Misiones, Visiones o Metas; la denominación depende del alcance de los mismos y/o del momento en el tiempo para el cual son definidos.</a:t>
            </a:r>
          </a:p>
          <a:p>
            <a:pPr>
              <a:lnSpc>
                <a:spcPct val="120000"/>
              </a:lnSpc>
              <a:spcBef>
                <a:spcPct val="60000"/>
              </a:spcBef>
            </a:pPr>
            <a:endParaRPr lang="es-ES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</a:rPr>
              <a:t>Determinan el funcionamiento del sistema, para lograrlos deben tenerse en cuenta tanto los elementos, las relaciones, como los insumos y lo producido por el mismo, de manera que estén coordinados y el sistema tenga validez y significado.</a:t>
            </a:r>
          </a:p>
          <a:p>
            <a:pPr>
              <a:lnSpc>
                <a:spcPct val="120000"/>
              </a:lnSpc>
              <a:spcBef>
                <a:spcPct val="60000"/>
              </a:spcBef>
            </a:pPr>
            <a:endParaRPr lang="es-ES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</a:rPr>
              <a:t>Los objetivos permiten cohesionar todos los aspectos relacionados con el sistema.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AMBIENTE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35000"/>
              </a:lnSpc>
              <a:spcBef>
                <a:spcPct val="85000"/>
              </a:spcBef>
            </a:pPr>
            <a:r>
              <a:rPr lang="es-ES">
                <a:solidFill>
                  <a:srgbClr val="000000"/>
                </a:solidFill>
              </a:rPr>
              <a:t>Es el medio que rodea externamente al sistema.</a:t>
            </a:r>
          </a:p>
          <a:p>
            <a:pPr>
              <a:lnSpc>
                <a:spcPct val="135000"/>
              </a:lnSpc>
              <a:spcBef>
                <a:spcPct val="85000"/>
              </a:spcBef>
            </a:pPr>
            <a:r>
              <a:rPr lang="es-ES">
                <a:solidFill>
                  <a:srgbClr val="000000"/>
                </a:solidFill>
              </a:rPr>
              <a:t>Es una fuente de recursos y de amenazas. Se conoce también con el nombre de Entorno o Contexto.</a:t>
            </a:r>
          </a:p>
          <a:p>
            <a:pPr>
              <a:lnSpc>
                <a:spcPct val="135000"/>
              </a:lnSpc>
              <a:spcBef>
                <a:spcPct val="85000"/>
              </a:spcBef>
            </a:pPr>
            <a:r>
              <a:rPr lang="es-ES">
                <a:solidFill>
                  <a:srgbClr val="000000"/>
                </a:solidFill>
              </a:rPr>
              <a:t>La influencia que el sistema ejerce sobre el medio ambiente regresa a él a través de la retroalimentación. Igualmente, el ambiente condiciona al sistema y determina su funcionamiento.</a:t>
            </a:r>
          </a:p>
          <a:p>
            <a:pPr>
              <a:lnSpc>
                <a:spcPct val="135000"/>
              </a:lnSpc>
              <a:spcBef>
                <a:spcPct val="85000"/>
              </a:spcBef>
            </a:pPr>
            <a:r>
              <a:rPr lang="es-ES">
                <a:solidFill>
                  <a:srgbClr val="000000"/>
                </a:solidFill>
              </a:rPr>
              <a:t>La supervivencia de un sistema depende de su capacidad para adaptarse, cambiar y responder a las exigencias y demandas del medio ambiente externo.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AMBIENTE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35000"/>
              </a:lnSpc>
              <a:spcBef>
                <a:spcPct val="85000"/>
              </a:spcBef>
            </a:pPr>
            <a:r>
              <a:rPr lang="es-ES">
                <a:solidFill>
                  <a:srgbClr val="000000"/>
                </a:solidFill>
              </a:rPr>
              <a:t>EJEMPLOS:</a:t>
            </a:r>
          </a:p>
          <a:p>
            <a:pPr lvl="1">
              <a:lnSpc>
                <a:spcPct val="135000"/>
              </a:lnSpc>
              <a:spcBef>
                <a:spcPct val="85000"/>
              </a:spcBef>
            </a:pPr>
            <a:r>
              <a:rPr lang="es-ES" sz="1800" b="1">
                <a:solidFill>
                  <a:srgbClr val="000000"/>
                </a:solidFill>
              </a:rPr>
              <a:t>Ser humano:</a:t>
            </a:r>
            <a:r>
              <a:rPr lang="es-ES" sz="1800">
                <a:solidFill>
                  <a:srgbClr val="000000"/>
                </a:solidFill>
              </a:rPr>
              <a:t> Un ser humano está expuesto a diferentes condiciones si está en la tierra o en el espacio.</a:t>
            </a:r>
          </a:p>
          <a:p>
            <a:pPr lvl="1">
              <a:lnSpc>
                <a:spcPct val="135000"/>
              </a:lnSpc>
              <a:spcBef>
                <a:spcPct val="85000"/>
              </a:spcBef>
            </a:pPr>
            <a:r>
              <a:rPr lang="es-ES" sz="1800" b="1">
                <a:solidFill>
                  <a:srgbClr val="000000"/>
                </a:solidFill>
              </a:rPr>
              <a:t>León:</a:t>
            </a:r>
            <a:r>
              <a:rPr lang="es-ES" sz="1800">
                <a:solidFill>
                  <a:srgbClr val="000000"/>
                </a:solidFill>
              </a:rPr>
              <a:t> Es posible encontrar leones en la jungla o en un zoológico.</a:t>
            </a:r>
          </a:p>
          <a:p>
            <a:pPr lvl="1">
              <a:lnSpc>
                <a:spcPct val="135000"/>
              </a:lnSpc>
              <a:spcBef>
                <a:spcPct val="85000"/>
              </a:spcBef>
            </a:pPr>
            <a:r>
              <a:rPr lang="es-ES" sz="1800" b="1">
                <a:solidFill>
                  <a:srgbClr val="000000"/>
                </a:solidFill>
              </a:rPr>
              <a:t>Computador:</a:t>
            </a:r>
            <a:r>
              <a:rPr lang="es-ES" sz="1800">
                <a:solidFill>
                  <a:srgbClr val="000000"/>
                </a:solidFill>
              </a:rPr>
              <a:t> Un computador puede estar en una oficina, casa, carro, finca, salón de clase, habitación u hospital.</a:t>
            </a:r>
          </a:p>
          <a:p>
            <a:pPr lvl="1">
              <a:lnSpc>
                <a:spcPct val="135000"/>
              </a:lnSpc>
              <a:spcBef>
                <a:spcPct val="85000"/>
              </a:spcBef>
            </a:pPr>
            <a:r>
              <a:rPr lang="es-ES" sz="1800" b="1">
                <a:solidFill>
                  <a:srgbClr val="000000"/>
                </a:solidFill>
              </a:rPr>
              <a:t>Flor:</a:t>
            </a:r>
            <a:r>
              <a:rPr lang="es-ES" sz="1800">
                <a:solidFill>
                  <a:srgbClr val="000000"/>
                </a:solidFill>
              </a:rPr>
              <a:t> Las flores crecen en los jardines pero pueden ser llevadas a un comedor o a una biblioteca.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285728"/>
            <a:ext cx="7772400" cy="533400"/>
          </a:xfrm>
        </p:spPr>
        <p:txBody>
          <a:bodyPr/>
          <a:lstStyle/>
          <a:p>
            <a:r>
              <a:rPr lang="es-E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SISTEMA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4267200"/>
          </a:xfrm>
        </p:spPr>
        <p:txBody>
          <a:bodyPr/>
          <a:lstStyle/>
          <a:p>
            <a:pPr marL="193675" indent="-193675">
              <a:lnSpc>
                <a:spcPct val="90000"/>
              </a:lnSpc>
              <a:buFontTx/>
              <a:buNone/>
            </a:pPr>
            <a:r>
              <a:rPr lang="es-E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DEFINICIONES…</a:t>
            </a: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193675" indent="-193675">
              <a:lnSpc>
                <a:spcPct val="90000"/>
              </a:lnSpc>
              <a:buFontTx/>
              <a:buNone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Conjunto de partes coordinadas y en interacción para alcanzar un objetivo.</a:t>
            </a:r>
          </a:p>
          <a:p>
            <a:pPr>
              <a:lnSpc>
                <a:spcPct val="90000"/>
              </a:lnSpc>
              <a:buFont typeface="+mj-lt"/>
              <a:buAutoNum type="arabicPeriod"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Grupo de partes que interactúan bajo las influencias de fuerzas en alguna interacción definida.</a:t>
            </a:r>
          </a:p>
          <a:p>
            <a:pPr>
              <a:lnSpc>
                <a:spcPct val="90000"/>
              </a:lnSpc>
              <a:buFont typeface="+mj-lt"/>
              <a:buAutoNum type="arabicPeriod"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Totalidad distinguible en un entorno o ambiente en el cual interactúa, compuesta a su vez de elementos que interactúan también.</a:t>
            </a:r>
          </a:p>
          <a:p>
            <a:pPr>
              <a:lnSpc>
                <a:spcPct val="90000"/>
              </a:lnSpc>
              <a:buFont typeface="+mj-lt"/>
              <a:buAutoNum type="arabicPeriod"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Todo aquello que tiene un objetivo</a:t>
            </a:r>
          </a:p>
          <a:p>
            <a:pPr>
              <a:lnSpc>
                <a:spcPct val="90000"/>
              </a:lnSpc>
              <a:buFont typeface="+mj-lt"/>
              <a:buAutoNum type="arabicPeriod"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Grupo de unidades combinadas que forman un todo organizado.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533400"/>
            <a:ext cx="7772400" cy="5334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AMBIENTE</a:t>
            </a:r>
            <a:br>
              <a:rPr lang="es-ES" sz="1800" b="1" dirty="0">
                <a:solidFill>
                  <a:srgbClr val="000000"/>
                </a:solidFill>
                <a:latin typeface="Verdana" pitchFamily="34" charset="0"/>
              </a:rPr>
            </a:b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35000"/>
              </a:lnSpc>
              <a:spcBef>
                <a:spcPct val="85000"/>
              </a:spcBef>
            </a:pPr>
            <a:r>
              <a:rPr lang="es-ES">
                <a:solidFill>
                  <a:srgbClr val="000000"/>
                </a:solidFill>
              </a:rPr>
              <a:t>La Frontera o Límite es la línea que separa al sistema de su entorno y que define lo que pertenece y lo que queda fuera de él.</a:t>
            </a:r>
          </a:p>
          <a:p>
            <a:pPr>
              <a:lnSpc>
                <a:spcPct val="135000"/>
              </a:lnSpc>
              <a:spcBef>
                <a:spcPct val="85000"/>
              </a:spcBef>
            </a:pPr>
            <a:r>
              <a:rPr lang="es-ES">
                <a:solidFill>
                  <a:srgbClr val="000000"/>
                </a:solidFill>
              </a:rPr>
              <a:t>La línea puede ser visible o imaginaria y determina hasta dónde puede llegar el sistema.</a:t>
            </a:r>
          </a:p>
          <a:p>
            <a:pPr>
              <a:lnSpc>
                <a:spcPct val="135000"/>
              </a:lnSpc>
              <a:spcBef>
                <a:spcPct val="85000"/>
              </a:spcBef>
            </a:pPr>
            <a:r>
              <a:rPr lang="es-ES">
                <a:solidFill>
                  <a:srgbClr val="000000"/>
                </a:solidFill>
              </a:rPr>
              <a:t>Las fronteras no siempre existen físicamente:</a:t>
            </a:r>
          </a:p>
          <a:p>
            <a:pPr lvl="1" algn="l">
              <a:lnSpc>
                <a:spcPct val="135000"/>
              </a:lnSpc>
              <a:spcBef>
                <a:spcPct val="85000"/>
              </a:spcBef>
            </a:pPr>
            <a:r>
              <a:rPr lang="es-ES" sz="1800">
                <a:solidFill>
                  <a:srgbClr val="000000"/>
                </a:solidFill>
              </a:rPr>
              <a:t>Frontera física: Ligada a un espacio</a:t>
            </a:r>
          </a:p>
          <a:p>
            <a:pPr lvl="1" algn="l">
              <a:lnSpc>
                <a:spcPct val="135000"/>
              </a:lnSpc>
              <a:spcBef>
                <a:spcPct val="85000"/>
              </a:spcBef>
            </a:pPr>
            <a:r>
              <a:rPr lang="es-ES" sz="1800">
                <a:solidFill>
                  <a:srgbClr val="000000"/>
                </a:solidFill>
              </a:rPr>
              <a:t>Frontera funcional: Implica una articulación de actividades y tareas</a:t>
            </a:r>
          </a:p>
          <a:p>
            <a:pPr>
              <a:lnSpc>
                <a:spcPct val="135000"/>
              </a:lnSpc>
              <a:spcBef>
                <a:spcPct val="85000"/>
              </a:spcBef>
            </a:pPr>
            <a:endParaRPr lang="es-ES">
              <a:solidFill>
                <a:srgbClr val="000000"/>
              </a:solidFill>
            </a:endParaRPr>
          </a:p>
          <a:p>
            <a:pPr>
              <a:lnSpc>
                <a:spcPct val="135000"/>
              </a:lnSpc>
              <a:spcBef>
                <a:spcPct val="85000"/>
              </a:spcBef>
            </a:pPr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 descr="Large confetti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PRINCIPALES CARACTERISTICAS DE UN SISTEMA ABIERTO</a:t>
            </a:r>
            <a:endParaRPr lang="es-ES" b="1" dirty="0"/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endParaRPr lang="es-ES" sz="2400" b="1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es-ES" sz="2400" b="1">
                <a:solidFill>
                  <a:srgbClr val="000000"/>
                </a:solidFill>
                <a:latin typeface="Verdana" pitchFamily="34" charset="0"/>
              </a:rPr>
              <a:t>TEORIA GENERAL DE SISTEMAS</a:t>
            </a:r>
          </a:p>
          <a:p>
            <a:endParaRPr lang="es-ES" sz="2400" b="1">
              <a:solidFill>
                <a:srgbClr val="000000"/>
              </a:solidFill>
              <a:latin typeface="Verdana" pitchFamily="34" charset="0"/>
            </a:endParaRPr>
          </a:p>
          <a:p>
            <a:endParaRPr lang="es-E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ChangeArrowheads="1"/>
          </p:cNvSpPr>
          <p:nvPr/>
        </p:nvSpPr>
        <p:spPr bwMode="auto">
          <a:xfrm>
            <a:off x="1143000" y="247632"/>
            <a:ext cx="7378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PRINCIPALES CARACTERÍSTICAS DE UN SISTEMA </a:t>
            </a:r>
            <a:r>
              <a:rPr lang="es-ES" sz="1800" b="1" dirty="0" smtClean="0">
                <a:solidFill>
                  <a:srgbClr val="000000"/>
                </a:solidFill>
                <a:latin typeface="Verdana" pitchFamily="34" charset="0"/>
              </a:rPr>
              <a:t>ABIERTO</a:t>
            </a:r>
            <a:endParaRPr lang="es-ES" sz="18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grpSp>
        <p:nvGrpSpPr>
          <p:cNvPr id="21" name="20 Grupo"/>
          <p:cNvGrpSpPr/>
          <p:nvPr/>
        </p:nvGrpSpPr>
        <p:grpSpPr>
          <a:xfrm>
            <a:off x="285752" y="1857364"/>
            <a:ext cx="8429652" cy="4013799"/>
            <a:chOff x="0" y="2357430"/>
            <a:chExt cx="8429652" cy="4013799"/>
          </a:xfrm>
        </p:grpSpPr>
        <p:graphicFrame>
          <p:nvGraphicFramePr>
            <p:cNvPr id="5" name="4 Diagrama"/>
            <p:cNvGraphicFramePr/>
            <p:nvPr/>
          </p:nvGraphicFramePr>
          <p:xfrm>
            <a:off x="0" y="3071810"/>
            <a:ext cx="2690810" cy="164307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aphicFrame>
          <p:nvGraphicFramePr>
            <p:cNvPr id="6" name="5 Diagrama"/>
            <p:cNvGraphicFramePr/>
            <p:nvPr/>
          </p:nvGraphicFramePr>
          <p:xfrm>
            <a:off x="6000760" y="3071810"/>
            <a:ext cx="2428892" cy="164307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6" r:lo="rId7" r:qs="rId8" r:cs="rId9"/>
            </a:graphicData>
          </a:graphic>
        </p:graphicFrame>
        <p:sp>
          <p:nvSpPr>
            <p:cNvPr id="10" name="9 Elipse"/>
            <p:cNvSpPr/>
            <p:nvPr/>
          </p:nvSpPr>
          <p:spPr bwMode="auto">
            <a:xfrm>
              <a:off x="2857488" y="2857496"/>
              <a:ext cx="2857520" cy="228601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PROCESOS</a:t>
              </a:r>
              <a:r>
                <a:rPr kumimoji="0" lang="es-ES" sz="18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 DE 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CONVERSION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2928926" y="2357430"/>
              <a:ext cx="25003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800" b="1" dirty="0" smtClean="0"/>
                <a:t>SISTEMA</a:t>
              </a:r>
              <a:endParaRPr lang="es-CO" sz="1800" b="1" dirty="0"/>
            </a:p>
          </p:txBody>
        </p:sp>
        <p:cxnSp>
          <p:nvCxnSpPr>
            <p:cNvPr id="13" name="12 Conector recto"/>
            <p:cNvCxnSpPr/>
            <p:nvPr/>
          </p:nvCxnSpPr>
          <p:spPr bwMode="auto">
            <a:xfrm rot="5400000">
              <a:off x="6179355" y="5322107"/>
              <a:ext cx="1500198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 bwMode="auto">
            <a:xfrm>
              <a:off x="1214414" y="6070618"/>
              <a:ext cx="5715040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9" name="18 Conector recto"/>
            <p:cNvCxnSpPr/>
            <p:nvPr/>
          </p:nvCxnSpPr>
          <p:spPr bwMode="auto">
            <a:xfrm rot="5400000">
              <a:off x="465109" y="5321313"/>
              <a:ext cx="1500198" cy="1588"/>
            </a:xfrm>
            <a:prstGeom prst="line">
              <a:avLst/>
            </a:prstGeom>
            <a:ln>
              <a:headEnd type="triangle" w="lg" len="lg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0" name="19 CuadroTexto"/>
            <p:cNvSpPr txBox="1"/>
            <p:nvPr/>
          </p:nvSpPr>
          <p:spPr>
            <a:xfrm>
              <a:off x="3000364" y="5786454"/>
              <a:ext cx="2428892" cy="58477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" sz="1600" b="1" dirty="0" smtClean="0"/>
                <a:t>COMUNICACIÓN DE REALIMENTACION</a:t>
              </a:r>
              <a:endParaRPr lang="es-CO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es-ES" dirty="0">
                <a:solidFill>
                  <a:srgbClr val="000000"/>
                </a:solidFill>
              </a:rPr>
              <a:t>Es todo aquello que el sistema recibe o importa de su mundo exterior.</a:t>
            </a:r>
          </a:p>
          <a:p>
            <a:pPr>
              <a:lnSpc>
                <a:spcPct val="115000"/>
              </a:lnSpc>
              <a:spcBef>
                <a:spcPct val="35000"/>
              </a:spcBef>
            </a:pPr>
            <a:endParaRPr lang="es-ES" dirty="0">
              <a:solidFill>
                <a:srgbClr val="000000"/>
              </a:solidFill>
            </a:endParaRPr>
          </a:p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es-ES" dirty="0">
                <a:solidFill>
                  <a:srgbClr val="000000"/>
                </a:solidFill>
              </a:rPr>
              <a:t>También se conoce con el término </a:t>
            </a:r>
            <a:r>
              <a:rPr lang="es-ES" i="1" dirty="0">
                <a:solidFill>
                  <a:srgbClr val="000000"/>
                </a:solidFill>
              </a:rPr>
              <a:t>Input</a:t>
            </a:r>
            <a:r>
              <a:rPr lang="es-ES" dirty="0">
                <a:solidFill>
                  <a:srgbClr val="000000"/>
                </a:solidFill>
              </a:rPr>
              <a:t>. Visto el sistema como un subsistema de otro mayor que lo contiene, las entradas pueden ser consideradas como las relaciones externas de ese sistema con otro.</a:t>
            </a:r>
          </a:p>
          <a:p>
            <a:pPr>
              <a:lnSpc>
                <a:spcPct val="115000"/>
              </a:lnSpc>
              <a:spcBef>
                <a:spcPct val="35000"/>
              </a:spcBef>
            </a:pPr>
            <a:endParaRPr lang="es-ES" dirty="0">
              <a:solidFill>
                <a:srgbClr val="000000"/>
              </a:solidFill>
            </a:endParaRPr>
          </a:p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es-ES" dirty="0">
                <a:solidFill>
                  <a:srgbClr val="000000"/>
                </a:solidFill>
              </a:rPr>
              <a:t>El sistema recibe entradas para operar sobre ellas, procesarlas y transformarlas en salidas.</a:t>
            </a:r>
          </a:p>
          <a:p>
            <a:pPr>
              <a:lnSpc>
                <a:spcPct val="115000"/>
              </a:lnSpc>
              <a:spcBef>
                <a:spcPct val="35000"/>
              </a:spcBef>
            </a:pPr>
            <a:endParaRPr lang="es-ES" dirty="0">
              <a:solidFill>
                <a:srgbClr val="000000"/>
              </a:solidFill>
            </a:endParaRPr>
          </a:p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es-ES" dirty="0">
                <a:solidFill>
                  <a:srgbClr val="000000"/>
                </a:solidFill>
              </a:rPr>
              <a:t>La energía que importa el sistema del medio tiende a comportarse de acuerdo con la ley de la conservación:</a:t>
            </a:r>
          </a:p>
          <a:p>
            <a:pPr algn="ctr">
              <a:lnSpc>
                <a:spcPct val="115000"/>
              </a:lnSpc>
              <a:spcBef>
                <a:spcPct val="35000"/>
              </a:spcBef>
              <a:buFontTx/>
              <a:buNone/>
            </a:pPr>
            <a:r>
              <a:rPr lang="es-ES" b="1" dirty="0">
                <a:solidFill>
                  <a:srgbClr val="000000"/>
                </a:solidFill>
              </a:rPr>
              <a:t>Energía sistema = </a:t>
            </a:r>
            <a:r>
              <a:rPr lang="es-ES" b="1" dirty="0">
                <a:solidFill>
                  <a:srgbClr val="000000"/>
                </a:solidFill>
                <a:sym typeface="Symbol" pitchFamily="18" charset="2"/>
              </a:rPr>
              <a:t> energía importada -  energía exportada.</a:t>
            </a:r>
            <a:endParaRPr lang="es-ES" dirty="0">
              <a:solidFill>
                <a:srgbClr val="000000"/>
              </a:solidFill>
            </a:endParaRPr>
          </a:p>
        </p:txBody>
      </p:sp>
      <p:sp>
        <p:nvSpPr>
          <p:cNvPr id="122885" name="Rectangle 5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7378700" cy="381000"/>
          </a:xfrm>
          <a:noFill/>
          <a:ln/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1. CORRIENTES DE ENTRADA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7378700" cy="3810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1. CORRIENTES DE ENTRADA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3643314"/>
            <a:ext cx="8458200" cy="297180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s-ES" dirty="0">
                <a:solidFill>
                  <a:srgbClr val="000000"/>
                </a:solidFill>
                <a:sym typeface="Symbol" pitchFamily="18" charset="2"/>
              </a:rPr>
              <a:t> </a:t>
            </a:r>
            <a:endParaRPr lang="es-ES" dirty="0" smtClean="0">
              <a:solidFill>
                <a:srgbClr val="000000"/>
              </a:solidFill>
              <a:sym typeface="Symbol" pitchFamily="18" charset="2"/>
            </a:endParaRPr>
          </a:p>
          <a:p>
            <a:pPr marL="187325" indent="-187325">
              <a:lnSpc>
                <a:spcPct val="150000"/>
              </a:lnSpc>
              <a:tabLst>
                <a:tab pos="187325" algn="l"/>
              </a:tabLst>
            </a:pPr>
            <a:r>
              <a:rPr lang="es-ES" dirty="0" smtClean="0">
                <a:solidFill>
                  <a:srgbClr val="000000"/>
                </a:solidFill>
                <a:sym typeface="Symbol" pitchFamily="18" charset="2"/>
              </a:rPr>
              <a:t>Los recursos materiales  se pueden dividir en:  </a:t>
            </a:r>
          </a:p>
          <a:p>
            <a:pPr marL="762000" lvl="1" indent="-304800">
              <a:lnSpc>
                <a:spcPct val="110000"/>
              </a:lnSpc>
              <a:spcBef>
                <a:spcPct val="40000"/>
              </a:spcBef>
            </a:pPr>
            <a:r>
              <a:rPr lang="es-ES" sz="1800" i="1" dirty="0" smtClean="0">
                <a:solidFill>
                  <a:srgbClr val="000000"/>
                </a:solidFill>
              </a:rPr>
              <a:t>Recursos operacionales: </a:t>
            </a:r>
            <a:r>
              <a:rPr lang="es-ES" sz="1800" dirty="0" smtClean="0">
                <a:solidFill>
                  <a:srgbClr val="000000"/>
                </a:solidFill>
              </a:rPr>
              <a:t>Utilizados para transformar otros recursos (máquinas, equipos, instalaciones, herramientas, instrucciones, etc.)</a:t>
            </a:r>
          </a:p>
          <a:p>
            <a:pPr marL="762000" lvl="1" indent="-304800">
              <a:lnSpc>
                <a:spcPct val="110000"/>
              </a:lnSpc>
              <a:spcBef>
                <a:spcPct val="40000"/>
              </a:spcBef>
            </a:pPr>
            <a:endParaRPr lang="es-ES" sz="1800" b="1" dirty="0" smtClean="0">
              <a:solidFill>
                <a:srgbClr val="000000"/>
              </a:solidFill>
            </a:endParaRPr>
          </a:p>
          <a:p>
            <a:pPr marL="762000" lvl="1" indent="-304800">
              <a:lnSpc>
                <a:spcPct val="110000"/>
              </a:lnSpc>
              <a:spcBef>
                <a:spcPct val="40000"/>
              </a:spcBef>
            </a:pPr>
            <a:r>
              <a:rPr lang="es-ES" sz="1800" i="1" dirty="0" smtClean="0">
                <a:solidFill>
                  <a:srgbClr val="000000"/>
                </a:solidFill>
              </a:rPr>
              <a:t>Recursos productivos: </a:t>
            </a:r>
            <a:r>
              <a:rPr lang="es-ES" sz="1800" dirty="0" smtClean="0">
                <a:solidFill>
                  <a:srgbClr val="000000"/>
                </a:solidFill>
              </a:rPr>
              <a:t>Materias primas.</a:t>
            </a:r>
            <a:endParaRPr lang="es-ES" dirty="0">
              <a:solidFill>
                <a:srgbClr val="000000"/>
              </a:solidFill>
              <a:sym typeface="Symbol" pitchFamily="18" charset="2"/>
            </a:endParaRPr>
          </a:p>
        </p:txBody>
      </p:sp>
      <p:grpSp>
        <p:nvGrpSpPr>
          <p:cNvPr id="20" name="19 Grupo"/>
          <p:cNvGrpSpPr/>
          <p:nvPr/>
        </p:nvGrpSpPr>
        <p:grpSpPr>
          <a:xfrm>
            <a:off x="838200" y="1368425"/>
            <a:ext cx="6629400" cy="2132013"/>
            <a:chOff x="838200" y="4114800"/>
            <a:chExt cx="6629400" cy="2132013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5334000" y="5791200"/>
              <a:ext cx="21336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s-ES" sz="1200"/>
            </a:p>
          </p:txBody>
        </p:sp>
        <p:sp>
          <p:nvSpPr>
            <p:cNvPr id="13" name="Rectangle 6"/>
            <p:cNvSpPr>
              <a:spLocks noChangeArrowheads="1"/>
            </p:cNvSpPr>
            <p:nvPr/>
          </p:nvSpPr>
          <p:spPr bwMode="auto">
            <a:xfrm>
              <a:off x="1295400" y="4114800"/>
              <a:ext cx="6005513" cy="213042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s-CO"/>
            </a:p>
          </p:txBody>
        </p:sp>
        <p:sp>
          <p:nvSpPr>
            <p:cNvPr id="14" name="Oval 7"/>
            <p:cNvSpPr>
              <a:spLocks noChangeArrowheads="1"/>
            </p:cNvSpPr>
            <p:nvPr/>
          </p:nvSpPr>
          <p:spPr bwMode="auto">
            <a:xfrm>
              <a:off x="5357818" y="4214818"/>
              <a:ext cx="1773238" cy="1992313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s-ES" sz="1600" b="1" dirty="0">
                  <a:solidFill>
                    <a:srgbClr val="000000"/>
                  </a:solidFill>
                </a:rPr>
                <a:t>SISTEMA</a:t>
              </a:r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3811588" y="4667250"/>
              <a:ext cx="163830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3821113" y="5121275"/>
              <a:ext cx="1636712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>
              <a:off x="3854450" y="5564188"/>
              <a:ext cx="163830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3854450" y="6008688"/>
              <a:ext cx="163830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9" name="Text Box 12"/>
            <p:cNvSpPr txBox="1">
              <a:spLocks noChangeArrowheads="1"/>
            </p:cNvSpPr>
            <p:nvPr/>
          </p:nvSpPr>
          <p:spPr bwMode="auto">
            <a:xfrm>
              <a:off x="838200" y="4419600"/>
              <a:ext cx="3038475" cy="1827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Recursos materiales</a:t>
              </a:r>
            </a:p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Recursos financieros</a:t>
              </a:r>
            </a:p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Recursos humanos</a:t>
              </a:r>
            </a:p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información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7378700" cy="3810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1. CORRIENTES DE ENTRADA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3643314"/>
            <a:ext cx="8458200" cy="2971800"/>
          </a:xfrm>
        </p:spPr>
        <p:txBody>
          <a:bodyPr/>
          <a:lstStyle/>
          <a:p>
            <a:pPr marL="187325" indent="-187325">
              <a:lnSpc>
                <a:spcPct val="150000"/>
              </a:lnSpc>
              <a:tabLst>
                <a:tab pos="187325" algn="l"/>
              </a:tabLst>
            </a:pPr>
            <a:r>
              <a:rPr lang="es-ES" dirty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s-ES" dirty="0" smtClean="0">
                <a:solidFill>
                  <a:srgbClr val="000000"/>
                </a:solidFill>
                <a:sym typeface="Symbol" pitchFamily="18" charset="2"/>
              </a:rPr>
              <a:t>Recursos financieros: corresponde al capital ($) que necesita el sistema para poder cumplir con sus objetivos.  </a:t>
            </a:r>
          </a:p>
          <a:p>
            <a:pPr marL="187325" indent="-187325">
              <a:lnSpc>
                <a:spcPct val="150000"/>
              </a:lnSpc>
              <a:tabLst>
                <a:tab pos="187325" algn="l"/>
              </a:tabLst>
            </a:pPr>
            <a:endParaRPr lang="es-ES" dirty="0" smtClean="0">
              <a:solidFill>
                <a:srgbClr val="000000"/>
              </a:solidFill>
              <a:sym typeface="Symbol" pitchFamily="18" charset="2"/>
            </a:endParaRPr>
          </a:p>
          <a:p>
            <a:pPr marL="187325" indent="-187325">
              <a:lnSpc>
                <a:spcPct val="150000"/>
              </a:lnSpc>
              <a:tabLst>
                <a:tab pos="187325" algn="l"/>
              </a:tabLst>
            </a:pPr>
            <a:r>
              <a:rPr lang="es-ES" dirty="0" smtClean="0">
                <a:solidFill>
                  <a:srgbClr val="000000"/>
                </a:solidFill>
                <a:sym typeface="Symbol" pitchFamily="18" charset="2"/>
              </a:rPr>
              <a:t>Recursos humanos: corresponde al talento humano que hace posible que el sistema pueda transformar sus insumos </a:t>
            </a:r>
          </a:p>
          <a:p>
            <a:pPr marL="187325" indent="-187325">
              <a:lnSpc>
                <a:spcPct val="150000"/>
              </a:lnSpc>
              <a:tabLst>
                <a:tab pos="187325" algn="l"/>
              </a:tabLst>
            </a:pPr>
            <a:endParaRPr lang="es-ES" dirty="0">
              <a:solidFill>
                <a:srgbClr val="000000"/>
              </a:solidFill>
              <a:sym typeface="Symbol" pitchFamily="18" charset="2"/>
            </a:endParaRPr>
          </a:p>
        </p:txBody>
      </p:sp>
      <p:grpSp>
        <p:nvGrpSpPr>
          <p:cNvPr id="2" name="19 Grupo"/>
          <p:cNvGrpSpPr/>
          <p:nvPr/>
        </p:nvGrpSpPr>
        <p:grpSpPr>
          <a:xfrm>
            <a:off x="838200" y="1368425"/>
            <a:ext cx="6629400" cy="2132013"/>
            <a:chOff x="838200" y="4114800"/>
            <a:chExt cx="6629400" cy="2132013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5334000" y="5791200"/>
              <a:ext cx="21336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s-ES" sz="1200"/>
            </a:p>
          </p:txBody>
        </p:sp>
        <p:sp>
          <p:nvSpPr>
            <p:cNvPr id="13" name="Rectangle 6"/>
            <p:cNvSpPr>
              <a:spLocks noChangeArrowheads="1"/>
            </p:cNvSpPr>
            <p:nvPr/>
          </p:nvSpPr>
          <p:spPr bwMode="auto">
            <a:xfrm>
              <a:off x="1295400" y="4114800"/>
              <a:ext cx="6005513" cy="213042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s-CO"/>
            </a:p>
          </p:txBody>
        </p:sp>
        <p:sp>
          <p:nvSpPr>
            <p:cNvPr id="14" name="Oval 7"/>
            <p:cNvSpPr>
              <a:spLocks noChangeArrowheads="1"/>
            </p:cNvSpPr>
            <p:nvPr/>
          </p:nvSpPr>
          <p:spPr bwMode="auto">
            <a:xfrm>
              <a:off x="5357818" y="4214818"/>
              <a:ext cx="1773238" cy="1992313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s-ES" sz="1600" b="1" dirty="0">
                  <a:solidFill>
                    <a:srgbClr val="000000"/>
                  </a:solidFill>
                </a:rPr>
                <a:t>SISTEMA</a:t>
              </a:r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3811588" y="4667250"/>
              <a:ext cx="163830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3821113" y="5121275"/>
              <a:ext cx="1636712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>
              <a:off x="3854450" y="5564188"/>
              <a:ext cx="163830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3854450" y="6008688"/>
              <a:ext cx="163830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9" name="Text Box 12"/>
            <p:cNvSpPr txBox="1">
              <a:spLocks noChangeArrowheads="1"/>
            </p:cNvSpPr>
            <p:nvPr/>
          </p:nvSpPr>
          <p:spPr bwMode="auto">
            <a:xfrm>
              <a:off x="838200" y="4419600"/>
              <a:ext cx="3038475" cy="1827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Recursos materiales</a:t>
              </a:r>
            </a:p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Recursos financieros</a:t>
              </a:r>
            </a:p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Recursos humanos</a:t>
              </a:r>
            </a:p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información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7378700" cy="381000"/>
          </a:xfrm>
        </p:spPr>
        <p:txBody>
          <a:bodyPr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1. CORRIENTES DE ENTRADA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3643314"/>
            <a:ext cx="8458200" cy="2971800"/>
          </a:xfrm>
        </p:spPr>
        <p:txBody>
          <a:bodyPr/>
          <a:lstStyle/>
          <a:p>
            <a:pPr marL="187325" indent="-187325">
              <a:lnSpc>
                <a:spcPct val="150000"/>
              </a:lnSpc>
              <a:tabLst>
                <a:tab pos="187325" algn="l"/>
              </a:tabLst>
            </a:pPr>
            <a:r>
              <a:rPr lang="es-ES" b="1" dirty="0" smtClean="0">
                <a:solidFill>
                  <a:srgbClr val="000000"/>
                </a:solidFill>
              </a:rPr>
              <a:t>Información:</a:t>
            </a:r>
            <a:r>
              <a:rPr lang="es-ES" dirty="0" smtClean="0">
                <a:solidFill>
                  <a:srgbClr val="000000"/>
                </a:solidFill>
              </a:rPr>
              <a:t> Proporciona orientación, instrucción y conocimiento con respecto a algo, permite programar y planear el comportamiento o funcionamiento del sistema.</a:t>
            </a:r>
          </a:p>
          <a:p>
            <a:pPr marL="587375" lvl="1" indent="-187325">
              <a:lnSpc>
                <a:spcPct val="150000"/>
              </a:lnSpc>
              <a:tabLst>
                <a:tab pos="187325" algn="l"/>
              </a:tabLst>
            </a:pPr>
            <a:r>
              <a:rPr lang="es-ES" dirty="0" smtClean="0">
                <a:solidFill>
                  <a:srgbClr val="000000"/>
                </a:solidFill>
                <a:sym typeface="Symbol" pitchFamily="18" charset="2"/>
              </a:rPr>
              <a:t>Para </a:t>
            </a:r>
            <a:r>
              <a:rPr lang="es-ES" dirty="0">
                <a:solidFill>
                  <a:srgbClr val="000000"/>
                </a:solidFill>
                <a:sym typeface="Symbol" pitchFamily="18" charset="2"/>
              </a:rPr>
              <a:t>la información aplica la “ley de los incrementos”:  </a:t>
            </a:r>
          </a:p>
          <a:p>
            <a:pPr marL="587375" lvl="1" indent="-187325" algn="ctr">
              <a:lnSpc>
                <a:spcPct val="150000"/>
              </a:lnSpc>
              <a:buFontTx/>
              <a:buNone/>
              <a:tabLst>
                <a:tab pos="187325" algn="l"/>
              </a:tabLst>
            </a:pPr>
            <a:r>
              <a:rPr lang="es-ES" b="1" dirty="0">
                <a:solidFill>
                  <a:srgbClr val="000000"/>
                </a:solidFill>
                <a:sym typeface="Symbol" pitchFamily="18" charset="2"/>
              </a:rPr>
              <a:t>Información sistema = información existente + información entrante.</a:t>
            </a:r>
          </a:p>
          <a:p>
            <a:pPr marL="587375" lvl="1" indent="-187325">
              <a:lnSpc>
                <a:spcPct val="150000"/>
              </a:lnSpc>
              <a:tabLst>
                <a:tab pos="187325" algn="l"/>
              </a:tabLst>
            </a:pPr>
            <a:r>
              <a:rPr lang="es-ES" dirty="0" smtClean="0">
                <a:solidFill>
                  <a:srgbClr val="000000"/>
                </a:solidFill>
                <a:sym typeface="Symbol" pitchFamily="18" charset="2"/>
              </a:rPr>
              <a:t>La </a:t>
            </a:r>
            <a:r>
              <a:rPr lang="es-ES" dirty="0">
                <a:solidFill>
                  <a:srgbClr val="000000"/>
                </a:solidFill>
                <a:sym typeface="Symbol" pitchFamily="18" charset="2"/>
              </a:rPr>
              <a:t>salida no elimina información del sistema.  La entrega de información trae consigo mayor información para el sistema.</a:t>
            </a:r>
          </a:p>
        </p:txBody>
      </p:sp>
      <p:grpSp>
        <p:nvGrpSpPr>
          <p:cNvPr id="2" name="19 Grupo"/>
          <p:cNvGrpSpPr/>
          <p:nvPr/>
        </p:nvGrpSpPr>
        <p:grpSpPr>
          <a:xfrm>
            <a:off x="838200" y="1142984"/>
            <a:ext cx="6629400" cy="2132013"/>
            <a:chOff x="838200" y="4114800"/>
            <a:chExt cx="6629400" cy="2132013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5334000" y="5791200"/>
              <a:ext cx="21336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s-ES" sz="1200"/>
            </a:p>
          </p:txBody>
        </p:sp>
        <p:sp>
          <p:nvSpPr>
            <p:cNvPr id="13" name="Rectangle 6"/>
            <p:cNvSpPr>
              <a:spLocks noChangeArrowheads="1"/>
            </p:cNvSpPr>
            <p:nvPr/>
          </p:nvSpPr>
          <p:spPr bwMode="auto">
            <a:xfrm>
              <a:off x="1295400" y="4114800"/>
              <a:ext cx="6005513" cy="213042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s-CO"/>
            </a:p>
          </p:txBody>
        </p:sp>
        <p:sp>
          <p:nvSpPr>
            <p:cNvPr id="14" name="Oval 7"/>
            <p:cNvSpPr>
              <a:spLocks noChangeArrowheads="1"/>
            </p:cNvSpPr>
            <p:nvPr/>
          </p:nvSpPr>
          <p:spPr bwMode="auto">
            <a:xfrm>
              <a:off x="5357818" y="4214818"/>
              <a:ext cx="1773238" cy="1992313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s-ES" sz="1600" b="1" dirty="0">
                  <a:solidFill>
                    <a:srgbClr val="000000"/>
                  </a:solidFill>
                </a:rPr>
                <a:t>SISTEMA</a:t>
              </a:r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3811588" y="4667250"/>
              <a:ext cx="163830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3821113" y="5121275"/>
              <a:ext cx="1636712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>
              <a:off x="3854450" y="5564188"/>
              <a:ext cx="163830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3854450" y="6008688"/>
              <a:ext cx="163830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9" name="Text Box 12"/>
            <p:cNvSpPr txBox="1">
              <a:spLocks noChangeArrowheads="1"/>
            </p:cNvSpPr>
            <p:nvPr/>
          </p:nvSpPr>
          <p:spPr bwMode="auto">
            <a:xfrm>
              <a:off x="838200" y="4419600"/>
              <a:ext cx="3038475" cy="1827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Recursos materiales</a:t>
              </a:r>
            </a:p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Recursos financieros</a:t>
              </a:r>
            </a:p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Recursos humanos</a:t>
              </a:r>
            </a:p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800" b="1" dirty="0">
                  <a:latin typeface="Tahoma" pitchFamily="34" charset="0"/>
                </a:rPr>
                <a:t>información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85000"/>
              </a:spcBef>
              <a:buFontTx/>
              <a:buNone/>
            </a:pPr>
            <a:r>
              <a:rPr lang="es-ES">
                <a:solidFill>
                  <a:srgbClr val="000000"/>
                </a:solidFill>
              </a:rPr>
              <a:t>EJEMPLOS:</a:t>
            </a:r>
          </a:p>
          <a:p>
            <a:pPr>
              <a:lnSpc>
                <a:spcPct val="120000"/>
              </a:lnSpc>
              <a:spcBef>
                <a:spcPct val="85000"/>
              </a:spcBef>
            </a:pPr>
            <a:r>
              <a:rPr lang="es-ES" b="1">
                <a:solidFill>
                  <a:srgbClr val="000000"/>
                </a:solidFill>
              </a:rPr>
              <a:t>Ser humano:</a:t>
            </a:r>
            <a:r>
              <a:rPr lang="es-ES">
                <a:solidFill>
                  <a:srgbClr val="000000"/>
                </a:solidFill>
              </a:rPr>
              <a:t> Necesita de oxígeno, alimentos, ideas, y agua para vivir</a:t>
            </a:r>
          </a:p>
          <a:p>
            <a:pPr>
              <a:lnSpc>
                <a:spcPct val="120000"/>
              </a:lnSpc>
              <a:spcBef>
                <a:spcPct val="85000"/>
              </a:spcBef>
            </a:pPr>
            <a:r>
              <a:rPr lang="es-ES" b="1">
                <a:solidFill>
                  <a:srgbClr val="000000"/>
                </a:solidFill>
              </a:rPr>
              <a:t>Computador:</a:t>
            </a:r>
            <a:r>
              <a:rPr lang="es-ES">
                <a:solidFill>
                  <a:srgbClr val="000000"/>
                </a:solidFill>
              </a:rPr>
              <a:t> Necesita de energía eléctrica y de datos para cumplir la función de procesar información</a:t>
            </a:r>
          </a:p>
          <a:p>
            <a:pPr>
              <a:lnSpc>
                <a:spcPct val="120000"/>
              </a:lnSpc>
              <a:spcBef>
                <a:spcPct val="85000"/>
              </a:spcBef>
            </a:pPr>
            <a:r>
              <a:rPr lang="es-ES" b="1">
                <a:solidFill>
                  <a:srgbClr val="000000"/>
                </a:solidFill>
              </a:rPr>
              <a:t>Carro: </a:t>
            </a:r>
            <a:r>
              <a:rPr lang="es-ES">
                <a:solidFill>
                  <a:srgbClr val="000000"/>
                </a:solidFill>
              </a:rPr>
              <a:t>Necesita de gasolina y agua para producir energía cinética</a:t>
            </a:r>
          </a:p>
          <a:p>
            <a:pPr>
              <a:lnSpc>
                <a:spcPct val="120000"/>
              </a:lnSpc>
              <a:spcBef>
                <a:spcPct val="85000"/>
              </a:spcBef>
            </a:pPr>
            <a:r>
              <a:rPr lang="es-ES" b="1">
                <a:solidFill>
                  <a:srgbClr val="000000"/>
                </a:solidFill>
              </a:rPr>
              <a:t>Planta:</a:t>
            </a:r>
            <a:r>
              <a:rPr lang="es-ES">
                <a:solidFill>
                  <a:srgbClr val="000000"/>
                </a:solidFill>
              </a:rPr>
              <a:t> Necesita de luz solar, agua y nutrientes para procesar su alimento</a:t>
            </a:r>
          </a:p>
          <a:p>
            <a:pPr>
              <a:lnSpc>
                <a:spcPct val="120000"/>
              </a:lnSpc>
              <a:spcBef>
                <a:spcPct val="85000"/>
              </a:spcBef>
            </a:pPr>
            <a:r>
              <a:rPr lang="es-ES" b="1">
                <a:solidFill>
                  <a:srgbClr val="000000"/>
                </a:solidFill>
              </a:rPr>
              <a:t>Curso de Teoría de Sistemas:</a:t>
            </a:r>
            <a:r>
              <a:rPr lang="es-ES">
                <a:solidFill>
                  <a:srgbClr val="000000"/>
                </a:solidFill>
              </a:rPr>
              <a:t> Programa del curso y reglamento de la Universidad.</a:t>
            </a:r>
          </a:p>
        </p:txBody>
      </p:sp>
      <p:sp>
        <p:nvSpPr>
          <p:cNvPr id="123908" name="Rectangle 4" descr="Large confetti"/>
          <p:cNvSpPr>
            <a:spLocks noChangeArrowheads="1"/>
          </p:cNvSpPr>
          <p:nvPr/>
        </p:nvSpPr>
        <p:spPr bwMode="auto">
          <a:xfrm>
            <a:off x="1219200" y="381000"/>
            <a:ext cx="7378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s-ES" sz="1800" b="1">
                <a:solidFill>
                  <a:srgbClr val="000000"/>
                </a:solidFill>
                <a:latin typeface="Verdana" pitchFamily="34" charset="0"/>
              </a:rPr>
              <a:t>1. CORRIENTES DE ENTRADA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7158" y="3857628"/>
            <a:ext cx="8253442" cy="2390772"/>
          </a:xfrm>
          <a:noFill/>
          <a:ln/>
        </p:spPr>
        <p:txBody>
          <a:bodyPr/>
          <a:lstStyle/>
          <a:p>
            <a:pPr marL="187325" indent="-187325">
              <a:lnSpc>
                <a:spcPct val="115000"/>
              </a:lnSpc>
              <a:spcBef>
                <a:spcPct val="40000"/>
              </a:spcBef>
              <a:tabLst>
                <a:tab pos="187325" algn="l"/>
              </a:tabLst>
            </a:pPr>
            <a:r>
              <a:rPr lang="es-ES" dirty="0">
                <a:solidFill>
                  <a:srgbClr val="000408"/>
                </a:solidFill>
              </a:rPr>
              <a:t>los sistemas convierten o transforman la energía que importan en otro tipo de energía, que representa la "producción" característica del sistema particular.</a:t>
            </a:r>
          </a:p>
          <a:p>
            <a:pPr marL="187325" indent="-187325">
              <a:lnSpc>
                <a:spcPct val="115000"/>
              </a:lnSpc>
              <a:spcBef>
                <a:spcPct val="40000"/>
              </a:spcBef>
              <a:tabLst>
                <a:tab pos="187325" algn="l"/>
              </a:tabLst>
            </a:pPr>
            <a:endParaRPr lang="es-ES" dirty="0">
              <a:solidFill>
                <a:srgbClr val="000408"/>
              </a:solidFill>
            </a:endParaRPr>
          </a:p>
          <a:p>
            <a:pPr marL="187325" indent="-187325">
              <a:lnSpc>
                <a:spcPct val="115000"/>
              </a:lnSpc>
              <a:spcBef>
                <a:spcPct val="40000"/>
              </a:spcBef>
              <a:buFontTx/>
              <a:buNone/>
              <a:tabLst>
                <a:tab pos="187325" algn="l"/>
              </a:tabLst>
            </a:pPr>
            <a:endParaRPr lang="es-ES" dirty="0">
              <a:solidFill>
                <a:srgbClr val="000408"/>
              </a:solidFill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1219200" y="228600"/>
            <a:ext cx="7378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ES" sz="1800" b="1">
                <a:solidFill>
                  <a:srgbClr val="000000"/>
                </a:solidFill>
                <a:latin typeface="Verdana" pitchFamily="34" charset="0"/>
              </a:rPr>
              <a:t>2. PROCESO DE CONVERSIÓN</a:t>
            </a:r>
          </a:p>
        </p:txBody>
      </p:sp>
      <p:grpSp>
        <p:nvGrpSpPr>
          <p:cNvPr id="13" name="12 Grupo"/>
          <p:cNvGrpSpPr/>
          <p:nvPr/>
        </p:nvGrpSpPr>
        <p:grpSpPr>
          <a:xfrm>
            <a:off x="214282" y="1285860"/>
            <a:ext cx="8429652" cy="1857388"/>
            <a:chOff x="285720" y="1357298"/>
            <a:chExt cx="8429652" cy="2786082"/>
          </a:xfrm>
        </p:grpSpPr>
        <p:graphicFrame>
          <p:nvGraphicFramePr>
            <p:cNvPr id="5" name="4 Diagrama"/>
            <p:cNvGraphicFramePr/>
            <p:nvPr/>
          </p:nvGraphicFramePr>
          <p:xfrm>
            <a:off x="285720" y="2071678"/>
            <a:ext cx="2690810" cy="164307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aphicFrame>
          <p:nvGraphicFramePr>
            <p:cNvPr id="6" name="5 Diagrama"/>
            <p:cNvGraphicFramePr/>
            <p:nvPr/>
          </p:nvGraphicFramePr>
          <p:xfrm>
            <a:off x="6286480" y="2071678"/>
            <a:ext cx="2428892" cy="164307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6" r:lo="rId7" r:qs="rId8" r:cs="rId9"/>
            </a:graphicData>
          </a:graphic>
        </p:graphicFrame>
        <p:sp>
          <p:nvSpPr>
            <p:cNvPr id="7" name="6 Elipse"/>
            <p:cNvSpPr/>
            <p:nvPr/>
          </p:nvSpPr>
          <p:spPr bwMode="auto">
            <a:xfrm>
              <a:off x="3143208" y="1857364"/>
              <a:ext cx="2857520" cy="228601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PROCESOS</a:t>
              </a:r>
              <a:r>
                <a:rPr kumimoji="0" lang="es-ES" sz="18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 DE 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CONVERSION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3214646" y="1357298"/>
              <a:ext cx="25003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800" b="1" dirty="0" smtClean="0"/>
                <a:t>SISTEMA</a:t>
              </a:r>
              <a:endParaRPr lang="es-CO" sz="18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01000" cy="4572000"/>
          </a:xfrm>
          <a:noFill/>
          <a:ln/>
        </p:spPr>
        <p:txBody>
          <a:bodyPr/>
          <a:lstStyle/>
          <a:p>
            <a:pPr marL="187325" indent="-187325">
              <a:lnSpc>
                <a:spcPct val="115000"/>
              </a:lnSpc>
              <a:spcBef>
                <a:spcPct val="40000"/>
              </a:spcBef>
              <a:tabLst>
                <a:tab pos="187325" algn="l"/>
              </a:tabLst>
            </a:pPr>
            <a:r>
              <a:rPr lang="es-ES" dirty="0" smtClean="0">
                <a:solidFill>
                  <a:srgbClr val="000408"/>
                </a:solidFill>
              </a:rPr>
              <a:t>Al </a:t>
            </a:r>
            <a:r>
              <a:rPr lang="es-ES" dirty="0">
                <a:solidFill>
                  <a:srgbClr val="000408"/>
                </a:solidFill>
              </a:rPr>
              <a:t>considerar el sistema total, existen diferentes procesos o funciones de conversión:</a:t>
            </a:r>
          </a:p>
          <a:p>
            <a:pPr marL="1304925" lvl="1" indent="-533400">
              <a:lnSpc>
                <a:spcPct val="115000"/>
              </a:lnSpc>
              <a:spcBef>
                <a:spcPct val="40000"/>
              </a:spcBef>
              <a:tabLst>
                <a:tab pos="187325" algn="l"/>
              </a:tabLst>
            </a:pPr>
            <a:r>
              <a:rPr lang="es-ES" sz="1800" b="1" u="sng" dirty="0">
                <a:solidFill>
                  <a:srgbClr val="000408"/>
                </a:solidFill>
              </a:rPr>
              <a:t>Principales</a:t>
            </a:r>
            <a:r>
              <a:rPr lang="es-ES" sz="1800" dirty="0">
                <a:solidFill>
                  <a:srgbClr val="000408"/>
                </a:solidFill>
              </a:rPr>
              <a:t>: transforman la energía recibida en el producto final.</a:t>
            </a:r>
          </a:p>
          <a:p>
            <a:pPr marL="1304925" lvl="1" indent="-533400">
              <a:lnSpc>
                <a:spcPct val="115000"/>
              </a:lnSpc>
              <a:spcBef>
                <a:spcPct val="40000"/>
              </a:spcBef>
              <a:tabLst>
                <a:tab pos="187325" algn="l"/>
              </a:tabLst>
            </a:pPr>
            <a:r>
              <a:rPr lang="es-ES" sz="1800" b="1" u="sng" dirty="0">
                <a:solidFill>
                  <a:srgbClr val="000408"/>
                </a:solidFill>
              </a:rPr>
              <a:t>accesorias o de "servicio“: </a:t>
            </a:r>
            <a:r>
              <a:rPr lang="es-ES" sz="1800" dirty="0">
                <a:solidFill>
                  <a:srgbClr val="000408"/>
                </a:solidFill>
              </a:rPr>
              <a:t>transforman la energía en otro tipo de energía que es, a su vez, una corriente de entrada para la función de transformación principal, es decir, son procesos intermediarios.</a:t>
            </a:r>
          </a:p>
          <a:p>
            <a:pPr marL="187325" indent="-187325">
              <a:lnSpc>
                <a:spcPct val="115000"/>
              </a:lnSpc>
              <a:spcBef>
                <a:spcPct val="40000"/>
              </a:spcBef>
              <a:buFontTx/>
              <a:buNone/>
              <a:tabLst>
                <a:tab pos="187325" algn="l"/>
              </a:tabLst>
            </a:pPr>
            <a:endParaRPr lang="es-ES" dirty="0">
              <a:solidFill>
                <a:srgbClr val="000408"/>
              </a:solidFill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1219200" y="228600"/>
            <a:ext cx="7378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ES" sz="1800" b="1">
                <a:solidFill>
                  <a:srgbClr val="000000"/>
                </a:solidFill>
                <a:latin typeface="Verdana" pitchFamily="34" charset="0"/>
              </a:rPr>
              <a:t>2. PROCESO DE CONVERSIÓN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588963"/>
          </a:xfrm>
        </p:spPr>
        <p:txBody>
          <a:bodyPr/>
          <a:lstStyle/>
          <a:p>
            <a:r>
              <a:rPr lang="es-ES" dirty="0"/>
              <a:t>Clasificación de los sistemas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785926"/>
            <a:ext cx="7772400" cy="4191000"/>
          </a:xfrm>
        </p:spPr>
        <p:txBody>
          <a:bodyPr/>
          <a:lstStyle/>
          <a:p>
            <a:pPr>
              <a:lnSpc>
                <a:spcPct val="145000"/>
              </a:lnSpc>
            </a:pPr>
            <a:r>
              <a:rPr lang="es-ES" dirty="0">
                <a:solidFill>
                  <a:srgbClr val="000000"/>
                </a:solidFill>
              </a:rPr>
              <a:t>La clasificación de un sistema al igual que el análisis de los aspectos del mismo es un proceso subjetivo; depende de:</a:t>
            </a:r>
          </a:p>
          <a:p>
            <a:pPr lvl="1">
              <a:lnSpc>
                <a:spcPct val="145000"/>
              </a:lnSpc>
            </a:pPr>
            <a:r>
              <a:rPr lang="es-ES" sz="1800" dirty="0">
                <a:solidFill>
                  <a:srgbClr val="000000"/>
                </a:solidFill>
              </a:rPr>
              <a:t>individuo que lo hace</a:t>
            </a:r>
          </a:p>
          <a:p>
            <a:pPr lvl="1">
              <a:lnSpc>
                <a:spcPct val="145000"/>
              </a:lnSpc>
            </a:pPr>
            <a:r>
              <a:rPr lang="es-ES" sz="1800" dirty="0">
                <a:solidFill>
                  <a:srgbClr val="000000"/>
                </a:solidFill>
              </a:rPr>
              <a:t>objetivo que se persigue</a:t>
            </a:r>
          </a:p>
          <a:p>
            <a:pPr lvl="1">
              <a:lnSpc>
                <a:spcPct val="145000"/>
              </a:lnSpc>
            </a:pPr>
            <a:r>
              <a:rPr lang="es-ES" sz="1800" dirty="0">
                <a:solidFill>
                  <a:srgbClr val="000000"/>
                </a:solidFill>
              </a:rPr>
              <a:t>circunstancias particulares en las cuales se desarrolla.</a:t>
            </a:r>
          </a:p>
          <a:p>
            <a:pPr lvl="1">
              <a:lnSpc>
                <a:spcPct val="145000"/>
              </a:lnSpc>
            </a:pPr>
            <a:endParaRPr lang="es-ES" sz="1800" dirty="0">
              <a:solidFill>
                <a:srgbClr val="000000"/>
              </a:solidFill>
            </a:endParaRPr>
          </a:p>
          <a:p>
            <a:pPr>
              <a:lnSpc>
                <a:spcPct val="145000"/>
              </a:lnSpc>
            </a:pPr>
            <a:r>
              <a:rPr lang="es-ES" dirty="0">
                <a:solidFill>
                  <a:srgbClr val="000000"/>
                </a:solidFill>
              </a:rPr>
              <a:t>En este punto se dan lineamientos generales sobre las diferentes clases de sistemas y algunos ejemplos que corresponden a su definición. 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29 Grupo"/>
          <p:cNvGrpSpPr/>
          <p:nvPr/>
        </p:nvGrpSpPr>
        <p:grpSpPr>
          <a:xfrm>
            <a:off x="428596" y="1571612"/>
            <a:ext cx="8115301" cy="4191000"/>
            <a:chOff x="428596" y="1571612"/>
            <a:chExt cx="8115301" cy="4191000"/>
          </a:xfrm>
        </p:grpSpPr>
        <p:sp>
          <p:nvSpPr>
            <p:cNvPr id="112644" name="Rectangle 4"/>
            <p:cNvSpPr>
              <a:spLocks noChangeArrowheads="1"/>
            </p:cNvSpPr>
            <p:nvPr/>
          </p:nvSpPr>
          <p:spPr bwMode="auto">
            <a:xfrm>
              <a:off x="428596" y="1571612"/>
              <a:ext cx="8115301" cy="4191000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12645" name="Rectangle 5"/>
            <p:cNvSpPr>
              <a:spLocks noChangeArrowheads="1"/>
            </p:cNvSpPr>
            <p:nvPr/>
          </p:nvSpPr>
          <p:spPr bwMode="auto">
            <a:xfrm>
              <a:off x="2752697" y="2105012"/>
              <a:ext cx="4038600" cy="320040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12646" name="AutoShape 6"/>
            <p:cNvSpPr>
              <a:spLocks noChangeArrowheads="1"/>
            </p:cNvSpPr>
            <p:nvPr/>
          </p:nvSpPr>
          <p:spPr bwMode="auto">
            <a:xfrm rot="5400000">
              <a:off x="2962247" y="2200262"/>
              <a:ext cx="762000" cy="723900"/>
            </a:xfrm>
            <a:prstGeom prst="hexagon">
              <a:avLst>
                <a:gd name="adj" fmla="val 26316"/>
                <a:gd name="vf" fmla="val 11547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r>
                <a:rPr lang="es-ES" sz="1800" dirty="0" smtClean="0">
                  <a:latin typeface="Tahoma" pitchFamily="34" charset="0"/>
                </a:rPr>
                <a:t>PA</a:t>
              </a:r>
              <a:endParaRPr lang="es-ES" sz="1800" dirty="0">
                <a:latin typeface="Tahoma" pitchFamily="34" charset="0"/>
              </a:endParaRPr>
            </a:p>
          </p:txBody>
        </p:sp>
        <p:sp>
          <p:nvSpPr>
            <p:cNvPr id="112647" name="AutoShape 7"/>
            <p:cNvSpPr>
              <a:spLocks noChangeArrowheads="1"/>
            </p:cNvSpPr>
            <p:nvPr/>
          </p:nvSpPr>
          <p:spPr bwMode="auto">
            <a:xfrm rot="5400000">
              <a:off x="2962247" y="4486262"/>
              <a:ext cx="762000" cy="723900"/>
            </a:xfrm>
            <a:prstGeom prst="hexagon">
              <a:avLst>
                <a:gd name="adj" fmla="val 26316"/>
                <a:gd name="vf" fmla="val 11547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r>
                <a:rPr lang="es-ES" sz="1800" dirty="0" smtClean="0">
                  <a:latin typeface="Tahoma" pitchFamily="34" charset="0"/>
                </a:rPr>
                <a:t>PA</a:t>
              </a:r>
              <a:endParaRPr lang="es-ES" sz="1800" dirty="0">
                <a:latin typeface="Tahoma" pitchFamily="34" charset="0"/>
              </a:endParaRPr>
            </a:p>
          </p:txBody>
        </p:sp>
        <p:sp>
          <p:nvSpPr>
            <p:cNvPr id="112648" name="AutoShape 8"/>
            <p:cNvSpPr>
              <a:spLocks noChangeArrowheads="1"/>
            </p:cNvSpPr>
            <p:nvPr/>
          </p:nvSpPr>
          <p:spPr bwMode="auto">
            <a:xfrm rot="5400000">
              <a:off x="5895947" y="3343262"/>
              <a:ext cx="762000" cy="723900"/>
            </a:xfrm>
            <a:prstGeom prst="hexagon">
              <a:avLst>
                <a:gd name="adj" fmla="val 26316"/>
                <a:gd name="vf" fmla="val 11547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r>
                <a:rPr lang="es-ES" sz="1800" dirty="0" smtClean="0">
                  <a:latin typeface="Tahoma" pitchFamily="34" charset="0"/>
                </a:rPr>
                <a:t>PP</a:t>
              </a:r>
              <a:endParaRPr lang="es-ES" sz="1800" dirty="0">
                <a:latin typeface="Tahoma" pitchFamily="34" charset="0"/>
              </a:endParaRPr>
            </a:p>
          </p:txBody>
        </p:sp>
        <p:sp>
          <p:nvSpPr>
            <p:cNvPr id="112649" name="Line 9"/>
            <p:cNvSpPr>
              <a:spLocks noChangeShapeType="1"/>
            </p:cNvSpPr>
            <p:nvPr/>
          </p:nvSpPr>
          <p:spPr bwMode="auto">
            <a:xfrm>
              <a:off x="1914497" y="2376475"/>
              <a:ext cx="9906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2650" name="Line 10"/>
            <p:cNvSpPr>
              <a:spLocks noChangeShapeType="1"/>
            </p:cNvSpPr>
            <p:nvPr/>
          </p:nvSpPr>
          <p:spPr bwMode="auto">
            <a:xfrm>
              <a:off x="1914497" y="2747950"/>
              <a:ext cx="9906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2651" name="Line 11"/>
            <p:cNvSpPr>
              <a:spLocks noChangeShapeType="1"/>
            </p:cNvSpPr>
            <p:nvPr/>
          </p:nvSpPr>
          <p:spPr bwMode="auto">
            <a:xfrm>
              <a:off x="1914497" y="4695812"/>
              <a:ext cx="9906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2652" name="Line 12"/>
            <p:cNvSpPr>
              <a:spLocks noChangeShapeType="1"/>
            </p:cNvSpPr>
            <p:nvPr/>
          </p:nvSpPr>
          <p:spPr bwMode="auto">
            <a:xfrm>
              <a:off x="1914497" y="5076812"/>
              <a:ext cx="9906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2653" name="Line 13"/>
            <p:cNvSpPr>
              <a:spLocks noChangeShapeType="1"/>
            </p:cNvSpPr>
            <p:nvPr/>
          </p:nvSpPr>
          <p:spPr bwMode="auto">
            <a:xfrm>
              <a:off x="1914497" y="3476612"/>
              <a:ext cx="39624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cxnSp>
          <p:nvCxnSpPr>
            <p:cNvPr id="112654" name="AutoShape 14"/>
            <p:cNvCxnSpPr>
              <a:cxnSpLocks noChangeShapeType="1"/>
              <a:stCxn id="112646" idx="0"/>
              <a:endCxn id="112648" idx="1"/>
            </p:cNvCxnSpPr>
            <p:nvPr/>
          </p:nvCxnSpPr>
          <p:spPr bwMode="auto">
            <a:xfrm>
              <a:off x="3703610" y="2560625"/>
              <a:ext cx="2571750" cy="762000"/>
            </a:xfrm>
            <a:prstGeom prst="bentConnector2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 type="stealth" w="med" len="med"/>
            </a:ln>
            <a:effectLst/>
          </p:spPr>
        </p:cxnSp>
        <p:cxnSp>
          <p:nvCxnSpPr>
            <p:cNvPr id="112655" name="AutoShape 15"/>
            <p:cNvCxnSpPr>
              <a:cxnSpLocks noChangeShapeType="1"/>
              <a:stCxn id="112647" idx="0"/>
              <a:endCxn id="112648" idx="3"/>
            </p:cNvCxnSpPr>
            <p:nvPr/>
          </p:nvCxnSpPr>
          <p:spPr bwMode="auto">
            <a:xfrm flipV="1">
              <a:off x="3703610" y="4084625"/>
              <a:ext cx="2571750" cy="762000"/>
            </a:xfrm>
            <a:prstGeom prst="bentConnector2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 type="stealth" w="med" len="med"/>
            </a:ln>
            <a:effectLst/>
          </p:spPr>
        </p:cxnSp>
        <p:sp>
          <p:nvSpPr>
            <p:cNvPr id="112656" name="Line 16"/>
            <p:cNvSpPr>
              <a:spLocks noChangeShapeType="1"/>
            </p:cNvSpPr>
            <p:nvPr/>
          </p:nvSpPr>
          <p:spPr bwMode="auto">
            <a:xfrm>
              <a:off x="6672235" y="3705212"/>
              <a:ext cx="12192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2657" name="Text Box 17"/>
            <p:cNvSpPr txBox="1">
              <a:spLocks noChangeArrowheads="1"/>
            </p:cNvSpPr>
            <p:nvPr/>
          </p:nvSpPr>
          <p:spPr bwMode="auto">
            <a:xfrm>
              <a:off x="500034" y="2205025"/>
              <a:ext cx="1447801" cy="630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 dirty="0" smtClean="0">
                  <a:solidFill>
                    <a:srgbClr val="000000"/>
                  </a:solidFill>
                  <a:latin typeface="Tahoma" pitchFamily="34" charset="0"/>
                </a:rPr>
                <a:t>Energía/Materia</a:t>
              </a:r>
              <a:endParaRPr lang="es-ES" sz="1400" dirty="0">
                <a:solidFill>
                  <a:srgbClr val="000000"/>
                </a:solidFill>
                <a:latin typeface="Tahoma" pitchFamily="34" charset="0"/>
              </a:endParaRPr>
            </a:p>
            <a:p>
              <a:pPr algn="r">
                <a:spcBef>
                  <a:spcPct val="50000"/>
                </a:spcBef>
              </a:pPr>
              <a:r>
                <a:rPr lang="es-ES" sz="1400" dirty="0">
                  <a:solidFill>
                    <a:srgbClr val="000000"/>
                  </a:solidFill>
                  <a:latin typeface="Tahoma" pitchFamily="34" charset="0"/>
                </a:rPr>
                <a:t>Información</a:t>
              </a:r>
            </a:p>
          </p:txBody>
        </p:sp>
        <p:sp>
          <p:nvSpPr>
            <p:cNvPr id="112660" name="Text Box 20"/>
            <p:cNvSpPr txBox="1">
              <a:spLocks noChangeArrowheads="1"/>
            </p:cNvSpPr>
            <p:nvPr/>
          </p:nvSpPr>
          <p:spPr bwMode="auto">
            <a:xfrm>
              <a:off x="3576610" y="2300275"/>
              <a:ext cx="2133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75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Energía y/o </a:t>
              </a:r>
            </a:p>
            <a:p>
              <a:pPr algn="r">
                <a:lnSpc>
                  <a:spcPct val="75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Información</a:t>
              </a:r>
            </a:p>
          </p:txBody>
        </p:sp>
        <p:sp>
          <p:nvSpPr>
            <p:cNvPr id="112661" name="Text Box 21"/>
            <p:cNvSpPr txBox="1">
              <a:spLocks noChangeArrowheads="1"/>
            </p:cNvSpPr>
            <p:nvPr/>
          </p:nvSpPr>
          <p:spPr bwMode="auto">
            <a:xfrm>
              <a:off x="3590897" y="4581512"/>
              <a:ext cx="2133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75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Energía y/o </a:t>
              </a:r>
            </a:p>
            <a:p>
              <a:pPr algn="r">
                <a:lnSpc>
                  <a:spcPct val="75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Información</a:t>
              </a:r>
            </a:p>
          </p:txBody>
        </p:sp>
        <p:sp>
          <p:nvSpPr>
            <p:cNvPr id="112662" name="Text Box 22"/>
            <p:cNvSpPr txBox="1">
              <a:spLocks noChangeArrowheads="1"/>
            </p:cNvSpPr>
            <p:nvPr/>
          </p:nvSpPr>
          <p:spPr bwMode="auto">
            <a:xfrm>
              <a:off x="6772247" y="3433750"/>
              <a:ext cx="990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75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Producto</a:t>
              </a:r>
            </a:p>
            <a:p>
              <a:pPr>
                <a:lnSpc>
                  <a:spcPct val="75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final</a:t>
              </a:r>
            </a:p>
          </p:txBody>
        </p:sp>
        <p:sp>
          <p:nvSpPr>
            <p:cNvPr id="112663" name="Line 23"/>
            <p:cNvSpPr>
              <a:spLocks noChangeShapeType="1"/>
            </p:cNvSpPr>
            <p:nvPr/>
          </p:nvSpPr>
          <p:spPr bwMode="auto">
            <a:xfrm>
              <a:off x="1914497" y="3933812"/>
              <a:ext cx="39624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</p:grpSp>
      <p:sp>
        <p:nvSpPr>
          <p:cNvPr id="112664" name="Text Box 24"/>
          <p:cNvSpPr txBox="1">
            <a:spLocks noChangeArrowheads="1"/>
          </p:cNvSpPr>
          <p:nvPr/>
        </p:nvSpPr>
        <p:spPr bwMode="auto">
          <a:xfrm>
            <a:off x="6934200" y="1828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ES" sz="1800" b="1"/>
              <a:t>Contexto</a:t>
            </a:r>
          </a:p>
        </p:txBody>
      </p:sp>
      <p:sp>
        <p:nvSpPr>
          <p:cNvPr id="112665" name="Text Box 25"/>
          <p:cNvSpPr txBox="1">
            <a:spLocks noChangeArrowheads="1"/>
          </p:cNvSpPr>
          <p:nvPr/>
        </p:nvSpPr>
        <p:spPr bwMode="auto">
          <a:xfrm>
            <a:off x="533400" y="6096000"/>
            <a:ext cx="66294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400" i="1" dirty="0" smtClean="0">
                <a:solidFill>
                  <a:srgbClr val="000000"/>
                </a:solidFill>
                <a:latin typeface="Tahoma" pitchFamily="34" charset="0"/>
              </a:rPr>
              <a:t>PA </a:t>
            </a:r>
            <a:r>
              <a:rPr lang="es-ES" sz="1400" i="1" dirty="0">
                <a:solidFill>
                  <a:srgbClr val="000000"/>
                </a:solidFill>
                <a:latin typeface="Tahoma" pitchFamily="34" charset="0"/>
              </a:rPr>
              <a:t>= </a:t>
            </a:r>
            <a:r>
              <a:rPr lang="es-ES" sz="1400" i="1" dirty="0" smtClean="0">
                <a:solidFill>
                  <a:srgbClr val="000000"/>
                </a:solidFill>
                <a:latin typeface="Tahoma" pitchFamily="34" charset="0"/>
              </a:rPr>
              <a:t>Procesos accesorios o de servicio</a:t>
            </a:r>
            <a:endParaRPr lang="es-ES" sz="1400" i="1" dirty="0">
              <a:solidFill>
                <a:srgbClr val="000000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1400" i="1" dirty="0" smtClean="0">
                <a:solidFill>
                  <a:srgbClr val="000000"/>
                </a:solidFill>
                <a:latin typeface="Tahoma" pitchFamily="34" charset="0"/>
              </a:rPr>
              <a:t>PP=  Proceso principal</a:t>
            </a:r>
            <a:endParaRPr lang="es-ES" sz="1400" i="1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12666" name="Rectangle 26"/>
          <p:cNvSpPr>
            <a:spLocks noChangeArrowheads="1"/>
          </p:cNvSpPr>
          <p:nvPr/>
        </p:nvSpPr>
        <p:spPr bwMode="auto">
          <a:xfrm>
            <a:off x="1219200" y="228600"/>
            <a:ext cx="7378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ES" sz="1800" b="1">
                <a:solidFill>
                  <a:srgbClr val="000000"/>
                </a:solidFill>
                <a:latin typeface="Verdana" pitchFamily="34" charset="0"/>
              </a:rPr>
              <a:t>2. PROCESO DE CONVERSIÓN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500034" y="3369562"/>
            <a:ext cx="1447801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ES" sz="1400" dirty="0" smtClean="0">
                <a:solidFill>
                  <a:srgbClr val="000000"/>
                </a:solidFill>
                <a:latin typeface="Tahoma" pitchFamily="34" charset="0"/>
              </a:rPr>
              <a:t>Energía/Materia</a:t>
            </a:r>
            <a:endParaRPr lang="es-ES" sz="1400" dirty="0">
              <a:solidFill>
                <a:srgbClr val="000000"/>
              </a:solidFill>
              <a:latin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es-ES" sz="1400" dirty="0">
                <a:solidFill>
                  <a:srgbClr val="000000"/>
                </a:solidFill>
                <a:latin typeface="Tahoma" pitchFamily="34" charset="0"/>
              </a:rPr>
              <a:t>Información</a:t>
            </a:r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500034" y="4584008"/>
            <a:ext cx="1447801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ES" sz="1400" dirty="0" smtClean="0">
                <a:solidFill>
                  <a:srgbClr val="000000"/>
                </a:solidFill>
                <a:latin typeface="Tahoma" pitchFamily="34" charset="0"/>
              </a:rPr>
              <a:t>Energía/Materia</a:t>
            </a:r>
            <a:endParaRPr lang="es-ES" sz="1400" dirty="0">
              <a:solidFill>
                <a:srgbClr val="000000"/>
              </a:solidFill>
              <a:latin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es-ES" sz="1400" dirty="0">
                <a:solidFill>
                  <a:srgbClr val="000000"/>
                </a:solidFill>
                <a:latin typeface="Tahoma" pitchFamily="34" charset="0"/>
              </a:rPr>
              <a:t>Información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071942"/>
            <a:ext cx="8305800" cy="2633658"/>
          </a:xfrm>
          <a:noFill/>
          <a:ln/>
        </p:spPr>
        <p:txBody>
          <a:bodyPr/>
          <a:lstStyle/>
          <a:p>
            <a:pPr marL="187325" indent="-187325">
              <a:lnSpc>
                <a:spcPct val="120000"/>
              </a:lnSpc>
              <a:spcBef>
                <a:spcPct val="60000"/>
              </a:spcBef>
              <a:tabLst>
                <a:tab pos="187325" algn="l"/>
              </a:tabLst>
            </a:pPr>
            <a:r>
              <a:rPr lang="es-ES" sz="1600" dirty="0">
                <a:solidFill>
                  <a:srgbClr val="000000"/>
                </a:solidFill>
              </a:rPr>
              <a:t>Es el resultado final de la operación o procesamiento de un sistema. Se puede hacer referencia a la salida utilizando el término Output.</a:t>
            </a:r>
          </a:p>
          <a:p>
            <a:pPr marL="187325" indent="-187325">
              <a:lnSpc>
                <a:spcPct val="150000"/>
              </a:lnSpc>
              <a:buFontTx/>
              <a:buNone/>
              <a:tabLst>
                <a:tab pos="187325" algn="l"/>
              </a:tabLst>
            </a:pPr>
            <a:endParaRPr lang="es-ES" sz="1600" dirty="0">
              <a:solidFill>
                <a:srgbClr val="000408"/>
              </a:solidFill>
            </a:endParaRPr>
          </a:p>
          <a:p>
            <a:pPr marL="187325" indent="-187325">
              <a:lnSpc>
                <a:spcPct val="150000"/>
              </a:lnSpc>
              <a:tabLst>
                <a:tab pos="187325" algn="l"/>
              </a:tabLst>
            </a:pPr>
            <a:r>
              <a:rPr lang="es-ES" sz="1600" dirty="0">
                <a:solidFill>
                  <a:srgbClr val="000408"/>
                </a:solidFill>
              </a:rPr>
              <a:t>Se pueden dividir estas corrientes de salida como positivas y negativas para el </a:t>
            </a:r>
            <a:r>
              <a:rPr lang="es-ES" sz="1600" b="1" dirty="0">
                <a:solidFill>
                  <a:srgbClr val="000408"/>
                </a:solidFill>
              </a:rPr>
              <a:t>medio</a:t>
            </a:r>
            <a:r>
              <a:rPr lang="es-ES" sz="1600" dirty="0">
                <a:solidFill>
                  <a:srgbClr val="000408"/>
                </a:solidFill>
              </a:rPr>
              <a:t>.   </a:t>
            </a:r>
          </a:p>
          <a:p>
            <a:pPr marL="187325" indent="-187325">
              <a:lnSpc>
                <a:spcPct val="150000"/>
              </a:lnSpc>
              <a:tabLst>
                <a:tab pos="187325" algn="l"/>
              </a:tabLst>
            </a:pPr>
            <a:endParaRPr lang="es-ES" sz="1600" dirty="0">
              <a:solidFill>
                <a:srgbClr val="000408"/>
              </a:solidFill>
            </a:endParaRP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1219200" y="228600"/>
            <a:ext cx="7378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ES" sz="1800" b="1">
                <a:solidFill>
                  <a:srgbClr val="000000"/>
                </a:solidFill>
                <a:latin typeface="Verdana" pitchFamily="34" charset="0"/>
              </a:rPr>
              <a:t>3. CORRIENTE DE SALIDA</a:t>
            </a:r>
          </a:p>
        </p:txBody>
      </p:sp>
      <p:grpSp>
        <p:nvGrpSpPr>
          <p:cNvPr id="13" name="12 Grupo"/>
          <p:cNvGrpSpPr/>
          <p:nvPr/>
        </p:nvGrpSpPr>
        <p:grpSpPr>
          <a:xfrm>
            <a:off x="1285852" y="1357298"/>
            <a:ext cx="6181748" cy="2130425"/>
            <a:chOff x="1285852" y="1357298"/>
            <a:chExt cx="6181748" cy="213042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5334000" y="3044825"/>
              <a:ext cx="21336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s-ES" sz="1200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285852" y="1357298"/>
              <a:ext cx="6005513" cy="213042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s-CO"/>
            </a:p>
          </p:txBody>
        </p:sp>
        <p:sp>
          <p:nvSpPr>
            <p:cNvPr id="7" name="Oval 7"/>
            <p:cNvSpPr>
              <a:spLocks noChangeArrowheads="1"/>
            </p:cNvSpPr>
            <p:nvPr/>
          </p:nvSpPr>
          <p:spPr bwMode="auto">
            <a:xfrm>
              <a:off x="1428728" y="1428736"/>
              <a:ext cx="1773238" cy="1992313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s-ES" sz="1600" b="1" dirty="0">
                  <a:solidFill>
                    <a:srgbClr val="000000"/>
                  </a:solidFill>
                </a:rPr>
                <a:t>SISTEMA</a:t>
              </a: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3286116" y="2143116"/>
              <a:ext cx="163830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3214678" y="2928934"/>
              <a:ext cx="163830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4857752" y="1928802"/>
              <a:ext cx="2071702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 dirty="0" smtClean="0">
                  <a:latin typeface="Tahoma" pitchFamily="34" charset="0"/>
                </a:rPr>
                <a:t>Positivas</a:t>
              </a:r>
            </a:p>
            <a:p>
              <a:pPr>
                <a:spcBef>
                  <a:spcPct val="50000"/>
                </a:spcBef>
              </a:pPr>
              <a:endParaRPr lang="es-ES" sz="1800" b="1" dirty="0" smtClean="0">
                <a:latin typeface="Tahoma" pitchFamily="34" charset="0"/>
              </a:endParaRPr>
            </a:p>
            <a:p>
              <a:pPr>
                <a:spcBef>
                  <a:spcPct val="50000"/>
                </a:spcBef>
              </a:pPr>
              <a:r>
                <a:rPr lang="es-ES" sz="1800" b="1" dirty="0" smtClean="0">
                  <a:latin typeface="Tahoma" pitchFamily="34" charset="0"/>
                </a:rPr>
                <a:t>negativas</a:t>
              </a:r>
              <a:endParaRPr lang="es-ES" sz="1800" b="1" dirty="0">
                <a:latin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05800" cy="5029200"/>
          </a:xfrm>
          <a:noFill/>
          <a:ln/>
        </p:spPr>
        <p:txBody>
          <a:bodyPr/>
          <a:lstStyle/>
          <a:p>
            <a:pPr marL="187325" indent="-187325">
              <a:lnSpc>
                <a:spcPct val="150000"/>
              </a:lnSpc>
              <a:tabLst>
                <a:tab pos="187325" algn="l"/>
              </a:tabLst>
            </a:pPr>
            <a:r>
              <a:rPr lang="es-ES" dirty="0" smtClean="0">
                <a:solidFill>
                  <a:srgbClr val="000408"/>
                </a:solidFill>
              </a:rPr>
              <a:t>Cuando </a:t>
            </a:r>
            <a:r>
              <a:rPr lang="es-ES" dirty="0">
                <a:solidFill>
                  <a:srgbClr val="000408"/>
                </a:solidFill>
              </a:rPr>
              <a:t>la corriente de salida positiva es muy superior a la corriente de salida negativa, es probable que ese sistema cuente con la "legalización" de su existencia por parte del individuo y de la sociedad, en general.  </a:t>
            </a:r>
          </a:p>
          <a:p>
            <a:pPr marL="187325" indent="-187325">
              <a:lnSpc>
                <a:spcPct val="150000"/>
              </a:lnSpc>
              <a:tabLst>
                <a:tab pos="187325" algn="l"/>
              </a:tabLst>
            </a:pPr>
            <a:endParaRPr lang="es-ES" dirty="0">
              <a:solidFill>
                <a:srgbClr val="000408"/>
              </a:solidFill>
            </a:endParaRPr>
          </a:p>
          <a:p>
            <a:pPr marL="187325" indent="-187325">
              <a:lnSpc>
                <a:spcPct val="150000"/>
              </a:lnSpc>
              <a:tabLst>
                <a:tab pos="187325" algn="l"/>
              </a:tabLst>
            </a:pPr>
            <a:r>
              <a:rPr lang="es-ES" dirty="0">
                <a:solidFill>
                  <a:srgbClr val="000408"/>
                </a:solidFill>
              </a:rPr>
              <a:t> "sistema viable“: aquel que sobrevive, es decir, que es legalizado por el medio y se adapta a él y a sus exigencias.</a:t>
            </a: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1219200" y="228600"/>
            <a:ext cx="7378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ES" sz="1800" b="1">
                <a:solidFill>
                  <a:srgbClr val="000000"/>
                </a:solidFill>
                <a:latin typeface="Verdana" pitchFamily="34" charset="0"/>
              </a:rPr>
              <a:t>3. CORRIENTE DE SALIDA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724400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</a:rPr>
              <a:t>Los flujos de salida le permiten al sistema exportar el resultado de sus operaciones al medio ambiente.</a:t>
            </a:r>
          </a:p>
          <a:p>
            <a:pPr>
              <a:lnSpc>
                <a:spcPct val="120000"/>
              </a:lnSpc>
              <a:spcBef>
                <a:spcPct val="60000"/>
              </a:spcBef>
            </a:pPr>
            <a:endParaRPr lang="es-ES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s-ES">
                <a:solidFill>
                  <a:srgbClr val="000000"/>
                </a:solidFill>
              </a:rPr>
              <a:t>EJEMPLOS: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 sz="1800" b="1">
                <a:solidFill>
                  <a:srgbClr val="000000"/>
                </a:solidFill>
              </a:rPr>
              <a:t>Ser humano:</a:t>
            </a:r>
            <a:r>
              <a:rPr lang="es-ES" sz="1800">
                <a:solidFill>
                  <a:srgbClr val="000000"/>
                </a:solidFill>
              </a:rPr>
              <a:t> Lágrimas, gas carbónico, sonidos e ideas.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 sz="1800" b="1">
                <a:solidFill>
                  <a:srgbClr val="000000"/>
                </a:solidFill>
              </a:rPr>
              <a:t>Computador:</a:t>
            </a:r>
            <a:r>
              <a:rPr lang="es-ES" sz="1800">
                <a:solidFill>
                  <a:srgbClr val="000000"/>
                </a:solidFill>
              </a:rPr>
              <a:t> Energía calórica e información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 sz="1800" b="1">
                <a:solidFill>
                  <a:srgbClr val="000000"/>
                </a:solidFill>
              </a:rPr>
              <a:t>Carro:</a:t>
            </a:r>
            <a:r>
              <a:rPr lang="es-ES" sz="1800">
                <a:solidFill>
                  <a:srgbClr val="000000"/>
                </a:solidFill>
              </a:rPr>
              <a:t> Gas carbónico y energía cinética</a:t>
            </a:r>
          </a:p>
          <a:p>
            <a:pPr lvl="1">
              <a:lnSpc>
                <a:spcPct val="120000"/>
              </a:lnSpc>
              <a:spcBef>
                <a:spcPct val="60000"/>
              </a:spcBef>
            </a:pPr>
            <a:r>
              <a:rPr lang="es-ES" sz="1800" b="1">
                <a:solidFill>
                  <a:srgbClr val="000000"/>
                </a:solidFill>
              </a:rPr>
              <a:t>Empresa: </a:t>
            </a:r>
            <a:r>
              <a:rPr lang="es-ES" sz="1800">
                <a:solidFill>
                  <a:srgbClr val="000000"/>
                </a:solidFill>
              </a:rPr>
              <a:t>Utilidades, personas jubiladas y basura.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1219200" y="228600"/>
            <a:ext cx="7378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ES" sz="1800" b="1">
                <a:solidFill>
                  <a:srgbClr val="000000"/>
                </a:solidFill>
                <a:latin typeface="Verdana" pitchFamily="34" charset="0"/>
              </a:rPr>
              <a:t>3. CORRIENTE DE SALIDA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/>
          </p:cNvSpPr>
          <p:nvPr/>
        </p:nvSpPr>
        <p:spPr bwMode="auto">
          <a:xfrm>
            <a:off x="1214414" y="71422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ES" sz="1800" b="1" dirty="0">
                <a:solidFill>
                  <a:srgbClr val="000000"/>
                </a:solidFill>
                <a:latin typeface="Verdana" pitchFamily="34" charset="0"/>
              </a:rPr>
              <a:t>4. COMUNICACIÓN DE RETROALIMENTACIÓN</a:t>
            </a:r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457200" y="1576388"/>
            <a:ext cx="8229600" cy="429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87325" indent="-187325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87325" algn="l"/>
              </a:tabLst>
            </a:pPr>
            <a:r>
              <a:rPr lang="es-ES" sz="1800">
                <a:solidFill>
                  <a:srgbClr val="000408"/>
                </a:solidFill>
                <a:latin typeface="Tahoma" pitchFamily="34" charset="0"/>
              </a:rPr>
              <a:t>Es la información que indica cómo lo está haciendo el sistema en la búsqueda de su objetivo, y que es introducido nuevamente al sistema con el fin de que se lleven a cabo las correcciones necesarias para lograr su objetivo.</a:t>
            </a:r>
          </a:p>
          <a:p>
            <a:pPr marL="187325" indent="-187325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87325" algn="l"/>
              </a:tabLst>
            </a:pPr>
            <a:endParaRPr lang="es-ES" sz="1800">
              <a:solidFill>
                <a:srgbClr val="000408"/>
              </a:solidFill>
              <a:latin typeface="Tahoma" pitchFamily="34" charset="0"/>
            </a:endParaRPr>
          </a:p>
          <a:p>
            <a:pPr marL="187325" indent="-187325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87325" algn="l"/>
              </a:tabLst>
            </a:pPr>
            <a:r>
              <a:rPr lang="es-ES" sz="1800">
                <a:solidFill>
                  <a:srgbClr val="000408"/>
                </a:solidFill>
                <a:latin typeface="Tahoma" pitchFamily="34" charset="0"/>
              </a:rPr>
              <a:t>Desde este punto de vista, es un </a:t>
            </a:r>
            <a:r>
              <a:rPr lang="es-ES" sz="1800" u="sng">
                <a:solidFill>
                  <a:srgbClr val="000408"/>
                </a:solidFill>
                <a:latin typeface="Tahoma" pitchFamily="34" charset="0"/>
              </a:rPr>
              <a:t>mecanismo de control</a:t>
            </a:r>
            <a:r>
              <a:rPr lang="es-ES" sz="1800">
                <a:solidFill>
                  <a:srgbClr val="000408"/>
                </a:solidFill>
                <a:latin typeface="Tahoma" pitchFamily="34" charset="0"/>
              </a:rPr>
              <a:t> que posee el sistema para asegurar el logro de su meta.</a:t>
            </a:r>
          </a:p>
          <a:p>
            <a:pPr marL="187325" indent="-187325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87325" algn="l"/>
              </a:tabLst>
            </a:pPr>
            <a:endParaRPr lang="es-ES" sz="1800">
              <a:solidFill>
                <a:srgbClr val="000408"/>
              </a:solidFill>
              <a:latin typeface="Tahoma" pitchFamily="34" charset="0"/>
            </a:endParaRPr>
          </a:p>
          <a:p>
            <a:pPr marL="187325" indent="-187325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87325" algn="l"/>
              </a:tabLst>
            </a:pPr>
            <a:r>
              <a:rPr lang="es-ES" sz="1800">
                <a:solidFill>
                  <a:srgbClr val="000408"/>
                </a:solidFill>
                <a:latin typeface="Tahoma" pitchFamily="34" charset="0"/>
              </a:rPr>
              <a:t>La comunicación de retroalimentación no sólo puede provenir de la corriente de salida principal del sistema, sino de cualquier otra corriente de salida que se estime necesario controlar.</a:t>
            </a:r>
          </a:p>
          <a:p>
            <a:pPr marL="187325" indent="-187325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87325" algn="l"/>
              </a:tabLst>
            </a:pPr>
            <a:endParaRPr lang="es-ES" sz="1800">
              <a:solidFill>
                <a:srgbClr val="000408"/>
              </a:solidFill>
              <a:latin typeface="Tahoma" pitchFamily="34" charset="0"/>
            </a:endParaRPr>
          </a:p>
          <a:p>
            <a:pPr marL="187325" indent="-187325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87325" algn="l"/>
              </a:tabLst>
            </a:pPr>
            <a:endParaRPr lang="es-ES" sz="1800">
              <a:solidFill>
                <a:srgbClr val="000408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797" name="Group 37"/>
          <p:cNvGrpSpPr>
            <a:grpSpLocks/>
          </p:cNvGrpSpPr>
          <p:nvPr/>
        </p:nvGrpSpPr>
        <p:grpSpPr bwMode="auto">
          <a:xfrm>
            <a:off x="457200" y="1371600"/>
            <a:ext cx="8382000" cy="5181600"/>
            <a:chOff x="336" y="912"/>
            <a:chExt cx="5280" cy="3264"/>
          </a:xfrm>
        </p:grpSpPr>
        <p:sp>
          <p:nvSpPr>
            <p:cNvPr id="117764" name="Rectangle 4"/>
            <p:cNvSpPr>
              <a:spLocks noChangeArrowheads="1"/>
            </p:cNvSpPr>
            <p:nvPr/>
          </p:nvSpPr>
          <p:spPr bwMode="auto">
            <a:xfrm>
              <a:off x="480" y="960"/>
              <a:ext cx="5136" cy="3216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17765" name="Rectangle 5"/>
            <p:cNvSpPr>
              <a:spLocks noChangeArrowheads="1"/>
            </p:cNvSpPr>
            <p:nvPr/>
          </p:nvSpPr>
          <p:spPr bwMode="auto">
            <a:xfrm>
              <a:off x="1728" y="1296"/>
              <a:ext cx="2544" cy="216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17766" name="AutoShape 6"/>
            <p:cNvSpPr>
              <a:spLocks noChangeArrowheads="1"/>
            </p:cNvSpPr>
            <p:nvPr/>
          </p:nvSpPr>
          <p:spPr bwMode="auto">
            <a:xfrm rot="5400000">
              <a:off x="1860" y="1500"/>
              <a:ext cx="480" cy="456"/>
            </a:xfrm>
            <a:prstGeom prst="hexagon">
              <a:avLst>
                <a:gd name="adj" fmla="val 26316"/>
                <a:gd name="vf" fmla="val 11547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r>
                <a:rPr lang="es-ES" sz="1800" dirty="0" smtClean="0">
                  <a:latin typeface="Tahoma" pitchFamily="34" charset="0"/>
                </a:rPr>
                <a:t>PA</a:t>
              </a:r>
              <a:endParaRPr lang="es-ES" sz="1800" dirty="0">
                <a:latin typeface="Tahoma" pitchFamily="34" charset="0"/>
              </a:endParaRPr>
            </a:p>
          </p:txBody>
        </p:sp>
        <p:sp>
          <p:nvSpPr>
            <p:cNvPr id="117767" name="AutoShape 7"/>
            <p:cNvSpPr>
              <a:spLocks noChangeArrowheads="1"/>
            </p:cNvSpPr>
            <p:nvPr/>
          </p:nvSpPr>
          <p:spPr bwMode="auto">
            <a:xfrm rot="5400000">
              <a:off x="1860" y="2940"/>
              <a:ext cx="480" cy="456"/>
            </a:xfrm>
            <a:prstGeom prst="hexagon">
              <a:avLst>
                <a:gd name="adj" fmla="val 26316"/>
                <a:gd name="vf" fmla="val 11547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r>
                <a:rPr lang="es-ES" sz="1800" dirty="0" smtClean="0">
                  <a:latin typeface="Tahoma" pitchFamily="34" charset="0"/>
                </a:rPr>
                <a:t>PA</a:t>
              </a:r>
              <a:endParaRPr lang="es-ES" sz="1800" dirty="0">
                <a:latin typeface="Tahoma" pitchFamily="34" charset="0"/>
              </a:endParaRPr>
            </a:p>
          </p:txBody>
        </p:sp>
        <p:sp>
          <p:nvSpPr>
            <p:cNvPr id="117768" name="AutoShape 8"/>
            <p:cNvSpPr>
              <a:spLocks noChangeArrowheads="1"/>
            </p:cNvSpPr>
            <p:nvPr/>
          </p:nvSpPr>
          <p:spPr bwMode="auto">
            <a:xfrm rot="5400000">
              <a:off x="3708" y="2220"/>
              <a:ext cx="480" cy="456"/>
            </a:xfrm>
            <a:prstGeom prst="hexagon">
              <a:avLst>
                <a:gd name="adj" fmla="val 26316"/>
                <a:gd name="vf" fmla="val 11547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r>
                <a:rPr lang="es-ES" sz="1800" dirty="0" smtClean="0">
                  <a:latin typeface="Tahoma" pitchFamily="34" charset="0"/>
                </a:rPr>
                <a:t>PP</a:t>
              </a:r>
              <a:endParaRPr lang="es-ES" sz="1800" dirty="0">
                <a:latin typeface="Tahoma" pitchFamily="34" charset="0"/>
              </a:endParaRPr>
            </a:p>
          </p:txBody>
        </p:sp>
        <p:sp>
          <p:nvSpPr>
            <p:cNvPr id="117769" name="Line 9"/>
            <p:cNvSpPr>
              <a:spLocks noChangeShapeType="1"/>
            </p:cNvSpPr>
            <p:nvPr/>
          </p:nvSpPr>
          <p:spPr bwMode="auto">
            <a:xfrm>
              <a:off x="1200" y="1611"/>
              <a:ext cx="62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7770" name="Line 10"/>
            <p:cNvSpPr>
              <a:spLocks noChangeShapeType="1"/>
            </p:cNvSpPr>
            <p:nvPr/>
          </p:nvSpPr>
          <p:spPr bwMode="auto">
            <a:xfrm>
              <a:off x="1200" y="1845"/>
              <a:ext cx="62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7771" name="Line 11"/>
            <p:cNvSpPr>
              <a:spLocks noChangeShapeType="1"/>
            </p:cNvSpPr>
            <p:nvPr/>
          </p:nvSpPr>
          <p:spPr bwMode="auto">
            <a:xfrm>
              <a:off x="1200" y="3072"/>
              <a:ext cx="62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7772" name="Line 12"/>
            <p:cNvSpPr>
              <a:spLocks noChangeShapeType="1"/>
            </p:cNvSpPr>
            <p:nvPr/>
          </p:nvSpPr>
          <p:spPr bwMode="auto">
            <a:xfrm>
              <a:off x="1200" y="3312"/>
              <a:ext cx="62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7773" name="Line 13"/>
            <p:cNvSpPr>
              <a:spLocks noChangeShapeType="1"/>
            </p:cNvSpPr>
            <p:nvPr/>
          </p:nvSpPr>
          <p:spPr bwMode="auto">
            <a:xfrm>
              <a:off x="1200" y="2304"/>
              <a:ext cx="249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cxnSp>
          <p:nvCxnSpPr>
            <p:cNvPr id="117774" name="AutoShape 14"/>
            <p:cNvCxnSpPr>
              <a:cxnSpLocks noChangeShapeType="1"/>
              <a:stCxn id="117766" idx="0"/>
              <a:endCxn id="117768" idx="1"/>
            </p:cNvCxnSpPr>
            <p:nvPr/>
          </p:nvCxnSpPr>
          <p:spPr bwMode="auto">
            <a:xfrm>
              <a:off x="2327" y="1727"/>
              <a:ext cx="1620" cy="480"/>
            </a:xfrm>
            <a:prstGeom prst="bentConnector2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 type="stealth" w="med" len="med"/>
            </a:ln>
            <a:effectLst/>
          </p:spPr>
        </p:cxnSp>
        <p:cxnSp>
          <p:nvCxnSpPr>
            <p:cNvPr id="117775" name="AutoShape 15"/>
            <p:cNvCxnSpPr>
              <a:cxnSpLocks noChangeShapeType="1"/>
              <a:stCxn id="117767" idx="0"/>
              <a:endCxn id="117768" idx="3"/>
            </p:cNvCxnSpPr>
            <p:nvPr/>
          </p:nvCxnSpPr>
          <p:spPr bwMode="auto">
            <a:xfrm flipV="1">
              <a:off x="2327" y="2687"/>
              <a:ext cx="1620" cy="480"/>
            </a:xfrm>
            <a:prstGeom prst="bentConnector2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 type="stealth" w="med" len="med"/>
            </a:ln>
            <a:effectLst/>
          </p:spPr>
        </p:cxnSp>
        <p:sp>
          <p:nvSpPr>
            <p:cNvPr id="117776" name="Line 16"/>
            <p:cNvSpPr>
              <a:spLocks noChangeShapeType="1"/>
            </p:cNvSpPr>
            <p:nvPr/>
          </p:nvSpPr>
          <p:spPr bwMode="auto">
            <a:xfrm>
              <a:off x="4197" y="2448"/>
              <a:ext cx="132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7777" name="Text Box 17"/>
            <p:cNvSpPr txBox="1">
              <a:spLocks noChangeArrowheads="1"/>
            </p:cNvSpPr>
            <p:nvPr/>
          </p:nvSpPr>
          <p:spPr bwMode="auto">
            <a:xfrm>
              <a:off x="342" y="1503"/>
              <a:ext cx="816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Energía</a:t>
              </a:r>
            </a:p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Información</a:t>
              </a:r>
            </a:p>
          </p:txBody>
        </p:sp>
        <p:sp>
          <p:nvSpPr>
            <p:cNvPr id="117778" name="Text Box 18"/>
            <p:cNvSpPr txBox="1">
              <a:spLocks noChangeArrowheads="1"/>
            </p:cNvSpPr>
            <p:nvPr/>
          </p:nvSpPr>
          <p:spPr bwMode="auto">
            <a:xfrm>
              <a:off x="336" y="2190"/>
              <a:ext cx="816" cy="4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Energía</a:t>
              </a:r>
            </a:p>
            <a:p>
              <a:pPr algn="r">
                <a:lnSpc>
                  <a:spcPct val="120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Información</a:t>
              </a:r>
            </a:p>
          </p:txBody>
        </p:sp>
        <p:sp>
          <p:nvSpPr>
            <p:cNvPr id="117779" name="Text Box 19"/>
            <p:cNvSpPr txBox="1">
              <a:spLocks noChangeArrowheads="1"/>
            </p:cNvSpPr>
            <p:nvPr/>
          </p:nvSpPr>
          <p:spPr bwMode="auto">
            <a:xfrm>
              <a:off x="348" y="2976"/>
              <a:ext cx="816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Energía</a:t>
              </a:r>
            </a:p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Información</a:t>
              </a:r>
            </a:p>
          </p:txBody>
        </p:sp>
        <p:sp>
          <p:nvSpPr>
            <p:cNvPr id="117780" name="Text Box 20"/>
            <p:cNvSpPr txBox="1">
              <a:spLocks noChangeArrowheads="1"/>
            </p:cNvSpPr>
            <p:nvPr/>
          </p:nvSpPr>
          <p:spPr bwMode="auto">
            <a:xfrm>
              <a:off x="2247" y="1563"/>
              <a:ext cx="13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75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Energía y/o </a:t>
              </a:r>
            </a:p>
            <a:p>
              <a:pPr algn="r">
                <a:lnSpc>
                  <a:spcPct val="75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Información</a:t>
              </a:r>
            </a:p>
          </p:txBody>
        </p:sp>
        <p:sp>
          <p:nvSpPr>
            <p:cNvPr id="117781" name="Text Box 21"/>
            <p:cNvSpPr txBox="1">
              <a:spLocks noChangeArrowheads="1"/>
            </p:cNvSpPr>
            <p:nvPr/>
          </p:nvSpPr>
          <p:spPr bwMode="auto">
            <a:xfrm>
              <a:off x="2256" y="3000"/>
              <a:ext cx="13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75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Energía y/o </a:t>
              </a:r>
            </a:p>
            <a:p>
              <a:pPr algn="r">
                <a:lnSpc>
                  <a:spcPct val="75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Información</a:t>
              </a:r>
            </a:p>
          </p:txBody>
        </p:sp>
        <p:sp>
          <p:nvSpPr>
            <p:cNvPr id="117782" name="Text Box 22"/>
            <p:cNvSpPr txBox="1">
              <a:spLocks noChangeArrowheads="1"/>
            </p:cNvSpPr>
            <p:nvPr/>
          </p:nvSpPr>
          <p:spPr bwMode="auto">
            <a:xfrm>
              <a:off x="4260" y="2523"/>
              <a:ext cx="1116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Corriente de salida 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principal</a:t>
              </a:r>
            </a:p>
          </p:txBody>
        </p:sp>
        <p:sp>
          <p:nvSpPr>
            <p:cNvPr id="117783" name="Line 23"/>
            <p:cNvSpPr>
              <a:spLocks noChangeShapeType="1"/>
            </p:cNvSpPr>
            <p:nvPr/>
          </p:nvSpPr>
          <p:spPr bwMode="auto">
            <a:xfrm>
              <a:off x="1200" y="2592"/>
              <a:ext cx="249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7784" name="Text Box 24"/>
            <p:cNvSpPr txBox="1">
              <a:spLocks noChangeArrowheads="1"/>
            </p:cNvSpPr>
            <p:nvPr/>
          </p:nvSpPr>
          <p:spPr bwMode="auto">
            <a:xfrm>
              <a:off x="4368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800" b="1"/>
                <a:t>Contexto</a:t>
              </a:r>
            </a:p>
          </p:txBody>
        </p:sp>
        <p:sp>
          <p:nvSpPr>
            <p:cNvPr id="117785" name="Text Box 25"/>
            <p:cNvSpPr txBox="1">
              <a:spLocks noChangeArrowheads="1"/>
            </p:cNvSpPr>
            <p:nvPr/>
          </p:nvSpPr>
          <p:spPr bwMode="auto">
            <a:xfrm>
              <a:off x="3669" y="1296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800" b="1"/>
                <a:t>Sistema</a:t>
              </a:r>
            </a:p>
          </p:txBody>
        </p:sp>
        <p:sp>
          <p:nvSpPr>
            <p:cNvPr id="117786" name="Line 26"/>
            <p:cNvSpPr>
              <a:spLocks noChangeShapeType="1"/>
            </p:cNvSpPr>
            <p:nvPr/>
          </p:nvSpPr>
          <p:spPr bwMode="auto">
            <a:xfrm>
              <a:off x="4080" y="2640"/>
              <a:ext cx="288" cy="52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7787" name="Line 27"/>
            <p:cNvSpPr>
              <a:spLocks noChangeShapeType="1"/>
            </p:cNvSpPr>
            <p:nvPr/>
          </p:nvSpPr>
          <p:spPr bwMode="auto">
            <a:xfrm>
              <a:off x="4368" y="3168"/>
              <a:ext cx="57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7788" name="Text Box 28"/>
            <p:cNvSpPr txBox="1">
              <a:spLocks noChangeArrowheads="1"/>
            </p:cNvSpPr>
            <p:nvPr/>
          </p:nvSpPr>
          <p:spPr bwMode="auto">
            <a:xfrm>
              <a:off x="4245" y="3198"/>
              <a:ext cx="747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95000"/>
                </a:lnSpc>
                <a:spcBef>
                  <a:spcPct val="50000"/>
                </a:spcBef>
              </a:pPr>
              <a:r>
                <a:rPr lang="es-ES" sz="1000">
                  <a:solidFill>
                    <a:srgbClr val="000000"/>
                  </a:solidFill>
                  <a:latin typeface="Tahoma" pitchFamily="34" charset="0"/>
                </a:rPr>
                <a:t>Otras corrientes de salida</a:t>
              </a:r>
            </a:p>
          </p:txBody>
        </p:sp>
        <p:sp>
          <p:nvSpPr>
            <p:cNvPr id="117793" name="Line 33"/>
            <p:cNvSpPr>
              <a:spLocks noChangeShapeType="1"/>
            </p:cNvSpPr>
            <p:nvPr/>
          </p:nvSpPr>
          <p:spPr bwMode="auto">
            <a:xfrm>
              <a:off x="5367" y="2457"/>
              <a:ext cx="0" cy="13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7794" name="Line 34"/>
            <p:cNvSpPr>
              <a:spLocks noChangeShapeType="1"/>
            </p:cNvSpPr>
            <p:nvPr/>
          </p:nvSpPr>
          <p:spPr bwMode="auto">
            <a:xfrm flipH="1">
              <a:off x="1392" y="3840"/>
              <a:ext cx="398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7795" name="Line 35"/>
            <p:cNvSpPr>
              <a:spLocks noChangeShapeType="1"/>
            </p:cNvSpPr>
            <p:nvPr/>
          </p:nvSpPr>
          <p:spPr bwMode="auto">
            <a:xfrm flipV="1">
              <a:off x="1395" y="1824"/>
              <a:ext cx="0" cy="20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s-CO"/>
            </a:p>
          </p:txBody>
        </p:sp>
        <p:sp>
          <p:nvSpPr>
            <p:cNvPr id="117796" name="Text Box 36"/>
            <p:cNvSpPr txBox="1">
              <a:spLocks noChangeArrowheads="1"/>
            </p:cNvSpPr>
            <p:nvPr/>
          </p:nvSpPr>
          <p:spPr bwMode="auto">
            <a:xfrm>
              <a:off x="2688" y="3648"/>
              <a:ext cx="1392" cy="46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" sz="1400">
                  <a:solidFill>
                    <a:srgbClr val="000000"/>
                  </a:solidFill>
                  <a:latin typeface="Tahoma" pitchFamily="34" charset="0"/>
                </a:rPr>
                <a:t>Función de conversión de comunicación de retroalimentación</a:t>
              </a:r>
            </a:p>
          </p:txBody>
        </p:sp>
      </p:grpSp>
      <p:sp>
        <p:nvSpPr>
          <p:cNvPr id="117798" name="Rectangle 38"/>
          <p:cNvSpPr>
            <a:spLocks noChangeArrowheads="1"/>
          </p:cNvSpPr>
          <p:nvPr/>
        </p:nvSpPr>
        <p:spPr bwMode="auto">
          <a:xfrm>
            <a:off x="11430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ES" sz="1800" b="1">
                <a:solidFill>
                  <a:srgbClr val="000000"/>
                </a:solidFill>
                <a:latin typeface="Verdana" pitchFamily="34" charset="0"/>
              </a:rPr>
              <a:t>4. COMUNICACIÓN DE RETROALIMENTACIÓN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14282" y="1357298"/>
            <a:ext cx="5072098" cy="511970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  <a:buFontTx/>
              <a:buNone/>
            </a:pPr>
            <a:r>
              <a:rPr lang="es-ES" b="1" u="sng" dirty="0">
                <a:solidFill>
                  <a:srgbClr val="000000"/>
                </a:solidFill>
              </a:rPr>
              <a:t>Según su relación con el medio ambiente: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None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s-ES" b="1" dirty="0">
                <a:solidFill>
                  <a:srgbClr val="000000"/>
                </a:solidFill>
              </a:rPr>
              <a:t>Sistemas abiertos:</a:t>
            </a:r>
          </a:p>
          <a:p>
            <a:pPr marL="361950" lvl="1" indent="-188913">
              <a:lnSpc>
                <a:spcPct val="15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dirty="0">
                <a:solidFill>
                  <a:srgbClr val="000000"/>
                </a:solidFill>
              </a:rPr>
              <a:t>Sistema que intercambia materia, energía o información con el ambiente.</a:t>
            </a:r>
          </a:p>
          <a:p>
            <a:pPr marL="361950" lvl="1" indent="-188913">
              <a:lnSpc>
                <a:spcPct val="15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dirty="0">
                <a:solidFill>
                  <a:srgbClr val="000000"/>
                </a:solidFill>
              </a:rPr>
              <a:t>Ejemplos: Célula, ser humano, ciudad, perro, televisor, familia, estación de radio</a:t>
            </a:r>
          </a:p>
          <a:p>
            <a:pPr>
              <a:lnSpc>
                <a:spcPct val="110000"/>
              </a:lnSpc>
              <a:spcBef>
                <a:spcPct val="50000"/>
              </a:spcBef>
              <a:buNone/>
            </a:pPr>
            <a:endParaRPr lang="es-ES" b="1" dirty="0">
              <a:solidFill>
                <a:srgbClr val="000000"/>
              </a:solidFill>
            </a:endParaRPr>
          </a:p>
        </p:txBody>
      </p:sp>
      <p:sp>
        <p:nvSpPr>
          <p:cNvPr id="7" name="Rectangle 2" descr="Large confetti"/>
          <p:cNvSpPr txBox="1">
            <a:spLocks noChangeArrowheads="1"/>
          </p:cNvSpPr>
          <p:nvPr/>
        </p:nvSpPr>
        <p:spPr bwMode="auto">
          <a:xfrm>
            <a:off x="1066800" y="304800"/>
            <a:ext cx="7772400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Clasificación de los sistemas</a:t>
            </a:r>
            <a:endParaRPr kumimoji="0" lang="es-ES" sz="2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9 Imagen" descr="colibri-1024x76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5866811" y="2366381"/>
            <a:ext cx="2411015" cy="2857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14282" y="1357298"/>
            <a:ext cx="5072098" cy="511970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  <a:buFontTx/>
              <a:buNone/>
            </a:pPr>
            <a:r>
              <a:rPr lang="es-ES" b="1" u="sng" dirty="0">
                <a:solidFill>
                  <a:srgbClr val="000000"/>
                </a:solidFill>
              </a:rPr>
              <a:t>Según su relación con el medio ambiente: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None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s-ES" b="1" dirty="0" smtClean="0">
                <a:solidFill>
                  <a:srgbClr val="000000"/>
                </a:solidFill>
              </a:rPr>
              <a:t>Sistemas </a:t>
            </a:r>
            <a:r>
              <a:rPr lang="es-ES" b="1" dirty="0">
                <a:solidFill>
                  <a:srgbClr val="000000"/>
                </a:solidFill>
              </a:rPr>
              <a:t>cerrados: </a:t>
            </a:r>
          </a:p>
          <a:p>
            <a:pPr marL="800100" lvl="1" indent="-342900">
              <a:lnSpc>
                <a:spcPct val="15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dirty="0">
                <a:solidFill>
                  <a:srgbClr val="000000"/>
                </a:solidFill>
              </a:rPr>
              <a:t>Sistema que no intercambia materia, energía o información con el ambiente.</a:t>
            </a:r>
          </a:p>
          <a:p>
            <a:pPr marL="800100" lvl="1" indent="-342900">
              <a:lnSpc>
                <a:spcPct val="15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dirty="0">
                <a:solidFill>
                  <a:srgbClr val="000000"/>
                </a:solidFill>
              </a:rPr>
              <a:t>Ejemplos: Universo, reloj desechable, llanta de carro</a:t>
            </a:r>
          </a:p>
        </p:txBody>
      </p:sp>
      <p:sp>
        <p:nvSpPr>
          <p:cNvPr id="7" name="Rectangle 2" descr="Large confetti"/>
          <p:cNvSpPr txBox="1">
            <a:spLocks noChangeArrowheads="1"/>
          </p:cNvSpPr>
          <p:nvPr/>
        </p:nvSpPr>
        <p:spPr bwMode="auto">
          <a:xfrm>
            <a:off x="1066800" y="304800"/>
            <a:ext cx="7772400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Clasificación de los sistemas</a:t>
            </a:r>
            <a:endParaRPr kumimoji="0" lang="es-ES" sz="2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4 Imagen" descr="BL00122_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32" y="2214554"/>
            <a:ext cx="3143272" cy="27435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500174"/>
            <a:ext cx="5429288" cy="464820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45000"/>
              </a:spcBef>
              <a:buFontTx/>
              <a:buNone/>
            </a:pPr>
            <a:r>
              <a:rPr lang="es-ES" b="1" u="sng" dirty="0">
                <a:solidFill>
                  <a:srgbClr val="000000"/>
                </a:solidFill>
              </a:rPr>
              <a:t>Según su naturaleza:</a:t>
            </a:r>
          </a:p>
          <a:p>
            <a:pPr>
              <a:lnSpc>
                <a:spcPct val="110000"/>
              </a:lnSpc>
              <a:spcBef>
                <a:spcPct val="45000"/>
              </a:spcBef>
              <a:buFontTx/>
              <a:buNone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l"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Ø"/>
            </a:pPr>
            <a:r>
              <a:rPr lang="es-E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Sistemas concretos:</a:t>
            </a: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 físico o tangible.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Equipo de sonido, edificio, pájaro, guitarra, elefante.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</a:pPr>
            <a:endParaRPr lang="es-ES" sz="1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lvl="1" algn="l">
              <a:lnSpc>
                <a:spcPct val="110000"/>
              </a:lnSpc>
              <a:spcBef>
                <a:spcPct val="45000"/>
              </a:spcBef>
            </a:pPr>
            <a:endParaRPr lang="es-ES" sz="1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l"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Ø"/>
            </a:pPr>
            <a:r>
              <a:rPr lang="es-E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Sistemas abstractos:</a:t>
            </a: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 simbólico o conceptual.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Sistema binario, idioma español.</a:t>
            </a:r>
          </a:p>
        </p:txBody>
      </p:sp>
      <p:sp>
        <p:nvSpPr>
          <p:cNvPr id="7" name="Rectangle 2" descr="Large confetti"/>
          <p:cNvSpPr txBox="1">
            <a:spLocks noChangeArrowheads="1"/>
          </p:cNvSpPr>
          <p:nvPr/>
        </p:nvSpPr>
        <p:spPr bwMode="auto">
          <a:xfrm>
            <a:off x="1066800" y="304800"/>
            <a:ext cx="7772400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Clasificación de los sistemas</a:t>
            </a:r>
            <a:endParaRPr kumimoji="0" lang="es-ES" sz="2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8 Imagen" descr="AG00057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4" y="1643050"/>
            <a:ext cx="1857388" cy="2556039"/>
          </a:xfrm>
          <a:prstGeom prst="rect">
            <a:avLst/>
          </a:prstGeom>
        </p:spPr>
      </p:pic>
      <p:pic>
        <p:nvPicPr>
          <p:cNvPr id="10" name="9 Imagen" descr="AG00004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4572008"/>
            <a:ext cx="2024072" cy="1951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357298"/>
            <a:ext cx="5357850" cy="500066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45000"/>
              </a:spcBef>
              <a:buFontTx/>
              <a:buNone/>
            </a:pPr>
            <a:r>
              <a:rPr lang="es-ES" b="1" u="sng" dirty="0">
                <a:solidFill>
                  <a:srgbClr val="000000"/>
                </a:solidFill>
              </a:rPr>
              <a:t>Según su origen:</a:t>
            </a:r>
          </a:p>
          <a:p>
            <a:pPr>
              <a:lnSpc>
                <a:spcPct val="110000"/>
              </a:lnSpc>
              <a:spcBef>
                <a:spcPct val="45000"/>
              </a:spcBef>
              <a:buFontTx/>
              <a:buNone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Ø"/>
            </a:pPr>
            <a:r>
              <a:rPr lang="es-E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Sistemas naturales:</a:t>
            </a: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lvl="1"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 generado por la naturaleza</a:t>
            </a:r>
          </a:p>
          <a:p>
            <a:pPr lvl="1"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Río, bosque, molécula de agua</a:t>
            </a:r>
          </a:p>
          <a:p>
            <a:pPr lvl="1">
              <a:lnSpc>
                <a:spcPct val="110000"/>
              </a:lnSpc>
              <a:spcBef>
                <a:spcPct val="45000"/>
              </a:spcBef>
            </a:pPr>
            <a:endParaRPr lang="es-ES" sz="1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Ø"/>
            </a:pPr>
            <a:r>
              <a:rPr lang="es-E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Sistemas artificiales:</a:t>
            </a: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lvl="1"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 producto de la actividad humana; son concebidos y construidos por el hombre.</a:t>
            </a:r>
          </a:p>
          <a:p>
            <a:pPr lvl="1">
              <a:lnSpc>
                <a:spcPct val="11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Tren, avión, marcapasos, idioma inglés</a:t>
            </a:r>
          </a:p>
          <a:p>
            <a:pPr>
              <a:lnSpc>
                <a:spcPct val="110000"/>
              </a:lnSpc>
              <a:spcBef>
                <a:spcPct val="45000"/>
              </a:spcBef>
              <a:buFontTx/>
              <a:buNone/>
            </a:pPr>
            <a:endParaRPr lang="es-ES" dirty="0">
              <a:solidFill>
                <a:srgbClr val="000000"/>
              </a:solidFill>
            </a:endParaRPr>
          </a:p>
        </p:txBody>
      </p:sp>
      <p:sp>
        <p:nvSpPr>
          <p:cNvPr id="7" name="Rectangle 2" descr="Large confetti"/>
          <p:cNvSpPr txBox="1">
            <a:spLocks noChangeArrowheads="1"/>
          </p:cNvSpPr>
          <p:nvPr/>
        </p:nvSpPr>
        <p:spPr bwMode="auto">
          <a:xfrm>
            <a:off x="1066800" y="304800"/>
            <a:ext cx="7772400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Clasificación de los sistemas</a:t>
            </a:r>
            <a:endParaRPr kumimoji="0" lang="es-ES" sz="2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7 Imagen" descr="BD09031_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1785926"/>
            <a:ext cx="2000264" cy="1757902"/>
          </a:xfrm>
          <a:prstGeom prst="rect">
            <a:avLst/>
          </a:prstGeom>
        </p:spPr>
      </p:pic>
      <p:pic>
        <p:nvPicPr>
          <p:cNvPr id="9" name="8 Imagen" descr="BS00078_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12" y="4286256"/>
            <a:ext cx="1870666" cy="16630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357298"/>
            <a:ext cx="5214974" cy="500066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45000"/>
              </a:spcBef>
              <a:buFontTx/>
              <a:buNone/>
            </a:pPr>
            <a:r>
              <a:rPr lang="es-ES" b="1" u="sng" dirty="0">
                <a:solidFill>
                  <a:srgbClr val="000000"/>
                </a:solidFill>
              </a:rPr>
              <a:t>Según sus relaciones:</a:t>
            </a:r>
          </a:p>
          <a:p>
            <a:pPr>
              <a:lnSpc>
                <a:spcPct val="110000"/>
              </a:lnSpc>
              <a:spcBef>
                <a:spcPct val="45000"/>
              </a:spcBef>
              <a:buFontTx/>
              <a:buNone/>
            </a:pPr>
            <a:endParaRPr lang="es-E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l">
              <a:lnSpc>
                <a:spcPct val="110000"/>
              </a:lnSpc>
              <a:spcBef>
                <a:spcPct val="45000"/>
              </a:spcBef>
            </a:pPr>
            <a:r>
              <a:rPr lang="es-E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Sistemas simples: 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 con pocos elementos y relaciones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Juego de billar, péndulo, palanca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</a:pPr>
            <a:endParaRPr lang="es-ES" sz="1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l">
              <a:lnSpc>
                <a:spcPct val="110000"/>
              </a:lnSpc>
              <a:spcBef>
                <a:spcPct val="45000"/>
              </a:spcBef>
            </a:pPr>
            <a:r>
              <a:rPr lang="es-E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Sistemas complejos:</a:t>
            </a:r>
            <a:r>
              <a:rPr lang="es-E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Sistema con numerosos elementos y relaciones entre ellos</a:t>
            </a:r>
          </a:p>
          <a:p>
            <a:pPr lvl="1" algn="l">
              <a:lnSpc>
                <a:spcPct val="110000"/>
              </a:lnSpc>
              <a:spcBef>
                <a:spcPct val="45000"/>
              </a:spcBef>
            </a:pPr>
            <a:r>
              <a:rPr lang="es-ES" sz="1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Ejemplos: Cerebro, universidad, cámara fotográfica</a:t>
            </a:r>
          </a:p>
          <a:p>
            <a:pPr>
              <a:lnSpc>
                <a:spcPct val="110000"/>
              </a:lnSpc>
              <a:spcBef>
                <a:spcPct val="45000"/>
              </a:spcBef>
              <a:buFontTx/>
              <a:buNone/>
            </a:pPr>
            <a:endParaRPr lang="es-ES" dirty="0">
              <a:solidFill>
                <a:srgbClr val="000000"/>
              </a:solidFill>
            </a:endParaRPr>
          </a:p>
        </p:txBody>
      </p:sp>
      <p:sp>
        <p:nvSpPr>
          <p:cNvPr id="7" name="Rectangle 2" descr="Large confetti"/>
          <p:cNvSpPr txBox="1">
            <a:spLocks noChangeArrowheads="1"/>
          </p:cNvSpPr>
          <p:nvPr/>
        </p:nvSpPr>
        <p:spPr bwMode="auto">
          <a:xfrm>
            <a:off x="1066800" y="304800"/>
            <a:ext cx="7772400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Clasificación de los sistemas</a:t>
            </a:r>
            <a:endParaRPr kumimoji="0" lang="es-ES" sz="2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7 Imagen" descr="J031558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1857364"/>
            <a:ext cx="2786082" cy="1987405"/>
          </a:xfrm>
          <a:prstGeom prst="rect">
            <a:avLst/>
          </a:prstGeom>
        </p:spPr>
      </p:pic>
      <p:pic>
        <p:nvPicPr>
          <p:cNvPr id="9" name="8 Imagen" descr="PH03425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2542" y="4357694"/>
            <a:ext cx="2677568" cy="18028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pel de arroz">
  <a:themeElements>
    <a:clrScheme name="Papel de arroz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Papel de arroz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Papel de arroz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el de arroz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l de arroz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l de arroz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l de arroz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presentaciones\Papel de arroz.pot</Template>
  <TotalTime>328</TotalTime>
  <Words>2619</Words>
  <Application>Microsoft PowerPoint</Application>
  <PresentationFormat>Presentación en pantalla (4:3)</PresentationFormat>
  <Paragraphs>372</Paragraphs>
  <Slides>45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45</vt:i4>
      </vt:variant>
    </vt:vector>
  </HeadingPairs>
  <TitlesOfParts>
    <vt:vector size="46" baseType="lpstr">
      <vt:lpstr>Papel de arroz</vt:lpstr>
      <vt:lpstr>S I S T E M A S</vt:lpstr>
      <vt:lpstr>CONTENIDO</vt:lpstr>
      <vt:lpstr>SISTEMA</vt:lpstr>
      <vt:lpstr>Clasificación de los sistemas</vt:lpstr>
      <vt:lpstr>Diapositiva 5</vt:lpstr>
      <vt:lpstr>Diapositiva 6</vt:lpstr>
      <vt:lpstr>Diapositiva 7</vt:lpstr>
      <vt:lpstr>Diapositiva 8</vt:lpstr>
      <vt:lpstr>Diapositiva 9</vt:lpstr>
      <vt:lpstr>Diapositiva 10</vt:lpstr>
      <vt:lpstr>SISTEMA</vt:lpstr>
      <vt:lpstr>COMPONENTES O ELEMENTOS  DEL SISTEMA 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RELACIÓN </vt:lpstr>
      <vt:lpstr>RELACIÓN </vt:lpstr>
      <vt:lpstr>RELACIÓN </vt:lpstr>
      <vt:lpstr>RELACIÓN </vt:lpstr>
      <vt:lpstr>RELACIÓN </vt:lpstr>
      <vt:lpstr>RELACIÓN </vt:lpstr>
      <vt:lpstr>RELACIÓN </vt:lpstr>
      <vt:lpstr>RELACIÓN </vt:lpstr>
      <vt:lpstr>OBJETIVOS </vt:lpstr>
      <vt:lpstr>AMBIENTE </vt:lpstr>
      <vt:lpstr>AMBIENTE </vt:lpstr>
      <vt:lpstr>AMBIENTE </vt:lpstr>
      <vt:lpstr>PRINCIPALES CARACTERISTICAS DE UN SISTEMA ABIERTO</vt:lpstr>
      <vt:lpstr>Diapositiva 32</vt:lpstr>
      <vt:lpstr>1. CORRIENTES DE ENTRADA</vt:lpstr>
      <vt:lpstr>1. CORRIENTES DE ENTRADA</vt:lpstr>
      <vt:lpstr>1. CORRIENTES DE ENTRADA</vt:lpstr>
      <vt:lpstr>1. CORRIENTES DE ENTRADA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</vt:vector>
  </TitlesOfParts>
  <Company>RIVERA CORP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 I S T E M A S</dc:title>
  <dc:creator>SANDRA</dc:creator>
  <cp:lastModifiedBy>Sandra Patricia Rivera</cp:lastModifiedBy>
  <cp:revision>48</cp:revision>
  <cp:lastPrinted>1601-01-01T00:00:00Z</cp:lastPrinted>
  <dcterms:created xsi:type="dcterms:W3CDTF">2006-08-08T16:17:42Z</dcterms:created>
  <dcterms:modified xsi:type="dcterms:W3CDTF">2008-06-17T20:11:22Z</dcterms:modified>
</cp:coreProperties>
</file>