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Bebas Neue Bold" charset="1" panose="020B0606020202050201"/>
      <p:regular r:id="rId13"/>
    </p:embeddedFont>
    <p:embeddedFont>
      <p:font typeface="Barlow Condensed Bold" charset="1" panose="00000806000000000000"/>
      <p:regular r:id="rId14"/>
    </p:embeddedFont>
    <p:embeddedFont>
      <p:font typeface="Barlow Condensed" charset="1" panose="00000506000000000000"/>
      <p:regular r:id="rId15"/>
    </p:embeddedFont>
    <p:embeddedFont>
      <p:font typeface="Open Sans" charset="1" panose="020B0606030504020204"/>
      <p:regular r:id="rId16"/>
    </p:embeddedFont>
    <p:embeddedFont>
      <p:font typeface="Canva Sans" charset="1" panose="020B05030305010401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svg" Type="http://schemas.openxmlformats.org/officeDocument/2006/relationships/image"/><Relationship Id="rId11" Target="../media/image14.jpe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2" Target="../media/image7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9.jpe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20.jpe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17.png" Type="http://schemas.openxmlformats.org/officeDocument/2006/relationships/image"/><Relationship Id="rId14" Target="../media/image18.svg" Type="http://schemas.openxmlformats.org/officeDocument/2006/relationships/image"/><Relationship Id="rId15" Target="../media/image21.jpeg" Type="http://schemas.openxmlformats.org/officeDocument/2006/relationships/image"/><Relationship Id="rId2" Target="../media/image7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17.png" Type="http://schemas.openxmlformats.org/officeDocument/2006/relationships/image"/><Relationship Id="rId14" Target="../media/image18.svg" Type="http://schemas.openxmlformats.org/officeDocument/2006/relationships/image"/><Relationship Id="rId15" Target="../media/image22.jpeg" Type="http://schemas.openxmlformats.org/officeDocument/2006/relationships/image"/><Relationship Id="rId2" Target="../media/image7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23.jpe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2" Target="../media/image7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t="0" r="-2031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197691" y="0"/>
            <a:ext cx="13949487" cy="10287000"/>
            <a:chOff x="0" y="0"/>
            <a:chExt cx="16883910" cy="124509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883911" cy="12450980"/>
            </a:xfrm>
            <a:custGeom>
              <a:avLst/>
              <a:gdLst/>
              <a:ahLst/>
              <a:cxnLst/>
              <a:rect r="r" b="b" t="t" l="l"/>
              <a:pathLst>
                <a:path h="12450980" w="16883911">
                  <a:moveTo>
                    <a:pt x="16883911" y="0"/>
                  </a:moveTo>
                  <a:lnTo>
                    <a:pt x="10241206" y="12450980"/>
                  </a:lnTo>
                  <a:lnTo>
                    <a:pt x="0" y="12450980"/>
                  </a:lnTo>
                  <a:lnTo>
                    <a:pt x="6642705" y="0"/>
                  </a:lnTo>
                  <a:lnTo>
                    <a:pt x="16883911" y="0"/>
                  </a:lnTo>
                  <a:close/>
                </a:path>
              </a:pathLst>
            </a:custGeom>
            <a:blipFill>
              <a:blip r:embed="rId3"/>
              <a:stretch>
                <a:fillRect l="-10322" t="0" r="-10322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6837879" y="6701284"/>
            <a:ext cx="11450121" cy="2919984"/>
            <a:chOff x="0" y="0"/>
            <a:chExt cx="3015670" cy="76904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015670" cy="769049"/>
            </a:xfrm>
            <a:custGeom>
              <a:avLst/>
              <a:gdLst/>
              <a:ahLst/>
              <a:cxnLst/>
              <a:rect r="r" b="b" t="t" l="l"/>
              <a:pathLst>
                <a:path h="769049" w="3015670">
                  <a:moveTo>
                    <a:pt x="0" y="0"/>
                  </a:moveTo>
                  <a:lnTo>
                    <a:pt x="3015670" y="0"/>
                  </a:lnTo>
                  <a:lnTo>
                    <a:pt x="3015670" y="769049"/>
                  </a:lnTo>
                  <a:lnTo>
                    <a:pt x="0" y="769049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015670" cy="8071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3547838" y="0"/>
            <a:ext cx="7095676" cy="6208716"/>
            <a:chOff x="0" y="0"/>
            <a:chExt cx="812800" cy="7112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1416060">
            <a:off x="10744412" y="-701442"/>
            <a:ext cx="703257" cy="4114800"/>
          </a:xfrm>
          <a:custGeom>
            <a:avLst/>
            <a:gdLst/>
            <a:ahLst/>
            <a:cxnLst/>
            <a:rect r="r" b="b" t="t" l="l"/>
            <a:pathLst>
              <a:path h="4114800" w="703257">
                <a:moveTo>
                  <a:pt x="0" y="0"/>
                </a:moveTo>
                <a:lnTo>
                  <a:pt x="703257" y="0"/>
                </a:lnTo>
                <a:lnTo>
                  <a:pt x="7032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7274840">
            <a:off x="14535993" y="931678"/>
            <a:ext cx="5446613" cy="3018882"/>
          </a:xfrm>
          <a:custGeom>
            <a:avLst/>
            <a:gdLst/>
            <a:ahLst/>
            <a:cxnLst/>
            <a:rect r="r" b="b" t="t" l="l"/>
            <a:pathLst>
              <a:path h="3018882" w="5446613">
                <a:moveTo>
                  <a:pt x="0" y="0"/>
                </a:moveTo>
                <a:lnTo>
                  <a:pt x="5446614" y="0"/>
                </a:lnTo>
                <a:lnTo>
                  <a:pt x="5446614" y="3018881"/>
                </a:lnTo>
                <a:lnTo>
                  <a:pt x="0" y="30188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378494" y="7249053"/>
            <a:ext cx="8355320" cy="912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355" b="true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ANALISIS TRIBUTARIO </a:t>
            </a:r>
          </a:p>
        </p:txBody>
      </p:sp>
      <p:grpSp>
        <p:nvGrpSpPr>
          <p:cNvPr name="Group 14" id="14"/>
          <p:cNvGrpSpPr/>
          <p:nvPr/>
        </p:nvGrpSpPr>
        <p:grpSpPr>
          <a:xfrm rot="1831014">
            <a:off x="16871036" y="4659302"/>
            <a:ext cx="681115" cy="6532497"/>
            <a:chOff x="0" y="0"/>
            <a:chExt cx="179388" cy="172049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9388" cy="1720493"/>
            </a:xfrm>
            <a:custGeom>
              <a:avLst/>
              <a:gdLst/>
              <a:ahLst/>
              <a:cxnLst/>
              <a:rect r="r" b="b" t="t" l="l"/>
              <a:pathLst>
                <a:path h="1720493" w="179388">
                  <a:moveTo>
                    <a:pt x="0" y="0"/>
                  </a:moveTo>
                  <a:lnTo>
                    <a:pt x="179388" y="0"/>
                  </a:lnTo>
                  <a:lnTo>
                    <a:pt x="179388" y="1720493"/>
                  </a:lnTo>
                  <a:lnTo>
                    <a:pt x="0" y="17204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79388" cy="17585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1671049">
            <a:off x="7534042" y="5863305"/>
            <a:ext cx="681115" cy="5190500"/>
            <a:chOff x="0" y="0"/>
            <a:chExt cx="179388" cy="136704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79388" cy="1367045"/>
            </a:xfrm>
            <a:custGeom>
              <a:avLst/>
              <a:gdLst/>
              <a:ahLst/>
              <a:cxnLst/>
              <a:rect r="r" b="b" t="t" l="l"/>
              <a:pathLst>
                <a:path h="1367045" w="179388">
                  <a:moveTo>
                    <a:pt x="0" y="0"/>
                  </a:moveTo>
                  <a:lnTo>
                    <a:pt x="179388" y="0"/>
                  </a:lnTo>
                  <a:lnTo>
                    <a:pt x="179388" y="1367045"/>
                  </a:lnTo>
                  <a:lnTo>
                    <a:pt x="0" y="1367045"/>
                  </a:lnTo>
                  <a:close/>
                </a:path>
              </a:pathLst>
            </a:custGeom>
            <a:solidFill>
              <a:srgbClr val="F0F9F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79388" cy="14051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20" id="20"/>
          <p:cNvSpPr/>
          <p:nvPr/>
        </p:nvSpPr>
        <p:spPr>
          <a:xfrm flipV="true">
            <a:off x="6459125" y="-2165837"/>
            <a:ext cx="7074362" cy="13253066"/>
          </a:xfrm>
          <a:prstGeom prst="line">
            <a:avLst/>
          </a:prstGeom>
          <a:ln cap="flat" w="95250">
            <a:gradFill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 flipV="true">
            <a:off x="15554781" y="5111745"/>
            <a:ext cx="3315391" cy="5619712"/>
          </a:xfrm>
          <a:prstGeom prst="line">
            <a:avLst/>
          </a:prstGeom>
          <a:ln cap="flat" w="95250">
            <a:gradFill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sp>
        <p:nvSpPr>
          <p:cNvPr name="TextBox 22" id="22"/>
          <p:cNvSpPr txBox="true"/>
          <p:nvPr/>
        </p:nvSpPr>
        <p:spPr>
          <a:xfrm rot="0">
            <a:off x="15067319" y="1055523"/>
            <a:ext cx="2191981" cy="40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74"/>
              </a:lnSpc>
            </a:pPr>
            <a:r>
              <a:rPr lang="en-US" sz="2780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área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827012" y="1486019"/>
            <a:ext cx="6527538" cy="573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45"/>
              </a:lnSpc>
            </a:pPr>
            <a:r>
              <a:rPr lang="en-US" sz="3968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Seminario creación de empresas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t="0" r="-2031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876169" y="360500"/>
            <a:ext cx="981608" cy="307701"/>
            <a:chOff x="0" y="0"/>
            <a:chExt cx="391005" cy="1225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1005" cy="122567"/>
            </a:xfrm>
            <a:custGeom>
              <a:avLst/>
              <a:gdLst/>
              <a:ahLst/>
              <a:cxnLst/>
              <a:rect r="r" b="b" t="t" l="l"/>
              <a:pathLst>
                <a:path h="122567" w="391005">
                  <a:moveTo>
                    <a:pt x="0" y="0"/>
                  </a:moveTo>
                  <a:lnTo>
                    <a:pt x="391005" y="0"/>
                  </a:lnTo>
                  <a:lnTo>
                    <a:pt x="391005" y="122567"/>
                  </a:lnTo>
                  <a:lnTo>
                    <a:pt x="0" y="122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91005" cy="160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572210" y="360500"/>
            <a:ext cx="981608" cy="307701"/>
            <a:chOff x="0" y="0"/>
            <a:chExt cx="391005" cy="1225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1005" cy="122567"/>
            </a:xfrm>
            <a:custGeom>
              <a:avLst/>
              <a:gdLst/>
              <a:ahLst/>
              <a:cxnLst/>
              <a:rect r="r" b="b" t="t" l="l"/>
              <a:pathLst>
                <a:path h="122567" w="391005">
                  <a:moveTo>
                    <a:pt x="0" y="0"/>
                  </a:moveTo>
                  <a:lnTo>
                    <a:pt x="391005" y="0"/>
                  </a:lnTo>
                  <a:lnTo>
                    <a:pt x="391005" y="122567"/>
                  </a:lnTo>
                  <a:lnTo>
                    <a:pt x="0" y="122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91005" cy="160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268193" y="360500"/>
            <a:ext cx="981608" cy="307701"/>
            <a:chOff x="0" y="0"/>
            <a:chExt cx="391005" cy="1225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91005" cy="122567"/>
            </a:xfrm>
            <a:custGeom>
              <a:avLst/>
              <a:gdLst/>
              <a:ahLst/>
              <a:cxnLst/>
              <a:rect r="r" b="b" t="t" l="l"/>
              <a:pathLst>
                <a:path h="122567" w="391005">
                  <a:moveTo>
                    <a:pt x="0" y="0"/>
                  </a:moveTo>
                  <a:lnTo>
                    <a:pt x="391005" y="0"/>
                  </a:lnTo>
                  <a:lnTo>
                    <a:pt x="391005" y="122567"/>
                  </a:lnTo>
                  <a:lnTo>
                    <a:pt x="0" y="122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91005" cy="160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true" flipV="false" rot="-5691543">
            <a:off x="-309401" y="-914380"/>
            <a:ext cx="3886160" cy="3886160"/>
          </a:xfrm>
          <a:custGeom>
            <a:avLst/>
            <a:gdLst/>
            <a:ahLst/>
            <a:cxnLst/>
            <a:rect r="r" b="b" t="t" l="l"/>
            <a:pathLst>
              <a:path h="3886160" w="3886160">
                <a:moveTo>
                  <a:pt x="3886160" y="0"/>
                </a:moveTo>
                <a:lnTo>
                  <a:pt x="0" y="0"/>
                </a:lnTo>
                <a:lnTo>
                  <a:pt x="0" y="3886160"/>
                </a:lnTo>
                <a:lnTo>
                  <a:pt x="3886160" y="3886160"/>
                </a:lnTo>
                <a:lnTo>
                  <a:pt x="38861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225471">
            <a:off x="3345890" y="-420190"/>
            <a:ext cx="2897781" cy="2897781"/>
          </a:xfrm>
          <a:custGeom>
            <a:avLst/>
            <a:gdLst/>
            <a:ahLst/>
            <a:cxnLst/>
            <a:rect r="r" b="b" t="t" l="l"/>
            <a:pathLst>
              <a:path h="2897781" w="2897781">
                <a:moveTo>
                  <a:pt x="0" y="0"/>
                </a:moveTo>
                <a:lnTo>
                  <a:pt x="2897780" y="0"/>
                </a:lnTo>
                <a:lnTo>
                  <a:pt x="2897780" y="2897780"/>
                </a:lnTo>
                <a:lnTo>
                  <a:pt x="0" y="2897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-216853" y="5955347"/>
            <a:ext cx="4331653" cy="4331653"/>
          </a:xfrm>
          <a:custGeom>
            <a:avLst/>
            <a:gdLst/>
            <a:ahLst/>
            <a:cxnLst/>
            <a:rect r="r" b="b" t="t" l="l"/>
            <a:pathLst>
              <a:path h="4331653" w="4331653">
                <a:moveTo>
                  <a:pt x="0" y="0"/>
                </a:moveTo>
                <a:lnTo>
                  <a:pt x="4331653" y="0"/>
                </a:lnTo>
                <a:lnTo>
                  <a:pt x="4331653" y="4331653"/>
                </a:lnTo>
                <a:lnTo>
                  <a:pt x="0" y="43316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2357385" y="2290420"/>
            <a:ext cx="960641" cy="406962"/>
          </a:xfrm>
          <a:custGeom>
            <a:avLst/>
            <a:gdLst/>
            <a:ahLst/>
            <a:cxnLst/>
            <a:rect r="r" b="b" t="t" l="l"/>
            <a:pathLst>
              <a:path h="406962" w="960641">
                <a:moveTo>
                  <a:pt x="0" y="0"/>
                </a:moveTo>
                <a:lnTo>
                  <a:pt x="960640" y="0"/>
                </a:lnTo>
                <a:lnTo>
                  <a:pt x="960640" y="406962"/>
                </a:lnTo>
                <a:lnTo>
                  <a:pt x="0" y="4069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6395451" y="394431"/>
            <a:ext cx="727093" cy="2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true" sz="1712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CONTENT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7274840">
            <a:off x="14679307" y="1014075"/>
            <a:ext cx="5446613" cy="3018882"/>
          </a:xfrm>
          <a:custGeom>
            <a:avLst/>
            <a:gdLst/>
            <a:ahLst/>
            <a:cxnLst/>
            <a:rect r="r" b="b" t="t" l="l"/>
            <a:pathLst>
              <a:path h="3018882" w="5446613">
                <a:moveTo>
                  <a:pt x="0" y="0"/>
                </a:moveTo>
                <a:lnTo>
                  <a:pt x="5446614" y="0"/>
                </a:lnTo>
                <a:lnTo>
                  <a:pt x="5446614" y="3018881"/>
                </a:lnTo>
                <a:lnTo>
                  <a:pt x="0" y="30188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9020201" y="1028700"/>
            <a:ext cx="8229600" cy="8229600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-95377" y="-95377"/>
              <a:ext cx="6540754" cy="6540754"/>
            </a:xfrm>
            <a:custGeom>
              <a:avLst/>
              <a:gdLst/>
              <a:ahLst/>
              <a:cxnLst/>
              <a:rect r="r" b="b" t="t" l="l"/>
              <a:pathLst>
                <a:path h="6540754" w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blipFill>
              <a:blip r:embed="rId11"/>
              <a:stretch>
                <a:fillRect l="-25046" t="0" r="-25046" b="0"/>
              </a:stretch>
            </a:blipFill>
          </p:spPr>
        </p:sp>
      </p:grpSp>
      <p:sp>
        <p:nvSpPr>
          <p:cNvPr name="Freeform 23" id="23"/>
          <p:cNvSpPr/>
          <p:nvPr/>
        </p:nvSpPr>
        <p:spPr>
          <a:xfrm flipH="true" flipV="false" rot="0">
            <a:off x="15571685" y="8921151"/>
            <a:ext cx="1678116" cy="674298"/>
          </a:xfrm>
          <a:custGeom>
            <a:avLst/>
            <a:gdLst/>
            <a:ahLst/>
            <a:cxnLst/>
            <a:rect r="r" b="b" t="t" l="l"/>
            <a:pathLst>
              <a:path h="674298" w="1678116">
                <a:moveTo>
                  <a:pt x="1678116" y="0"/>
                </a:moveTo>
                <a:lnTo>
                  <a:pt x="0" y="0"/>
                </a:lnTo>
                <a:lnTo>
                  <a:pt x="0" y="674298"/>
                </a:lnTo>
                <a:lnTo>
                  <a:pt x="1678116" y="674298"/>
                </a:lnTo>
                <a:lnTo>
                  <a:pt x="167811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948974" y="3609943"/>
            <a:ext cx="7315200" cy="391449"/>
          </a:xfrm>
          <a:custGeom>
            <a:avLst/>
            <a:gdLst/>
            <a:ahLst/>
            <a:cxnLst/>
            <a:rect r="r" b="b" t="t" l="l"/>
            <a:pathLst>
              <a:path h="391449" w="7315200">
                <a:moveTo>
                  <a:pt x="0" y="0"/>
                </a:moveTo>
                <a:lnTo>
                  <a:pt x="7315200" y="0"/>
                </a:lnTo>
                <a:lnTo>
                  <a:pt x="7315200" y="391449"/>
                </a:lnTo>
                <a:lnTo>
                  <a:pt x="0" y="3914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2357385" y="2876704"/>
            <a:ext cx="8010958" cy="740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3"/>
              </a:lnSpc>
            </a:pPr>
            <a:r>
              <a:rPr lang="en-US" sz="5181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QUÉ ES ANALISIS TRIBUTARIO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003427" y="394431"/>
            <a:ext cx="727093" cy="2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true" sz="1712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HOME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699468" y="394431"/>
            <a:ext cx="727093" cy="2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true" sz="1712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ABOUT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28700" y="269356"/>
            <a:ext cx="2961279" cy="528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6"/>
              </a:lnSpc>
            </a:pPr>
            <a:r>
              <a:rPr lang="en-US" sz="3716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Ingoude Company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269492" y="4220467"/>
            <a:ext cx="8186743" cy="3416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1"/>
              </a:lnSpc>
            </a:pPr>
            <a:r>
              <a:rPr lang="en-US" sz="250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 el estudio de todas las obligaciones fiscales que tiene una empresa o emprendedor frente al Estado, así como la planificación de los impuestos que debe pagar de acuerdo con su actividad económica, ingresos, estructura jurídica y ubicación.</a:t>
            </a:r>
          </a:p>
          <a:p>
            <a:pPr algn="l">
              <a:lnSpc>
                <a:spcPts val="3401"/>
              </a:lnSpc>
            </a:pPr>
          </a:p>
          <a:p>
            <a:pPr algn="l">
              <a:lnSpc>
                <a:spcPts val="3401"/>
              </a:lnSpc>
            </a:pPr>
            <a:r>
              <a:rPr lang="en-US" sz="250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 términos simples, consiste en identificar, calcular y planificar los impuestos que deben cumplirse legalmente, para evitar sanciones y optimizar la carga fiscal.</a:t>
            </a:r>
          </a:p>
          <a:p>
            <a:pPr algn="l">
              <a:lnSpc>
                <a:spcPts val="3401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t="0" r="-2031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876169" y="360500"/>
            <a:ext cx="981608" cy="307701"/>
            <a:chOff x="0" y="0"/>
            <a:chExt cx="391005" cy="1225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1005" cy="122567"/>
            </a:xfrm>
            <a:custGeom>
              <a:avLst/>
              <a:gdLst/>
              <a:ahLst/>
              <a:cxnLst/>
              <a:rect r="r" b="b" t="t" l="l"/>
              <a:pathLst>
                <a:path h="122567" w="391005">
                  <a:moveTo>
                    <a:pt x="0" y="0"/>
                  </a:moveTo>
                  <a:lnTo>
                    <a:pt x="391005" y="0"/>
                  </a:lnTo>
                  <a:lnTo>
                    <a:pt x="391005" y="122567"/>
                  </a:lnTo>
                  <a:lnTo>
                    <a:pt x="0" y="122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91005" cy="160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572210" y="360500"/>
            <a:ext cx="981608" cy="307701"/>
            <a:chOff x="0" y="0"/>
            <a:chExt cx="391005" cy="1225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1005" cy="122567"/>
            </a:xfrm>
            <a:custGeom>
              <a:avLst/>
              <a:gdLst/>
              <a:ahLst/>
              <a:cxnLst/>
              <a:rect r="r" b="b" t="t" l="l"/>
              <a:pathLst>
                <a:path h="122567" w="391005">
                  <a:moveTo>
                    <a:pt x="0" y="0"/>
                  </a:moveTo>
                  <a:lnTo>
                    <a:pt x="391005" y="0"/>
                  </a:lnTo>
                  <a:lnTo>
                    <a:pt x="391005" y="122567"/>
                  </a:lnTo>
                  <a:lnTo>
                    <a:pt x="0" y="122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91005" cy="160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268193" y="360500"/>
            <a:ext cx="981608" cy="307701"/>
            <a:chOff x="0" y="0"/>
            <a:chExt cx="391005" cy="1225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91005" cy="122567"/>
            </a:xfrm>
            <a:custGeom>
              <a:avLst/>
              <a:gdLst/>
              <a:ahLst/>
              <a:cxnLst/>
              <a:rect r="r" b="b" t="t" l="l"/>
              <a:pathLst>
                <a:path h="122567" w="391005">
                  <a:moveTo>
                    <a:pt x="0" y="0"/>
                  </a:moveTo>
                  <a:lnTo>
                    <a:pt x="391005" y="0"/>
                  </a:lnTo>
                  <a:lnTo>
                    <a:pt x="391005" y="122567"/>
                  </a:lnTo>
                  <a:lnTo>
                    <a:pt x="0" y="122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91005" cy="160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6395451" y="394431"/>
            <a:ext cx="727093" cy="2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true" sz="1712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CONTENT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7274840">
            <a:off x="14679307" y="1014075"/>
            <a:ext cx="5446613" cy="3018882"/>
          </a:xfrm>
          <a:custGeom>
            <a:avLst/>
            <a:gdLst/>
            <a:ahLst/>
            <a:cxnLst/>
            <a:rect r="r" b="b" t="t" l="l"/>
            <a:pathLst>
              <a:path h="3018882" w="5446613">
                <a:moveTo>
                  <a:pt x="0" y="0"/>
                </a:moveTo>
                <a:lnTo>
                  <a:pt x="5446614" y="0"/>
                </a:lnTo>
                <a:lnTo>
                  <a:pt x="5446614" y="3018881"/>
                </a:lnTo>
                <a:lnTo>
                  <a:pt x="0" y="3018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225471">
            <a:off x="3345890" y="-420190"/>
            <a:ext cx="2897781" cy="2897781"/>
          </a:xfrm>
          <a:custGeom>
            <a:avLst/>
            <a:gdLst/>
            <a:ahLst/>
            <a:cxnLst/>
            <a:rect r="r" b="b" t="t" l="l"/>
            <a:pathLst>
              <a:path h="2897781" w="2897781">
                <a:moveTo>
                  <a:pt x="0" y="0"/>
                </a:moveTo>
                <a:lnTo>
                  <a:pt x="2897780" y="0"/>
                </a:lnTo>
                <a:lnTo>
                  <a:pt x="2897780" y="2897780"/>
                </a:lnTo>
                <a:lnTo>
                  <a:pt x="0" y="2897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5691543">
            <a:off x="-309401" y="-914380"/>
            <a:ext cx="3886160" cy="3886160"/>
          </a:xfrm>
          <a:custGeom>
            <a:avLst/>
            <a:gdLst/>
            <a:ahLst/>
            <a:cxnLst/>
            <a:rect r="r" b="b" t="t" l="l"/>
            <a:pathLst>
              <a:path h="3886160" w="3886160">
                <a:moveTo>
                  <a:pt x="3886160" y="0"/>
                </a:moveTo>
                <a:lnTo>
                  <a:pt x="0" y="0"/>
                </a:lnTo>
                <a:lnTo>
                  <a:pt x="0" y="3886160"/>
                </a:lnTo>
                <a:lnTo>
                  <a:pt x="3886160" y="3886160"/>
                </a:lnTo>
                <a:lnTo>
                  <a:pt x="38861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1028700" y="1028700"/>
            <a:ext cx="9326879" cy="5246370"/>
            <a:chOff x="0" y="0"/>
            <a:chExt cx="6089457" cy="342532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089457" cy="3425320"/>
            </a:xfrm>
            <a:custGeom>
              <a:avLst/>
              <a:gdLst/>
              <a:ahLst/>
              <a:cxnLst/>
              <a:rect r="r" b="b" t="t" l="l"/>
              <a:pathLst>
                <a:path h="3425320" w="6089457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089457" cy="3425320"/>
            </a:xfrm>
            <a:custGeom>
              <a:avLst/>
              <a:gdLst/>
              <a:ahLst/>
              <a:cxnLst/>
              <a:rect r="r" b="b" t="t" l="l"/>
              <a:pathLst>
                <a:path h="3425320" w="6089457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7"/>
              <a:stretch>
                <a:fillRect l="-35041" t="-59949" r="0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7982299" y="3034842"/>
            <a:ext cx="960641" cy="406962"/>
          </a:xfrm>
          <a:custGeom>
            <a:avLst/>
            <a:gdLst/>
            <a:ahLst/>
            <a:cxnLst/>
            <a:rect r="r" b="b" t="t" l="l"/>
            <a:pathLst>
              <a:path h="406962" w="960641">
                <a:moveTo>
                  <a:pt x="0" y="0"/>
                </a:moveTo>
                <a:lnTo>
                  <a:pt x="960641" y="0"/>
                </a:lnTo>
                <a:lnTo>
                  <a:pt x="960641" y="406962"/>
                </a:lnTo>
                <a:lnTo>
                  <a:pt x="0" y="406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5400000">
            <a:off x="-216853" y="5955347"/>
            <a:ext cx="4331653" cy="4331653"/>
          </a:xfrm>
          <a:custGeom>
            <a:avLst/>
            <a:gdLst/>
            <a:ahLst/>
            <a:cxnLst/>
            <a:rect r="r" b="b" t="t" l="l"/>
            <a:pathLst>
              <a:path h="4331653" w="4331653">
                <a:moveTo>
                  <a:pt x="0" y="0"/>
                </a:moveTo>
                <a:lnTo>
                  <a:pt x="4331653" y="0"/>
                </a:lnTo>
                <a:lnTo>
                  <a:pt x="4331653" y="4331653"/>
                </a:lnTo>
                <a:lnTo>
                  <a:pt x="0" y="43316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0">
            <a:off x="15571685" y="8921151"/>
            <a:ext cx="1678116" cy="674298"/>
          </a:xfrm>
          <a:custGeom>
            <a:avLst/>
            <a:gdLst/>
            <a:ahLst/>
            <a:cxnLst/>
            <a:rect r="r" b="b" t="t" l="l"/>
            <a:pathLst>
              <a:path h="674298" w="1678116">
                <a:moveTo>
                  <a:pt x="1678116" y="0"/>
                </a:moveTo>
                <a:lnTo>
                  <a:pt x="0" y="0"/>
                </a:lnTo>
                <a:lnTo>
                  <a:pt x="0" y="674298"/>
                </a:lnTo>
                <a:lnTo>
                  <a:pt x="1678116" y="674298"/>
                </a:lnTo>
                <a:lnTo>
                  <a:pt x="167811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573888" y="4354365"/>
            <a:ext cx="7315200" cy="391449"/>
          </a:xfrm>
          <a:custGeom>
            <a:avLst/>
            <a:gdLst/>
            <a:ahLst/>
            <a:cxnLst/>
            <a:rect r="r" b="b" t="t" l="l"/>
            <a:pathLst>
              <a:path h="391449" w="7315200">
                <a:moveTo>
                  <a:pt x="0" y="0"/>
                </a:moveTo>
                <a:lnTo>
                  <a:pt x="7315200" y="0"/>
                </a:lnTo>
                <a:lnTo>
                  <a:pt x="7315200" y="391449"/>
                </a:lnTo>
                <a:lnTo>
                  <a:pt x="0" y="3914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3003427" y="394431"/>
            <a:ext cx="727093" cy="2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true" sz="1712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HOME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699468" y="394431"/>
            <a:ext cx="727093" cy="2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true" sz="1712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ABOUT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28700" y="269356"/>
            <a:ext cx="2961279" cy="528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6"/>
              </a:lnSpc>
            </a:pPr>
            <a:r>
              <a:rPr lang="en-US" sz="3716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Ingoude Company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982299" y="3621126"/>
            <a:ext cx="7875838" cy="740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3"/>
              </a:lnSpc>
            </a:pPr>
            <a:r>
              <a:rPr lang="en-US" sz="5181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Objetivos del anális</a:t>
            </a:r>
            <a:r>
              <a:rPr lang="en-US" sz="5181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is tributario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926211" y="5164914"/>
            <a:ext cx="13333089" cy="3743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76582" indent="-338291" lvl="1">
              <a:lnSpc>
                <a:spcPts val="4261"/>
              </a:lnSpc>
              <a:buFont typeface="Arial"/>
              <a:buChar char="•"/>
            </a:pPr>
            <a:r>
              <a:rPr lang="en-US" sz="3133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Determinar cuáles impuestos aplican al negocio.</a:t>
            </a:r>
          </a:p>
          <a:p>
            <a:pPr algn="l" marL="676582" indent="-338291" lvl="1">
              <a:lnSpc>
                <a:spcPts val="4261"/>
              </a:lnSpc>
              <a:buFont typeface="Arial"/>
              <a:buChar char="•"/>
            </a:pPr>
            <a:r>
              <a:rPr lang="en-US" sz="3133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Establecer el régimen tributario adecuado (Régimen Simple o Régimen Ordinario).</a:t>
            </a:r>
          </a:p>
          <a:p>
            <a:pPr algn="l" marL="676582" indent="-338291" lvl="1">
              <a:lnSpc>
                <a:spcPts val="4261"/>
              </a:lnSpc>
              <a:buFont typeface="Arial"/>
              <a:buChar char="•"/>
            </a:pPr>
            <a:r>
              <a:rPr lang="en-US" sz="3133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Calcular los impuestos que se pagarán.</a:t>
            </a:r>
          </a:p>
          <a:p>
            <a:pPr algn="l" marL="676582" indent="-338291" lvl="1">
              <a:lnSpc>
                <a:spcPts val="4261"/>
              </a:lnSpc>
              <a:buFont typeface="Arial"/>
              <a:buChar char="•"/>
            </a:pPr>
            <a:r>
              <a:rPr lang="en-US" sz="3133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Planificar fechas de declaración y pago.</a:t>
            </a:r>
          </a:p>
          <a:p>
            <a:pPr algn="l" marL="676582" indent="-338291" lvl="1">
              <a:lnSpc>
                <a:spcPts val="4261"/>
              </a:lnSpc>
              <a:buFont typeface="Arial"/>
              <a:buChar char="•"/>
            </a:pPr>
            <a:r>
              <a:rPr lang="en-US" sz="3133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Asegurar el cumplimiento normativo y evitar sanciones.</a:t>
            </a:r>
          </a:p>
          <a:p>
            <a:pPr algn="l" marL="676582" indent="-338291" lvl="1">
              <a:lnSpc>
                <a:spcPts val="4261"/>
              </a:lnSpc>
              <a:buFont typeface="Arial"/>
              <a:buChar char="•"/>
            </a:pPr>
            <a:r>
              <a:rPr lang="en-US" sz="3133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Proyectar el impacto fiscal en la rentabilidad de la empresa.</a:t>
            </a:r>
          </a:p>
          <a:p>
            <a:pPr algn="l">
              <a:lnSpc>
                <a:spcPts val="4261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t="0" r="-2031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876169" y="360500"/>
            <a:ext cx="981608" cy="307701"/>
            <a:chOff x="0" y="0"/>
            <a:chExt cx="391005" cy="1225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1005" cy="122567"/>
            </a:xfrm>
            <a:custGeom>
              <a:avLst/>
              <a:gdLst/>
              <a:ahLst/>
              <a:cxnLst/>
              <a:rect r="r" b="b" t="t" l="l"/>
              <a:pathLst>
                <a:path h="122567" w="391005">
                  <a:moveTo>
                    <a:pt x="0" y="0"/>
                  </a:moveTo>
                  <a:lnTo>
                    <a:pt x="391005" y="0"/>
                  </a:lnTo>
                  <a:lnTo>
                    <a:pt x="391005" y="122567"/>
                  </a:lnTo>
                  <a:lnTo>
                    <a:pt x="0" y="122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91005" cy="160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572210" y="360500"/>
            <a:ext cx="981608" cy="307701"/>
            <a:chOff x="0" y="0"/>
            <a:chExt cx="391005" cy="1225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1005" cy="122567"/>
            </a:xfrm>
            <a:custGeom>
              <a:avLst/>
              <a:gdLst/>
              <a:ahLst/>
              <a:cxnLst/>
              <a:rect r="r" b="b" t="t" l="l"/>
              <a:pathLst>
                <a:path h="122567" w="391005">
                  <a:moveTo>
                    <a:pt x="0" y="0"/>
                  </a:moveTo>
                  <a:lnTo>
                    <a:pt x="391005" y="0"/>
                  </a:lnTo>
                  <a:lnTo>
                    <a:pt x="391005" y="122567"/>
                  </a:lnTo>
                  <a:lnTo>
                    <a:pt x="0" y="122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91005" cy="160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268193" y="360500"/>
            <a:ext cx="981608" cy="307701"/>
            <a:chOff x="0" y="0"/>
            <a:chExt cx="391005" cy="1225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91005" cy="122567"/>
            </a:xfrm>
            <a:custGeom>
              <a:avLst/>
              <a:gdLst/>
              <a:ahLst/>
              <a:cxnLst/>
              <a:rect r="r" b="b" t="t" l="l"/>
              <a:pathLst>
                <a:path h="122567" w="391005">
                  <a:moveTo>
                    <a:pt x="0" y="0"/>
                  </a:moveTo>
                  <a:lnTo>
                    <a:pt x="391005" y="0"/>
                  </a:lnTo>
                  <a:lnTo>
                    <a:pt x="391005" y="122567"/>
                  </a:lnTo>
                  <a:lnTo>
                    <a:pt x="0" y="122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91005" cy="160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true" flipV="false" rot="-5691543">
            <a:off x="-309401" y="-914380"/>
            <a:ext cx="3886160" cy="3886160"/>
          </a:xfrm>
          <a:custGeom>
            <a:avLst/>
            <a:gdLst/>
            <a:ahLst/>
            <a:cxnLst/>
            <a:rect r="r" b="b" t="t" l="l"/>
            <a:pathLst>
              <a:path h="3886160" w="3886160">
                <a:moveTo>
                  <a:pt x="3886160" y="0"/>
                </a:moveTo>
                <a:lnTo>
                  <a:pt x="0" y="0"/>
                </a:lnTo>
                <a:lnTo>
                  <a:pt x="0" y="3886160"/>
                </a:lnTo>
                <a:lnTo>
                  <a:pt x="3886160" y="3886160"/>
                </a:lnTo>
                <a:lnTo>
                  <a:pt x="38861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225471">
            <a:off x="3345890" y="-420190"/>
            <a:ext cx="2897781" cy="2897781"/>
          </a:xfrm>
          <a:custGeom>
            <a:avLst/>
            <a:gdLst/>
            <a:ahLst/>
            <a:cxnLst/>
            <a:rect r="r" b="b" t="t" l="l"/>
            <a:pathLst>
              <a:path h="2897781" w="2897781">
                <a:moveTo>
                  <a:pt x="0" y="0"/>
                </a:moveTo>
                <a:lnTo>
                  <a:pt x="2897780" y="0"/>
                </a:lnTo>
                <a:lnTo>
                  <a:pt x="2897780" y="2897780"/>
                </a:lnTo>
                <a:lnTo>
                  <a:pt x="0" y="2897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7982299" y="2197082"/>
            <a:ext cx="960641" cy="406962"/>
          </a:xfrm>
          <a:custGeom>
            <a:avLst/>
            <a:gdLst/>
            <a:ahLst/>
            <a:cxnLst/>
            <a:rect r="r" b="b" t="t" l="l"/>
            <a:pathLst>
              <a:path h="406962" w="960641">
                <a:moveTo>
                  <a:pt x="0" y="0"/>
                </a:moveTo>
                <a:lnTo>
                  <a:pt x="960641" y="0"/>
                </a:lnTo>
                <a:lnTo>
                  <a:pt x="960641" y="406963"/>
                </a:lnTo>
                <a:lnTo>
                  <a:pt x="0" y="4069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6395451" y="394431"/>
            <a:ext cx="727093" cy="2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true" sz="1712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CONTENT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7274840">
            <a:off x="14679307" y="1014075"/>
            <a:ext cx="5446613" cy="3018882"/>
          </a:xfrm>
          <a:custGeom>
            <a:avLst/>
            <a:gdLst/>
            <a:ahLst/>
            <a:cxnLst/>
            <a:rect r="r" b="b" t="t" l="l"/>
            <a:pathLst>
              <a:path h="3018882" w="5446613">
                <a:moveTo>
                  <a:pt x="0" y="0"/>
                </a:moveTo>
                <a:lnTo>
                  <a:pt x="5446614" y="0"/>
                </a:lnTo>
                <a:lnTo>
                  <a:pt x="5446614" y="3018881"/>
                </a:lnTo>
                <a:lnTo>
                  <a:pt x="0" y="30188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5400000">
            <a:off x="-216853" y="5955347"/>
            <a:ext cx="4331653" cy="4331653"/>
          </a:xfrm>
          <a:custGeom>
            <a:avLst/>
            <a:gdLst/>
            <a:ahLst/>
            <a:cxnLst/>
            <a:rect r="r" b="b" t="t" l="l"/>
            <a:pathLst>
              <a:path h="4331653" w="4331653">
                <a:moveTo>
                  <a:pt x="0" y="0"/>
                </a:moveTo>
                <a:lnTo>
                  <a:pt x="4331653" y="0"/>
                </a:lnTo>
                <a:lnTo>
                  <a:pt x="4331653" y="4331653"/>
                </a:lnTo>
                <a:lnTo>
                  <a:pt x="0" y="43316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1028700" y="1028700"/>
            <a:ext cx="7315200" cy="8229600"/>
            <a:chOff x="0" y="0"/>
            <a:chExt cx="5370413" cy="604171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370413" cy="6041715"/>
            </a:xfrm>
            <a:custGeom>
              <a:avLst/>
              <a:gdLst/>
              <a:ahLst/>
              <a:cxnLst/>
              <a:rect r="r" b="b" t="t" l="l"/>
              <a:pathLst>
                <a:path h="6041715" w="5370413">
                  <a:moveTo>
                    <a:pt x="0" y="6041715"/>
                  </a:moveTo>
                  <a:lnTo>
                    <a:pt x="0" y="0"/>
                  </a:lnTo>
                  <a:cubicBezTo>
                    <a:pt x="1790138" y="2013905"/>
                    <a:pt x="3580275" y="4027810"/>
                    <a:pt x="5370413" y="6041715"/>
                  </a:cubicBezTo>
                  <a:lnTo>
                    <a:pt x="0" y="6041715"/>
                  </a:lnTo>
                  <a:close/>
                </a:path>
              </a:pathLst>
            </a:custGeom>
            <a:solidFill>
              <a:srgbClr val="F9D549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70413" cy="6041715"/>
            </a:xfrm>
            <a:custGeom>
              <a:avLst/>
              <a:gdLst/>
              <a:ahLst/>
              <a:cxnLst/>
              <a:rect r="r" b="b" t="t" l="l"/>
              <a:pathLst>
                <a:path h="6041715" w="5370413">
                  <a:moveTo>
                    <a:pt x="0" y="6041715"/>
                  </a:moveTo>
                  <a:lnTo>
                    <a:pt x="0" y="0"/>
                  </a:lnTo>
                  <a:cubicBezTo>
                    <a:pt x="1790138" y="2013905"/>
                    <a:pt x="3580275" y="4027810"/>
                    <a:pt x="5370413" y="6041715"/>
                  </a:cubicBezTo>
                  <a:lnTo>
                    <a:pt x="0" y="6041715"/>
                  </a:lnTo>
                  <a:close/>
                </a:path>
              </a:pathLst>
            </a:custGeom>
            <a:blipFill>
              <a:blip r:embed="rId11"/>
              <a:stretch>
                <a:fillRect l="-34427" t="0" r="-34427" b="0"/>
              </a:stretch>
            </a:blipFill>
          </p:spPr>
        </p:sp>
      </p:grpSp>
      <p:sp>
        <p:nvSpPr>
          <p:cNvPr name="Freeform 24" id="24"/>
          <p:cNvSpPr/>
          <p:nvPr/>
        </p:nvSpPr>
        <p:spPr>
          <a:xfrm flipH="true" flipV="false" rot="0">
            <a:off x="15571685" y="8921151"/>
            <a:ext cx="1678116" cy="674298"/>
          </a:xfrm>
          <a:custGeom>
            <a:avLst/>
            <a:gdLst/>
            <a:ahLst/>
            <a:cxnLst/>
            <a:rect r="r" b="b" t="t" l="l"/>
            <a:pathLst>
              <a:path h="674298" w="1678116">
                <a:moveTo>
                  <a:pt x="1678116" y="0"/>
                </a:moveTo>
                <a:lnTo>
                  <a:pt x="0" y="0"/>
                </a:lnTo>
                <a:lnTo>
                  <a:pt x="0" y="674298"/>
                </a:lnTo>
                <a:lnTo>
                  <a:pt x="1678116" y="674298"/>
                </a:lnTo>
                <a:lnTo>
                  <a:pt x="167811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573888" y="3516605"/>
            <a:ext cx="7315200" cy="391449"/>
          </a:xfrm>
          <a:custGeom>
            <a:avLst/>
            <a:gdLst/>
            <a:ahLst/>
            <a:cxnLst/>
            <a:rect r="r" b="b" t="t" l="l"/>
            <a:pathLst>
              <a:path h="391449" w="7315200">
                <a:moveTo>
                  <a:pt x="0" y="0"/>
                </a:moveTo>
                <a:lnTo>
                  <a:pt x="7315200" y="0"/>
                </a:lnTo>
                <a:lnTo>
                  <a:pt x="7315200" y="391449"/>
                </a:lnTo>
                <a:lnTo>
                  <a:pt x="0" y="3914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8330554" y="1825880"/>
            <a:ext cx="8428444" cy="1442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3"/>
              </a:lnSpc>
            </a:pPr>
            <a:r>
              <a:rPr lang="en-US" sz="5181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Análisis tribu</a:t>
            </a:r>
            <a:r>
              <a:rPr lang="en-US" sz="5181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tario</a:t>
            </a:r>
          </a:p>
          <a:p>
            <a:pPr algn="ctr">
              <a:lnSpc>
                <a:spcPts val="5543"/>
              </a:lnSpc>
            </a:pPr>
            <a:r>
              <a:rPr lang="en-US" sz="5181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 (orientado a un plan de negocio)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003427" y="394431"/>
            <a:ext cx="727093" cy="2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true" sz="1712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HOME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699468" y="394431"/>
            <a:ext cx="727093" cy="2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true" sz="1712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ABOUT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8700" y="269356"/>
            <a:ext cx="2961279" cy="528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6"/>
              </a:lnSpc>
            </a:pPr>
            <a:r>
              <a:rPr lang="en-US" sz="3716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Ingoude Company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864673" y="3655180"/>
            <a:ext cx="9257871" cy="5083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37"/>
              </a:lnSpc>
            </a:pPr>
          </a:p>
          <a:p>
            <a:pPr algn="l">
              <a:lnSpc>
                <a:spcPts val="4037"/>
              </a:lnSpc>
            </a:pPr>
            <a:r>
              <a:rPr lang="en-US" sz="2968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¿Qué comprende el análisis tributario de un plan de negocio?</a:t>
            </a:r>
          </a:p>
          <a:p>
            <a:pPr algn="l">
              <a:lnSpc>
                <a:spcPts val="4037"/>
              </a:lnSpc>
            </a:pPr>
          </a:p>
          <a:p>
            <a:pPr algn="l">
              <a:lnSpc>
                <a:spcPts val="4037"/>
              </a:lnSpc>
            </a:pPr>
            <a:r>
              <a:rPr lang="en-US" sz="2968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identificar obligaciones tributarias (impuestos nacionales y locales), régimen tributario aplicable, carga tributaria proyectada (impuestos y contribuciones), planeación fiscal legal y cumplimiento (declaraciones, calendarios y retenciones). </a:t>
            </a:r>
          </a:p>
          <a:p>
            <a:pPr algn="l">
              <a:lnSpc>
                <a:spcPts val="4037"/>
              </a:lnSpc>
            </a:pPr>
            <a:r>
              <a:rPr lang="en-US" sz="2968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Debe mostrar el flujo de caja fiscal del negocio y su impacto en la rentabilidad.</a:t>
            </a:r>
          </a:p>
          <a:p>
            <a:pPr algn="l">
              <a:lnSpc>
                <a:spcPts val="4037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t="0" r="-2031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876169" y="360500"/>
            <a:ext cx="981608" cy="307701"/>
            <a:chOff x="0" y="0"/>
            <a:chExt cx="391005" cy="1225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1005" cy="122567"/>
            </a:xfrm>
            <a:custGeom>
              <a:avLst/>
              <a:gdLst/>
              <a:ahLst/>
              <a:cxnLst/>
              <a:rect r="r" b="b" t="t" l="l"/>
              <a:pathLst>
                <a:path h="122567" w="391005">
                  <a:moveTo>
                    <a:pt x="0" y="0"/>
                  </a:moveTo>
                  <a:lnTo>
                    <a:pt x="391005" y="0"/>
                  </a:lnTo>
                  <a:lnTo>
                    <a:pt x="391005" y="122567"/>
                  </a:lnTo>
                  <a:lnTo>
                    <a:pt x="0" y="122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91005" cy="160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572210" y="360500"/>
            <a:ext cx="981608" cy="307701"/>
            <a:chOff x="0" y="0"/>
            <a:chExt cx="391005" cy="1225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1005" cy="122567"/>
            </a:xfrm>
            <a:custGeom>
              <a:avLst/>
              <a:gdLst/>
              <a:ahLst/>
              <a:cxnLst/>
              <a:rect r="r" b="b" t="t" l="l"/>
              <a:pathLst>
                <a:path h="122567" w="391005">
                  <a:moveTo>
                    <a:pt x="0" y="0"/>
                  </a:moveTo>
                  <a:lnTo>
                    <a:pt x="391005" y="0"/>
                  </a:lnTo>
                  <a:lnTo>
                    <a:pt x="391005" y="122567"/>
                  </a:lnTo>
                  <a:lnTo>
                    <a:pt x="0" y="122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91005" cy="160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268193" y="360500"/>
            <a:ext cx="981608" cy="307701"/>
            <a:chOff x="0" y="0"/>
            <a:chExt cx="391005" cy="1225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91005" cy="122567"/>
            </a:xfrm>
            <a:custGeom>
              <a:avLst/>
              <a:gdLst/>
              <a:ahLst/>
              <a:cxnLst/>
              <a:rect r="r" b="b" t="t" l="l"/>
              <a:pathLst>
                <a:path h="122567" w="391005">
                  <a:moveTo>
                    <a:pt x="0" y="0"/>
                  </a:moveTo>
                  <a:lnTo>
                    <a:pt x="391005" y="0"/>
                  </a:lnTo>
                  <a:lnTo>
                    <a:pt x="391005" y="122567"/>
                  </a:lnTo>
                  <a:lnTo>
                    <a:pt x="0" y="122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91005" cy="160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6395451" y="394431"/>
            <a:ext cx="727093" cy="2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true" sz="1712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CONTENT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7274840">
            <a:off x="14679307" y="1014075"/>
            <a:ext cx="5446613" cy="3018882"/>
          </a:xfrm>
          <a:custGeom>
            <a:avLst/>
            <a:gdLst/>
            <a:ahLst/>
            <a:cxnLst/>
            <a:rect r="r" b="b" t="t" l="l"/>
            <a:pathLst>
              <a:path h="3018882" w="5446613">
                <a:moveTo>
                  <a:pt x="0" y="0"/>
                </a:moveTo>
                <a:lnTo>
                  <a:pt x="5446614" y="0"/>
                </a:lnTo>
                <a:lnTo>
                  <a:pt x="5446614" y="3018881"/>
                </a:lnTo>
                <a:lnTo>
                  <a:pt x="0" y="3018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225471">
            <a:off x="3345890" y="-420190"/>
            <a:ext cx="2897781" cy="2897781"/>
          </a:xfrm>
          <a:custGeom>
            <a:avLst/>
            <a:gdLst/>
            <a:ahLst/>
            <a:cxnLst/>
            <a:rect r="r" b="b" t="t" l="l"/>
            <a:pathLst>
              <a:path h="2897781" w="2897781">
                <a:moveTo>
                  <a:pt x="0" y="0"/>
                </a:moveTo>
                <a:lnTo>
                  <a:pt x="2897780" y="0"/>
                </a:lnTo>
                <a:lnTo>
                  <a:pt x="2897780" y="2897780"/>
                </a:lnTo>
                <a:lnTo>
                  <a:pt x="0" y="2897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5691543">
            <a:off x="-309401" y="-914380"/>
            <a:ext cx="3886160" cy="3886160"/>
          </a:xfrm>
          <a:custGeom>
            <a:avLst/>
            <a:gdLst/>
            <a:ahLst/>
            <a:cxnLst/>
            <a:rect r="r" b="b" t="t" l="l"/>
            <a:pathLst>
              <a:path h="3886160" w="3886160">
                <a:moveTo>
                  <a:pt x="3886160" y="0"/>
                </a:moveTo>
                <a:lnTo>
                  <a:pt x="0" y="0"/>
                </a:lnTo>
                <a:lnTo>
                  <a:pt x="0" y="3886160"/>
                </a:lnTo>
                <a:lnTo>
                  <a:pt x="3886160" y="3886160"/>
                </a:lnTo>
                <a:lnTo>
                  <a:pt x="38861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-216853" y="5955347"/>
            <a:ext cx="4331653" cy="4331653"/>
          </a:xfrm>
          <a:custGeom>
            <a:avLst/>
            <a:gdLst/>
            <a:ahLst/>
            <a:cxnLst/>
            <a:rect r="r" b="b" t="t" l="l"/>
            <a:pathLst>
              <a:path h="4331653" w="4331653">
                <a:moveTo>
                  <a:pt x="0" y="0"/>
                </a:moveTo>
                <a:lnTo>
                  <a:pt x="4331653" y="0"/>
                </a:lnTo>
                <a:lnTo>
                  <a:pt x="4331653" y="4331653"/>
                </a:lnTo>
                <a:lnTo>
                  <a:pt x="0" y="43316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2357385" y="2290420"/>
            <a:ext cx="960641" cy="406962"/>
          </a:xfrm>
          <a:custGeom>
            <a:avLst/>
            <a:gdLst/>
            <a:ahLst/>
            <a:cxnLst/>
            <a:rect r="r" b="b" t="t" l="l"/>
            <a:pathLst>
              <a:path h="406962" w="960641">
                <a:moveTo>
                  <a:pt x="0" y="0"/>
                </a:moveTo>
                <a:lnTo>
                  <a:pt x="960640" y="0"/>
                </a:lnTo>
                <a:lnTo>
                  <a:pt x="960640" y="406962"/>
                </a:lnTo>
                <a:lnTo>
                  <a:pt x="0" y="4069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0">
            <a:off x="15571685" y="8921151"/>
            <a:ext cx="1678116" cy="674298"/>
          </a:xfrm>
          <a:custGeom>
            <a:avLst/>
            <a:gdLst/>
            <a:ahLst/>
            <a:cxnLst/>
            <a:rect r="r" b="b" t="t" l="l"/>
            <a:pathLst>
              <a:path h="674298" w="1678116">
                <a:moveTo>
                  <a:pt x="1678116" y="0"/>
                </a:moveTo>
                <a:lnTo>
                  <a:pt x="0" y="0"/>
                </a:lnTo>
                <a:lnTo>
                  <a:pt x="0" y="674298"/>
                </a:lnTo>
                <a:lnTo>
                  <a:pt x="1678116" y="674298"/>
                </a:lnTo>
                <a:lnTo>
                  <a:pt x="167811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948974" y="4346642"/>
            <a:ext cx="7315200" cy="391449"/>
          </a:xfrm>
          <a:custGeom>
            <a:avLst/>
            <a:gdLst/>
            <a:ahLst/>
            <a:cxnLst/>
            <a:rect r="r" b="b" t="t" l="l"/>
            <a:pathLst>
              <a:path h="391449" w="7315200">
                <a:moveTo>
                  <a:pt x="0" y="0"/>
                </a:moveTo>
                <a:lnTo>
                  <a:pt x="7315200" y="0"/>
                </a:lnTo>
                <a:lnTo>
                  <a:pt x="7315200" y="391449"/>
                </a:lnTo>
                <a:lnTo>
                  <a:pt x="0" y="3914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7922922" y="1028700"/>
            <a:ext cx="9326879" cy="5246370"/>
            <a:chOff x="0" y="0"/>
            <a:chExt cx="6089457" cy="342532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089457" cy="3425320"/>
            </a:xfrm>
            <a:custGeom>
              <a:avLst/>
              <a:gdLst/>
              <a:ahLst/>
              <a:cxnLst/>
              <a:rect r="r" b="b" t="t" l="l"/>
              <a:pathLst>
                <a:path h="3425320" w="6089457">
                  <a:moveTo>
                    <a:pt x="6089457" y="3425320"/>
                  </a:moveTo>
                  <a:lnTo>
                    <a:pt x="6089457" y="0"/>
                  </a:lnTo>
                  <a:lnTo>
                    <a:pt x="0" y="0"/>
                  </a:lnTo>
                  <a:cubicBezTo>
                    <a:pt x="2029819" y="1141773"/>
                    <a:pt x="4059638" y="2283546"/>
                    <a:pt x="6089457" y="3425320"/>
                  </a:cubicBezTo>
                  <a:close/>
                </a:path>
              </a:pathLst>
            </a:custGeom>
            <a:solidFill>
              <a:srgbClr val="539BE0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089457" cy="3425320"/>
            </a:xfrm>
            <a:custGeom>
              <a:avLst/>
              <a:gdLst/>
              <a:ahLst/>
              <a:cxnLst/>
              <a:rect r="r" b="b" t="t" l="l"/>
              <a:pathLst>
                <a:path h="3425320" w="6089457">
                  <a:moveTo>
                    <a:pt x="6089457" y="3425320"/>
                  </a:moveTo>
                  <a:lnTo>
                    <a:pt x="6089457" y="0"/>
                  </a:lnTo>
                  <a:lnTo>
                    <a:pt x="0" y="0"/>
                  </a:lnTo>
                  <a:cubicBezTo>
                    <a:pt x="2029819" y="1141773"/>
                    <a:pt x="4059638" y="2283546"/>
                    <a:pt x="6089457" y="3425320"/>
                  </a:cubicBezTo>
                  <a:close/>
                </a:path>
              </a:pathLst>
            </a:custGeom>
            <a:blipFill>
              <a:blip r:embed="rId15"/>
              <a:stretch>
                <a:fillRect l="0" t="-37380" r="-15986" b="0"/>
              </a:stretch>
            </a:blip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13003427" y="394431"/>
            <a:ext cx="727093" cy="2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true" sz="1712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HOME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699468" y="394431"/>
            <a:ext cx="727093" cy="2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true" sz="1712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ABOUT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28700" y="269356"/>
            <a:ext cx="2961279" cy="528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6"/>
              </a:lnSpc>
            </a:pPr>
            <a:r>
              <a:rPr lang="en-US" sz="3716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Ingoude Company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41385" y="3409977"/>
            <a:ext cx="7625879" cy="5748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3"/>
              </a:lnSpc>
            </a:pPr>
            <a:r>
              <a:rPr lang="en-US" sz="306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Elementos que incluye</a:t>
            </a:r>
          </a:p>
          <a:p>
            <a:pPr algn="l" marL="660986" indent="-330493" lvl="1">
              <a:lnSpc>
                <a:spcPts val="4163"/>
              </a:lnSpc>
              <a:buAutoNum type="arabicPeriod" startAt="1"/>
            </a:pPr>
            <a:r>
              <a:rPr lang="en-US" sz="306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Identificación de impuestos aplicables, por ejemplo:</a:t>
            </a:r>
          </a:p>
          <a:p>
            <a:pPr algn="l" marL="1321972" indent="-440657" lvl="2">
              <a:lnSpc>
                <a:spcPts val="4163"/>
              </a:lnSpc>
              <a:buFont typeface="Arial"/>
              <a:buChar char="⚬"/>
            </a:pPr>
            <a:r>
              <a:rPr lang="en-US" sz="306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Impuesto de Renta</a:t>
            </a:r>
          </a:p>
          <a:p>
            <a:pPr algn="l" marL="1321972" indent="-440657" lvl="2">
              <a:lnSpc>
                <a:spcPts val="4163"/>
              </a:lnSpc>
              <a:buFont typeface="Arial"/>
              <a:buChar char="⚬"/>
            </a:pPr>
            <a:r>
              <a:rPr lang="en-US" sz="306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IVA</a:t>
            </a:r>
          </a:p>
          <a:p>
            <a:pPr algn="l" marL="1321972" indent="-440657" lvl="2">
              <a:lnSpc>
                <a:spcPts val="4163"/>
              </a:lnSpc>
              <a:buFont typeface="Arial"/>
              <a:buChar char="⚬"/>
            </a:pPr>
            <a:r>
              <a:rPr lang="en-US" sz="306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ICA (Impuesto de Industria y Comercio)</a:t>
            </a:r>
          </a:p>
          <a:p>
            <a:pPr algn="l" marL="1321972" indent="-440657" lvl="2">
              <a:lnSpc>
                <a:spcPts val="4163"/>
              </a:lnSpc>
              <a:buFont typeface="Arial"/>
              <a:buChar char="⚬"/>
            </a:pPr>
            <a:r>
              <a:rPr lang="en-US" sz="306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Retenciones en la fuente</a:t>
            </a:r>
          </a:p>
          <a:p>
            <a:pPr algn="l" marL="1321972" indent="-440657" lvl="2">
              <a:lnSpc>
                <a:spcPts val="4163"/>
              </a:lnSpc>
              <a:buFont typeface="Arial"/>
              <a:buChar char="⚬"/>
            </a:pPr>
            <a:r>
              <a:rPr lang="en-US" sz="306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Aportes a seguridad social y parafiscales</a:t>
            </a:r>
          </a:p>
          <a:p>
            <a:pPr algn="l" marL="660986" indent="-330493" lvl="1">
              <a:lnSpc>
                <a:spcPts val="4163"/>
              </a:lnSpc>
              <a:buAutoNum type="arabicPeriod" startAt="1"/>
            </a:pPr>
            <a:r>
              <a:rPr lang="en-US" sz="306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Determinación del régimen tributario</a:t>
            </a:r>
          </a:p>
          <a:p>
            <a:pPr algn="l" marL="1321972" indent="-440657" lvl="2">
              <a:lnSpc>
                <a:spcPts val="4163"/>
              </a:lnSpc>
              <a:buFont typeface="Arial"/>
              <a:buChar char="⚬"/>
            </a:pPr>
            <a:r>
              <a:rPr lang="en-US" sz="306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Régimen Ordinario</a:t>
            </a:r>
          </a:p>
          <a:p>
            <a:pPr algn="l" marL="1321972" indent="-440657" lvl="2">
              <a:lnSpc>
                <a:spcPts val="4163"/>
              </a:lnSpc>
              <a:buFont typeface="Arial"/>
              <a:buChar char="⚬"/>
            </a:pPr>
            <a:r>
              <a:rPr lang="en-US" sz="306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Régimen Simple de Tributación (RST)</a:t>
            </a:r>
          </a:p>
          <a:p>
            <a:pPr algn="l">
              <a:lnSpc>
                <a:spcPts val="4163"/>
              </a:lnSpc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9721942" y="4289492"/>
            <a:ext cx="9700537" cy="4878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47"/>
              </a:lnSpc>
            </a:pPr>
            <a:r>
              <a:rPr lang="en-US" sz="3196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3. Proyección de impuestos</a:t>
            </a:r>
          </a:p>
          <a:p>
            <a:pPr algn="l" marL="690207" indent="-345104" lvl="1">
              <a:lnSpc>
                <a:spcPts val="4347"/>
              </a:lnSpc>
              <a:buFont typeface="Arial"/>
              <a:buChar char="•"/>
            </a:pPr>
            <a:r>
              <a:rPr lang="en-US" sz="3196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Estimación anual y mensual de pagos</a:t>
            </a:r>
          </a:p>
          <a:p>
            <a:pPr algn="l" marL="690207" indent="-345104" lvl="1">
              <a:lnSpc>
                <a:spcPts val="4347"/>
              </a:lnSpc>
              <a:buFont typeface="Arial"/>
              <a:buChar char="•"/>
            </a:pPr>
            <a:r>
              <a:rPr lang="en-US" sz="3196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Efecto fiscal en utilidad y flujo de caja</a:t>
            </a:r>
          </a:p>
          <a:p>
            <a:pPr algn="l">
              <a:lnSpc>
                <a:spcPts val="4347"/>
              </a:lnSpc>
            </a:pPr>
            <a:r>
              <a:rPr lang="en-US" sz="3196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4. </a:t>
            </a:r>
            <a:r>
              <a:rPr lang="en-US" sz="3196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Calendario tributario</a:t>
            </a:r>
          </a:p>
          <a:p>
            <a:pPr algn="l" marL="690207" indent="-345104" lvl="1">
              <a:lnSpc>
                <a:spcPts val="4347"/>
              </a:lnSpc>
              <a:buFont typeface="Arial"/>
              <a:buChar char="•"/>
            </a:pPr>
            <a:r>
              <a:rPr lang="en-US" sz="3196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Fechas de presentación y pago</a:t>
            </a:r>
          </a:p>
          <a:p>
            <a:pPr algn="l">
              <a:lnSpc>
                <a:spcPts val="4347"/>
              </a:lnSpc>
            </a:pPr>
            <a:r>
              <a:rPr lang="en-US" sz="3196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5. </a:t>
            </a:r>
            <a:r>
              <a:rPr lang="en-US" sz="3196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Documentación y cumplimiento</a:t>
            </a:r>
          </a:p>
          <a:p>
            <a:pPr algn="l" marL="690207" indent="-345104" lvl="1">
              <a:lnSpc>
                <a:spcPts val="4347"/>
              </a:lnSpc>
              <a:buFont typeface="Arial"/>
              <a:buChar char="•"/>
            </a:pPr>
            <a:r>
              <a:rPr lang="en-US" sz="3196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Registro RUT, facturación electrónica, </a:t>
            </a:r>
          </a:p>
          <a:p>
            <a:pPr algn="l">
              <a:lnSpc>
                <a:spcPts val="4347"/>
              </a:lnSpc>
            </a:pPr>
            <a:r>
              <a:rPr lang="en-US" sz="3196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     </a:t>
            </a:r>
            <a:r>
              <a:rPr lang="en-US" sz="3196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libros contables, etc.</a:t>
            </a:r>
          </a:p>
          <a:p>
            <a:pPr algn="l">
              <a:lnSpc>
                <a:spcPts val="4347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t="0" r="-2031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876169" y="360500"/>
            <a:ext cx="981608" cy="307701"/>
            <a:chOff x="0" y="0"/>
            <a:chExt cx="391005" cy="1225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1005" cy="122567"/>
            </a:xfrm>
            <a:custGeom>
              <a:avLst/>
              <a:gdLst/>
              <a:ahLst/>
              <a:cxnLst/>
              <a:rect r="r" b="b" t="t" l="l"/>
              <a:pathLst>
                <a:path h="122567" w="391005">
                  <a:moveTo>
                    <a:pt x="0" y="0"/>
                  </a:moveTo>
                  <a:lnTo>
                    <a:pt x="391005" y="0"/>
                  </a:lnTo>
                  <a:lnTo>
                    <a:pt x="391005" y="122567"/>
                  </a:lnTo>
                  <a:lnTo>
                    <a:pt x="0" y="122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91005" cy="160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572210" y="360500"/>
            <a:ext cx="981608" cy="307701"/>
            <a:chOff x="0" y="0"/>
            <a:chExt cx="391005" cy="1225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1005" cy="122567"/>
            </a:xfrm>
            <a:custGeom>
              <a:avLst/>
              <a:gdLst/>
              <a:ahLst/>
              <a:cxnLst/>
              <a:rect r="r" b="b" t="t" l="l"/>
              <a:pathLst>
                <a:path h="122567" w="391005">
                  <a:moveTo>
                    <a:pt x="0" y="0"/>
                  </a:moveTo>
                  <a:lnTo>
                    <a:pt x="391005" y="0"/>
                  </a:lnTo>
                  <a:lnTo>
                    <a:pt x="391005" y="122567"/>
                  </a:lnTo>
                  <a:lnTo>
                    <a:pt x="0" y="122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91005" cy="160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268193" y="360500"/>
            <a:ext cx="981608" cy="307701"/>
            <a:chOff x="0" y="0"/>
            <a:chExt cx="391005" cy="1225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91005" cy="122567"/>
            </a:xfrm>
            <a:custGeom>
              <a:avLst/>
              <a:gdLst/>
              <a:ahLst/>
              <a:cxnLst/>
              <a:rect r="r" b="b" t="t" l="l"/>
              <a:pathLst>
                <a:path h="122567" w="391005">
                  <a:moveTo>
                    <a:pt x="0" y="0"/>
                  </a:moveTo>
                  <a:lnTo>
                    <a:pt x="391005" y="0"/>
                  </a:lnTo>
                  <a:lnTo>
                    <a:pt x="391005" y="122567"/>
                  </a:lnTo>
                  <a:lnTo>
                    <a:pt x="0" y="122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91005" cy="160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6395451" y="394431"/>
            <a:ext cx="727093" cy="2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true" sz="1712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CONTENT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7274840">
            <a:off x="14679307" y="1014075"/>
            <a:ext cx="5446613" cy="3018882"/>
          </a:xfrm>
          <a:custGeom>
            <a:avLst/>
            <a:gdLst/>
            <a:ahLst/>
            <a:cxnLst/>
            <a:rect r="r" b="b" t="t" l="l"/>
            <a:pathLst>
              <a:path h="3018882" w="5446613">
                <a:moveTo>
                  <a:pt x="0" y="0"/>
                </a:moveTo>
                <a:lnTo>
                  <a:pt x="5446614" y="0"/>
                </a:lnTo>
                <a:lnTo>
                  <a:pt x="5446614" y="3018881"/>
                </a:lnTo>
                <a:lnTo>
                  <a:pt x="0" y="3018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225471">
            <a:off x="3345890" y="-420190"/>
            <a:ext cx="2897781" cy="2897781"/>
          </a:xfrm>
          <a:custGeom>
            <a:avLst/>
            <a:gdLst/>
            <a:ahLst/>
            <a:cxnLst/>
            <a:rect r="r" b="b" t="t" l="l"/>
            <a:pathLst>
              <a:path h="2897781" w="2897781">
                <a:moveTo>
                  <a:pt x="0" y="0"/>
                </a:moveTo>
                <a:lnTo>
                  <a:pt x="2897780" y="0"/>
                </a:lnTo>
                <a:lnTo>
                  <a:pt x="2897780" y="2897780"/>
                </a:lnTo>
                <a:lnTo>
                  <a:pt x="0" y="2897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5691543">
            <a:off x="-309401" y="-914380"/>
            <a:ext cx="3886160" cy="3886160"/>
          </a:xfrm>
          <a:custGeom>
            <a:avLst/>
            <a:gdLst/>
            <a:ahLst/>
            <a:cxnLst/>
            <a:rect r="r" b="b" t="t" l="l"/>
            <a:pathLst>
              <a:path h="3886160" w="3886160">
                <a:moveTo>
                  <a:pt x="3886160" y="0"/>
                </a:moveTo>
                <a:lnTo>
                  <a:pt x="0" y="0"/>
                </a:lnTo>
                <a:lnTo>
                  <a:pt x="0" y="3886160"/>
                </a:lnTo>
                <a:lnTo>
                  <a:pt x="3886160" y="3886160"/>
                </a:lnTo>
                <a:lnTo>
                  <a:pt x="38861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7982299" y="2080411"/>
            <a:ext cx="960641" cy="406962"/>
          </a:xfrm>
          <a:custGeom>
            <a:avLst/>
            <a:gdLst/>
            <a:ahLst/>
            <a:cxnLst/>
            <a:rect r="r" b="b" t="t" l="l"/>
            <a:pathLst>
              <a:path h="406962" w="960641">
                <a:moveTo>
                  <a:pt x="0" y="0"/>
                </a:moveTo>
                <a:lnTo>
                  <a:pt x="960641" y="0"/>
                </a:lnTo>
                <a:lnTo>
                  <a:pt x="960641" y="406962"/>
                </a:lnTo>
                <a:lnTo>
                  <a:pt x="0" y="4069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5400000">
            <a:off x="-216853" y="5955347"/>
            <a:ext cx="4331653" cy="4331653"/>
          </a:xfrm>
          <a:custGeom>
            <a:avLst/>
            <a:gdLst/>
            <a:ahLst/>
            <a:cxnLst/>
            <a:rect r="r" b="b" t="t" l="l"/>
            <a:pathLst>
              <a:path h="4331653" w="4331653">
                <a:moveTo>
                  <a:pt x="0" y="0"/>
                </a:moveTo>
                <a:lnTo>
                  <a:pt x="4331653" y="0"/>
                </a:lnTo>
                <a:lnTo>
                  <a:pt x="4331653" y="4331653"/>
                </a:lnTo>
                <a:lnTo>
                  <a:pt x="0" y="43316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0">
            <a:off x="15571685" y="8921151"/>
            <a:ext cx="1678116" cy="674298"/>
          </a:xfrm>
          <a:custGeom>
            <a:avLst/>
            <a:gdLst/>
            <a:ahLst/>
            <a:cxnLst/>
            <a:rect r="r" b="b" t="t" l="l"/>
            <a:pathLst>
              <a:path h="674298" w="1678116">
                <a:moveTo>
                  <a:pt x="1678116" y="0"/>
                </a:moveTo>
                <a:lnTo>
                  <a:pt x="0" y="0"/>
                </a:lnTo>
                <a:lnTo>
                  <a:pt x="0" y="674298"/>
                </a:lnTo>
                <a:lnTo>
                  <a:pt x="1678116" y="674298"/>
                </a:lnTo>
                <a:lnTo>
                  <a:pt x="167811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7573888" y="3399934"/>
            <a:ext cx="7315200" cy="391449"/>
          </a:xfrm>
          <a:custGeom>
            <a:avLst/>
            <a:gdLst/>
            <a:ahLst/>
            <a:cxnLst/>
            <a:rect r="r" b="b" t="t" l="l"/>
            <a:pathLst>
              <a:path h="391449" w="7315200">
                <a:moveTo>
                  <a:pt x="0" y="0"/>
                </a:moveTo>
                <a:lnTo>
                  <a:pt x="7315200" y="0"/>
                </a:lnTo>
                <a:lnTo>
                  <a:pt x="7315200" y="391449"/>
                </a:lnTo>
                <a:lnTo>
                  <a:pt x="0" y="3914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1028700" y="4011930"/>
            <a:ext cx="9326879" cy="5246370"/>
            <a:chOff x="0" y="0"/>
            <a:chExt cx="6089457" cy="342532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089457" cy="3425320"/>
            </a:xfrm>
            <a:custGeom>
              <a:avLst/>
              <a:gdLst/>
              <a:ahLst/>
              <a:cxnLst/>
              <a:rect r="r" b="b" t="t" l="l"/>
              <a:pathLst>
                <a:path h="3425320" w="6089457">
                  <a:moveTo>
                    <a:pt x="0" y="0"/>
                  </a:moveTo>
                  <a:lnTo>
                    <a:pt x="0" y="3425320"/>
                  </a:lnTo>
                  <a:lnTo>
                    <a:pt x="6089457" y="3425320"/>
                  </a:lnTo>
                  <a:cubicBezTo>
                    <a:pt x="4059638" y="2283546"/>
                    <a:pt x="2029819" y="1141773"/>
                    <a:pt x="0" y="0"/>
                  </a:cubicBezTo>
                  <a:close/>
                </a:path>
              </a:pathLst>
            </a:custGeom>
            <a:solidFill>
              <a:srgbClr val="D94D4D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089457" cy="3425320"/>
            </a:xfrm>
            <a:custGeom>
              <a:avLst/>
              <a:gdLst/>
              <a:ahLst/>
              <a:cxnLst/>
              <a:rect r="r" b="b" t="t" l="l"/>
              <a:pathLst>
                <a:path h="3425320" w="6089457">
                  <a:moveTo>
                    <a:pt x="0" y="0"/>
                  </a:moveTo>
                  <a:lnTo>
                    <a:pt x="0" y="3425320"/>
                  </a:lnTo>
                  <a:lnTo>
                    <a:pt x="6089457" y="3425320"/>
                  </a:lnTo>
                  <a:cubicBezTo>
                    <a:pt x="4059638" y="2283546"/>
                    <a:pt x="2029819" y="1141773"/>
                    <a:pt x="0" y="0"/>
                  </a:cubicBezTo>
                  <a:close/>
                </a:path>
              </a:pathLst>
            </a:custGeom>
            <a:blipFill>
              <a:blip r:embed="rId15"/>
              <a:stretch>
                <a:fillRect l="0" t="-9111" r="0" b="-9111"/>
              </a:stretch>
            </a:blip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13003427" y="394431"/>
            <a:ext cx="727093" cy="2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true" sz="1712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HOME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699468" y="394431"/>
            <a:ext cx="727093" cy="2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true" sz="1712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ABOUT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28700" y="269356"/>
            <a:ext cx="2961279" cy="528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6"/>
              </a:lnSpc>
            </a:pPr>
            <a:r>
              <a:rPr lang="en-US" sz="3716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Ingoude Company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833992" y="1937502"/>
            <a:ext cx="8776698" cy="740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3"/>
              </a:lnSpc>
            </a:pPr>
            <a:r>
              <a:rPr lang="en-US" sz="5181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Ejem</a:t>
            </a:r>
            <a:r>
              <a:rPr lang="en-US" sz="5181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plo básico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155436" y="2430223"/>
            <a:ext cx="13132564" cy="4443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Una empresa proyecta ingresos de $500 millones al año. En su análisis tributario define:</a:t>
            </a:r>
          </a:p>
          <a:p>
            <a:pPr algn="l" marL="604523" indent="-302261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Paga IVA del 19% porque vende productos gravados.</a:t>
            </a:r>
          </a:p>
          <a:p>
            <a:pPr algn="l" marL="604523" indent="-302261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Debe declarar y pagar ICA en su municipio.</a:t>
            </a:r>
          </a:p>
          <a:p>
            <a:pPr algn="l" marL="604523" indent="-302261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Elije Régimen Simple porque le conviene por nivel de ingresos.</a:t>
            </a:r>
          </a:p>
          <a:p>
            <a:pPr algn="l" marL="604523" indent="-302261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Calcula su impuesto anual aproximado.</a:t>
            </a:r>
          </a:p>
          <a:p>
            <a:pPr algn="l" marL="604523" indent="-302261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Programa sus fechas de pago según la DIAN.</a:t>
            </a:r>
          </a:p>
          <a:p>
            <a:pPr algn="l">
              <a:lnSpc>
                <a:spcPts val="3920"/>
              </a:lnSpc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9930836" y="7087949"/>
            <a:ext cx="6145181" cy="1581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52"/>
              </a:lnSpc>
              <a:spcBef>
                <a:spcPct val="0"/>
              </a:spcBef>
            </a:pPr>
            <a:r>
              <a:rPr lang="en-US" sz="22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Este análisis ayuda a determinar cuánto dinero realmente queda disponible después de impuestos y a evitar multas.</a:t>
            </a:r>
          </a:p>
          <a:p>
            <a:pPr algn="just">
              <a:lnSpc>
                <a:spcPts val="315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t="0" r="-2031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876169" y="360500"/>
            <a:ext cx="981608" cy="307701"/>
            <a:chOff x="0" y="0"/>
            <a:chExt cx="391005" cy="1225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1005" cy="122567"/>
            </a:xfrm>
            <a:custGeom>
              <a:avLst/>
              <a:gdLst/>
              <a:ahLst/>
              <a:cxnLst/>
              <a:rect r="r" b="b" t="t" l="l"/>
              <a:pathLst>
                <a:path h="122567" w="391005">
                  <a:moveTo>
                    <a:pt x="0" y="0"/>
                  </a:moveTo>
                  <a:lnTo>
                    <a:pt x="391005" y="0"/>
                  </a:lnTo>
                  <a:lnTo>
                    <a:pt x="391005" y="122567"/>
                  </a:lnTo>
                  <a:lnTo>
                    <a:pt x="0" y="122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91005" cy="160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572210" y="360500"/>
            <a:ext cx="981608" cy="307701"/>
            <a:chOff x="0" y="0"/>
            <a:chExt cx="391005" cy="1225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1005" cy="122567"/>
            </a:xfrm>
            <a:custGeom>
              <a:avLst/>
              <a:gdLst/>
              <a:ahLst/>
              <a:cxnLst/>
              <a:rect r="r" b="b" t="t" l="l"/>
              <a:pathLst>
                <a:path h="122567" w="391005">
                  <a:moveTo>
                    <a:pt x="0" y="0"/>
                  </a:moveTo>
                  <a:lnTo>
                    <a:pt x="391005" y="0"/>
                  </a:lnTo>
                  <a:lnTo>
                    <a:pt x="391005" y="122567"/>
                  </a:lnTo>
                  <a:lnTo>
                    <a:pt x="0" y="122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91005" cy="160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268193" y="360500"/>
            <a:ext cx="981608" cy="307701"/>
            <a:chOff x="0" y="0"/>
            <a:chExt cx="391005" cy="1225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91005" cy="122567"/>
            </a:xfrm>
            <a:custGeom>
              <a:avLst/>
              <a:gdLst/>
              <a:ahLst/>
              <a:cxnLst/>
              <a:rect r="r" b="b" t="t" l="l"/>
              <a:pathLst>
                <a:path h="122567" w="391005">
                  <a:moveTo>
                    <a:pt x="0" y="0"/>
                  </a:moveTo>
                  <a:lnTo>
                    <a:pt x="391005" y="0"/>
                  </a:lnTo>
                  <a:lnTo>
                    <a:pt x="391005" y="122567"/>
                  </a:lnTo>
                  <a:lnTo>
                    <a:pt x="0" y="122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91005" cy="160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6395451" y="394431"/>
            <a:ext cx="727093" cy="2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true" sz="1712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CONTENT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7274840">
            <a:off x="14679307" y="1014075"/>
            <a:ext cx="5446613" cy="3018882"/>
          </a:xfrm>
          <a:custGeom>
            <a:avLst/>
            <a:gdLst/>
            <a:ahLst/>
            <a:cxnLst/>
            <a:rect r="r" b="b" t="t" l="l"/>
            <a:pathLst>
              <a:path h="3018882" w="5446613">
                <a:moveTo>
                  <a:pt x="0" y="0"/>
                </a:moveTo>
                <a:lnTo>
                  <a:pt x="5446614" y="0"/>
                </a:lnTo>
                <a:lnTo>
                  <a:pt x="5446614" y="3018881"/>
                </a:lnTo>
                <a:lnTo>
                  <a:pt x="0" y="3018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225471">
            <a:off x="3345890" y="-420190"/>
            <a:ext cx="2897781" cy="2897781"/>
          </a:xfrm>
          <a:custGeom>
            <a:avLst/>
            <a:gdLst/>
            <a:ahLst/>
            <a:cxnLst/>
            <a:rect r="r" b="b" t="t" l="l"/>
            <a:pathLst>
              <a:path h="2897781" w="2897781">
                <a:moveTo>
                  <a:pt x="0" y="0"/>
                </a:moveTo>
                <a:lnTo>
                  <a:pt x="2897780" y="0"/>
                </a:lnTo>
                <a:lnTo>
                  <a:pt x="2897780" y="2897780"/>
                </a:lnTo>
                <a:lnTo>
                  <a:pt x="0" y="2897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5691543">
            <a:off x="-309401" y="-914380"/>
            <a:ext cx="3886160" cy="3886160"/>
          </a:xfrm>
          <a:custGeom>
            <a:avLst/>
            <a:gdLst/>
            <a:ahLst/>
            <a:cxnLst/>
            <a:rect r="r" b="b" t="t" l="l"/>
            <a:pathLst>
              <a:path h="3886160" w="3886160">
                <a:moveTo>
                  <a:pt x="3886160" y="0"/>
                </a:moveTo>
                <a:lnTo>
                  <a:pt x="0" y="0"/>
                </a:lnTo>
                <a:lnTo>
                  <a:pt x="0" y="3886160"/>
                </a:lnTo>
                <a:lnTo>
                  <a:pt x="3886160" y="3886160"/>
                </a:lnTo>
                <a:lnTo>
                  <a:pt x="38861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-216853" y="5955347"/>
            <a:ext cx="4331653" cy="4331653"/>
          </a:xfrm>
          <a:custGeom>
            <a:avLst/>
            <a:gdLst/>
            <a:ahLst/>
            <a:cxnLst/>
            <a:rect r="r" b="b" t="t" l="l"/>
            <a:pathLst>
              <a:path h="4331653" w="4331653">
                <a:moveTo>
                  <a:pt x="0" y="0"/>
                </a:moveTo>
                <a:lnTo>
                  <a:pt x="4331653" y="0"/>
                </a:lnTo>
                <a:lnTo>
                  <a:pt x="4331653" y="4331653"/>
                </a:lnTo>
                <a:lnTo>
                  <a:pt x="0" y="43316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2357385" y="2290420"/>
            <a:ext cx="960641" cy="406962"/>
          </a:xfrm>
          <a:custGeom>
            <a:avLst/>
            <a:gdLst/>
            <a:ahLst/>
            <a:cxnLst/>
            <a:rect r="r" b="b" t="t" l="l"/>
            <a:pathLst>
              <a:path h="406962" w="960641">
                <a:moveTo>
                  <a:pt x="0" y="0"/>
                </a:moveTo>
                <a:lnTo>
                  <a:pt x="960640" y="0"/>
                </a:lnTo>
                <a:lnTo>
                  <a:pt x="960640" y="406962"/>
                </a:lnTo>
                <a:lnTo>
                  <a:pt x="0" y="4069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7932421" y="4011930"/>
            <a:ext cx="9326879" cy="5246370"/>
            <a:chOff x="0" y="0"/>
            <a:chExt cx="6089457" cy="342532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089457" cy="3425320"/>
            </a:xfrm>
            <a:custGeom>
              <a:avLst/>
              <a:gdLst/>
              <a:ahLst/>
              <a:cxnLst/>
              <a:rect r="r" b="b" t="t" l="l"/>
              <a:pathLst>
                <a:path h="3425320" w="6089457">
                  <a:moveTo>
                    <a:pt x="6089457" y="0"/>
                  </a:moveTo>
                  <a:lnTo>
                    <a:pt x="6089457" y="3425320"/>
                  </a:lnTo>
                  <a:lnTo>
                    <a:pt x="0" y="3425320"/>
                  </a:lnTo>
                  <a:cubicBezTo>
                    <a:pt x="2029819" y="2283546"/>
                    <a:pt x="4059638" y="1141773"/>
                    <a:pt x="6089457" y="0"/>
                  </a:cubicBezTo>
                  <a:close/>
                </a:path>
              </a:pathLst>
            </a:custGeom>
            <a:solidFill>
              <a:srgbClr val="377D3F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089457" cy="3425320"/>
            </a:xfrm>
            <a:custGeom>
              <a:avLst/>
              <a:gdLst/>
              <a:ahLst/>
              <a:cxnLst/>
              <a:rect r="r" b="b" t="t" l="l"/>
              <a:pathLst>
                <a:path h="3425320" w="6089457">
                  <a:moveTo>
                    <a:pt x="6089457" y="0"/>
                  </a:moveTo>
                  <a:lnTo>
                    <a:pt x="6089457" y="3425320"/>
                  </a:lnTo>
                  <a:lnTo>
                    <a:pt x="0" y="3425320"/>
                  </a:lnTo>
                  <a:cubicBezTo>
                    <a:pt x="2029819" y="2283546"/>
                    <a:pt x="4059638" y="1141773"/>
                    <a:pt x="6089457" y="0"/>
                  </a:cubicBezTo>
                  <a:close/>
                </a:path>
              </a:pathLst>
            </a:custGeom>
            <a:blipFill>
              <a:blip r:embed="rId11"/>
              <a:stretch>
                <a:fillRect l="0" t="-8555" r="0" b="-8555"/>
              </a:stretch>
            </a:blipFill>
          </p:spPr>
        </p:sp>
      </p:grpSp>
      <p:sp>
        <p:nvSpPr>
          <p:cNvPr name="Freeform 24" id="24"/>
          <p:cNvSpPr/>
          <p:nvPr/>
        </p:nvSpPr>
        <p:spPr>
          <a:xfrm flipH="true" flipV="false" rot="0">
            <a:off x="15571685" y="8921151"/>
            <a:ext cx="1678116" cy="674298"/>
          </a:xfrm>
          <a:custGeom>
            <a:avLst/>
            <a:gdLst/>
            <a:ahLst/>
            <a:cxnLst/>
            <a:rect r="r" b="b" t="t" l="l"/>
            <a:pathLst>
              <a:path h="674298" w="1678116">
                <a:moveTo>
                  <a:pt x="1678116" y="0"/>
                </a:moveTo>
                <a:lnTo>
                  <a:pt x="0" y="0"/>
                </a:lnTo>
                <a:lnTo>
                  <a:pt x="0" y="674298"/>
                </a:lnTo>
                <a:lnTo>
                  <a:pt x="1678116" y="674298"/>
                </a:lnTo>
                <a:lnTo>
                  <a:pt x="167811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948974" y="3609943"/>
            <a:ext cx="7315200" cy="391449"/>
          </a:xfrm>
          <a:custGeom>
            <a:avLst/>
            <a:gdLst/>
            <a:ahLst/>
            <a:cxnLst/>
            <a:rect r="r" b="b" t="t" l="l"/>
            <a:pathLst>
              <a:path h="391449" w="7315200">
                <a:moveTo>
                  <a:pt x="0" y="0"/>
                </a:moveTo>
                <a:lnTo>
                  <a:pt x="7315200" y="0"/>
                </a:lnTo>
                <a:lnTo>
                  <a:pt x="7315200" y="391449"/>
                </a:lnTo>
                <a:lnTo>
                  <a:pt x="0" y="3914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3003427" y="394431"/>
            <a:ext cx="727093" cy="2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true" sz="1712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HOME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699468" y="394431"/>
            <a:ext cx="727093" cy="24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true" sz="1712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ABOUT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28700" y="269356"/>
            <a:ext cx="2961279" cy="528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6"/>
              </a:lnSpc>
            </a:pPr>
            <a:r>
              <a:rPr lang="en-US" sz="3716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Ingoude Company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357385" y="2876704"/>
            <a:ext cx="10518784" cy="740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3"/>
              </a:lnSpc>
            </a:pPr>
            <a:r>
              <a:rPr lang="en-US" sz="5181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¿Por qué es impor</a:t>
            </a:r>
            <a:r>
              <a:rPr lang="en-US" sz="5181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tante en un plan de negocios?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357385" y="3693309"/>
            <a:ext cx="12705629" cy="504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9"/>
              </a:lnSpc>
            </a:pPr>
          </a:p>
          <a:p>
            <a:pPr algn="l">
              <a:lnSpc>
                <a:spcPts val="4489"/>
              </a:lnSpc>
            </a:pPr>
            <a:r>
              <a:rPr lang="en-US" sz="330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Porque una empresa no solo debe ser rentable comercialmente, sino también sostenible fiscalmente y cumplir con la ley.</a:t>
            </a:r>
          </a:p>
          <a:p>
            <a:pPr algn="l">
              <a:lnSpc>
                <a:spcPts val="4489"/>
              </a:lnSpc>
            </a:pPr>
          </a:p>
          <a:p>
            <a:pPr algn="l">
              <a:lnSpc>
                <a:spcPts val="4489"/>
              </a:lnSpc>
            </a:pPr>
            <a:r>
              <a:rPr lang="en-US" sz="330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Un buen análisis tributario demuestra:</a:t>
            </a:r>
          </a:p>
          <a:p>
            <a:pPr algn="l">
              <a:lnSpc>
                <a:spcPts val="4489"/>
              </a:lnSpc>
            </a:pPr>
            <a:r>
              <a:rPr lang="en-US" sz="330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✔ Profesionalismo y planeación</a:t>
            </a:r>
          </a:p>
          <a:p>
            <a:pPr algn="l">
              <a:lnSpc>
                <a:spcPts val="4489"/>
              </a:lnSpc>
            </a:pPr>
            <a:r>
              <a:rPr lang="en-US" sz="330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✔ Conocimiento del entorno regulatorio</a:t>
            </a:r>
          </a:p>
          <a:p>
            <a:pPr algn="l">
              <a:lnSpc>
                <a:spcPts val="4489"/>
              </a:lnSpc>
            </a:pPr>
            <a:r>
              <a:rPr lang="en-US" sz="330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✔ Precisión en costos y utilidades reales</a:t>
            </a:r>
          </a:p>
          <a:p>
            <a:pPr algn="l">
              <a:lnSpc>
                <a:spcPts val="448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DAG3q6evgBk</dc:identifier>
  <dcterms:modified xsi:type="dcterms:W3CDTF">2011-08-01T06:04:30Z</dcterms:modified>
  <cp:revision>1</cp:revision>
  <dc:title>Blue White and Teal Modern Tax Strategies Finance Presentation</dc:title>
</cp:coreProperties>
</file>