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9753600" cy="7315200"/>
  <p:notesSz cx="6858000" cy="9144000"/>
  <p:embeddedFontLst>
    <p:embeddedFont>
      <p:font typeface="Open Sans" charset="1" panose="00000000000000000000"/>
      <p:regular r:id="rId8"/>
    </p:embeddedFont>
    <p:embeddedFont>
      <p:font typeface="Chewy" charset="1" panose="02000000000000000000"/>
      <p:regular r:id="rId9"/>
    </p:embeddedFont>
    <p:embeddedFont>
      <p:font typeface="Lato" charset="1" panose="020F0502020204030203"/>
      <p:regular r:id="rId10"/>
    </p:embeddedFont>
    <p:embeddedFont>
      <p:font typeface="Open Sans Bold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8010" y="2252073"/>
            <a:ext cx="4033520" cy="4861759"/>
          </a:xfrm>
          <a:custGeom>
            <a:avLst/>
            <a:gdLst/>
            <a:ahLst/>
            <a:cxnLst/>
            <a:rect r="r" b="b" t="t" l="l"/>
            <a:pathLst>
              <a:path h="4861759" w="4033520">
                <a:moveTo>
                  <a:pt x="0" y="0"/>
                </a:moveTo>
                <a:lnTo>
                  <a:pt x="4033520" y="0"/>
                </a:lnTo>
                <a:lnTo>
                  <a:pt x="4033520" y="4861759"/>
                </a:lnTo>
                <a:lnTo>
                  <a:pt x="0" y="4861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53" t="0" r="-725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2620" y="201368"/>
            <a:ext cx="6912464" cy="6912464"/>
            <a:chOff x="0" y="0"/>
            <a:chExt cx="558800" cy="558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58800" cy="558800"/>
            </a:xfrm>
            <a:custGeom>
              <a:avLst/>
              <a:gdLst/>
              <a:ahLst/>
              <a:cxnLst/>
              <a:rect r="r" b="b" t="t" l="l"/>
              <a:pathLst>
                <a:path h="558800" w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235CD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65100" y="136525"/>
              <a:ext cx="393700" cy="422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5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562156" y="3321049"/>
            <a:ext cx="5051339" cy="299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0"/>
              </a:lnSpc>
              <a:spcBef>
                <a:spcPct val="0"/>
              </a:spcBef>
            </a:pPr>
            <a:r>
              <a:rPr lang="en-US" sz="24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 gerente es el responsable de guiar a la organización hacia el cumplimiento de sus objetivos, utilizando de manera eficiente los recursos disponibles. </a:t>
            </a:r>
          </a:p>
          <a:p>
            <a:pPr algn="ctr">
              <a:lnSpc>
                <a:spcPts val="3420"/>
              </a:lnSpc>
              <a:spcBef>
                <a:spcPct val="0"/>
              </a:spcBef>
            </a:pPr>
          </a:p>
          <a:p>
            <a:pPr algn="ctr">
              <a:lnSpc>
                <a:spcPts val="34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88010" y="1043605"/>
            <a:ext cx="4618170" cy="1061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4099">
                <a:solidFill>
                  <a:srgbClr val="235CD9"/>
                </a:solidFill>
                <a:latin typeface="Chewy"/>
                <a:ea typeface="Chewy"/>
                <a:cs typeface="Chewy"/>
                <a:sym typeface="Chewy"/>
              </a:rPr>
              <a:t>CARACTERÍSTICA DEL GERENTE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6347795"/>
            <a:ext cx="2192420" cy="967405"/>
          </a:xfrm>
          <a:custGeom>
            <a:avLst/>
            <a:gdLst/>
            <a:ahLst/>
            <a:cxnLst/>
            <a:rect r="r" b="b" t="t" l="l"/>
            <a:pathLst>
              <a:path h="967405" w="2192420">
                <a:moveTo>
                  <a:pt x="0" y="0"/>
                </a:moveTo>
                <a:lnTo>
                  <a:pt x="2192420" y="0"/>
                </a:lnTo>
                <a:lnTo>
                  <a:pt x="2192420" y="967405"/>
                </a:lnTo>
                <a:lnTo>
                  <a:pt x="0" y="967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92814" y="-445354"/>
            <a:ext cx="3211830" cy="3211830"/>
          </a:xfrm>
          <a:custGeom>
            <a:avLst/>
            <a:gdLst/>
            <a:ahLst/>
            <a:cxnLst/>
            <a:rect r="r" b="b" t="t" l="l"/>
            <a:pathLst>
              <a:path h="3211830" w="3211830">
                <a:moveTo>
                  <a:pt x="0" y="0"/>
                </a:moveTo>
                <a:lnTo>
                  <a:pt x="3211830" y="0"/>
                </a:lnTo>
                <a:lnTo>
                  <a:pt x="3211830" y="3211830"/>
                </a:lnTo>
                <a:lnTo>
                  <a:pt x="0" y="32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97282" y="5714920"/>
            <a:ext cx="3211830" cy="3211830"/>
          </a:xfrm>
          <a:custGeom>
            <a:avLst/>
            <a:gdLst/>
            <a:ahLst/>
            <a:cxnLst/>
            <a:rect r="r" b="b" t="t" l="l"/>
            <a:pathLst>
              <a:path h="3211830" w="3211830">
                <a:moveTo>
                  <a:pt x="0" y="0"/>
                </a:moveTo>
                <a:lnTo>
                  <a:pt x="3211830" y="0"/>
                </a:lnTo>
                <a:lnTo>
                  <a:pt x="3211830" y="3211830"/>
                </a:lnTo>
                <a:lnTo>
                  <a:pt x="0" y="32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89906" y="4676324"/>
            <a:ext cx="4773788" cy="4773788"/>
          </a:xfrm>
          <a:custGeom>
            <a:avLst/>
            <a:gdLst/>
            <a:ahLst/>
            <a:cxnLst/>
            <a:rect r="r" b="b" t="t" l="l"/>
            <a:pathLst>
              <a:path h="4773788" w="4773788">
                <a:moveTo>
                  <a:pt x="0" y="0"/>
                </a:moveTo>
                <a:lnTo>
                  <a:pt x="4773788" y="0"/>
                </a:lnTo>
                <a:lnTo>
                  <a:pt x="4773788" y="4773788"/>
                </a:lnTo>
                <a:lnTo>
                  <a:pt x="0" y="477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2303708" y="2216071"/>
            <a:ext cx="1688255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none" len="sm" w="sm"/>
            <a:tailEnd type="oval" len="lg" w="lg"/>
          </a:ln>
        </p:spPr>
      </p:sp>
      <p:sp>
        <p:nvSpPr>
          <p:cNvPr name="AutoShape 6" id="6"/>
          <p:cNvSpPr/>
          <p:nvPr/>
        </p:nvSpPr>
        <p:spPr>
          <a:xfrm flipV="true">
            <a:off x="5761637" y="2216071"/>
            <a:ext cx="1688255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oval" len="lg" w="lg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2143905" y="3597566"/>
            <a:ext cx="1376985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none" len="sm" w="sm"/>
            <a:tailEnd type="oval" len="lg" w="lg"/>
          </a:ln>
        </p:spPr>
      </p:sp>
      <p:sp>
        <p:nvSpPr>
          <p:cNvPr name="AutoShape 8" id="8"/>
          <p:cNvSpPr/>
          <p:nvPr/>
        </p:nvSpPr>
        <p:spPr>
          <a:xfrm flipV="true">
            <a:off x="6232710" y="3597566"/>
            <a:ext cx="1376985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oval" len="lg" w="lg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2036496" y="4979062"/>
            <a:ext cx="1107338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none" len="sm" w="sm"/>
            <a:tailEnd type="oval" len="lg" w="lg"/>
          </a:ln>
        </p:spPr>
      </p:sp>
      <p:sp>
        <p:nvSpPr>
          <p:cNvPr name="AutoShape 10" id="10"/>
          <p:cNvSpPr/>
          <p:nvPr/>
        </p:nvSpPr>
        <p:spPr>
          <a:xfrm flipV="true">
            <a:off x="6609766" y="4979062"/>
            <a:ext cx="1107338" cy="8325"/>
          </a:xfrm>
          <a:prstGeom prst="line">
            <a:avLst/>
          </a:prstGeom>
          <a:ln cap="rnd" w="19050">
            <a:solidFill>
              <a:srgbClr val="0F2A70"/>
            </a:solidFill>
            <a:prstDash val="sysDash"/>
            <a:headEnd type="oval" len="lg" w="lg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-87830" y="-96060"/>
            <a:ext cx="9929260" cy="1573389"/>
            <a:chOff x="0" y="0"/>
            <a:chExt cx="3890301" cy="6164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90301" cy="616457"/>
            </a:xfrm>
            <a:custGeom>
              <a:avLst/>
              <a:gdLst/>
              <a:ahLst/>
              <a:cxnLst/>
              <a:rect r="r" b="b" t="t" l="l"/>
              <a:pathLst>
                <a:path h="616457" w="3890301">
                  <a:moveTo>
                    <a:pt x="0" y="0"/>
                  </a:moveTo>
                  <a:lnTo>
                    <a:pt x="3890301" y="0"/>
                  </a:lnTo>
                  <a:lnTo>
                    <a:pt x="3890301" y="616457"/>
                  </a:lnTo>
                  <a:lnTo>
                    <a:pt x="0" y="616457"/>
                  </a:ln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890301" cy="645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94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5623" y="1994218"/>
            <a:ext cx="2141288" cy="443705"/>
            <a:chOff x="0" y="0"/>
            <a:chExt cx="907436" cy="18803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7436" cy="188034"/>
            </a:xfrm>
            <a:custGeom>
              <a:avLst/>
              <a:gdLst/>
              <a:ahLst/>
              <a:cxnLst/>
              <a:rect r="r" b="b" t="t" l="l"/>
              <a:pathLst>
                <a:path h="188034" w="907436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396689" y="1994218"/>
            <a:ext cx="2141288" cy="443705"/>
            <a:chOff x="0" y="0"/>
            <a:chExt cx="907436" cy="18803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7436" cy="188034"/>
            </a:xfrm>
            <a:custGeom>
              <a:avLst/>
              <a:gdLst/>
              <a:ahLst/>
              <a:cxnLst/>
              <a:rect r="r" b="b" t="t" l="l"/>
              <a:pathLst>
                <a:path h="188034" w="907436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81952" y="3375714"/>
            <a:ext cx="2141288" cy="443705"/>
            <a:chOff x="0" y="0"/>
            <a:chExt cx="907436" cy="18803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07436" cy="188034"/>
            </a:xfrm>
            <a:custGeom>
              <a:avLst/>
              <a:gdLst/>
              <a:ahLst/>
              <a:cxnLst/>
              <a:rect r="r" b="b" t="t" l="l"/>
              <a:pathLst>
                <a:path h="188034" w="907436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830360" y="3375714"/>
            <a:ext cx="2569467" cy="538835"/>
            <a:chOff x="0" y="0"/>
            <a:chExt cx="1088891" cy="22834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8891" cy="228348"/>
            </a:xfrm>
            <a:custGeom>
              <a:avLst/>
              <a:gdLst/>
              <a:ahLst/>
              <a:cxnLst/>
              <a:rect r="r" b="b" t="t" l="l"/>
              <a:pathLst>
                <a:path h="228348" w="1088891">
                  <a:moveTo>
                    <a:pt x="114174" y="0"/>
                  </a:moveTo>
                  <a:lnTo>
                    <a:pt x="974717" y="0"/>
                  </a:lnTo>
                  <a:cubicBezTo>
                    <a:pt x="1037773" y="0"/>
                    <a:pt x="1088891" y="51117"/>
                    <a:pt x="1088891" y="114174"/>
                  </a:cubicBezTo>
                  <a:lnTo>
                    <a:pt x="1088891" y="114174"/>
                  </a:lnTo>
                  <a:cubicBezTo>
                    <a:pt x="1088891" y="144455"/>
                    <a:pt x="1076862" y="173495"/>
                    <a:pt x="1055450" y="194907"/>
                  </a:cubicBezTo>
                  <a:cubicBezTo>
                    <a:pt x="1034038" y="216319"/>
                    <a:pt x="1004998" y="228348"/>
                    <a:pt x="974717" y="228348"/>
                  </a:cubicBezTo>
                  <a:lnTo>
                    <a:pt x="114174" y="228348"/>
                  </a:lnTo>
                  <a:cubicBezTo>
                    <a:pt x="51117" y="228348"/>
                    <a:pt x="0" y="177230"/>
                    <a:pt x="0" y="114174"/>
                  </a:cubicBezTo>
                  <a:lnTo>
                    <a:pt x="0" y="114174"/>
                  </a:lnTo>
                  <a:cubicBezTo>
                    <a:pt x="0" y="51117"/>
                    <a:pt x="51117" y="0"/>
                    <a:pt x="114174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088891" cy="2569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1029" y="4757210"/>
            <a:ext cx="2141288" cy="443705"/>
            <a:chOff x="0" y="0"/>
            <a:chExt cx="907436" cy="18803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07436" cy="188034"/>
            </a:xfrm>
            <a:custGeom>
              <a:avLst/>
              <a:gdLst/>
              <a:ahLst/>
              <a:cxnLst/>
              <a:rect r="r" b="b" t="t" l="l"/>
              <a:pathLst>
                <a:path h="188034" w="907436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111283" y="4757210"/>
            <a:ext cx="2141288" cy="443705"/>
            <a:chOff x="0" y="0"/>
            <a:chExt cx="907436" cy="18803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7436" cy="188034"/>
            </a:xfrm>
            <a:custGeom>
              <a:avLst/>
              <a:gdLst/>
              <a:ahLst/>
              <a:cxnLst/>
              <a:rect r="r" b="b" t="t" l="l"/>
              <a:pathLst>
                <a:path h="188034" w="907436">
                  <a:moveTo>
                    <a:pt x="94017" y="0"/>
                  </a:moveTo>
                  <a:lnTo>
                    <a:pt x="813420" y="0"/>
                  </a:lnTo>
                  <a:cubicBezTo>
                    <a:pt x="838354" y="0"/>
                    <a:pt x="862268" y="9905"/>
                    <a:pt x="879900" y="27537"/>
                  </a:cubicBezTo>
                  <a:cubicBezTo>
                    <a:pt x="897531" y="45169"/>
                    <a:pt x="907436" y="69082"/>
                    <a:pt x="907436" y="94017"/>
                  </a:cubicBezTo>
                  <a:lnTo>
                    <a:pt x="907436" y="94017"/>
                  </a:lnTo>
                  <a:cubicBezTo>
                    <a:pt x="907436" y="118952"/>
                    <a:pt x="897531" y="142865"/>
                    <a:pt x="879900" y="160497"/>
                  </a:cubicBezTo>
                  <a:cubicBezTo>
                    <a:pt x="862268" y="178129"/>
                    <a:pt x="838354" y="188034"/>
                    <a:pt x="813420" y="188034"/>
                  </a:cubicBezTo>
                  <a:lnTo>
                    <a:pt x="94017" y="188034"/>
                  </a:lnTo>
                  <a:cubicBezTo>
                    <a:pt x="69082" y="188034"/>
                    <a:pt x="45169" y="178129"/>
                    <a:pt x="27537" y="160497"/>
                  </a:cubicBezTo>
                  <a:cubicBezTo>
                    <a:pt x="9905" y="142865"/>
                    <a:pt x="0" y="118952"/>
                    <a:pt x="0" y="94017"/>
                  </a:cubicBezTo>
                  <a:lnTo>
                    <a:pt x="0" y="94017"/>
                  </a:lnTo>
                  <a:cubicBezTo>
                    <a:pt x="0" y="69082"/>
                    <a:pt x="9905" y="45169"/>
                    <a:pt x="27537" y="27537"/>
                  </a:cubicBezTo>
                  <a:cubicBezTo>
                    <a:pt x="45169" y="9905"/>
                    <a:pt x="69082" y="0"/>
                    <a:pt x="94017" y="0"/>
                  </a:cubicBezTo>
                  <a:close/>
                </a:path>
              </a:pathLst>
            </a:custGeom>
            <a:solidFill>
              <a:srgbClr val="0F2A7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907436" cy="216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3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603013" y="2092433"/>
            <a:ext cx="1728641" cy="218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Visión estratégica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23739" y="2509437"/>
            <a:ext cx="3586729" cy="599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Habilidad para comprender la organización como un todo, analizar el entorno y anticiparse a los cambios del mercado, especialmente en contextos internacionales.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263694" y="3423003"/>
            <a:ext cx="1728641" cy="44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Capacidad de toma de decisiones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549438" y="3981361"/>
            <a:ext cx="2961031" cy="599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El gerente debe evaluar información, analizar riesgos y seleccionar alternativas que generen valor a corto, mediano y largo plazo.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609695" y="4744465"/>
            <a:ext cx="1166795" cy="44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Habilidades de comunicación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41168" y="5315441"/>
            <a:ext cx="2469300" cy="99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Una comunicación clara, efectiva y asertiva permite coordinar equipos, negociar con actores internos y externos, y evitar conflictos organizacionales.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2844722" y="2204827"/>
            <a:ext cx="3704716" cy="5104765"/>
          </a:xfrm>
          <a:custGeom>
            <a:avLst/>
            <a:gdLst/>
            <a:ahLst/>
            <a:cxnLst/>
            <a:rect r="r" b="b" t="t" l="l"/>
            <a:pathLst>
              <a:path h="5104765" w="3704716">
                <a:moveTo>
                  <a:pt x="0" y="0"/>
                </a:moveTo>
                <a:lnTo>
                  <a:pt x="3704716" y="0"/>
                </a:lnTo>
                <a:lnTo>
                  <a:pt x="3704716" y="5104765"/>
                </a:lnTo>
                <a:lnTo>
                  <a:pt x="0" y="5104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57" t="0" r="-15533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469757" y="2092433"/>
            <a:ext cx="1633020" cy="218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Liderazgo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12358" y="2509437"/>
            <a:ext cx="3248277" cy="599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Capacidad para influir, inspirar y motivar a los colaboradores, promoviendo el trabajo en equipo y el compromiso con los objetivos organizacionales.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88276" y="3362969"/>
            <a:ext cx="1728641" cy="44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Orientación a resultados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93293" y="3933873"/>
            <a:ext cx="2918605" cy="599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El gerente se enfoca en el logro de metas, el cumplimiento de indicadores y la mejora continua de los procesos.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85065" y="4771574"/>
            <a:ext cx="1728641" cy="44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Capacidad de adaptación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57052" y="5315441"/>
            <a:ext cx="2459864" cy="79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"/>
              </a:lnSpc>
            </a:pPr>
            <a:r>
              <a:rPr lang="en-US" sz="1147">
                <a:solidFill>
                  <a:srgbClr val="0F2A70"/>
                </a:solidFill>
                <a:latin typeface="Lato"/>
                <a:ea typeface="Lato"/>
                <a:cs typeface="Lato"/>
                <a:sym typeface="Lato"/>
              </a:rPr>
              <a:t>En un entorno global dinámico, el gerente debe ser flexible, innovador y capaz de gestionar el cambio de manera eficiente.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31520" y="369285"/>
            <a:ext cx="8521051" cy="71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0"/>
              </a:lnSpc>
            </a:pPr>
            <a:r>
              <a:rPr lang="en-US" sz="2141" spc="21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 lograrlo, debe poseer una serie de características que fortalezcan su desempeño profesional: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0" y="6315116"/>
            <a:ext cx="2036496" cy="898604"/>
          </a:xfrm>
          <a:custGeom>
            <a:avLst/>
            <a:gdLst/>
            <a:ahLst/>
            <a:cxnLst/>
            <a:rect r="r" b="b" t="t" l="l"/>
            <a:pathLst>
              <a:path h="898604" w="2036496">
                <a:moveTo>
                  <a:pt x="0" y="0"/>
                </a:moveTo>
                <a:lnTo>
                  <a:pt x="2036496" y="0"/>
                </a:lnTo>
                <a:lnTo>
                  <a:pt x="2036496" y="898604"/>
                </a:lnTo>
                <a:lnTo>
                  <a:pt x="0" y="898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DAHBPRxs-Ho</dc:identifier>
  <dcterms:modified xsi:type="dcterms:W3CDTF">2011-08-01T06:04:30Z</dcterms:modified>
  <cp:revision>1</cp:revision>
  <dc:title>Gráfica Mapa Mental de Currículum Vitae Moderno Azul</dc:title>
</cp:coreProperties>
</file>