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56" r:id="rId4"/>
    <p:sldId id="257" r:id="rId5"/>
    <p:sldId id="269" r:id="rId6"/>
    <p:sldId id="258" r:id="rId7"/>
    <p:sldId id="263" r:id="rId8"/>
    <p:sldId id="259" r:id="rId9"/>
    <p:sldId id="262" r:id="rId10"/>
    <p:sldId id="264" r:id="rId11"/>
  </p:sldIdLst>
  <p:sldSz cx="18288000" cy="10287000"/>
  <p:notesSz cx="6858000" cy="9144000"/>
  <p:embeddedFontLst>
    <p:embeddedFont>
      <p:font typeface="Century" panose="02040604050505020304" pitchFamily="18" charset="0"/>
      <p:regular r:id="rId13"/>
    </p:embeddedFon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DM Sans Bold" charset="0"/>
      <p:regular r:id="rId18"/>
    </p:embeddedFont>
    <p:embeddedFont>
      <p:font typeface="Glock Grotesk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05B20-8EB3-4E04-9E42-DD933D661044}" type="datetimeFigureOut">
              <a:rPr lang="es-MX" smtClean="0"/>
              <a:t>25/02/2026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F467-F68E-4C7A-A2A0-895613E4CA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96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F467-F68E-4C7A-A2A0-895613E4CAE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48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8763000" y="2400300"/>
            <a:ext cx="9158854" cy="6705600"/>
          </a:xfrm>
          <a:custGeom>
            <a:avLst/>
            <a:gdLst/>
            <a:ahLst/>
            <a:cxnLst/>
            <a:rect l="l" t="t" r="r" b="b"/>
            <a:pathLst>
              <a:path w="10682854" h="7167224">
                <a:moveTo>
                  <a:pt x="0" y="0"/>
                </a:moveTo>
                <a:lnTo>
                  <a:pt x="10682854" y="0"/>
                </a:lnTo>
                <a:lnTo>
                  <a:pt x="10682854" y="7167224"/>
                </a:lnTo>
                <a:lnTo>
                  <a:pt x="0" y="716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66590" y="3162300"/>
            <a:ext cx="8792786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63"/>
              </a:lnSpc>
            </a:pPr>
            <a:r>
              <a:rPr lang="en-US" sz="6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Introducción</a:t>
            </a:r>
            <a:r>
              <a:rPr lang="en-US" sz="6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a la </a:t>
            </a:r>
            <a:r>
              <a:rPr lang="en-US" sz="6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6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de Negocios Internacionales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2C88AC0-C64A-C2DB-C7BF-3CBBBA86D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C67E753-ED73-C194-2AFF-A01C63B3A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1" y="30480"/>
            <a:ext cx="1905000" cy="1994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49B41972-BEFD-409D-1CFE-018C7742E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237021" y="5981700"/>
            <a:ext cx="12779046" cy="3961466"/>
          </a:xfrm>
          <a:custGeom>
            <a:avLst/>
            <a:gdLst/>
            <a:ahLst/>
            <a:cxnLst/>
            <a:rect l="l" t="t" r="r" b="b"/>
            <a:pathLst>
              <a:path w="14568267" h="6780866">
                <a:moveTo>
                  <a:pt x="0" y="0"/>
                </a:moveTo>
                <a:lnTo>
                  <a:pt x="14568267" y="0"/>
                </a:lnTo>
                <a:lnTo>
                  <a:pt x="14568267" y="6780866"/>
                </a:lnTo>
                <a:lnTo>
                  <a:pt x="0" y="6780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66590" y="2095500"/>
            <a:ext cx="15768810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MX" sz="32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LA GERENCIA DE NEGOCIOS INTERNACIONALES no solo facilita la </a:t>
            </a:r>
            <a:r>
              <a:rPr lang="es-MX" sz="3200" b="1" spc="-207" dirty="0">
                <a:solidFill>
                  <a:srgbClr val="000000"/>
                </a:solidFill>
                <a:highlight>
                  <a:srgbClr val="FFFF00"/>
                </a:highlight>
                <a:latin typeface="Glock Grotesk Bold"/>
                <a:ea typeface="Glock Grotesk Bold"/>
                <a:cs typeface="Glock Grotesk Bold"/>
                <a:sym typeface="Glock Grotesk Bold"/>
              </a:rPr>
              <a:t>expansión empresarial</a:t>
            </a:r>
            <a:r>
              <a:rPr lang="es-MX" sz="32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, sino que </a:t>
            </a:r>
            <a:r>
              <a:rPr lang="es-MX" sz="3200" b="1" spc="-207" dirty="0">
                <a:solidFill>
                  <a:srgbClr val="000000"/>
                </a:solidFill>
                <a:highlight>
                  <a:srgbClr val="00FFFF"/>
                </a:highlight>
                <a:latin typeface="Glock Grotesk Bold"/>
                <a:ea typeface="Glock Grotesk Bold"/>
                <a:cs typeface="Glock Grotesk Bold"/>
                <a:sym typeface="Glock Grotesk Bold"/>
              </a:rPr>
              <a:t>forma líderes estratégicos</a:t>
            </a:r>
            <a:r>
              <a:rPr lang="es-MX" sz="32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capaces de tomar decisiones que trascienden fronteras, aportando valor sostenible a las organizaciones y a los mercados en los que participan.</a:t>
            </a:r>
            <a:endParaRPr lang="en-US" sz="3200" b="1" spc="-207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66590" y="654756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>
            <a:off x="7993577" y="3095988"/>
            <a:ext cx="10615964" cy="8569978"/>
          </a:xfrm>
          <a:custGeom>
            <a:avLst/>
            <a:gdLst/>
            <a:ahLst/>
            <a:cxnLst/>
            <a:rect l="l" t="t" r="r" b="b"/>
            <a:pathLst>
              <a:path w="10615964" h="8569978">
                <a:moveTo>
                  <a:pt x="0" y="0"/>
                </a:moveTo>
                <a:lnTo>
                  <a:pt x="10615964" y="0"/>
                </a:lnTo>
                <a:lnTo>
                  <a:pt x="10615964" y="8569978"/>
                </a:lnTo>
                <a:lnTo>
                  <a:pt x="0" y="8569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5800" y="2588954"/>
            <a:ext cx="7386810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MX" sz="3200" b="1" spc="-207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En un mundo interconectado, donde las empresas ya no compiten únicamente a nivel local sino global, la gerencia deja de ser operativa y se convierte en estratégica.</a:t>
            </a:r>
            <a:endParaRPr lang="en-US" sz="3200" b="1" spc="-207" dirty="0">
              <a:solidFill>
                <a:srgbClr val="FFFFFF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4F9CAD-8A2F-15BD-7340-0B5B1F39D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17547" y="587185"/>
            <a:ext cx="8567595" cy="8824302"/>
          </a:xfrm>
          <a:custGeom>
            <a:avLst/>
            <a:gdLst/>
            <a:ahLst/>
            <a:cxnLst/>
            <a:rect l="l" t="t" r="r" b="b"/>
            <a:pathLst>
              <a:path w="8567595" h="8824302">
                <a:moveTo>
                  <a:pt x="0" y="0"/>
                </a:moveTo>
                <a:lnTo>
                  <a:pt x="8567595" y="0"/>
                </a:lnTo>
                <a:lnTo>
                  <a:pt x="8567595" y="8824301"/>
                </a:lnTo>
                <a:lnTo>
                  <a:pt x="0" y="8824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3704" y="2019300"/>
            <a:ext cx="8680296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2800" b="1" spc="-217" dirty="0">
                <a:solidFill>
                  <a:srgbClr val="0F6481"/>
                </a:solidFill>
                <a:latin typeface="Calibri" panose="020F0502020204030204" pitchFamily="34" charset="0"/>
                <a:ea typeface="Glock Grotesk Bold"/>
                <a:cs typeface="Calibri" panose="020F0502020204030204" pitchFamily="34" charset="0"/>
                <a:sym typeface="Glock Grotesk Bold"/>
              </a:rPr>
              <a:t>¿Qué es la Gerencia de Negocios Internacionales?</a:t>
            </a:r>
          </a:p>
          <a:p>
            <a:pPr algn="l"/>
            <a:endParaRPr lang="es-MX" sz="2800" b="1" spc="-217" dirty="0">
              <a:solidFill>
                <a:srgbClr val="0F6481"/>
              </a:solidFill>
              <a:latin typeface="Calibri" panose="020F0502020204030204" pitchFamily="34" charset="0"/>
              <a:ea typeface="Glock Grotesk Bold"/>
              <a:cs typeface="Calibri" panose="020F0502020204030204" pitchFamily="34" charset="0"/>
              <a:sym typeface="Glock Grotesk Bold"/>
            </a:endParaRPr>
          </a:p>
          <a:p>
            <a:pPr algn="l"/>
            <a:r>
              <a:rPr lang="es-MX" sz="2800" b="1" spc="-217" dirty="0">
                <a:solidFill>
                  <a:srgbClr val="0F6481"/>
                </a:solidFill>
                <a:latin typeface="Calibri" panose="020F0502020204030204" pitchFamily="34" charset="0"/>
                <a:ea typeface="Glock Grotesk Bold"/>
                <a:cs typeface="Calibri" panose="020F0502020204030204" pitchFamily="34" charset="0"/>
                <a:sym typeface="Glock Grotesk Bold"/>
              </a:rPr>
              <a:t>La Gerencia de Negocios Internacionales puede entenderse como el proceso mediante el cual se planifican, organizan, dirigen y controlan los recursos de una organización para alcanzar objetivos estratégicos en mercados internacionales, considerando variables económicas, políticas, culturales, tecnológicas y legales.</a:t>
            </a:r>
          </a:p>
          <a:p>
            <a:pPr algn="l"/>
            <a:endParaRPr lang="es-MX" sz="2800" b="1" spc="-217" dirty="0">
              <a:solidFill>
                <a:srgbClr val="0F6481"/>
              </a:solidFill>
              <a:latin typeface="Calibri" panose="020F0502020204030204" pitchFamily="34" charset="0"/>
              <a:ea typeface="Glock Grotesk Bold"/>
              <a:cs typeface="Calibri" panose="020F0502020204030204" pitchFamily="34" charset="0"/>
              <a:sym typeface="Glock Grotesk Bold"/>
            </a:endParaRPr>
          </a:p>
          <a:p>
            <a:pPr algn="l"/>
            <a:r>
              <a:rPr lang="es-MX" sz="2800" b="1" spc="-217" dirty="0">
                <a:solidFill>
                  <a:srgbClr val="0F6481"/>
                </a:solidFill>
                <a:latin typeface="Calibri" panose="020F0502020204030204" pitchFamily="34" charset="0"/>
                <a:ea typeface="Glock Grotesk Bold"/>
                <a:cs typeface="Calibri" panose="020F0502020204030204" pitchFamily="34" charset="0"/>
                <a:sym typeface="Glock Grotesk Bold"/>
              </a:rPr>
              <a:t>Desde esta perspectiva, la gerencia no se limita a administrar, sino que lidera, anticipa escenarios, gestiona riesgos y aprovecha oportunidades globales.</a:t>
            </a:r>
            <a:endParaRPr lang="en-US" sz="2800" b="1" spc="-217" dirty="0">
              <a:solidFill>
                <a:srgbClr val="0F6481"/>
              </a:solidFill>
              <a:latin typeface="Calibri" panose="020F0502020204030204" pitchFamily="34" charset="0"/>
              <a:ea typeface="Glock Grotesk Bold"/>
              <a:cs typeface="Calibri" panose="020F0502020204030204" pitchFamily="34" charset="0"/>
              <a:sym typeface="Glock Grotesk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971800" y="7272333"/>
            <a:ext cx="5639884" cy="771310"/>
          </a:xfrm>
          <a:custGeom>
            <a:avLst/>
            <a:gdLst/>
            <a:ahLst/>
            <a:cxnLst/>
            <a:rect l="l" t="t" r="r" b="b"/>
            <a:pathLst>
              <a:path w="1485401" h="203143">
                <a:moveTo>
                  <a:pt x="101572" y="0"/>
                </a:moveTo>
                <a:lnTo>
                  <a:pt x="1383830" y="0"/>
                </a:lnTo>
                <a:cubicBezTo>
                  <a:pt x="1410768" y="0"/>
                  <a:pt x="1436603" y="10701"/>
                  <a:pt x="1455652" y="29750"/>
                </a:cubicBezTo>
                <a:cubicBezTo>
                  <a:pt x="1474700" y="48798"/>
                  <a:pt x="1485401" y="74633"/>
                  <a:pt x="1485401" y="101572"/>
                </a:cubicBezTo>
                <a:lnTo>
                  <a:pt x="1485401" y="101572"/>
                </a:lnTo>
                <a:cubicBezTo>
                  <a:pt x="1485401" y="128510"/>
                  <a:pt x="1474700" y="154345"/>
                  <a:pt x="1455652" y="173394"/>
                </a:cubicBezTo>
                <a:cubicBezTo>
                  <a:pt x="1436603" y="192442"/>
                  <a:pt x="1410768" y="203143"/>
                  <a:pt x="1383830" y="203143"/>
                </a:cubicBezTo>
                <a:lnTo>
                  <a:pt x="101572" y="203143"/>
                </a:lnTo>
                <a:cubicBezTo>
                  <a:pt x="74633" y="203143"/>
                  <a:pt x="48798" y="192442"/>
                  <a:pt x="29750" y="173394"/>
                </a:cubicBezTo>
                <a:cubicBezTo>
                  <a:pt x="10701" y="154345"/>
                  <a:pt x="0" y="128510"/>
                  <a:pt x="0" y="101572"/>
                </a:cubicBezTo>
                <a:lnTo>
                  <a:pt x="0" y="101572"/>
                </a:lnTo>
                <a:cubicBezTo>
                  <a:pt x="0" y="74633"/>
                  <a:pt x="10701" y="48798"/>
                  <a:pt x="29750" y="29750"/>
                </a:cubicBezTo>
                <a:cubicBezTo>
                  <a:pt x="48798" y="10701"/>
                  <a:pt x="74633" y="0"/>
                  <a:pt x="101572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>
            <a:off x="700159" y="9353637"/>
            <a:ext cx="306372" cy="250842"/>
          </a:xfrm>
          <a:custGeom>
            <a:avLst/>
            <a:gdLst/>
            <a:ahLst/>
            <a:cxnLst/>
            <a:rect l="l" t="t" r="r" b="b"/>
            <a:pathLst>
              <a:path w="306372" h="250842">
                <a:moveTo>
                  <a:pt x="0" y="0"/>
                </a:moveTo>
                <a:lnTo>
                  <a:pt x="306372" y="0"/>
                </a:lnTo>
                <a:lnTo>
                  <a:pt x="306372" y="250842"/>
                </a:lnTo>
                <a:lnTo>
                  <a:pt x="0" y="250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15837" y="9370464"/>
            <a:ext cx="2976653" cy="24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 b="1" spc="-4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hello@reallygreatsite.com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797897" y="633728"/>
            <a:ext cx="789944" cy="78994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6481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7031925" y="867756"/>
            <a:ext cx="321889" cy="321889"/>
          </a:xfrm>
          <a:custGeom>
            <a:avLst/>
            <a:gdLst/>
            <a:ahLst/>
            <a:cxnLst/>
            <a:rect l="l" t="t" r="r" b="b"/>
            <a:pathLst>
              <a:path w="321889" h="321889">
                <a:moveTo>
                  <a:pt x="0" y="321888"/>
                </a:moveTo>
                <a:lnTo>
                  <a:pt x="321888" y="321888"/>
                </a:lnTo>
                <a:lnTo>
                  <a:pt x="321888" y="0"/>
                </a:lnTo>
                <a:lnTo>
                  <a:pt x="0" y="0"/>
                </a:lnTo>
                <a:lnTo>
                  <a:pt x="0" y="32188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00159" y="633728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26A6F"/>
          </a:solidFill>
          <a:ln w="19050" cap="rnd">
            <a:solidFill>
              <a:srgbClr val="000000"/>
            </a:solidFill>
            <a:prstDash val="solid"/>
            <a:round/>
          </a:ln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82A2CF-4020-7C35-798C-4E71C5B00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66590" y="654756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6" name="TextBox 6"/>
          <p:cNvSpPr txBox="1"/>
          <p:nvPr/>
        </p:nvSpPr>
        <p:spPr>
          <a:xfrm>
            <a:off x="304800" y="4220170"/>
            <a:ext cx="7086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Tradicional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  <a:p>
            <a:pPr algn="ctr"/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vs. </a:t>
            </a:r>
          </a:p>
          <a:p>
            <a:pPr algn="ctr"/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internacional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r>
                <a:rPr lang="en-US" sz="1800" b="1" spc="-45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1</a:t>
              </a:r>
            </a:p>
          </p:txBody>
        </p:sp>
      </p:grpSp>
      <p:pic>
        <p:nvPicPr>
          <p:cNvPr id="44" name="Imagen 43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8F058BA6-7439-3911-8AA2-16647114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21" t="33704" r="35852" b="23333"/>
          <a:stretch>
            <a:fillRect/>
          </a:stretch>
        </p:blipFill>
        <p:spPr>
          <a:xfrm>
            <a:off x="8153400" y="114300"/>
            <a:ext cx="10134599" cy="10058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4C11C4-AE56-3B0A-50F0-4F44A1F14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E2176F-FEDF-00CD-F904-91BEF1F8C752}"/>
              </a:ext>
            </a:extLst>
          </p:cNvPr>
          <p:cNvSpPr txBox="1"/>
          <p:nvPr/>
        </p:nvSpPr>
        <p:spPr>
          <a:xfrm>
            <a:off x="15392400" y="1866900"/>
            <a:ext cx="304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48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37D84-E28D-61DC-A493-9CAD5B1A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6B34046-29FE-CFA7-90E1-9804B6A34133}"/>
              </a:ext>
            </a:extLst>
          </p:cNvPr>
          <p:cNvSpPr/>
          <p:nvPr/>
        </p:nvSpPr>
        <p:spPr>
          <a:xfrm>
            <a:off x="766590" y="654756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0B08F5-B64F-5395-DD2F-FD0C0656AB1C}"/>
              </a:ext>
            </a:extLst>
          </p:cNvPr>
          <p:cNvSpPr txBox="1"/>
          <p:nvPr/>
        </p:nvSpPr>
        <p:spPr>
          <a:xfrm>
            <a:off x="-228600" y="4152900"/>
            <a:ext cx="7086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Tradicional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  <a:p>
            <a:pPr algn="ctr"/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vs. </a:t>
            </a:r>
          </a:p>
          <a:p>
            <a:pPr algn="ctr"/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internacional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</p:txBody>
      </p:sp>
      <p:pic>
        <p:nvPicPr>
          <p:cNvPr id="10" name="Imagen 9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41F31013-9FE9-1D28-7A32-F6A0C3738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719" t="65674" r="4568" b="18889"/>
          <a:stretch>
            <a:fillRect/>
          </a:stretch>
        </p:blipFill>
        <p:spPr>
          <a:xfrm>
            <a:off x="6705600" y="2876744"/>
            <a:ext cx="11435880" cy="40296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7606D1-C814-2CDB-4922-1016E9A47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8382000" y="1361947"/>
            <a:ext cx="10120839" cy="8151876"/>
          </a:xfrm>
          <a:custGeom>
            <a:avLst/>
            <a:gdLst/>
            <a:ahLst/>
            <a:cxnLst/>
            <a:rect l="l" t="t" r="r" b="b"/>
            <a:pathLst>
              <a:path w="10120839" h="8151876">
                <a:moveTo>
                  <a:pt x="10120839" y="0"/>
                </a:moveTo>
                <a:lnTo>
                  <a:pt x="0" y="0"/>
                </a:lnTo>
                <a:lnTo>
                  <a:pt x="0" y="8151876"/>
                </a:lnTo>
                <a:lnTo>
                  <a:pt x="10120839" y="8151876"/>
                </a:lnTo>
                <a:lnTo>
                  <a:pt x="101208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019800" y="8555669"/>
            <a:ext cx="1200822" cy="120082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337679" y="8915557"/>
            <a:ext cx="523260" cy="523260"/>
          </a:xfrm>
          <a:custGeom>
            <a:avLst/>
            <a:gdLst/>
            <a:ahLst/>
            <a:cxnLst/>
            <a:rect l="l" t="t" r="r" b="b"/>
            <a:pathLst>
              <a:path w="523260" h="523260">
                <a:moveTo>
                  <a:pt x="0" y="0"/>
                </a:moveTo>
                <a:lnTo>
                  <a:pt x="523260" y="0"/>
                </a:lnTo>
                <a:lnTo>
                  <a:pt x="523260" y="523260"/>
                </a:lnTo>
                <a:lnTo>
                  <a:pt x="0" y="523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48400" y="477472"/>
            <a:ext cx="946433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0"/>
              </a:lnSpc>
            </a:pPr>
            <a:r>
              <a:rPr lang="en-US" sz="5400" b="1" spc="-179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Importancia</a:t>
            </a:r>
            <a:endParaRPr lang="en-US" sz="5400" b="1" spc="-179" dirty="0">
              <a:solidFill>
                <a:srgbClr val="FFFFFF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" y="1766107"/>
            <a:ext cx="11975554" cy="263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0"/>
              </a:lnSpc>
            </a:pPr>
            <a:r>
              <a:rPr lang="es-MX" sz="5400" b="1" spc="-179" dirty="0">
                <a:solidFill>
                  <a:srgbClr val="FFC96E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De la Gerencia </a:t>
            </a:r>
          </a:p>
          <a:p>
            <a:pPr algn="l"/>
            <a:r>
              <a:rPr lang="es-MX" sz="5400" b="1" spc="-179" dirty="0">
                <a:solidFill>
                  <a:srgbClr val="FFC96E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de Negocios Internacionales</a:t>
            </a:r>
            <a:endParaRPr lang="en-US" sz="5400" b="1" spc="-179" dirty="0">
              <a:solidFill>
                <a:srgbClr val="FFC96E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3367" y="4516499"/>
            <a:ext cx="5984712" cy="4376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Es fundamental en el contexto actual de globalización, ya que permite a las organizaciones planificar, dirigir y tomar decisiones estratégicas en entornos caracterizados: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por la diversidad cultural, 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la competencia global, 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la incertidumbre económica y 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los cambios constantes del mercado internacional.</a:t>
            </a:r>
            <a:endParaRPr lang="en-US" sz="2800" spc="-2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425924" y="7316653"/>
            <a:ext cx="3381936" cy="2388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 orienta a la gestión integral de empresas que operan más allá de las fronteras nacionales.</a:t>
            </a:r>
            <a:endParaRPr lang="en-US" sz="2800" spc="-2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6389D08-AB41-08F7-C69F-44E372BE09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5900"/>
            <a:ext cx="4572000" cy="11055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90" y="666135"/>
            <a:ext cx="2500669" cy="511563"/>
            <a:chOff x="0" y="2997"/>
            <a:chExt cx="658613" cy="134733"/>
          </a:xfrm>
        </p:grpSpPr>
        <p:sp>
          <p:nvSpPr>
            <p:cNvPr id="3" name="Freeform 3"/>
            <p:cNvSpPr/>
            <p:nvPr/>
          </p:nvSpPr>
          <p:spPr>
            <a:xfrm>
              <a:off x="7964" y="2997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205215" y="2028624"/>
            <a:ext cx="6934908" cy="8814587"/>
          </a:xfrm>
          <a:custGeom>
            <a:avLst/>
            <a:gdLst/>
            <a:ahLst/>
            <a:cxnLst/>
            <a:rect l="l" t="t" r="r" b="b"/>
            <a:pathLst>
              <a:path w="10926202" h="10548752">
                <a:moveTo>
                  <a:pt x="0" y="0"/>
                </a:moveTo>
                <a:lnTo>
                  <a:pt x="10926203" y="0"/>
                </a:lnTo>
                <a:lnTo>
                  <a:pt x="10926203" y="10548752"/>
                </a:lnTo>
                <a:lnTo>
                  <a:pt x="0" y="10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24284" y="4980118"/>
            <a:ext cx="9134314" cy="1315901"/>
            <a:chOff x="-57657" y="0"/>
            <a:chExt cx="2405745" cy="3465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74590" cy="312601"/>
            </a:xfrm>
            <a:custGeom>
              <a:avLst/>
              <a:gdLst/>
              <a:ahLst/>
              <a:cxnLst/>
              <a:rect l="l" t="t" r="r" b="b"/>
              <a:pathLst>
                <a:path w="2174590" h="312601">
                  <a:moveTo>
                    <a:pt x="84389" y="0"/>
                  </a:moveTo>
                  <a:lnTo>
                    <a:pt x="2090201" y="0"/>
                  </a:lnTo>
                  <a:cubicBezTo>
                    <a:pt x="2112582" y="0"/>
                    <a:pt x="2134047" y="8891"/>
                    <a:pt x="2149873" y="24717"/>
                  </a:cubicBezTo>
                  <a:cubicBezTo>
                    <a:pt x="2165699" y="40543"/>
                    <a:pt x="2174590" y="62008"/>
                    <a:pt x="2174590" y="84389"/>
                  </a:cubicBezTo>
                  <a:lnTo>
                    <a:pt x="2174590" y="228211"/>
                  </a:lnTo>
                  <a:cubicBezTo>
                    <a:pt x="2174590" y="250593"/>
                    <a:pt x="2165699" y="272058"/>
                    <a:pt x="2149873" y="287884"/>
                  </a:cubicBezTo>
                  <a:cubicBezTo>
                    <a:pt x="2134047" y="303710"/>
                    <a:pt x="2112582" y="312601"/>
                    <a:pt x="2090201" y="312601"/>
                  </a:cubicBezTo>
                  <a:lnTo>
                    <a:pt x="84389" y="312601"/>
                  </a:lnTo>
                  <a:cubicBezTo>
                    <a:pt x="62008" y="312601"/>
                    <a:pt x="40543" y="303710"/>
                    <a:pt x="24717" y="287884"/>
                  </a:cubicBezTo>
                  <a:cubicBezTo>
                    <a:pt x="8891" y="272058"/>
                    <a:pt x="0" y="250593"/>
                    <a:pt x="0" y="228211"/>
                  </a:cubicBezTo>
                  <a:lnTo>
                    <a:pt x="0" y="84389"/>
                  </a:lnTo>
                  <a:cubicBezTo>
                    <a:pt x="0" y="62008"/>
                    <a:pt x="8891" y="40543"/>
                    <a:pt x="24717" y="24717"/>
                  </a:cubicBezTo>
                  <a:cubicBezTo>
                    <a:pt x="40543" y="8891"/>
                    <a:pt x="62008" y="0"/>
                    <a:pt x="84389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57657" y="24449"/>
              <a:ext cx="2405745" cy="322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83"/>
                </a:lnSpc>
                <a:spcBef>
                  <a:spcPct val="0"/>
                </a:spcBef>
              </a:pPr>
              <a:r>
                <a:rPr lang="es-MX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gerencial, responsabilidad </a:t>
              </a:r>
            </a:p>
            <a:p>
              <a:pPr marL="0" lvl="0" indent="0" algn="ctr">
                <a:lnSpc>
                  <a:spcPts val="3683"/>
                </a:lnSpc>
                <a:spcBef>
                  <a:spcPct val="0"/>
                </a:spcBef>
              </a:pPr>
              <a:r>
                <a:rPr lang="es-MX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y visión global</a:t>
              </a:r>
              <a:endParaRPr lang="en-US" sz="2900" b="1" spc="-8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8855" y="4817514"/>
            <a:ext cx="1618404" cy="16184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43200" y="6651189"/>
            <a:ext cx="8484183" cy="1398121"/>
            <a:chOff x="0" y="31258"/>
            <a:chExt cx="2234517" cy="505764"/>
          </a:xfrm>
        </p:grpSpPr>
        <p:sp>
          <p:nvSpPr>
            <p:cNvPr id="17" name="Freeform 17"/>
            <p:cNvSpPr/>
            <p:nvPr/>
          </p:nvSpPr>
          <p:spPr>
            <a:xfrm>
              <a:off x="0" y="31258"/>
              <a:ext cx="2174590" cy="505764"/>
            </a:xfrm>
            <a:custGeom>
              <a:avLst/>
              <a:gdLst/>
              <a:ahLst/>
              <a:cxnLst/>
              <a:rect l="l" t="t" r="r" b="b"/>
              <a:pathLst>
                <a:path w="2174590" h="505764">
                  <a:moveTo>
                    <a:pt x="84389" y="0"/>
                  </a:moveTo>
                  <a:lnTo>
                    <a:pt x="2090201" y="0"/>
                  </a:lnTo>
                  <a:cubicBezTo>
                    <a:pt x="2112582" y="0"/>
                    <a:pt x="2134047" y="8891"/>
                    <a:pt x="2149873" y="24717"/>
                  </a:cubicBezTo>
                  <a:cubicBezTo>
                    <a:pt x="2165699" y="40543"/>
                    <a:pt x="2174590" y="62008"/>
                    <a:pt x="2174590" y="84389"/>
                  </a:cubicBezTo>
                  <a:lnTo>
                    <a:pt x="2174590" y="421374"/>
                  </a:lnTo>
                  <a:cubicBezTo>
                    <a:pt x="2174590" y="443756"/>
                    <a:pt x="2165699" y="465220"/>
                    <a:pt x="2149873" y="481046"/>
                  </a:cubicBezTo>
                  <a:cubicBezTo>
                    <a:pt x="2134047" y="496873"/>
                    <a:pt x="2112582" y="505764"/>
                    <a:pt x="2090201" y="505764"/>
                  </a:cubicBezTo>
                  <a:lnTo>
                    <a:pt x="84389" y="505764"/>
                  </a:lnTo>
                  <a:cubicBezTo>
                    <a:pt x="62008" y="505764"/>
                    <a:pt x="40543" y="496873"/>
                    <a:pt x="24717" y="481046"/>
                  </a:cubicBezTo>
                  <a:cubicBezTo>
                    <a:pt x="8891" y="465220"/>
                    <a:pt x="0" y="443756"/>
                    <a:pt x="0" y="421374"/>
                  </a:cubicBezTo>
                  <a:lnTo>
                    <a:pt x="0" y="84389"/>
                  </a:lnTo>
                  <a:cubicBezTo>
                    <a:pt x="0" y="62008"/>
                    <a:pt x="8891" y="40543"/>
                    <a:pt x="24717" y="24717"/>
                  </a:cubicBezTo>
                  <a:cubicBezTo>
                    <a:pt x="40543" y="8891"/>
                    <a:pt x="62008" y="0"/>
                    <a:pt x="84389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59927" y="116255"/>
              <a:ext cx="2174590" cy="40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60"/>
                </a:lnSpc>
              </a:pPr>
              <a:r>
                <a:rPr lang="en-US" sz="2900" b="1" spc="-87" dirty="0" err="1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contribuir</a:t>
              </a:r>
              <a:r>
                <a:rPr lang="en-US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 al </a:t>
              </a:r>
              <a:r>
                <a:rPr lang="en-US" sz="2900" b="1" spc="-87" dirty="0" err="1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desarrollo</a:t>
              </a:r>
              <a:r>
                <a:rPr lang="en-US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 </a:t>
              </a:r>
              <a:r>
                <a:rPr lang="en-US" sz="2900" b="1" spc="-87" dirty="0" err="1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empresarial</a:t>
              </a:r>
              <a:r>
                <a:rPr lang="en-US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76132" y="6644445"/>
            <a:ext cx="1618404" cy="161840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57200" y="1289952"/>
            <a:ext cx="1401621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63"/>
              </a:lnSpc>
            </a:pP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Esta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disciplina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es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importante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por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qué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?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6590" y="3095387"/>
            <a:ext cx="1074741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MX" sz="3000" b="1" spc="-207" dirty="0">
                <a:solidFill>
                  <a:srgbClr val="F26A6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Prepara a los futuros profesionales para actuar con criterio </a:t>
            </a:r>
            <a:endParaRPr lang="en-US" sz="3000" b="1" spc="-207" dirty="0">
              <a:solidFill>
                <a:srgbClr val="F26A6F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id="{547031F8-0256-8503-8D7C-DDE7F62956D2}"/>
              </a:ext>
            </a:extLst>
          </p:cNvPr>
          <p:cNvSpPr/>
          <p:nvPr/>
        </p:nvSpPr>
        <p:spPr>
          <a:xfrm>
            <a:off x="2793702" y="8432800"/>
            <a:ext cx="8256648" cy="1398122"/>
          </a:xfrm>
          <a:custGeom>
            <a:avLst/>
            <a:gdLst/>
            <a:ahLst/>
            <a:cxnLst/>
            <a:rect l="l" t="t" r="r" b="b"/>
            <a:pathLst>
              <a:path w="2174590" h="505764">
                <a:moveTo>
                  <a:pt x="84389" y="0"/>
                </a:moveTo>
                <a:lnTo>
                  <a:pt x="2090201" y="0"/>
                </a:lnTo>
                <a:cubicBezTo>
                  <a:pt x="2112582" y="0"/>
                  <a:pt x="2134047" y="8891"/>
                  <a:pt x="2149873" y="24717"/>
                </a:cubicBezTo>
                <a:cubicBezTo>
                  <a:pt x="2165699" y="40543"/>
                  <a:pt x="2174590" y="62008"/>
                  <a:pt x="2174590" y="84389"/>
                </a:cubicBezTo>
                <a:lnTo>
                  <a:pt x="2174590" y="421374"/>
                </a:lnTo>
                <a:cubicBezTo>
                  <a:pt x="2174590" y="443756"/>
                  <a:pt x="2165699" y="465220"/>
                  <a:pt x="2149873" y="481046"/>
                </a:cubicBezTo>
                <a:cubicBezTo>
                  <a:pt x="2134047" y="496873"/>
                  <a:pt x="2112582" y="505764"/>
                  <a:pt x="2090201" y="505764"/>
                </a:cubicBezTo>
                <a:lnTo>
                  <a:pt x="84389" y="505764"/>
                </a:lnTo>
                <a:cubicBezTo>
                  <a:pt x="62008" y="505764"/>
                  <a:pt x="40543" y="496873"/>
                  <a:pt x="24717" y="481046"/>
                </a:cubicBezTo>
                <a:cubicBezTo>
                  <a:pt x="8891" y="465220"/>
                  <a:pt x="0" y="443756"/>
                  <a:pt x="0" y="421374"/>
                </a:cubicBezTo>
                <a:lnTo>
                  <a:pt x="0" y="84389"/>
                </a:lnTo>
                <a:cubicBezTo>
                  <a:pt x="0" y="62008"/>
                  <a:pt x="8891" y="40543"/>
                  <a:pt x="24717" y="24717"/>
                </a:cubicBezTo>
                <a:cubicBezTo>
                  <a:pt x="40543" y="8891"/>
                  <a:pt x="62008" y="0"/>
                  <a:pt x="84389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221A848-0DDB-5F9F-6BF3-A54EE778BB26}"/>
              </a:ext>
            </a:extLst>
          </p:cNvPr>
          <p:cNvSpPr txBox="1"/>
          <p:nvPr/>
        </p:nvSpPr>
        <p:spPr>
          <a:xfrm>
            <a:off x="3470953" y="8556433"/>
            <a:ext cx="86074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900" dirty="0">
                <a:latin typeface="Glock Grotesk Bold" panose="020B0604020202020204" charset="0"/>
              </a:rPr>
              <a:t>generar impacto económico </a:t>
            </a:r>
          </a:p>
          <a:p>
            <a:r>
              <a:rPr lang="es-MX" sz="2900" dirty="0">
                <a:latin typeface="Glock Grotesk Bold" panose="020B0604020202020204" charset="0"/>
              </a:rPr>
              <a:t>y social en un mundo interconectado</a:t>
            </a:r>
            <a:endParaRPr lang="es-CO" sz="2900" dirty="0">
              <a:latin typeface="Glock Grotesk Bold" panose="020B0604020202020204" charset="0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B8A82B97-6EB5-F874-FB84-62579667035C}"/>
              </a:ext>
            </a:extLst>
          </p:cNvPr>
          <p:cNvSpPr/>
          <p:nvPr/>
        </p:nvSpPr>
        <p:spPr>
          <a:xfrm>
            <a:off x="1648855" y="8414504"/>
            <a:ext cx="1618404" cy="161840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E9D05585-EE61-4A60-3D74-62FE1BBB9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520" y="8132078"/>
            <a:ext cx="4572000" cy="2019993"/>
          </a:xfrm>
          <a:prstGeom prst="rect">
            <a:avLst/>
          </a:prstGeom>
          <a:ln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7125" y="5560613"/>
            <a:ext cx="5230029" cy="3697687"/>
            <a:chOff x="0" y="0"/>
            <a:chExt cx="1377456" cy="9738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7456" cy="973876"/>
            </a:xfrm>
            <a:custGeom>
              <a:avLst/>
              <a:gdLst/>
              <a:ahLst/>
              <a:cxnLst/>
              <a:rect l="l" t="t" r="r" b="b"/>
              <a:pathLst>
                <a:path w="1377456" h="973876">
                  <a:moveTo>
                    <a:pt x="59211" y="0"/>
                  </a:moveTo>
                  <a:lnTo>
                    <a:pt x="1318245" y="0"/>
                  </a:lnTo>
                  <a:cubicBezTo>
                    <a:pt x="1333949" y="0"/>
                    <a:pt x="1349009" y="6238"/>
                    <a:pt x="1360114" y="17343"/>
                  </a:cubicBezTo>
                  <a:cubicBezTo>
                    <a:pt x="1371218" y="28447"/>
                    <a:pt x="1377456" y="43507"/>
                    <a:pt x="1377456" y="59211"/>
                  </a:cubicBezTo>
                  <a:lnTo>
                    <a:pt x="1377456" y="914665"/>
                  </a:lnTo>
                  <a:cubicBezTo>
                    <a:pt x="1377456" y="947366"/>
                    <a:pt x="1350946" y="973876"/>
                    <a:pt x="1318245" y="973876"/>
                  </a:cubicBezTo>
                  <a:lnTo>
                    <a:pt x="59211" y="973876"/>
                  </a:lnTo>
                  <a:cubicBezTo>
                    <a:pt x="43507" y="973876"/>
                    <a:pt x="28447" y="967638"/>
                    <a:pt x="17343" y="956534"/>
                  </a:cubicBezTo>
                  <a:cubicBezTo>
                    <a:pt x="6238" y="945429"/>
                    <a:pt x="0" y="930369"/>
                    <a:pt x="0" y="914665"/>
                  </a:cubicBezTo>
                  <a:lnTo>
                    <a:pt x="0" y="59211"/>
                  </a:lnTo>
                  <a:cubicBezTo>
                    <a:pt x="0" y="43507"/>
                    <a:pt x="6238" y="28447"/>
                    <a:pt x="17343" y="17343"/>
                  </a:cubicBezTo>
                  <a:cubicBezTo>
                    <a:pt x="28447" y="6238"/>
                    <a:pt x="43507" y="0"/>
                    <a:pt x="59211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377456" cy="945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81808" y="4825438"/>
            <a:ext cx="5230029" cy="4473585"/>
            <a:chOff x="0" y="0"/>
            <a:chExt cx="1377456" cy="11782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7456" cy="1178228"/>
            </a:xfrm>
            <a:custGeom>
              <a:avLst/>
              <a:gdLst/>
              <a:ahLst/>
              <a:cxnLst/>
              <a:rect l="l" t="t" r="r" b="b"/>
              <a:pathLst>
                <a:path w="1377456" h="1178228">
                  <a:moveTo>
                    <a:pt x="59211" y="0"/>
                  </a:moveTo>
                  <a:lnTo>
                    <a:pt x="1318245" y="0"/>
                  </a:lnTo>
                  <a:cubicBezTo>
                    <a:pt x="1333949" y="0"/>
                    <a:pt x="1349009" y="6238"/>
                    <a:pt x="1360114" y="17343"/>
                  </a:cubicBezTo>
                  <a:cubicBezTo>
                    <a:pt x="1371218" y="28447"/>
                    <a:pt x="1377456" y="43507"/>
                    <a:pt x="1377456" y="59211"/>
                  </a:cubicBezTo>
                  <a:lnTo>
                    <a:pt x="1377456" y="1119017"/>
                  </a:lnTo>
                  <a:cubicBezTo>
                    <a:pt x="1377456" y="1134720"/>
                    <a:pt x="1371218" y="1149781"/>
                    <a:pt x="1360114" y="1160885"/>
                  </a:cubicBezTo>
                  <a:cubicBezTo>
                    <a:pt x="1349009" y="1171990"/>
                    <a:pt x="1333949" y="1178228"/>
                    <a:pt x="1318245" y="1178228"/>
                  </a:cubicBezTo>
                  <a:lnTo>
                    <a:pt x="59211" y="1178228"/>
                  </a:lnTo>
                  <a:cubicBezTo>
                    <a:pt x="26510" y="1178228"/>
                    <a:pt x="0" y="1151718"/>
                    <a:pt x="0" y="1119017"/>
                  </a:cubicBezTo>
                  <a:lnTo>
                    <a:pt x="0" y="59211"/>
                  </a:lnTo>
                  <a:cubicBezTo>
                    <a:pt x="0" y="43507"/>
                    <a:pt x="6238" y="28447"/>
                    <a:pt x="17343" y="17343"/>
                  </a:cubicBezTo>
                  <a:cubicBezTo>
                    <a:pt x="28447" y="6238"/>
                    <a:pt x="43507" y="0"/>
                    <a:pt x="59211" y="0"/>
                  </a:cubicBezTo>
                  <a:close/>
                </a:path>
              </a:pathLst>
            </a:custGeom>
            <a:solidFill>
              <a:srgbClr val="F26A6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377456" cy="1149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27742" y="4160758"/>
            <a:ext cx="5230029" cy="5138266"/>
            <a:chOff x="0" y="0"/>
            <a:chExt cx="1377456" cy="13532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7456" cy="1353288"/>
            </a:xfrm>
            <a:custGeom>
              <a:avLst/>
              <a:gdLst/>
              <a:ahLst/>
              <a:cxnLst/>
              <a:rect l="l" t="t" r="r" b="b"/>
              <a:pathLst>
                <a:path w="1377456" h="1353288">
                  <a:moveTo>
                    <a:pt x="59211" y="0"/>
                  </a:moveTo>
                  <a:lnTo>
                    <a:pt x="1318245" y="0"/>
                  </a:lnTo>
                  <a:cubicBezTo>
                    <a:pt x="1333949" y="0"/>
                    <a:pt x="1349009" y="6238"/>
                    <a:pt x="1360114" y="17343"/>
                  </a:cubicBezTo>
                  <a:cubicBezTo>
                    <a:pt x="1371218" y="28447"/>
                    <a:pt x="1377456" y="43507"/>
                    <a:pt x="1377456" y="59211"/>
                  </a:cubicBezTo>
                  <a:lnTo>
                    <a:pt x="1377456" y="1294077"/>
                  </a:lnTo>
                  <a:cubicBezTo>
                    <a:pt x="1377456" y="1326778"/>
                    <a:pt x="1350946" y="1353288"/>
                    <a:pt x="1318245" y="1353288"/>
                  </a:cubicBezTo>
                  <a:lnTo>
                    <a:pt x="59211" y="1353288"/>
                  </a:lnTo>
                  <a:cubicBezTo>
                    <a:pt x="26510" y="1353288"/>
                    <a:pt x="0" y="1326778"/>
                    <a:pt x="0" y="1294077"/>
                  </a:cubicBezTo>
                  <a:lnTo>
                    <a:pt x="0" y="59211"/>
                  </a:lnTo>
                  <a:cubicBezTo>
                    <a:pt x="0" y="43507"/>
                    <a:pt x="6238" y="28447"/>
                    <a:pt x="17343" y="17343"/>
                  </a:cubicBezTo>
                  <a:cubicBezTo>
                    <a:pt x="28447" y="6238"/>
                    <a:pt x="43507" y="0"/>
                    <a:pt x="59211" y="0"/>
                  </a:cubicBez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377456" cy="1324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6337" y="5623389"/>
            <a:ext cx="1088245" cy="99618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71450" y="5036730"/>
            <a:ext cx="1097776" cy="10193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026583" y="4333524"/>
            <a:ext cx="1946217" cy="1227090"/>
            <a:chOff x="-815453" y="-141849"/>
            <a:chExt cx="1552053" cy="878449"/>
          </a:xfrm>
        </p:grpSpPr>
        <p:sp>
          <p:nvSpPr>
            <p:cNvPr id="24" name="Freeform 24"/>
            <p:cNvSpPr/>
            <p:nvPr/>
          </p:nvSpPr>
          <p:spPr>
            <a:xfrm>
              <a:off x="-815453" y="-14184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flipH="1">
            <a:off x="13047438" y="-388356"/>
            <a:ext cx="4591992" cy="7504834"/>
          </a:xfrm>
          <a:custGeom>
            <a:avLst/>
            <a:gdLst/>
            <a:ahLst/>
            <a:cxnLst/>
            <a:rect l="l" t="t" r="r" b="b"/>
            <a:pathLst>
              <a:path w="9317514" h="7504834">
                <a:moveTo>
                  <a:pt x="0" y="0"/>
                </a:moveTo>
                <a:lnTo>
                  <a:pt x="9317514" y="0"/>
                </a:lnTo>
                <a:lnTo>
                  <a:pt x="9317514" y="7504834"/>
                </a:lnTo>
                <a:lnTo>
                  <a:pt x="0" y="750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3592"/>
            </a:stretch>
          </a:blipFill>
          <a:ln cap="sq">
            <a:noFill/>
            <a:prstDash val="solid"/>
            <a:miter/>
          </a:ln>
        </p:spPr>
      </p:sp>
      <p:sp>
        <p:nvSpPr>
          <p:cNvPr id="30" name="TextBox 30"/>
          <p:cNvSpPr txBox="1"/>
          <p:nvPr/>
        </p:nvSpPr>
        <p:spPr>
          <a:xfrm>
            <a:off x="766590" y="1943100"/>
            <a:ext cx="988413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MX" sz="36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La gerencia de negocios internacionales es clave para la toma de decisiones estratégicas</a:t>
            </a:r>
            <a:endParaRPr lang="en-US" sz="3600" b="1" spc="-207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162199" y="6814088"/>
            <a:ext cx="3494354" cy="127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84"/>
              </a:lnSpc>
            </a:pPr>
            <a:r>
              <a:rPr lang="es-MX" sz="2800" b="1" spc="-79" dirty="0">
                <a:solidFill>
                  <a:srgbClr val="000000"/>
                </a:solidFill>
                <a:latin typeface="Century" panose="02040604050505020304" pitchFamily="18" charset="0"/>
                <a:ea typeface="Glock Grotesk Bold"/>
                <a:cs typeface="Glock Grotesk Bold"/>
                <a:sym typeface="Glock Grotesk Bold"/>
              </a:rPr>
              <a:t>Exige una visión amplia y un alto nivel de análisis</a:t>
            </a:r>
            <a:endParaRPr lang="en-US" sz="2800" b="1" spc="-79" dirty="0">
              <a:solidFill>
                <a:srgbClr val="000000"/>
              </a:solidFill>
              <a:latin typeface="Century" panose="02040604050505020304" pitchFamily="18" charset="0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37720" y="6571905"/>
            <a:ext cx="413117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2800" b="1" spc="-106" dirty="0">
                <a:solidFill>
                  <a:srgbClr val="000000"/>
                </a:solidFill>
                <a:latin typeface="Century" panose="02040604050505020304" pitchFamily="18" charset="0"/>
                <a:ea typeface="Glock Grotesk Bold"/>
                <a:cs typeface="Glock Grotesk Bold"/>
                <a:sym typeface="Glock Grotesk Bold"/>
              </a:rPr>
              <a:t>El gerente internacional debe analizar variables económicas, políticas, legales, culturales y tecnológicas de distintos países</a:t>
            </a:r>
            <a:endParaRPr lang="en-US" sz="2800" b="1" spc="-106" dirty="0">
              <a:solidFill>
                <a:srgbClr val="000000"/>
              </a:solidFill>
              <a:latin typeface="Century" panose="02040604050505020304" pitchFamily="18" charset="0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FBA54383-B10F-163B-3821-91AEE76E4AB4}"/>
              </a:ext>
            </a:extLst>
          </p:cNvPr>
          <p:cNvSpPr txBox="1"/>
          <p:nvPr/>
        </p:nvSpPr>
        <p:spPr>
          <a:xfrm>
            <a:off x="9496005" y="5957522"/>
            <a:ext cx="4559920" cy="2584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84"/>
              </a:lnSpc>
            </a:pPr>
            <a:r>
              <a:rPr lang="es-MX" sz="2800" b="1" spc="-79" dirty="0">
                <a:solidFill>
                  <a:schemeClr val="bg1"/>
                </a:solidFill>
                <a:latin typeface="Century" panose="02040604050505020304" pitchFamily="18" charset="0"/>
                <a:ea typeface="Glock Grotesk Bold"/>
                <a:cs typeface="Glock Grotesk Bold"/>
                <a:sym typeface="Glock Grotesk Bold"/>
              </a:rPr>
              <a:t>Decisiones que impactan </a:t>
            </a:r>
            <a:r>
              <a:rPr lang="es-MX" sz="2800" b="1" spc="-79" dirty="0">
                <a:solidFill>
                  <a:schemeClr val="bg1"/>
                </a:solidFill>
                <a:latin typeface="Century" panose="02040604050505020304" pitchFamily="18" charset="0"/>
                <a:ea typeface="Glock Grotesk Bold"/>
                <a:cs typeface="Calibri Light" panose="020F0302020204030204" pitchFamily="34" charset="0"/>
                <a:sym typeface="Glock Grotesk Bold"/>
              </a:rPr>
              <a:t>directamente</a:t>
            </a:r>
            <a:r>
              <a:rPr lang="es-MX" sz="2800" b="1" spc="-79" dirty="0">
                <a:solidFill>
                  <a:schemeClr val="bg1"/>
                </a:solidFill>
                <a:latin typeface="Century" panose="02040604050505020304" pitchFamily="18" charset="0"/>
                <a:ea typeface="Glock Grotesk Bold"/>
                <a:cs typeface="Glock Grotesk Bold"/>
                <a:sym typeface="Glock Grotesk Bold"/>
              </a:rPr>
              <a:t> la competitividad, sostenibilidad y crecimiento de las organizaciones en mercados globales.</a:t>
            </a:r>
            <a:endParaRPr lang="en-US" sz="2800" b="1" spc="-79" dirty="0">
              <a:solidFill>
                <a:schemeClr val="bg1"/>
              </a:solidFill>
              <a:latin typeface="Century" panose="02040604050505020304" pitchFamily="18" charset="0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6B2A7AAE-C50B-8279-B66C-38E16139794F}"/>
              </a:ext>
            </a:extLst>
          </p:cNvPr>
          <p:cNvSpPr/>
          <p:nvPr/>
        </p:nvSpPr>
        <p:spPr>
          <a:xfrm>
            <a:off x="648570" y="4160758"/>
            <a:ext cx="3390030" cy="46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En primer lugar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633877" y="501211"/>
            <a:ext cx="7848599" cy="4718490"/>
          </a:xfrm>
          <a:custGeom>
            <a:avLst/>
            <a:gdLst/>
            <a:ahLst/>
            <a:cxnLst/>
            <a:rect l="l" t="t" r="r" b="b"/>
            <a:pathLst>
              <a:path w="11492311" h="7961037">
                <a:moveTo>
                  <a:pt x="0" y="0"/>
                </a:moveTo>
                <a:lnTo>
                  <a:pt x="11492312" y="0"/>
                </a:lnTo>
                <a:lnTo>
                  <a:pt x="11492312" y="7961038"/>
                </a:lnTo>
                <a:lnTo>
                  <a:pt x="0" y="7961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609601" y="4202549"/>
            <a:ext cx="7315200" cy="2383485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416709" y="5394291"/>
            <a:ext cx="7848599" cy="3123151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0456" y="6925386"/>
            <a:ext cx="8623544" cy="2706858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499" y="0"/>
                </a:lnTo>
                <a:lnTo>
                  <a:pt x="3996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88653" y="1590758"/>
            <a:ext cx="91173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3200" b="1" spc="-179" dirty="0">
                <a:solidFill>
                  <a:srgbClr val="F26A6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La Gerencia de Negocios Internacionales es clave para la toma de decisiones estratégicas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43000" y="4811821"/>
            <a:ext cx="6692656" cy="1417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s-MX" sz="2000" b="1" spc="-81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Esta gerencia contribuye al desarrollo y fortalecimiento de ventajas competitivas internacionales.</a:t>
            </a:r>
            <a:endParaRPr lang="en-US" sz="2000" b="1" spc="-81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A1D347F1-1333-F853-3048-5112ED41254D}"/>
              </a:ext>
            </a:extLst>
          </p:cNvPr>
          <p:cNvSpPr/>
          <p:nvPr/>
        </p:nvSpPr>
        <p:spPr>
          <a:xfrm>
            <a:off x="766590" y="3492525"/>
            <a:ext cx="3390030" cy="46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En segundo lugar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A80E63C-DEBB-FBA8-572E-6D84CD3C67FA}"/>
              </a:ext>
            </a:extLst>
          </p:cNvPr>
          <p:cNvSpPr txBox="1"/>
          <p:nvPr/>
        </p:nvSpPr>
        <p:spPr>
          <a:xfrm>
            <a:off x="10134600" y="5962938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Glock Grotesk Bold" panose="020B0604020202020204" charset="0"/>
              </a:rPr>
              <a:t>Mediante estrategias de internacionalización, alianzas e innovación, las empresas pueden posicionarse en mercados externos, enfrentar la competencia global y aprovechar oportunidades internacionales.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C9C901-C0A2-535B-B942-E51BC54FC3AF}"/>
              </a:ext>
            </a:extLst>
          </p:cNvPr>
          <p:cNvSpPr txBox="1"/>
          <p:nvPr/>
        </p:nvSpPr>
        <p:spPr>
          <a:xfrm>
            <a:off x="1053172" y="7353300"/>
            <a:ext cx="7848467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Glock Grotesk Bold" panose="020B0604020202020204" charset="0"/>
              </a:rPr>
              <a:t>Es clave para liderar y gestionar equipos multiculturales, exigiendo comunicación intercultural, liderazgo ético y capacidad para gestionar la diversidad en función de los objetivos estratégicos.</a:t>
            </a:r>
            <a:endParaRPr lang="es-CO" dirty="0">
              <a:solidFill>
                <a:schemeClr val="bg1"/>
              </a:solidFill>
              <a:latin typeface="Glock Grotesk Bold" panose="020B060402020202020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36DCDCE6-9597-D456-17B2-FCAF2C65C9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9003247"/>
            <a:ext cx="4572000" cy="1257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433</Words>
  <Application>Microsoft Office PowerPoint</Application>
  <PresentationFormat>Personalizado</PresentationFormat>
  <Paragraphs>43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DM Sans Bold</vt:lpstr>
      <vt:lpstr>Arial</vt:lpstr>
      <vt:lpstr>DM Sans</vt:lpstr>
      <vt:lpstr>Calibri</vt:lpstr>
      <vt:lpstr>Century</vt:lpstr>
      <vt:lpstr>Glock Grotesk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Leadership and Team Management Presentation</dc:title>
  <dc:creator>Neila Mill</dc:creator>
  <cp:lastModifiedBy>Neila Mill</cp:lastModifiedBy>
  <cp:revision>9</cp:revision>
  <dcterms:created xsi:type="dcterms:W3CDTF">2006-08-16T00:00:00Z</dcterms:created>
  <dcterms:modified xsi:type="dcterms:W3CDTF">2026-02-25T18:39:14Z</dcterms:modified>
  <dc:identifier>DAG-KR6hDng</dc:identifier>
</cp:coreProperties>
</file>