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Helvetica World" panose="020B0604020202020204" charset="-128"/>
      <p:regular r:id="rId27"/>
    </p:embeddedFont>
    <p:embeddedFont>
      <p:font typeface="Helvetica World Bold" panose="020B0604020202020204" charset="-128"/>
      <p:regular r:id="rId28"/>
    </p:embeddedFont>
    <p:embeddedFont>
      <p:font typeface="Helvetica World Bold Italics" panose="020B0604020202020204" charset="-128"/>
      <p:regular r:id="rId29"/>
    </p:embeddedFont>
    <p:embeddedFont>
      <p:font typeface="Canva Sans" panose="020B0604020202020204" charset="0"/>
      <p:regular r:id="rId30"/>
    </p:embeddedFont>
    <p:embeddedFont>
      <p:font typeface="Canva Sans Bold" panose="020B0604020202020204" charset="0"/>
      <p:regular r:id="rId31"/>
    </p:embeddedFont>
    <p:embeddedFont>
      <p:font typeface="Gordita" panose="020B0604020202020204" charset="0"/>
      <p:regular r:id="rId32"/>
    </p:embeddedFont>
    <p:embeddedFont>
      <p:font typeface="Gordita Bold" panose="020B0604020202020204" charset="0"/>
      <p:regular r:id="rId33"/>
    </p:embeddedFont>
    <p:embeddedFont>
      <p:font typeface="HK Grotesk Pro" panose="020B0604020202020204" charset="0"/>
      <p:regular r:id="rId34"/>
    </p:embeddedFont>
    <p:embeddedFont>
      <p:font typeface="HK Grotesk Pro Bold" panose="020B0604020202020204" charset="0"/>
      <p:regular r:id="rId35"/>
    </p:embeddedFont>
    <p:embeddedFont>
      <p:font typeface="Open Sauce" panose="020B0604020202020204" charset="0"/>
      <p:regular r:id="rId36"/>
    </p:embeddedFont>
    <p:embeddedFont>
      <p:font typeface="Open Sauce Bold" panose="020B0604020202020204" charset="0"/>
      <p:regular r:id="rId37"/>
    </p:embeddedFont>
    <p:embeddedFont>
      <p:font typeface="Open Sauce Bold Italics" panose="020B0604020202020204" charset="0"/>
      <p:regular r:id="rId38"/>
    </p:embeddedFont>
    <p:embeddedFont>
      <p:font typeface="Open Sauce Heavy" panose="020B0604020202020204" charset="0"/>
      <p:regular r:id="rId39"/>
    </p:embeddedFont>
    <p:embeddedFont>
      <p:font typeface="Open Sauce Italics" panose="020B0604020202020204" charset="0"/>
      <p:regular r:id="rId40"/>
    </p:embeddedFont>
    <p:embeddedFont>
      <p:font typeface="Open Sauce Medium" panose="020B0604020202020204" charset="0"/>
      <p:regular r:id="rId41"/>
    </p:embeddedFont>
    <p:embeddedFont>
      <p:font typeface="Trocchi" panose="020B0604020202020204" charset="0"/>
      <p:regular r:id="rId42"/>
    </p:embeddedFont>
    <p:embeddedFont>
      <p:font typeface="TT Hoves Bold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17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3CA6-9BF3-4B33-B053-818DBC519CC5}" type="datetimeFigureOut">
              <a:rPr lang="es-CO" smtClean="0"/>
              <a:t>4/03/2026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AE71-7D8B-4BD8-9631-B4F0807B85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165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Constituye un proceso esencial dentro de la gerencia, ya que permite coordinar los recursos humanos, financieros y materiales con el fin de alcanzar los objetivos organizacionales de manera eficiente y eficaz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2AE71-7D8B-4BD8-9631-B4F0807B852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9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En este sentido, la gerencia utiliza la administración como una herramienta clave para la planificación, ejecución y control de las actividades empresariales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2AE71-7D8B-4BD8-9631-B4F0807B852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390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5" Type="http://schemas.openxmlformats.org/officeDocument/2006/relationships/image" Target="../media/image37.sv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35.sv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9.sv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5.png"/><Relationship Id="rId3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2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41.png"/><Relationship Id="rId5" Type="http://schemas.openxmlformats.org/officeDocument/2006/relationships/image" Target="../media/image67.png"/><Relationship Id="rId15" Type="http://schemas.openxmlformats.org/officeDocument/2006/relationships/image" Target="../media/image50.png"/><Relationship Id="rId10" Type="http://schemas.openxmlformats.org/officeDocument/2006/relationships/image" Target="../media/image44.svg"/><Relationship Id="rId4" Type="http://schemas.openxmlformats.org/officeDocument/2006/relationships/image" Target="../media/image66.svg"/><Relationship Id="rId9" Type="http://schemas.openxmlformats.org/officeDocument/2006/relationships/image" Target="../media/image43.png"/><Relationship Id="rId1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39.sv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svg"/><Relationship Id="rId7" Type="http://schemas.openxmlformats.org/officeDocument/2006/relationships/image" Target="../media/image42.sv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1.svg"/><Relationship Id="rId5" Type="http://schemas.openxmlformats.org/officeDocument/2006/relationships/image" Target="../media/image48.sv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39.sv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8.svg"/><Relationship Id="rId5" Type="http://schemas.openxmlformats.org/officeDocument/2006/relationships/image" Target="../media/image46.sv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18" Type="http://schemas.openxmlformats.org/officeDocument/2006/relationships/image" Target="../media/image88.sv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svg"/><Relationship Id="rId20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50.png"/><Relationship Id="rId10" Type="http://schemas.openxmlformats.org/officeDocument/2006/relationships/image" Target="../media/image80.svg"/><Relationship Id="rId19" Type="http://schemas.openxmlformats.org/officeDocument/2006/relationships/image" Target="../media/image89.pn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Relationship Id="rId22" Type="http://schemas.openxmlformats.org/officeDocument/2006/relationships/image" Target="../media/image9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18" Type="http://schemas.openxmlformats.org/officeDocument/2006/relationships/image" Target="../media/image88.sv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svg"/><Relationship Id="rId20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50.png"/><Relationship Id="rId10" Type="http://schemas.openxmlformats.org/officeDocument/2006/relationships/image" Target="../media/image80.svg"/><Relationship Id="rId19" Type="http://schemas.openxmlformats.org/officeDocument/2006/relationships/image" Target="../media/image89.pn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Relationship Id="rId22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73.png"/><Relationship Id="rId18" Type="http://schemas.openxmlformats.org/officeDocument/2006/relationships/image" Target="../media/image78.svg"/><Relationship Id="rId3" Type="http://schemas.openxmlformats.org/officeDocument/2006/relationships/image" Target="../media/image83.png"/><Relationship Id="rId21" Type="http://schemas.openxmlformats.org/officeDocument/2006/relationships/image" Target="../media/image81.png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17" Type="http://schemas.openxmlformats.org/officeDocument/2006/relationships/image" Target="../media/image77.png"/><Relationship Id="rId2" Type="http://schemas.openxmlformats.org/officeDocument/2006/relationships/image" Target="../media/image72.png"/><Relationship Id="rId16" Type="http://schemas.openxmlformats.org/officeDocument/2006/relationships/image" Target="../media/image76.svg"/><Relationship Id="rId20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75.png"/><Relationship Id="rId23" Type="http://schemas.openxmlformats.org/officeDocument/2006/relationships/image" Target="../media/image50.png"/><Relationship Id="rId10" Type="http://schemas.openxmlformats.org/officeDocument/2006/relationships/image" Target="../media/image90.svg"/><Relationship Id="rId19" Type="http://schemas.openxmlformats.org/officeDocument/2006/relationships/image" Target="../media/image79.png"/><Relationship Id="rId4" Type="http://schemas.openxmlformats.org/officeDocument/2006/relationships/image" Target="../media/image84.svg"/><Relationship Id="rId9" Type="http://schemas.openxmlformats.org/officeDocument/2006/relationships/image" Target="../media/image89.png"/><Relationship Id="rId14" Type="http://schemas.openxmlformats.org/officeDocument/2006/relationships/image" Target="../media/image74.svg"/><Relationship Id="rId22" Type="http://schemas.openxmlformats.org/officeDocument/2006/relationships/image" Target="../media/image8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2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774080" y="2798559"/>
            <a:ext cx="8115300" cy="316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14"/>
              </a:lnSpc>
            </a:pPr>
            <a:r>
              <a:rPr lang="en-US" sz="8214" b="1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La administración en la gerencia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817961" y="2536916"/>
            <a:ext cx="10818645" cy="7750084"/>
          </a:xfrm>
          <a:custGeom>
            <a:avLst/>
            <a:gdLst/>
            <a:ahLst/>
            <a:cxnLst/>
            <a:rect l="l" t="t" r="r" b="b"/>
            <a:pathLst>
              <a:path w="10818645" h="7750084">
                <a:moveTo>
                  <a:pt x="0" y="0"/>
                </a:moveTo>
                <a:lnTo>
                  <a:pt x="10818645" y="0"/>
                </a:lnTo>
                <a:lnTo>
                  <a:pt x="10818645" y="7750084"/>
                </a:lnTo>
                <a:lnTo>
                  <a:pt x="0" y="7750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925644" y="6361424"/>
            <a:ext cx="7017198" cy="8390128"/>
          </a:xfrm>
          <a:custGeom>
            <a:avLst/>
            <a:gdLst/>
            <a:ahLst/>
            <a:cxnLst/>
            <a:rect l="l" t="t" r="r" b="b"/>
            <a:pathLst>
              <a:path w="7017198" h="8390128">
                <a:moveTo>
                  <a:pt x="7017198" y="0"/>
                </a:moveTo>
                <a:lnTo>
                  <a:pt x="0" y="0"/>
                </a:lnTo>
                <a:lnTo>
                  <a:pt x="0" y="8390129"/>
                </a:lnTo>
                <a:lnTo>
                  <a:pt x="7017198" y="8390129"/>
                </a:lnTo>
                <a:lnTo>
                  <a:pt x="70171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64793">
            <a:off x="16500884" y="1120834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1639" y="389406"/>
            <a:ext cx="11609829" cy="33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1"/>
              </a:lnSpc>
            </a:pPr>
            <a:r>
              <a:rPr lang="en-US" sz="25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Área: Gerencia de Negocios Internacionales </a:t>
            </a:r>
          </a:p>
        </p:txBody>
      </p:sp>
      <p:sp>
        <p:nvSpPr>
          <p:cNvPr id="11" name="Freeform 11"/>
          <p:cNvSpPr/>
          <p:nvPr/>
        </p:nvSpPr>
        <p:spPr>
          <a:xfrm rot="-313752">
            <a:off x="8126212" y="5995743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37736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334599" y="5732058"/>
            <a:ext cx="7035674" cy="5040101"/>
          </a:xfrm>
          <a:custGeom>
            <a:avLst/>
            <a:gdLst/>
            <a:ahLst/>
            <a:cxnLst/>
            <a:rect l="l" t="t" r="r" b="b"/>
            <a:pathLst>
              <a:path w="7035674" h="5040101">
                <a:moveTo>
                  <a:pt x="0" y="0"/>
                </a:moveTo>
                <a:lnTo>
                  <a:pt x="7035675" y="0"/>
                </a:lnTo>
                <a:lnTo>
                  <a:pt x="7035675" y="5040101"/>
                </a:lnTo>
                <a:lnTo>
                  <a:pt x="0" y="5040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905000" y="1956578"/>
            <a:ext cx="14645221" cy="3885598"/>
            <a:chOff x="0" y="0"/>
            <a:chExt cx="3394772" cy="900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772" cy="900684"/>
            </a:xfrm>
            <a:custGeom>
              <a:avLst/>
              <a:gdLst/>
              <a:ahLst/>
              <a:cxnLst/>
              <a:rect l="l" t="t" r="r" b="b"/>
              <a:pathLst>
                <a:path w="3394772" h="900684">
                  <a:moveTo>
                    <a:pt x="10573" y="0"/>
                  </a:moveTo>
                  <a:lnTo>
                    <a:pt x="3384200" y="0"/>
                  </a:lnTo>
                  <a:cubicBezTo>
                    <a:pt x="3387004" y="0"/>
                    <a:pt x="3389693" y="1114"/>
                    <a:pt x="3391676" y="3097"/>
                  </a:cubicBezTo>
                  <a:cubicBezTo>
                    <a:pt x="3393658" y="5079"/>
                    <a:pt x="3394772" y="7769"/>
                    <a:pt x="3394772" y="10573"/>
                  </a:cubicBezTo>
                  <a:lnTo>
                    <a:pt x="3394772" y="890112"/>
                  </a:lnTo>
                  <a:cubicBezTo>
                    <a:pt x="3394772" y="892916"/>
                    <a:pt x="3393658" y="895605"/>
                    <a:pt x="3391676" y="897588"/>
                  </a:cubicBezTo>
                  <a:cubicBezTo>
                    <a:pt x="3389693" y="899570"/>
                    <a:pt x="3387004" y="900684"/>
                    <a:pt x="3384200" y="900684"/>
                  </a:cubicBezTo>
                  <a:lnTo>
                    <a:pt x="10573" y="900684"/>
                  </a:lnTo>
                  <a:cubicBezTo>
                    <a:pt x="7769" y="900684"/>
                    <a:pt x="5079" y="899570"/>
                    <a:pt x="3097" y="897588"/>
                  </a:cubicBezTo>
                  <a:cubicBezTo>
                    <a:pt x="1114" y="895605"/>
                    <a:pt x="0" y="892916"/>
                    <a:pt x="0" y="890112"/>
                  </a:cubicBezTo>
                  <a:lnTo>
                    <a:pt x="0" y="10573"/>
                  </a:lnTo>
                  <a:cubicBezTo>
                    <a:pt x="0" y="7769"/>
                    <a:pt x="1114" y="5079"/>
                    <a:pt x="3097" y="3097"/>
                  </a:cubicBezTo>
                  <a:cubicBezTo>
                    <a:pt x="5079" y="1114"/>
                    <a:pt x="7769" y="0"/>
                    <a:pt x="1057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94772" cy="929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70616" y="2393307"/>
            <a:ext cx="14142017" cy="289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542" lvl="1" indent="-326271" algn="just">
              <a:lnSpc>
                <a:spcPts val="3898"/>
              </a:lnSpc>
              <a:buFont typeface="Arial"/>
              <a:buChar char="•"/>
            </a:pPr>
            <a:r>
              <a:rPr lang="en-US" sz="3022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 gerencia tradicional se centra en la eficiencia operativa y el control.</a:t>
            </a:r>
          </a:p>
          <a:p>
            <a:pPr marL="652542" lvl="1" indent="-326271" algn="just">
              <a:lnSpc>
                <a:spcPts val="3898"/>
              </a:lnSpc>
              <a:buFont typeface="Arial"/>
              <a:buChar char="•"/>
            </a:pPr>
            <a:r>
              <a:rPr lang="en-US" sz="3022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 gerencia moderna integra liderazgo, estrategia, tecnología y gestión del conocimiento.</a:t>
            </a:r>
          </a:p>
          <a:p>
            <a:pPr marL="652542" lvl="1" indent="-326271" algn="just">
              <a:lnSpc>
                <a:spcPts val="3898"/>
              </a:lnSpc>
              <a:buFont typeface="Arial"/>
              <a:buChar char="•"/>
            </a:pPr>
            <a:r>
              <a:rPr lang="en-US" sz="3022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En los negocios internacionales, la gerencia moderna es indispensable para enfrentar la globalización, la multiculturalidad y la incertidumbre.</a:t>
            </a:r>
          </a:p>
          <a:p>
            <a:pPr algn="just">
              <a:lnSpc>
                <a:spcPts val="3898"/>
              </a:lnSpc>
            </a:pPr>
            <a:endParaRPr lang="en-US" sz="3022" b="1">
              <a:solidFill>
                <a:srgbClr val="24201D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grpSp>
        <p:nvGrpSpPr>
          <p:cNvPr id="11" name="Group 11"/>
          <p:cNvGrpSpPr/>
          <p:nvPr/>
        </p:nvGrpSpPr>
        <p:grpSpPr>
          <a:xfrm rot="-123333">
            <a:off x="6483019" y="481730"/>
            <a:ext cx="5317210" cy="1093940"/>
            <a:chOff x="0" y="0"/>
            <a:chExt cx="2717571" cy="5591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17571" cy="559102"/>
            </a:xfrm>
            <a:custGeom>
              <a:avLst/>
              <a:gdLst/>
              <a:ahLst/>
              <a:cxnLst/>
              <a:rect l="l" t="t" r="r" b="b"/>
              <a:pathLst>
                <a:path w="2717571" h="559102">
                  <a:moveTo>
                    <a:pt x="74257" y="0"/>
                  </a:moveTo>
                  <a:lnTo>
                    <a:pt x="2643315" y="0"/>
                  </a:lnTo>
                  <a:cubicBezTo>
                    <a:pt x="2684325" y="0"/>
                    <a:pt x="2717571" y="33246"/>
                    <a:pt x="2717571" y="74257"/>
                  </a:cubicBezTo>
                  <a:lnTo>
                    <a:pt x="2717571" y="484845"/>
                  </a:lnTo>
                  <a:cubicBezTo>
                    <a:pt x="2717571" y="504539"/>
                    <a:pt x="2709748" y="523427"/>
                    <a:pt x="2695822" y="537352"/>
                  </a:cubicBezTo>
                  <a:cubicBezTo>
                    <a:pt x="2681896" y="551278"/>
                    <a:pt x="2663009" y="559102"/>
                    <a:pt x="2643315" y="559102"/>
                  </a:cubicBezTo>
                  <a:lnTo>
                    <a:pt x="74257" y="559102"/>
                  </a:lnTo>
                  <a:cubicBezTo>
                    <a:pt x="33246" y="559102"/>
                    <a:pt x="0" y="525856"/>
                    <a:pt x="0" y="484845"/>
                  </a:cubicBezTo>
                  <a:lnTo>
                    <a:pt x="0" y="74257"/>
                  </a:lnTo>
                  <a:cubicBezTo>
                    <a:pt x="0" y="33246"/>
                    <a:pt x="33246" y="0"/>
                    <a:pt x="742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717571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 rot="-123333">
            <a:off x="5718951" y="623824"/>
            <a:ext cx="6853513" cy="66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4979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Conclusión</a:t>
            </a:r>
          </a:p>
        </p:txBody>
      </p:sp>
      <p:sp>
        <p:nvSpPr>
          <p:cNvPr id="15" name="Freeform 15"/>
          <p:cNvSpPr/>
          <p:nvPr/>
        </p:nvSpPr>
        <p:spPr>
          <a:xfrm rot="264793">
            <a:off x="663019" y="16198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13752">
            <a:off x="16893619" y="11306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533404" y="5578472"/>
            <a:ext cx="10488795" cy="8352895"/>
          </a:xfrm>
          <a:custGeom>
            <a:avLst/>
            <a:gdLst/>
            <a:ahLst/>
            <a:cxnLst/>
            <a:rect l="l" t="t" r="r" b="b"/>
            <a:pathLst>
              <a:path w="10488795" h="8352895">
                <a:moveTo>
                  <a:pt x="0" y="0"/>
                </a:moveTo>
                <a:lnTo>
                  <a:pt x="10488795" y="0"/>
                </a:lnTo>
                <a:lnTo>
                  <a:pt x="10488795" y="8352895"/>
                </a:lnTo>
                <a:lnTo>
                  <a:pt x="0" y="8352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4007046" y="4367366"/>
            <a:ext cx="96892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5"/>
              </a:lnSpc>
            </a:pPr>
            <a:r>
              <a:rPr lang="en-US" sz="12114" b="1" dirty="0" err="1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Pasamos</a:t>
            </a:r>
            <a:r>
              <a:rPr lang="en-US" sz="12114" b="1" dirty="0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 a!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630813" y="1010836"/>
            <a:ext cx="6603419" cy="12514827"/>
          </a:xfrm>
          <a:custGeom>
            <a:avLst/>
            <a:gdLst/>
            <a:ahLst/>
            <a:cxnLst/>
            <a:rect l="l" t="t" r="r" b="b"/>
            <a:pathLst>
              <a:path w="6603419" h="12514827">
                <a:moveTo>
                  <a:pt x="0" y="0"/>
                </a:moveTo>
                <a:lnTo>
                  <a:pt x="6603419" y="0"/>
                </a:lnTo>
                <a:lnTo>
                  <a:pt x="6603419" y="12514827"/>
                </a:lnTo>
                <a:lnTo>
                  <a:pt x="0" y="1251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418442" y="1243451"/>
            <a:ext cx="7536475" cy="12049597"/>
          </a:xfrm>
          <a:custGeom>
            <a:avLst/>
            <a:gdLst/>
            <a:ahLst/>
            <a:cxnLst/>
            <a:rect l="l" t="t" r="r" b="b"/>
            <a:pathLst>
              <a:path w="7536475" h="12049597">
                <a:moveTo>
                  <a:pt x="7536476" y="0"/>
                </a:moveTo>
                <a:lnTo>
                  <a:pt x="0" y="0"/>
                </a:lnTo>
                <a:lnTo>
                  <a:pt x="0" y="12049597"/>
                </a:lnTo>
                <a:lnTo>
                  <a:pt x="7536476" y="12049597"/>
                </a:lnTo>
                <a:lnTo>
                  <a:pt x="75364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00122" y="6199401"/>
            <a:ext cx="5636224" cy="7093646"/>
          </a:xfrm>
          <a:custGeom>
            <a:avLst/>
            <a:gdLst/>
            <a:ahLst/>
            <a:cxnLst/>
            <a:rect l="l" t="t" r="r" b="b"/>
            <a:pathLst>
              <a:path w="5636224" h="7093646">
                <a:moveTo>
                  <a:pt x="0" y="0"/>
                </a:moveTo>
                <a:lnTo>
                  <a:pt x="5636224" y="0"/>
                </a:lnTo>
                <a:lnTo>
                  <a:pt x="5636224" y="7093647"/>
                </a:lnTo>
                <a:lnTo>
                  <a:pt x="0" y="7093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9492490" y="6558967"/>
            <a:ext cx="4520786" cy="5638168"/>
          </a:xfrm>
          <a:custGeom>
            <a:avLst/>
            <a:gdLst/>
            <a:ahLst/>
            <a:cxnLst/>
            <a:rect l="l" t="t" r="r" b="b"/>
            <a:pathLst>
              <a:path w="4520786" h="5638168">
                <a:moveTo>
                  <a:pt x="4520786" y="0"/>
                </a:moveTo>
                <a:lnTo>
                  <a:pt x="0" y="0"/>
                </a:lnTo>
                <a:lnTo>
                  <a:pt x="0" y="5638168"/>
                </a:lnTo>
                <a:lnTo>
                  <a:pt x="4520786" y="5638168"/>
                </a:lnTo>
                <a:lnTo>
                  <a:pt x="45207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64793">
            <a:off x="2984115" y="499791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13752">
            <a:off x="17090297" y="1624590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36346" y="1028700"/>
            <a:ext cx="2185244" cy="2185244"/>
          </a:xfrm>
          <a:custGeom>
            <a:avLst/>
            <a:gdLst/>
            <a:ahLst/>
            <a:cxnLst/>
            <a:rect l="l" t="t" r="r" b="b"/>
            <a:pathLst>
              <a:path w="2185244" h="2185244">
                <a:moveTo>
                  <a:pt x="0" y="0"/>
                </a:moveTo>
                <a:lnTo>
                  <a:pt x="2185245" y="0"/>
                </a:lnTo>
                <a:lnTo>
                  <a:pt x="2185245" y="2185244"/>
                </a:lnTo>
                <a:lnTo>
                  <a:pt x="0" y="21852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781" y="-3271045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4" y="0"/>
                </a:lnTo>
                <a:lnTo>
                  <a:pt x="7513804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8506138" y="1623045"/>
            <a:ext cx="9094398" cy="7434670"/>
          </a:xfrm>
          <a:custGeom>
            <a:avLst/>
            <a:gdLst/>
            <a:ahLst/>
            <a:cxnLst/>
            <a:rect l="l" t="t" r="r" b="b"/>
            <a:pathLst>
              <a:path w="9094398" h="7434670">
                <a:moveTo>
                  <a:pt x="0" y="0"/>
                </a:moveTo>
                <a:lnTo>
                  <a:pt x="9094398" y="0"/>
                </a:lnTo>
                <a:lnTo>
                  <a:pt x="9094398" y="7434670"/>
                </a:lnTo>
                <a:lnTo>
                  <a:pt x="0" y="74346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-467553" y="9258300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3859381" y="-850480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7" y="0"/>
                </a:lnTo>
                <a:lnTo>
                  <a:pt x="1967557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2438400" y="3695700"/>
            <a:ext cx="5201638" cy="195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 dirty="0">
                <a:solidFill>
                  <a:srgbClr val="2D468D"/>
                </a:solidFill>
                <a:latin typeface="TT Hoves Bold"/>
                <a:ea typeface="TT Hoves Bold"/>
                <a:cs typeface="TT Hoves Bold"/>
                <a:sym typeface="TT Hoves Bold"/>
              </a:rPr>
              <a:t>GERENCIA INTEGRAL</a:t>
            </a:r>
          </a:p>
        </p:txBody>
      </p:sp>
      <p:sp>
        <p:nvSpPr>
          <p:cNvPr id="9" name="Freeform 9"/>
          <p:cNvSpPr/>
          <p:nvPr/>
        </p:nvSpPr>
        <p:spPr>
          <a:xfrm>
            <a:off x="144416" y="362873"/>
            <a:ext cx="3336636" cy="1004944"/>
          </a:xfrm>
          <a:custGeom>
            <a:avLst/>
            <a:gdLst/>
            <a:ahLst/>
            <a:cxnLst/>
            <a:rect l="l" t="t" r="r" b="b"/>
            <a:pathLst>
              <a:path w="3336636" h="1004944">
                <a:moveTo>
                  <a:pt x="0" y="0"/>
                </a:moveTo>
                <a:lnTo>
                  <a:pt x="3336636" y="0"/>
                </a:lnTo>
                <a:lnTo>
                  <a:pt x="3336636" y="1004944"/>
                </a:lnTo>
                <a:lnTo>
                  <a:pt x="0" y="100494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2240" b="-4207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6119750" y="925830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43067" y="1982117"/>
            <a:ext cx="7405428" cy="6692655"/>
          </a:xfrm>
          <a:custGeom>
            <a:avLst/>
            <a:gdLst/>
            <a:ahLst/>
            <a:cxnLst/>
            <a:rect l="l" t="t" r="r" b="b"/>
            <a:pathLst>
              <a:path w="7405428" h="6692655">
                <a:moveTo>
                  <a:pt x="0" y="0"/>
                </a:moveTo>
                <a:lnTo>
                  <a:pt x="7405427" y="0"/>
                </a:lnTo>
                <a:lnTo>
                  <a:pt x="7405427" y="6692656"/>
                </a:lnTo>
                <a:lnTo>
                  <a:pt x="0" y="6692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610249" y="1690007"/>
            <a:ext cx="6602279" cy="6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6415" y="2737705"/>
            <a:ext cx="8921372" cy="545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1"/>
              </a:lnSpc>
            </a:pPr>
            <a:r>
              <a:rPr lang="en-US" sz="32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 gerente de una organización cumple un papel fundamental, pues es el encargado de dirigirla y llevarla al éxito. Por esta razón, su perfil, gestión y características deben estar en constante evolución, al igual que el tema empresarial.  </a:t>
            </a:r>
          </a:p>
          <a:p>
            <a:pPr algn="just">
              <a:lnSpc>
                <a:spcPts val="4841"/>
              </a:lnSpc>
            </a:pPr>
            <a:endParaRPr lang="en-US" sz="3227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just">
              <a:lnSpc>
                <a:spcPts val="4841"/>
              </a:lnSpc>
            </a:pPr>
            <a:r>
              <a:rPr lang="en-US" sz="32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Las tendencias actuales muestran que las organizaciones buscan gerentes con mayores habilidades y capacidades.</a:t>
            </a:r>
          </a:p>
        </p:txBody>
      </p:sp>
      <p:sp>
        <p:nvSpPr>
          <p:cNvPr id="5" name="Freeform 5"/>
          <p:cNvSpPr/>
          <p:nvPr/>
        </p:nvSpPr>
        <p:spPr>
          <a:xfrm>
            <a:off x="14145781" y="-3271045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4" y="0"/>
                </a:lnTo>
                <a:lnTo>
                  <a:pt x="7513804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-467553" y="9258300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13859381" y="-850480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7" y="0"/>
                </a:lnTo>
                <a:lnTo>
                  <a:pt x="1967557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6790" y="2539541"/>
            <a:ext cx="8486571" cy="5908775"/>
          </a:xfrm>
          <a:custGeom>
            <a:avLst/>
            <a:gdLst/>
            <a:ahLst/>
            <a:cxnLst/>
            <a:rect l="l" t="t" r="r" b="b"/>
            <a:pathLst>
              <a:path w="8486571" h="5908775">
                <a:moveTo>
                  <a:pt x="0" y="0"/>
                </a:moveTo>
                <a:lnTo>
                  <a:pt x="8486571" y="0"/>
                </a:lnTo>
                <a:lnTo>
                  <a:pt x="8486571" y="5908775"/>
                </a:lnTo>
                <a:lnTo>
                  <a:pt x="0" y="5908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1293362" y="2717306"/>
            <a:ext cx="6602279" cy="6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GERENCIA INTEGRAL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3362" y="3968970"/>
            <a:ext cx="7267736" cy="302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gerencia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integral se define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como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«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arte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relacionar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todas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las </a:t>
            </a:r>
            <a:r>
              <a:rPr lang="en-US" sz="3199" dirty="0">
                <a:latin typeface="Helvetica World"/>
                <a:ea typeface="Helvetica World"/>
                <a:cs typeface="Helvetica World"/>
                <a:sym typeface="Helvetica World"/>
              </a:rPr>
              <a:t>facetas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del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manejo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organización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búsqueda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una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mayor 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competitividad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» (</a:t>
            </a:r>
            <a:r>
              <a:rPr lang="en-US" sz="3199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Sallenave</a:t>
            </a:r>
            <a:r>
              <a:rPr lang="en-US" sz="3199" dirty="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2002).</a:t>
            </a:r>
          </a:p>
        </p:txBody>
      </p:sp>
      <p:sp>
        <p:nvSpPr>
          <p:cNvPr id="5" name="Freeform 5"/>
          <p:cNvSpPr/>
          <p:nvPr/>
        </p:nvSpPr>
        <p:spPr>
          <a:xfrm>
            <a:off x="14145781" y="-3271045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4" y="0"/>
                </a:lnTo>
                <a:lnTo>
                  <a:pt x="7513804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-467553" y="9258300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>
            <a:off x="13859381" y="-850480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7" y="0"/>
                </a:lnTo>
                <a:lnTo>
                  <a:pt x="1967557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735A8AD-BC6E-CFCA-984C-0F46333F20F0}"/>
              </a:ext>
            </a:extLst>
          </p:cNvPr>
          <p:cNvSpPr/>
          <p:nvPr/>
        </p:nvSpPr>
        <p:spPr>
          <a:xfrm>
            <a:off x="16154400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87594" y="4024464"/>
            <a:ext cx="7062914" cy="4520265"/>
          </a:xfrm>
          <a:custGeom>
            <a:avLst/>
            <a:gdLst/>
            <a:ahLst/>
            <a:cxnLst/>
            <a:rect l="l" t="t" r="r" b="b"/>
            <a:pathLst>
              <a:path w="7062914" h="4520265">
                <a:moveTo>
                  <a:pt x="0" y="0"/>
                </a:moveTo>
                <a:lnTo>
                  <a:pt x="7062914" y="0"/>
                </a:lnTo>
                <a:lnTo>
                  <a:pt x="7062914" y="4520265"/>
                </a:lnTo>
                <a:lnTo>
                  <a:pt x="0" y="4520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3519051" y="-2744030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5" y="0"/>
                </a:lnTo>
                <a:lnTo>
                  <a:pt x="7513805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16351567" y="368747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3232651" y="-323465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8" y="0"/>
                </a:lnTo>
                <a:lnTo>
                  <a:pt x="1967558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1694547" y="2629637"/>
            <a:ext cx="7449453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4"/>
              </a:lnSpc>
              <a:spcBef>
                <a:spcPct val="0"/>
              </a:spcBef>
            </a:pPr>
            <a:r>
              <a:rPr lang="en-US" sz="3345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 </a:t>
            </a:r>
            <a:r>
              <a:rPr lang="en-US" sz="3345" b="1" dirty="0" err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gerencia</a:t>
            </a:r>
            <a:r>
              <a:rPr lang="en-US" sz="3345" b="1" dirty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integral 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se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encarga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de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establecer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la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competitividad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un fin de la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acción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empresarial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, es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decir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que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el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éxito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se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medirá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con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respecto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al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desempeño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de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otros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competidores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. </a:t>
            </a:r>
          </a:p>
          <a:p>
            <a:pPr algn="just">
              <a:lnSpc>
                <a:spcPts val="4014"/>
              </a:lnSpc>
              <a:spcBef>
                <a:spcPct val="0"/>
              </a:spcBef>
            </a:pPr>
            <a:endParaRPr lang="en-US" sz="3345" dirty="0">
              <a:solidFill>
                <a:srgbClr val="000000"/>
              </a:solidFill>
              <a:ea typeface="Helvetica World Bold"/>
              <a:cs typeface="Helvetica World Bold"/>
              <a:sym typeface="Helvetica World Bold"/>
            </a:endParaRPr>
          </a:p>
          <a:p>
            <a:pPr algn="just">
              <a:lnSpc>
                <a:spcPts val="4014"/>
              </a:lnSpc>
              <a:spcBef>
                <a:spcPct val="0"/>
              </a:spcBef>
            </a:pP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Esta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medición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se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realiza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a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través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de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indicadores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345" dirty="0" err="1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como</a:t>
            </a:r>
            <a:r>
              <a:rPr lang="en-US" sz="3345" dirty="0">
                <a:solidFill>
                  <a:srgbClr val="000000"/>
                </a:solidFill>
                <a:ea typeface="Helvetica World Bold"/>
                <a:cs typeface="Helvetica World Bold"/>
                <a:sym typeface="Helvetica World Bold"/>
              </a:rPr>
              <a:t>: 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412ED6F-9012-265E-0CE5-14A1229C0201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342992" y="3342992"/>
            <a:ext cx="10111129" cy="3425145"/>
          </a:xfrm>
          <a:custGeom>
            <a:avLst/>
            <a:gdLst/>
            <a:ahLst/>
            <a:cxnLst/>
            <a:rect l="l" t="t" r="r" b="b"/>
            <a:pathLst>
              <a:path w="10111129" h="3425145">
                <a:moveTo>
                  <a:pt x="0" y="0"/>
                </a:moveTo>
                <a:lnTo>
                  <a:pt x="10111129" y="0"/>
                </a:lnTo>
                <a:lnTo>
                  <a:pt x="10111129" y="3425145"/>
                </a:lnTo>
                <a:lnTo>
                  <a:pt x="0" y="3425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15964078" y="728160"/>
            <a:ext cx="480224" cy="1521406"/>
            <a:chOff x="0" y="0"/>
            <a:chExt cx="224487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8AD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64078" y="3075944"/>
            <a:ext cx="480224" cy="1521406"/>
            <a:chOff x="0" y="0"/>
            <a:chExt cx="224487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52B9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64078" y="5423728"/>
            <a:ext cx="480224" cy="1521406"/>
            <a:chOff x="0" y="0"/>
            <a:chExt cx="224487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AC2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64078" y="7771513"/>
            <a:ext cx="480224" cy="1521406"/>
            <a:chOff x="0" y="0"/>
            <a:chExt cx="224487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C80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74030" y="520659"/>
            <a:ext cx="5706374" cy="1668523"/>
            <a:chOff x="0" y="0"/>
            <a:chExt cx="1429417" cy="4179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654948">
            <a:off x="3106510" y="835013"/>
            <a:ext cx="2188320" cy="1578943"/>
            <a:chOff x="0" y="0"/>
            <a:chExt cx="812800" cy="5864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8AEFF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74030" y="2626653"/>
            <a:ext cx="5706374" cy="1668523"/>
            <a:chOff x="0" y="0"/>
            <a:chExt cx="1429417" cy="4179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9654948">
            <a:off x="3106510" y="2941007"/>
            <a:ext cx="2188320" cy="1578943"/>
            <a:chOff x="0" y="0"/>
            <a:chExt cx="812800" cy="58646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E9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74030" y="4732647"/>
            <a:ext cx="5706374" cy="1668523"/>
            <a:chOff x="0" y="0"/>
            <a:chExt cx="1429417" cy="4179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9654948">
            <a:off x="3106510" y="5047001"/>
            <a:ext cx="2188320" cy="1578943"/>
            <a:chOff x="0" y="0"/>
            <a:chExt cx="812800" cy="586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6AB2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974030" y="6838642"/>
            <a:ext cx="5706374" cy="1668523"/>
            <a:chOff x="0" y="0"/>
            <a:chExt cx="1429417" cy="41795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9654948">
            <a:off x="3106510" y="7152995"/>
            <a:ext cx="2188320" cy="1578943"/>
            <a:chOff x="0" y="0"/>
            <a:chExt cx="812800" cy="58646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81B8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2198628" y="2058077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2198628" y="4174654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2198628" y="6292131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Freeform 42"/>
          <p:cNvSpPr/>
          <p:nvPr/>
        </p:nvSpPr>
        <p:spPr>
          <a:xfrm>
            <a:off x="2198628" y="8408180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3" name="TextBox 43"/>
          <p:cNvSpPr txBox="1"/>
          <p:nvPr/>
        </p:nvSpPr>
        <p:spPr>
          <a:xfrm>
            <a:off x="5363149" y="756735"/>
            <a:ext cx="4623444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Participación en el mercado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63149" y="1248373"/>
            <a:ext cx="10266985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Indica el porcentaje de ventas que una empresa posee dentro de un mercado específico, en comparación con sus competidores, y refleja su nivel de competitividad.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15495" y="2988180"/>
            <a:ext cx="8146095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Rentabilidad comparativa frente a la competencia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15495" y="3355410"/>
            <a:ext cx="981135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Mide la capacidad de la empresa para generar utilidades en relación con otras organizaciones del mismo sector, evidenciando eficiencia financiera y estratégica.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15495" y="5094174"/>
            <a:ext cx="9507611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Nivel de preferencia y fidelización del consumidor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15495" y="5461404"/>
            <a:ext cx="981135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Evalúa el grado en que los clientes eligen repetidamente la marca y mantienen una relación a largo plazo con la empresa, influenciado por la calidad, el servicio y la experiencia ofrecida.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15495" y="7200168"/>
            <a:ext cx="4623444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Posicionamiento de la marca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15495" y="7567399"/>
            <a:ext cx="950761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Representa el lugar que ocupa la marca en la mente del consumidor frente a la competencia, basado en atributos como valor, calidad, confianza y diferenciación.</a:t>
            </a: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D6437E5B-B585-E99C-BE97-3CC9A7929354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342992" y="3342992"/>
            <a:ext cx="10111129" cy="3425145"/>
          </a:xfrm>
          <a:custGeom>
            <a:avLst/>
            <a:gdLst/>
            <a:ahLst/>
            <a:cxnLst/>
            <a:rect l="l" t="t" r="r" b="b"/>
            <a:pathLst>
              <a:path w="10111129" h="3425145">
                <a:moveTo>
                  <a:pt x="0" y="0"/>
                </a:moveTo>
                <a:lnTo>
                  <a:pt x="10111129" y="0"/>
                </a:lnTo>
                <a:lnTo>
                  <a:pt x="10111129" y="3425145"/>
                </a:lnTo>
                <a:lnTo>
                  <a:pt x="0" y="3425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15964078" y="728160"/>
            <a:ext cx="480224" cy="1521406"/>
            <a:chOff x="0" y="0"/>
            <a:chExt cx="224487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8AD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64078" y="3075944"/>
            <a:ext cx="480224" cy="1521406"/>
            <a:chOff x="0" y="0"/>
            <a:chExt cx="224487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52B9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64078" y="5423728"/>
            <a:ext cx="480224" cy="1521406"/>
            <a:chOff x="0" y="0"/>
            <a:chExt cx="224487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AC2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64078" y="7771513"/>
            <a:ext cx="480224" cy="1521406"/>
            <a:chOff x="0" y="0"/>
            <a:chExt cx="224487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487" cy="711200"/>
            </a:xfrm>
            <a:custGeom>
              <a:avLst/>
              <a:gdLst/>
              <a:ahLst/>
              <a:cxnLst/>
              <a:rect l="l" t="t" r="r" b="b"/>
              <a:pathLst>
                <a:path w="224487" h="711200">
                  <a:moveTo>
                    <a:pt x="0" y="50800"/>
                  </a:moveTo>
                  <a:lnTo>
                    <a:pt x="112243" y="0"/>
                  </a:lnTo>
                  <a:lnTo>
                    <a:pt x="224487" y="50800"/>
                  </a:lnTo>
                  <a:lnTo>
                    <a:pt x="224487" y="660400"/>
                  </a:lnTo>
                  <a:lnTo>
                    <a:pt x="112243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C80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700"/>
              <a:ext cx="224487" cy="698500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74030" y="520659"/>
            <a:ext cx="5706374" cy="1668523"/>
            <a:chOff x="0" y="0"/>
            <a:chExt cx="1429417" cy="4179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654948">
            <a:off x="3106510" y="835013"/>
            <a:ext cx="2188320" cy="1578943"/>
            <a:chOff x="0" y="0"/>
            <a:chExt cx="812800" cy="5864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8AEFF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74030" y="2626653"/>
            <a:ext cx="5706374" cy="1668523"/>
            <a:chOff x="0" y="0"/>
            <a:chExt cx="1429417" cy="4179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9654948">
            <a:off x="3106510" y="2941007"/>
            <a:ext cx="2188320" cy="1578943"/>
            <a:chOff x="0" y="0"/>
            <a:chExt cx="812800" cy="58646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E9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74030" y="4732647"/>
            <a:ext cx="5706374" cy="1668523"/>
            <a:chOff x="0" y="0"/>
            <a:chExt cx="1429417" cy="4179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9654948">
            <a:off x="3106510" y="5047001"/>
            <a:ext cx="2188320" cy="1578943"/>
            <a:chOff x="0" y="0"/>
            <a:chExt cx="812800" cy="586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6AB22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974030" y="6838642"/>
            <a:ext cx="5706374" cy="1668523"/>
            <a:chOff x="0" y="0"/>
            <a:chExt cx="1429417" cy="41795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29417" cy="417956"/>
            </a:xfrm>
            <a:custGeom>
              <a:avLst/>
              <a:gdLst/>
              <a:ahLst/>
              <a:cxnLst/>
              <a:rect l="l" t="t" r="r" b="b"/>
              <a:pathLst>
                <a:path w="1429417" h="417956">
                  <a:moveTo>
                    <a:pt x="0" y="0"/>
                  </a:moveTo>
                  <a:lnTo>
                    <a:pt x="1429417" y="0"/>
                  </a:lnTo>
                  <a:lnTo>
                    <a:pt x="1429417" y="417956"/>
                  </a:lnTo>
                  <a:lnTo>
                    <a:pt x="0" y="41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29417" cy="456056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90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9654948">
            <a:off x="3106510" y="7152995"/>
            <a:ext cx="2188320" cy="1578943"/>
            <a:chOff x="0" y="0"/>
            <a:chExt cx="812800" cy="58646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86461"/>
            </a:xfrm>
            <a:custGeom>
              <a:avLst/>
              <a:gdLst/>
              <a:ahLst/>
              <a:cxnLst/>
              <a:rect l="l" t="t" r="r" b="b"/>
              <a:pathLst>
                <a:path w="812800" h="586461">
                  <a:moveTo>
                    <a:pt x="203200" y="0"/>
                  </a:moveTo>
                  <a:lnTo>
                    <a:pt x="812800" y="0"/>
                  </a:lnTo>
                  <a:lnTo>
                    <a:pt x="609600" y="586461"/>
                  </a:lnTo>
                  <a:lnTo>
                    <a:pt x="0" y="58646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81B8">
                <a:alpha val="74902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24561"/>
            </a:xfrm>
            <a:prstGeom prst="rect">
              <a:avLst/>
            </a:prstGeom>
          </p:spPr>
          <p:txBody>
            <a:bodyPr lIns="56444" tIns="56444" rIns="56444" bIns="56444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2198628" y="2058077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2198628" y="4174654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7"/>
                </a:lnTo>
                <a:lnTo>
                  <a:pt x="0" y="720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2198628" y="6292131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Freeform 42"/>
          <p:cNvSpPr/>
          <p:nvPr/>
        </p:nvSpPr>
        <p:spPr>
          <a:xfrm>
            <a:off x="2198628" y="8408180"/>
            <a:ext cx="720477" cy="720477"/>
          </a:xfrm>
          <a:custGeom>
            <a:avLst/>
            <a:gdLst/>
            <a:ahLst/>
            <a:cxnLst/>
            <a:rect l="l" t="t" r="r" b="b"/>
            <a:pathLst>
              <a:path w="720477" h="720477">
                <a:moveTo>
                  <a:pt x="0" y="0"/>
                </a:moveTo>
                <a:lnTo>
                  <a:pt x="720478" y="0"/>
                </a:lnTo>
                <a:lnTo>
                  <a:pt x="720478" y="720478"/>
                </a:lnTo>
                <a:lnTo>
                  <a:pt x="0" y="720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3" name="TextBox 43"/>
          <p:cNvSpPr txBox="1"/>
          <p:nvPr/>
        </p:nvSpPr>
        <p:spPr>
          <a:xfrm>
            <a:off x="5363149" y="756735"/>
            <a:ext cx="4623444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Crecimiento de las ventas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63149" y="1248373"/>
            <a:ext cx="10266985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Mide el incremento de los ingresos por ventas en un período determinado, reflejando la aceptación del producto o servicio y la efectividad de las estrategias comerciales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15495" y="2988180"/>
            <a:ext cx="8146095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Eficiencia operativa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15495" y="3355410"/>
            <a:ext cx="9811351" cy="70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Evalúa el uso óptimo de los recursos para lograr los resultados esperados, minimizando costos, tiempos y desperdicios sin afectar la calidad.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15495" y="5094174"/>
            <a:ext cx="9507611" cy="3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Satisfacción del cliente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15495" y="5461404"/>
            <a:ext cx="981135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Mide el grado en que los productos o servicios cumplen o superan las expectativas del cliente, influyendo directamente en la lealtad y la reputación de la empresa.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15495" y="7200168"/>
            <a:ext cx="10114639" cy="62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Capacidad de la empresa para sostener ventajas competitivas en el tiempo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15495" y="8096168"/>
            <a:ext cx="9507611" cy="107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545454"/>
                </a:solidFill>
                <a:latin typeface="Gordita"/>
                <a:ea typeface="Gordita"/>
                <a:cs typeface="Gordita"/>
                <a:sym typeface="Gordita"/>
              </a:rPr>
              <a:t>Se refiere a la habilidad de la organización para mantener atributos diferenciadores que le permitan competir con éxito de manera continua en mercados dinámicos.</a:t>
            </a: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4CC325DE-4042-AAF6-BA25-40EA39DAE733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10477" y="2466609"/>
            <a:ext cx="9863031" cy="7355996"/>
          </a:xfrm>
          <a:custGeom>
            <a:avLst/>
            <a:gdLst/>
            <a:ahLst/>
            <a:cxnLst/>
            <a:rect l="l" t="t" r="r" b="b"/>
            <a:pathLst>
              <a:path w="9863031" h="7355996">
                <a:moveTo>
                  <a:pt x="0" y="0"/>
                </a:moveTo>
                <a:lnTo>
                  <a:pt x="9863031" y="0"/>
                </a:lnTo>
                <a:lnTo>
                  <a:pt x="9863031" y="7355996"/>
                </a:lnTo>
                <a:lnTo>
                  <a:pt x="0" y="73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44" r="-3744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2477520">
            <a:off x="7383035" y="2999000"/>
            <a:ext cx="1156059" cy="697970"/>
          </a:xfrm>
          <a:custGeom>
            <a:avLst/>
            <a:gdLst/>
            <a:ahLst/>
            <a:cxnLst/>
            <a:rect l="l" t="t" r="r" b="b"/>
            <a:pathLst>
              <a:path w="1156059" h="697970">
                <a:moveTo>
                  <a:pt x="0" y="0"/>
                </a:moveTo>
                <a:lnTo>
                  <a:pt x="1156059" y="0"/>
                </a:lnTo>
                <a:lnTo>
                  <a:pt x="1156059" y="697971"/>
                </a:lnTo>
                <a:lnTo>
                  <a:pt x="0" y="6979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1623281">
            <a:off x="12724702" y="5828825"/>
            <a:ext cx="459663" cy="1186227"/>
          </a:xfrm>
          <a:custGeom>
            <a:avLst/>
            <a:gdLst/>
            <a:ahLst/>
            <a:cxnLst/>
            <a:rect l="l" t="t" r="r" b="b"/>
            <a:pathLst>
              <a:path w="459663" h="1186227">
                <a:moveTo>
                  <a:pt x="0" y="0"/>
                </a:moveTo>
                <a:lnTo>
                  <a:pt x="459663" y="0"/>
                </a:lnTo>
                <a:lnTo>
                  <a:pt x="459663" y="1186227"/>
                </a:lnTo>
                <a:lnTo>
                  <a:pt x="0" y="11862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12748794" y="3533640"/>
            <a:ext cx="5153889" cy="225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8"/>
              </a:lnSpc>
              <a:spcBef>
                <a:spcPct val="0"/>
              </a:spcBef>
            </a:pPr>
            <a:r>
              <a:rPr lang="en-US" sz="2306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Definido el rumbo estratégico, la organización desarrolla una cultura orientada a procesos y calidad, basada en la alineación de valores, comportamientos, innovación y tecnología.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1180" y="5757039"/>
            <a:ext cx="5207352" cy="183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5"/>
              </a:lnSpc>
              <a:spcBef>
                <a:spcPct val="0"/>
              </a:spcBef>
            </a:pPr>
            <a:r>
              <a:rPr lang="en-US" sz="2221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Las TIC fortalecen la comunicación organizacional y, junto con las áreas estratégicas como macroprocesos, promueven una gestión integral orientada a la innovación continua.</a:t>
            </a:r>
          </a:p>
        </p:txBody>
      </p:sp>
      <p:sp>
        <p:nvSpPr>
          <p:cNvPr id="7" name="Freeform 7"/>
          <p:cNvSpPr/>
          <p:nvPr/>
        </p:nvSpPr>
        <p:spPr>
          <a:xfrm>
            <a:off x="15018013" y="-2272782"/>
            <a:ext cx="5769340" cy="6602964"/>
          </a:xfrm>
          <a:custGeom>
            <a:avLst/>
            <a:gdLst/>
            <a:ahLst/>
            <a:cxnLst/>
            <a:rect l="l" t="t" r="r" b="b"/>
            <a:pathLst>
              <a:path w="5769340" h="6602964">
                <a:moveTo>
                  <a:pt x="0" y="0"/>
                </a:moveTo>
                <a:lnTo>
                  <a:pt x="5769340" y="0"/>
                </a:lnTo>
                <a:lnTo>
                  <a:pt x="5769340" y="6602964"/>
                </a:lnTo>
                <a:lnTo>
                  <a:pt x="0" y="6602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16978296" y="-158268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-1028922">
            <a:off x="-2366025" y="8100145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9" y="0"/>
                </a:lnTo>
                <a:lnTo>
                  <a:pt x="40685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/>
          <p:cNvSpPr/>
          <p:nvPr/>
        </p:nvSpPr>
        <p:spPr>
          <a:xfrm>
            <a:off x="-729457" y="8776152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 rot="-3096983">
            <a:off x="3939883" y="7591806"/>
            <a:ext cx="570594" cy="1472501"/>
          </a:xfrm>
          <a:custGeom>
            <a:avLst/>
            <a:gdLst/>
            <a:ahLst/>
            <a:cxnLst/>
            <a:rect l="l" t="t" r="r" b="b"/>
            <a:pathLst>
              <a:path w="570594" h="1472501">
                <a:moveTo>
                  <a:pt x="0" y="0"/>
                </a:moveTo>
                <a:lnTo>
                  <a:pt x="570594" y="0"/>
                </a:lnTo>
                <a:lnTo>
                  <a:pt x="570594" y="1472501"/>
                </a:lnTo>
                <a:lnTo>
                  <a:pt x="0" y="1472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TextBox 12"/>
          <p:cNvSpPr txBox="1"/>
          <p:nvPr/>
        </p:nvSpPr>
        <p:spPr>
          <a:xfrm>
            <a:off x="4264507" y="1028700"/>
            <a:ext cx="9758985" cy="59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625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Las tres dimensiones de la gerencia integral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8152" y="2021593"/>
            <a:ext cx="5741473" cy="181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4"/>
              </a:lnSpc>
            </a:pPr>
            <a:r>
              <a:rPr lang="en-US" sz="2228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Ante la incertidumbre, la organización debe definir una estrategia que le permita diagnosticar su situación, proyectar su futuro y alcanzar sus objetivos (Aldana de Vega, Álvarez &amp; Bernal, 2011).</a:t>
            </a:r>
          </a:p>
        </p:txBody>
      </p:sp>
      <p:sp>
        <p:nvSpPr>
          <p:cNvPr id="14" name="Freeform 14"/>
          <p:cNvSpPr/>
          <p:nvPr/>
        </p:nvSpPr>
        <p:spPr>
          <a:xfrm rot="1671077">
            <a:off x="-2220702" y="-2031993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 rot="2700000">
            <a:off x="-1333913" y="1150415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87780882-9F62-345C-55EE-D1031A4B7D43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829" y="3733882"/>
            <a:ext cx="17112854" cy="4936316"/>
          </a:xfrm>
          <a:custGeom>
            <a:avLst/>
            <a:gdLst/>
            <a:ahLst/>
            <a:cxnLst/>
            <a:rect l="l" t="t" r="r" b="b"/>
            <a:pathLst>
              <a:path w="17112854" h="4936316">
                <a:moveTo>
                  <a:pt x="0" y="0"/>
                </a:moveTo>
                <a:lnTo>
                  <a:pt x="17112854" y="0"/>
                </a:lnTo>
                <a:lnTo>
                  <a:pt x="17112854" y="4936316"/>
                </a:lnTo>
                <a:lnTo>
                  <a:pt x="0" y="493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003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6082983" y="2058591"/>
            <a:ext cx="5425384" cy="73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4423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En otras palabras...</a:t>
            </a:r>
          </a:p>
        </p:txBody>
      </p:sp>
      <p:sp>
        <p:nvSpPr>
          <p:cNvPr id="4" name="Freeform 4"/>
          <p:cNvSpPr/>
          <p:nvPr/>
        </p:nvSpPr>
        <p:spPr>
          <a:xfrm>
            <a:off x="14093626" y="-1717533"/>
            <a:ext cx="5769340" cy="6602964"/>
          </a:xfrm>
          <a:custGeom>
            <a:avLst/>
            <a:gdLst/>
            <a:ahLst/>
            <a:cxnLst/>
            <a:rect l="l" t="t" r="r" b="b"/>
            <a:pathLst>
              <a:path w="5769340" h="6602964">
                <a:moveTo>
                  <a:pt x="0" y="0"/>
                </a:moveTo>
                <a:lnTo>
                  <a:pt x="5769340" y="0"/>
                </a:lnTo>
                <a:lnTo>
                  <a:pt x="5769340" y="6602964"/>
                </a:lnTo>
                <a:lnTo>
                  <a:pt x="0" y="660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15948358" y="368747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1028922">
            <a:off x="-2461153" y="6856236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9" y="0"/>
                </a:lnTo>
                <a:lnTo>
                  <a:pt x="40685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-426898" y="8913636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1671077">
            <a:off x="-2220702" y="-2031993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9"/>
          <p:cNvSpPr/>
          <p:nvPr/>
        </p:nvSpPr>
        <p:spPr>
          <a:xfrm rot="2700000">
            <a:off x="-1333913" y="1150415"/>
            <a:ext cx="3077802" cy="2092906"/>
          </a:xfrm>
          <a:custGeom>
            <a:avLst/>
            <a:gdLst/>
            <a:ahLst/>
            <a:cxnLst/>
            <a:rect l="l" t="t" r="r" b="b"/>
            <a:pathLst>
              <a:path w="3077802" h="2092906">
                <a:moveTo>
                  <a:pt x="0" y="0"/>
                </a:moveTo>
                <a:lnTo>
                  <a:pt x="3077802" y="0"/>
                </a:lnTo>
                <a:lnTo>
                  <a:pt x="3077802" y="2092906"/>
                </a:lnTo>
                <a:lnTo>
                  <a:pt x="0" y="2092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B6EBF43-4489-D7A5-743A-C16212097E95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70412" y="4513810"/>
            <a:ext cx="8691081" cy="8438250"/>
          </a:xfrm>
          <a:custGeom>
            <a:avLst/>
            <a:gdLst/>
            <a:ahLst/>
            <a:cxnLst/>
            <a:rect l="l" t="t" r="r" b="b"/>
            <a:pathLst>
              <a:path w="8691081" h="8438250">
                <a:moveTo>
                  <a:pt x="0" y="0"/>
                </a:moveTo>
                <a:lnTo>
                  <a:pt x="8691081" y="0"/>
                </a:lnTo>
                <a:lnTo>
                  <a:pt x="8691081" y="8438250"/>
                </a:lnTo>
                <a:lnTo>
                  <a:pt x="0" y="8438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71181" y="1562102"/>
            <a:ext cx="13345638" cy="2951707"/>
            <a:chOff x="0" y="0"/>
            <a:chExt cx="3514901" cy="7774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14901" cy="777404"/>
            </a:xfrm>
            <a:custGeom>
              <a:avLst/>
              <a:gdLst/>
              <a:ahLst/>
              <a:cxnLst/>
              <a:rect l="l" t="t" r="r" b="b"/>
              <a:pathLst>
                <a:path w="3514901" h="777404">
                  <a:moveTo>
                    <a:pt x="29586" y="0"/>
                  </a:moveTo>
                  <a:lnTo>
                    <a:pt x="3485315" y="0"/>
                  </a:lnTo>
                  <a:cubicBezTo>
                    <a:pt x="3501655" y="0"/>
                    <a:pt x="3514901" y="13246"/>
                    <a:pt x="3514901" y="29586"/>
                  </a:cubicBezTo>
                  <a:lnTo>
                    <a:pt x="3514901" y="747819"/>
                  </a:lnTo>
                  <a:cubicBezTo>
                    <a:pt x="3514901" y="755665"/>
                    <a:pt x="3511784" y="763191"/>
                    <a:pt x="3506235" y="768739"/>
                  </a:cubicBezTo>
                  <a:cubicBezTo>
                    <a:pt x="3500687" y="774287"/>
                    <a:pt x="3493162" y="777404"/>
                    <a:pt x="3485315" y="777404"/>
                  </a:cubicBezTo>
                  <a:lnTo>
                    <a:pt x="29586" y="777404"/>
                  </a:lnTo>
                  <a:cubicBezTo>
                    <a:pt x="21739" y="777404"/>
                    <a:pt x="14214" y="774287"/>
                    <a:pt x="8665" y="768739"/>
                  </a:cubicBezTo>
                  <a:cubicBezTo>
                    <a:pt x="3117" y="763191"/>
                    <a:pt x="0" y="755665"/>
                    <a:pt x="0" y="747819"/>
                  </a:cubicBezTo>
                  <a:lnTo>
                    <a:pt x="0" y="29586"/>
                  </a:lnTo>
                  <a:cubicBezTo>
                    <a:pt x="0" y="21739"/>
                    <a:pt x="3117" y="14214"/>
                    <a:pt x="8665" y="8665"/>
                  </a:cubicBezTo>
                  <a:cubicBezTo>
                    <a:pt x="14214" y="3117"/>
                    <a:pt x="21739" y="0"/>
                    <a:pt x="29586" y="0"/>
                  </a:cubicBezTo>
                  <a:close/>
                </a:path>
              </a:pathLst>
            </a:custGeom>
            <a:solidFill>
              <a:srgbClr val="FFBD59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514901" cy="80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23333">
            <a:off x="6212315" y="530971"/>
            <a:ext cx="5495849" cy="1364417"/>
            <a:chOff x="0" y="0"/>
            <a:chExt cx="2252053" cy="5591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053" cy="559102"/>
            </a:xfrm>
            <a:custGeom>
              <a:avLst/>
              <a:gdLst/>
              <a:ahLst/>
              <a:cxnLst/>
              <a:rect l="l" t="t" r="r" b="b"/>
              <a:pathLst>
                <a:path w="2252053" h="559102">
                  <a:moveTo>
                    <a:pt x="71843" y="0"/>
                  </a:moveTo>
                  <a:lnTo>
                    <a:pt x="2180210" y="0"/>
                  </a:lnTo>
                  <a:cubicBezTo>
                    <a:pt x="2219888" y="0"/>
                    <a:pt x="2252053" y="32165"/>
                    <a:pt x="2252053" y="71843"/>
                  </a:cubicBezTo>
                  <a:lnTo>
                    <a:pt x="2252053" y="487259"/>
                  </a:lnTo>
                  <a:cubicBezTo>
                    <a:pt x="2252053" y="506313"/>
                    <a:pt x="2244484" y="524586"/>
                    <a:pt x="2231011" y="538059"/>
                  </a:cubicBezTo>
                  <a:cubicBezTo>
                    <a:pt x="2217537" y="551532"/>
                    <a:pt x="2199264" y="559102"/>
                    <a:pt x="2180210" y="559102"/>
                  </a:cubicBezTo>
                  <a:lnTo>
                    <a:pt x="71843" y="559102"/>
                  </a:lnTo>
                  <a:cubicBezTo>
                    <a:pt x="32165" y="559102"/>
                    <a:pt x="0" y="526936"/>
                    <a:pt x="0" y="487259"/>
                  </a:cubicBezTo>
                  <a:lnTo>
                    <a:pt x="0" y="71843"/>
                  </a:lnTo>
                  <a:cubicBezTo>
                    <a:pt x="0" y="32165"/>
                    <a:pt x="32165" y="0"/>
                    <a:pt x="718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252053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492490" y="3179559"/>
            <a:ext cx="9027501" cy="10497094"/>
          </a:xfrm>
          <a:custGeom>
            <a:avLst/>
            <a:gdLst/>
            <a:ahLst/>
            <a:cxnLst/>
            <a:rect l="l" t="t" r="r" b="b"/>
            <a:pathLst>
              <a:path w="9027501" h="10497094">
                <a:moveTo>
                  <a:pt x="0" y="0"/>
                </a:moveTo>
                <a:lnTo>
                  <a:pt x="9027501" y="0"/>
                </a:lnTo>
                <a:lnTo>
                  <a:pt x="9027501" y="10497094"/>
                </a:lnTo>
                <a:lnTo>
                  <a:pt x="0" y="10497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123333">
            <a:off x="6302843" y="1014129"/>
            <a:ext cx="5314795" cy="69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5279" b="1" dirty="0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08367" y="1993514"/>
            <a:ext cx="12659079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s-CO" sz="3200" dirty="0"/>
              <a:t>La administración en la gerencia es el proceso de planificar, organizar, dirigir y controlar los recursos para alcanzar objetivos estratégicos con eficiencia y eficacia. Según Henri Fayol, se basa en funciones esenciales que orientan la acción directiva, permitiendo coordinar recursos humanos y materiales, liderar procesos y generar valor sostenible en entornos competitivos.</a:t>
            </a:r>
            <a:endParaRPr lang="en-US" sz="2957" b="1" dirty="0">
              <a:solidFill>
                <a:srgbClr val="24201D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Freeform 16"/>
          <p:cNvSpPr/>
          <p:nvPr/>
        </p:nvSpPr>
        <p:spPr>
          <a:xfrm rot="264793">
            <a:off x="16741268" y="1555289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13752">
            <a:off x="663019" y="3211366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79459" y="-158268"/>
            <a:ext cx="3358714" cy="2840757"/>
          </a:xfrm>
          <a:custGeom>
            <a:avLst/>
            <a:gdLst/>
            <a:ahLst/>
            <a:cxnLst/>
            <a:rect l="l" t="t" r="r" b="b"/>
            <a:pathLst>
              <a:path w="3358714" h="2840757">
                <a:moveTo>
                  <a:pt x="0" y="0"/>
                </a:moveTo>
                <a:lnTo>
                  <a:pt x="3358714" y="0"/>
                </a:lnTo>
                <a:lnTo>
                  <a:pt x="3358714" y="2840756"/>
                </a:lnTo>
                <a:lnTo>
                  <a:pt x="0" y="2840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3022923" y="-850480"/>
            <a:ext cx="2804015" cy="2678066"/>
          </a:xfrm>
          <a:custGeom>
            <a:avLst/>
            <a:gdLst/>
            <a:ahLst/>
            <a:cxnLst/>
            <a:rect l="l" t="t" r="r" b="b"/>
            <a:pathLst>
              <a:path w="2804015" h="2678066">
                <a:moveTo>
                  <a:pt x="0" y="0"/>
                </a:moveTo>
                <a:lnTo>
                  <a:pt x="2804015" y="0"/>
                </a:lnTo>
                <a:lnTo>
                  <a:pt x="2804015" y="2678066"/>
                </a:lnTo>
                <a:lnTo>
                  <a:pt x="0" y="2678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-1028922">
            <a:off x="-2501807" y="7200900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-467553" y="9039231"/>
            <a:ext cx="3399963" cy="2311975"/>
          </a:xfrm>
          <a:custGeom>
            <a:avLst/>
            <a:gdLst/>
            <a:ahLst/>
            <a:cxnLst/>
            <a:rect l="l" t="t" r="r" b="b"/>
            <a:pathLst>
              <a:path w="3399963" h="2311975">
                <a:moveTo>
                  <a:pt x="0" y="0"/>
                </a:moveTo>
                <a:lnTo>
                  <a:pt x="3399963" y="0"/>
                </a:lnTo>
                <a:lnTo>
                  <a:pt x="3399963" y="2311975"/>
                </a:lnTo>
                <a:lnTo>
                  <a:pt x="0" y="2311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2082894" y="492812"/>
            <a:ext cx="10433000" cy="7537842"/>
          </a:xfrm>
          <a:custGeom>
            <a:avLst/>
            <a:gdLst/>
            <a:ahLst/>
            <a:cxnLst/>
            <a:rect l="l" t="t" r="r" b="b"/>
            <a:pathLst>
              <a:path w="10433000" h="7537842">
                <a:moveTo>
                  <a:pt x="0" y="0"/>
                </a:moveTo>
                <a:lnTo>
                  <a:pt x="10433000" y="0"/>
                </a:lnTo>
                <a:lnTo>
                  <a:pt x="10433000" y="7537842"/>
                </a:lnTo>
                <a:lnTo>
                  <a:pt x="0" y="7537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2608419" y="6539774"/>
            <a:ext cx="1242040" cy="6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438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11522" y="4252208"/>
            <a:ext cx="1242040" cy="6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438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25301" y="2659657"/>
            <a:ext cx="1242040" cy="67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4382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66838" y="7983029"/>
            <a:ext cx="3767145" cy="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Según Peter Drucker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3383" y="8570106"/>
            <a:ext cx="12238797" cy="70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7"/>
              </a:lnSpc>
            </a:pP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la función responsable de lograr resultados, coordinar los recursos y dirigir a las personas para alcanzar los objetivos de la organización de manera eficaz y sostenible (Drucker, 2007).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1428" y="5497977"/>
            <a:ext cx="4402474" cy="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Según Henri Fayol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21428" y="6028320"/>
            <a:ext cx="9354929" cy="70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7"/>
              </a:lnSpc>
            </a:pP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consiste en planear, organizar, dirigir y controlar las actividades de la empresa para alcanzar sus objetivos de forma eficiente (Fayol, 1916/2011).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8893" y="3111423"/>
            <a:ext cx="3658023" cy="39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Según Henry Mintzberg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14099" y="3602353"/>
            <a:ext cx="7273197" cy="142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7"/>
              </a:lnSpc>
            </a:pP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conjunto de roles interpersonales, informativos y decisorios que el gerente desempeña diariamente para coordinar el trabajo organizacional y responder a las exigencias del entorno (Mintzberg, 1973).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0027" y="1519699"/>
            <a:ext cx="8752656" cy="61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4"/>
              </a:lnSpc>
              <a:spcBef>
                <a:spcPct val="0"/>
              </a:spcBef>
            </a:pPr>
            <a:r>
              <a:rPr lang="en-US" sz="3745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¿Qué es gerencia según los autores?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7286EEF8-8622-17CA-A443-F1C35E9B0E69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1828" y="3686704"/>
            <a:ext cx="13899738" cy="295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  <a:spcBef>
                <a:spcPct val="0"/>
              </a:spcBef>
            </a:pPr>
            <a:r>
              <a:rPr lang="en-US" sz="3142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</a:t>
            </a:r>
            <a:r>
              <a:rPr lang="en-US" sz="314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os factores de supervivencia de una empresa son aquellos elementos clave que le permiten</a:t>
            </a:r>
            <a:r>
              <a:rPr lang="en-US" sz="3142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3142" b="1" i="1" u="sng">
                <a:solidFill>
                  <a:srgbClr val="000000"/>
                </a:solidFill>
                <a:latin typeface="Helvetica World Bold Italics"/>
                <a:ea typeface="Helvetica World Bold Italics"/>
                <a:cs typeface="Helvetica World Bold Italics"/>
                <a:sym typeface="Helvetica World Bold Italics"/>
              </a:rPr>
              <a:t>permanecer, adaptarse y crecer en el tiempo</a:t>
            </a:r>
            <a:r>
              <a:rPr lang="en-US" sz="3142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, </a:t>
            </a:r>
            <a:r>
              <a:rPr lang="en-US" sz="314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especialmente en entornos competitivos y cambiantes. </a:t>
            </a:r>
          </a:p>
          <a:p>
            <a:pPr algn="just">
              <a:lnSpc>
                <a:spcPts val="3771"/>
              </a:lnSpc>
              <a:spcBef>
                <a:spcPct val="0"/>
              </a:spcBef>
            </a:pPr>
            <a:endParaRPr lang="en-US" sz="3142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just">
              <a:lnSpc>
                <a:spcPts val="3771"/>
              </a:lnSpc>
              <a:spcBef>
                <a:spcPct val="0"/>
              </a:spcBef>
            </a:pPr>
            <a:endParaRPr lang="en-US" sz="3142">
              <a:solidFill>
                <a:srgbClr val="000000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just">
              <a:lnSpc>
                <a:spcPts val="3771"/>
              </a:lnSpc>
              <a:spcBef>
                <a:spcPct val="0"/>
              </a:spcBef>
            </a:pPr>
            <a:r>
              <a:rPr lang="en-US" sz="3142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continuación se presentan algunos factores con enfoque gerencial</a:t>
            </a:r>
            <a:r>
              <a:rPr lang="en-US" sz="3142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81780" y="7433613"/>
            <a:ext cx="2310796" cy="122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777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Share objectives, benefits, and progress with all stakeholders.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63900" y="7433613"/>
            <a:ext cx="2310796" cy="122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777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Execute changes while maintaining alignment and accountability.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1780" y="6923497"/>
            <a:ext cx="2310796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Communicate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63900" y="6923497"/>
            <a:ext cx="2310796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Implement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46020" y="7433613"/>
            <a:ext cx="2310796" cy="122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777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Track outcomes, gather feedback, and refine the process.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46020" y="6923497"/>
            <a:ext cx="2310796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Refine</a:t>
            </a:r>
          </a:p>
        </p:txBody>
      </p:sp>
      <p:sp>
        <p:nvSpPr>
          <p:cNvPr id="12" name="Freeform 12"/>
          <p:cNvSpPr/>
          <p:nvPr/>
        </p:nvSpPr>
        <p:spPr>
          <a:xfrm rot="-1028922">
            <a:off x="-1005554" y="7150276"/>
            <a:ext cx="4068508" cy="4114800"/>
          </a:xfrm>
          <a:custGeom>
            <a:avLst/>
            <a:gdLst/>
            <a:ahLst/>
            <a:cxnLst/>
            <a:rect l="l" t="t" r="r" b="b"/>
            <a:pathLst>
              <a:path w="4068508" h="4114800">
                <a:moveTo>
                  <a:pt x="0" y="0"/>
                </a:moveTo>
                <a:lnTo>
                  <a:pt x="4068508" y="0"/>
                </a:lnTo>
                <a:lnTo>
                  <a:pt x="4068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-510201" y="8179106"/>
            <a:ext cx="3776506" cy="2568024"/>
          </a:xfrm>
          <a:custGeom>
            <a:avLst/>
            <a:gdLst/>
            <a:ahLst/>
            <a:cxnLst/>
            <a:rect l="l" t="t" r="r" b="b"/>
            <a:pathLst>
              <a:path w="3776506" h="2568024">
                <a:moveTo>
                  <a:pt x="0" y="0"/>
                </a:moveTo>
                <a:lnTo>
                  <a:pt x="3776506" y="0"/>
                </a:lnTo>
                <a:lnTo>
                  <a:pt x="3776506" y="2568024"/>
                </a:lnTo>
                <a:lnTo>
                  <a:pt x="0" y="2568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13519051" y="-2744030"/>
            <a:ext cx="7513805" cy="8599490"/>
          </a:xfrm>
          <a:custGeom>
            <a:avLst/>
            <a:gdLst/>
            <a:ahLst/>
            <a:cxnLst/>
            <a:rect l="l" t="t" r="r" b="b"/>
            <a:pathLst>
              <a:path w="7513805" h="8599490">
                <a:moveTo>
                  <a:pt x="0" y="0"/>
                </a:moveTo>
                <a:lnTo>
                  <a:pt x="7513805" y="0"/>
                </a:lnTo>
                <a:lnTo>
                  <a:pt x="7513805" y="8599490"/>
                </a:lnTo>
                <a:lnTo>
                  <a:pt x="0" y="8599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Freeform 15"/>
          <p:cNvSpPr/>
          <p:nvPr/>
        </p:nvSpPr>
        <p:spPr>
          <a:xfrm>
            <a:off x="16351567" y="368747"/>
            <a:ext cx="2059877" cy="1742217"/>
          </a:xfrm>
          <a:custGeom>
            <a:avLst/>
            <a:gdLst/>
            <a:ahLst/>
            <a:cxnLst/>
            <a:rect l="l" t="t" r="r" b="b"/>
            <a:pathLst>
              <a:path w="2059877" h="1742217">
                <a:moveTo>
                  <a:pt x="0" y="0"/>
                </a:moveTo>
                <a:lnTo>
                  <a:pt x="2059877" y="0"/>
                </a:lnTo>
                <a:lnTo>
                  <a:pt x="2059877" y="1742217"/>
                </a:lnTo>
                <a:lnTo>
                  <a:pt x="0" y="1742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Freeform 16"/>
          <p:cNvSpPr/>
          <p:nvPr/>
        </p:nvSpPr>
        <p:spPr>
          <a:xfrm>
            <a:off x="13232651" y="-323465"/>
            <a:ext cx="1967557" cy="1879180"/>
          </a:xfrm>
          <a:custGeom>
            <a:avLst/>
            <a:gdLst/>
            <a:ahLst/>
            <a:cxnLst/>
            <a:rect l="l" t="t" r="r" b="b"/>
            <a:pathLst>
              <a:path w="1967557" h="1879180">
                <a:moveTo>
                  <a:pt x="0" y="0"/>
                </a:moveTo>
                <a:lnTo>
                  <a:pt x="1967558" y="0"/>
                </a:lnTo>
                <a:lnTo>
                  <a:pt x="1967558" y="1879180"/>
                </a:lnTo>
                <a:lnTo>
                  <a:pt x="0" y="1879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DB1E647-9ABE-22C6-E073-628F83574765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96070" y="2468887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6696070" y="4299962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6533803" y="1288080"/>
            <a:ext cx="4708441" cy="1466595"/>
            <a:chOff x="0" y="0"/>
            <a:chExt cx="1240083" cy="3862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33803" y="3088525"/>
            <a:ext cx="9765499" cy="1466595"/>
            <a:chOff x="0" y="0"/>
            <a:chExt cx="2571983" cy="386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1983" cy="386264"/>
            </a:xfrm>
            <a:custGeom>
              <a:avLst/>
              <a:gdLst/>
              <a:ahLst/>
              <a:cxnLst/>
              <a:rect l="l" t="t" r="r" b="b"/>
              <a:pathLst>
                <a:path w="2571983" h="386264">
                  <a:moveTo>
                    <a:pt x="16648" y="0"/>
                  </a:moveTo>
                  <a:lnTo>
                    <a:pt x="2555335" y="0"/>
                  </a:lnTo>
                  <a:cubicBezTo>
                    <a:pt x="2564529" y="0"/>
                    <a:pt x="2571983" y="7454"/>
                    <a:pt x="2571983" y="16648"/>
                  </a:cubicBezTo>
                  <a:lnTo>
                    <a:pt x="2571983" y="369615"/>
                  </a:lnTo>
                  <a:cubicBezTo>
                    <a:pt x="2571983" y="378810"/>
                    <a:pt x="2564529" y="386264"/>
                    <a:pt x="2555335" y="386264"/>
                  </a:cubicBezTo>
                  <a:lnTo>
                    <a:pt x="16648" y="386264"/>
                  </a:lnTo>
                  <a:cubicBezTo>
                    <a:pt x="12233" y="386264"/>
                    <a:pt x="7998" y="384510"/>
                    <a:pt x="4876" y="381387"/>
                  </a:cubicBezTo>
                  <a:cubicBezTo>
                    <a:pt x="1754" y="378265"/>
                    <a:pt x="0" y="374031"/>
                    <a:pt x="0" y="369615"/>
                  </a:cubicBezTo>
                  <a:lnTo>
                    <a:pt x="0" y="16648"/>
                  </a:lnTo>
                  <a:cubicBezTo>
                    <a:pt x="0" y="7454"/>
                    <a:pt x="7454" y="0"/>
                    <a:pt x="166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5719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96070" y="6131036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6696070" y="7962111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6533803" y="4888971"/>
            <a:ext cx="4708441" cy="1466595"/>
            <a:chOff x="0" y="0"/>
            <a:chExt cx="1240083" cy="386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33803" y="6689417"/>
            <a:ext cx="4708441" cy="1466595"/>
            <a:chOff x="0" y="0"/>
            <a:chExt cx="1240083" cy="386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2959828" y="4242586"/>
            <a:ext cx="8598944" cy="1432484"/>
          </a:xfrm>
          <a:custGeom>
            <a:avLst/>
            <a:gdLst/>
            <a:ahLst/>
            <a:cxnLst/>
            <a:rect l="l" t="t" r="r" b="b"/>
            <a:pathLst>
              <a:path w="8598944" h="1432484">
                <a:moveTo>
                  <a:pt x="0" y="0"/>
                </a:moveTo>
                <a:lnTo>
                  <a:pt x="8598944" y="0"/>
                </a:lnTo>
                <a:lnTo>
                  <a:pt x="8598944" y="1432484"/>
                </a:lnTo>
                <a:lnTo>
                  <a:pt x="0" y="1432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3345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9" name="Group 19"/>
          <p:cNvGrpSpPr/>
          <p:nvPr/>
        </p:nvGrpSpPr>
        <p:grpSpPr>
          <a:xfrm>
            <a:off x="6401235" y="1888809"/>
            <a:ext cx="265136" cy="2651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C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01235" y="3689255"/>
            <a:ext cx="265136" cy="26513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5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01235" y="5489700"/>
            <a:ext cx="265136" cy="26513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401235" y="7290146"/>
            <a:ext cx="265136" cy="26513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77234" y="2818957"/>
            <a:ext cx="3998299" cy="3778057"/>
            <a:chOff x="0" y="0"/>
            <a:chExt cx="1053050" cy="9950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53050" cy="995044"/>
            </a:xfrm>
            <a:custGeom>
              <a:avLst/>
              <a:gdLst/>
              <a:ahLst/>
              <a:cxnLst/>
              <a:rect l="l" t="t" r="r" b="b"/>
              <a:pathLst>
                <a:path w="1053050" h="995044">
                  <a:moveTo>
                    <a:pt x="73580" y="0"/>
                  </a:moveTo>
                  <a:lnTo>
                    <a:pt x="979470" y="0"/>
                  </a:lnTo>
                  <a:cubicBezTo>
                    <a:pt x="998985" y="0"/>
                    <a:pt x="1017700" y="7752"/>
                    <a:pt x="1031499" y="21551"/>
                  </a:cubicBezTo>
                  <a:cubicBezTo>
                    <a:pt x="1045298" y="35350"/>
                    <a:pt x="1053050" y="54065"/>
                    <a:pt x="1053050" y="73580"/>
                  </a:cubicBezTo>
                  <a:lnTo>
                    <a:pt x="1053050" y="921464"/>
                  </a:lnTo>
                  <a:cubicBezTo>
                    <a:pt x="1053050" y="940979"/>
                    <a:pt x="1045298" y="959694"/>
                    <a:pt x="1031499" y="973493"/>
                  </a:cubicBezTo>
                  <a:cubicBezTo>
                    <a:pt x="1017700" y="987292"/>
                    <a:pt x="998985" y="995044"/>
                    <a:pt x="979470" y="995044"/>
                  </a:cubicBezTo>
                  <a:lnTo>
                    <a:pt x="73580" y="995044"/>
                  </a:lnTo>
                  <a:cubicBezTo>
                    <a:pt x="54065" y="995044"/>
                    <a:pt x="35350" y="987292"/>
                    <a:pt x="21551" y="973493"/>
                  </a:cubicBezTo>
                  <a:cubicBezTo>
                    <a:pt x="7752" y="959694"/>
                    <a:pt x="0" y="940979"/>
                    <a:pt x="0" y="921464"/>
                  </a:cubicBezTo>
                  <a:lnTo>
                    <a:pt x="0" y="73580"/>
                  </a:lnTo>
                  <a:cubicBezTo>
                    <a:pt x="0" y="54065"/>
                    <a:pt x="7752" y="35350"/>
                    <a:pt x="21551" y="21551"/>
                  </a:cubicBezTo>
                  <a:cubicBezTo>
                    <a:pt x="35350" y="7752"/>
                    <a:pt x="54065" y="0"/>
                    <a:pt x="735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053050" cy="1042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7038928" y="2383001"/>
            <a:ext cx="457208" cy="609611"/>
          </a:xfrm>
          <a:custGeom>
            <a:avLst/>
            <a:gdLst/>
            <a:ahLst/>
            <a:cxnLst/>
            <a:rect l="l" t="t" r="r" b="b"/>
            <a:pathLst>
              <a:path w="457208" h="609611">
                <a:moveTo>
                  <a:pt x="0" y="0"/>
                </a:moveTo>
                <a:lnTo>
                  <a:pt x="457208" y="0"/>
                </a:lnTo>
                <a:lnTo>
                  <a:pt x="457208" y="609611"/>
                </a:lnTo>
                <a:lnTo>
                  <a:pt x="0" y="609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39"/>
          <p:cNvSpPr/>
          <p:nvPr/>
        </p:nvSpPr>
        <p:spPr>
          <a:xfrm>
            <a:off x="16922142" y="5917205"/>
            <a:ext cx="674316" cy="674316"/>
          </a:xfrm>
          <a:custGeom>
            <a:avLst/>
            <a:gdLst/>
            <a:ahLst/>
            <a:cxnLst/>
            <a:rect l="l" t="t" r="r" b="b"/>
            <a:pathLst>
              <a:path w="674316" h="674316">
                <a:moveTo>
                  <a:pt x="0" y="0"/>
                </a:moveTo>
                <a:lnTo>
                  <a:pt x="674316" y="0"/>
                </a:lnTo>
                <a:lnTo>
                  <a:pt x="674316" y="674315"/>
                </a:lnTo>
                <a:lnTo>
                  <a:pt x="0" y="674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16962842" y="7782586"/>
            <a:ext cx="592915" cy="592915"/>
          </a:xfrm>
          <a:custGeom>
            <a:avLst/>
            <a:gdLst/>
            <a:ahLst/>
            <a:cxnLst/>
            <a:rect l="l" t="t" r="r" b="b"/>
            <a:pathLst>
              <a:path w="592915" h="592915">
                <a:moveTo>
                  <a:pt x="0" y="0"/>
                </a:moveTo>
                <a:lnTo>
                  <a:pt x="592916" y="0"/>
                </a:lnTo>
                <a:lnTo>
                  <a:pt x="592916" y="592916"/>
                </a:lnTo>
                <a:lnTo>
                  <a:pt x="0" y="592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17019905" y="4239372"/>
            <a:ext cx="535853" cy="535853"/>
          </a:xfrm>
          <a:custGeom>
            <a:avLst/>
            <a:gdLst/>
            <a:ahLst/>
            <a:cxnLst/>
            <a:rect l="l" t="t" r="r" b="b"/>
            <a:pathLst>
              <a:path w="535853" h="535853">
                <a:moveTo>
                  <a:pt x="0" y="0"/>
                </a:moveTo>
                <a:lnTo>
                  <a:pt x="535853" y="0"/>
                </a:lnTo>
                <a:lnTo>
                  <a:pt x="535853" y="535853"/>
                </a:lnTo>
                <a:lnTo>
                  <a:pt x="0" y="5358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TextBox 42"/>
          <p:cNvSpPr txBox="1"/>
          <p:nvPr/>
        </p:nvSpPr>
        <p:spPr>
          <a:xfrm>
            <a:off x="1964779" y="3850611"/>
            <a:ext cx="3598256" cy="2457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Los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factores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de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supervivencia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de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una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</a:t>
            </a:r>
            <a:r>
              <a:rPr lang="en-US" sz="4306" b="1" spc="-86" dirty="0" err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empresa</a:t>
            </a:r>
            <a:r>
              <a:rPr lang="en-US" sz="4306" b="1" spc="-86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05046" y="2225797"/>
            <a:ext cx="9274397" cy="136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Definición de misión, visión y objetivos.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Direcciona las decisiones y acciones de la organización.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723521" y="3956719"/>
            <a:ext cx="9819537" cy="182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Respuesta oportuna a cambios del mercado, la tecnología y la regulación.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Anticipación de riesgos y aprovechamiento de oportunidades.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895012" y="1788938"/>
            <a:ext cx="3631363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Estrategia clara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95012" y="3519861"/>
            <a:ext cx="6808232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Capacidad de adaptación al entorno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08727" y="5936562"/>
            <a:ext cx="8815652" cy="136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Toma de decisiones oportunas y coherentes.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Capacidad para coordinar recursos y personas.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008727" y="5461264"/>
            <a:ext cx="7543018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Liderazgo y gerencia efectiva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895012" y="7800106"/>
            <a:ext cx="9231780" cy="136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Uso óptimo de recursos financieros, humanos y materiales.</a:t>
            </a:r>
          </a:p>
          <a:p>
            <a:pPr marL="559150" lvl="1" indent="-279575" algn="l">
              <a:lnSpc>
                <a:spcPts val="3625"/>
              </a:lnSpc>
              <a:buFont typeface="Arial"/>
              <a:buChar char="•"/>
            </a:pPr>
            <a:r>
              <a:rPr lang="en-US" sz="258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Control de costos y mejora de la productividad.</a:t>
            </a:r>
          </a:p>
          <a:p>
            <a:pPr algn="l">
              <a:lnSpc>
                <a:spcPts val="3625"/>
              </a:lnSpc>
            </a:pPr>
            <a:endParaRPr lang="en-US" sz="258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895012" y="7268726"/>
            <a:ext cx="8040079" cy="44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Gestión eficiente de los recursos</a:t>
            </a:r>
          </a:p>
        </p:txBody>
      </p:sp>
      <p:sp>
        <p:nvSpPr>
          <p:cNvPr id="51" name="Freeform 51"/>
          <p:cNvSpPr/>
          <p:nvPr/>
        </p:nvSpPr>
        <p:spPr>
          <a:xfrm rot="-5400000">
            <a:off x="-4866667" y="4248988"/>
            <a:ext cx="10632077" cy="1789024"/>
          </a:xfrm>
          <a:custGeom>
            <a:avLst/>
            <a:gdLst/>
            <a:ahLst/>
            <a:cxnLst/>
            <a:rect l="l" t="t" r="r" b="b"/>
            <a:pathLst>
              <a:path w="10632077" h="1789024">
                <a:moveTo>
                  <a:pt x="0" y="0"/>
                </a:moveTo>
                <a:lnTo>
                  <a:pt x="10632077" y="0"/>
                </a:lnTo>
                <a:lnTo>
                  <a:pt x="10632077" y="1789024"/>
                </a:lnTo>
                <a:lnTo>
                  <a:pt x="0" y="17890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013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2" name="Freeform 52"/>
          <p:cNvSpPr/>
          <p:nvPr/>
        </p:nvSpPr>
        <p:spPr>
          <a:xfrm>
            <a:off x="449372" y="4124063"/>
            <a:ext cx="536780" cy="660653"/>
          </a:xfrm>
          <a:custGeom>
            <a:avLst/>
            <a:gdLst/>
            <a:ahLst/>
            <a:cxnLst/>
            <a:rect l="l" t="t" r="r" b="b"/>
            <a:pathLst>
              <a:path w="536780" h="660653">
                <a:moveTo>
                  <a:pt x="0" y="0"/>
                </a:moveTo>
                <a:lnTo>
                  <a:pt x="536780" y="0"/>
                </a:lnTo>
                <a:lnTo>
                  <a:pt x="536780" y="660653"/>
                </a:lnTo>
                <a:lnTo>
                  <a:pt x="0" y="6606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390990" y="6237773"/>
            <a:ext cx="653543" cy="653543"/>
          </a:xfrm>
          <a:custGeom>
            <a:avLst/>
            <a:gdLst/>
            <a:ahLst/>
            <a:cxnLst/>
            <a:rect l="l" t="t" r="r" b="b"/>
            <a:pathLst>
              <a:path w="653543" h="653543">
                <a:moveTo>
                  <a:pt x="0" y="0"/>
                </a:moveTo>
                <a:lnTo>
                  <a:pt x="653543" y="0"/>
                </a:lnTo>
                <a:lnTo>
                  <a:pt x="653543" y="653543"/>
                </a:lnTo>
                <a:lnTo>
                  <a:pt x="0" y="653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449372" y="8428088"/>
            <a:ext cx="608306" cy="648860"/>
          </a:xfrm>
          <a:custGeom>
            <a:avLst/>
            <a:gdLst/>
            <a:ahLst/>
            <a:cxnLst/>
            <a:rect l="l" t="t" r="r" b="b"/>
            <a:pathLst>
              <a:path w="608306" h="648860">
                <a:moveTo>
                  <a:pt x="0" y="0"/>
                </a:moveTo>
                <a:lnTo>
                  <a:pt x="608306" y="0"/>
                </a:lnTo>
                <a:lnTo>
                  <a:pt x="608306" y="648860"/>
                </a:lnTo>
                <a:lnTo>
                  <a:pt x="0" y="6488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Freeform 55"/>
          <p:cNvSpPr/>
          <p:nvPr/>
        </p:nvSpPr>
        <p:spPr>
          <a:xfrm>
            <a:off x="434682" y="1816392"/>
            <a:ext cx="594018" cy="495263"/>
          </a:xfrm>
          <a:custGeom>
            <a:avLst/>
            <a:gdLst/>
            <a:ahLst/>
            <a:cxnLst/>
            <a:rect l="l" t="t" r="r" b="b"/>
            <a:pathLst>
              <a:path w="594018" h="495263">
                <a:moveTo>
                  <a:pt x="0" y="0"/>
                </a:moveTo>
                <a:lnTo>
                  <a:pt x="594018" y="0"/>
                </a:lnTo>
                <a:lnTo>
                  <a:pt x="594018" y="495263"/>
                </a:lnTo>
                <a:lnTo>
                  <a:pt x="0" y="4952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6" name="Abrir llave 55">
            <a:extLst>
              <a:ext uri="{FF2B5EF4-FFF2-40B4-BE49-F238E27FC236}">
                <a16:creationId xmlns:a16="http://schemas.microsoft.com/office/drawing/2014/main" id="{C680C424-E571-1B09-EAAC-B1CEF95AAF89}"/>
              </a:ext>
            </a:extLst>
          </p:cNvPr>
          <p:cNvSpPr/>
          <p:nvPr/>
        </p:nvSpPr>
        <p:spPr>
          <a:xfrm>
            <a:off x="5572022" y="2068222"/>
            <a:ext cx="757492" cy="5395434"/>
          </a:xfrm>
          <a:prstGeom prst="leftBrace">
            <a:avLst>
              <a:gd name="adj1" fmla="val 0"/>
              <a:gd name="adj2" fmla="val 5005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31F03B08-F937-60EE-9E88-15F7F4C2D2F0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96045" y="2468887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6496045" y="4299962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6333778" y="1288080"/>
            <a:ext cx="4708441" cy="1466595"/>
            <a:chOff x="0" y="0"/>
            <a:chExt cx="1240083" cy="3862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333778" y="3088525"/>
            <a:ext cx="9765499" cy="1466595"/>
            <a:chOff x="0" y="0"/>
            <a:chExt cx="2571983" cy="386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71983" cy="386264"/>
            </a:xfrm>
            <a:custGeom>
              <a:avLst/>
              <a:gdLst/>
              <a:ahLst/>
              <a:cxnLst/>
              <a:rect l="l" t="t" r="r" b="b"/>
              <a:pathLst>
                <a:path w="2571983" h="386264">
                  <a:moveTo>
                    <a:pt x="16648" y="0"/>
                  </a:moveTo>
                  <a:lnTo>
                    <a:pt x="2555335" y="0"/>
                  </a:lnTo>
                  <a:cubicBezTo>
                    <a:pt x="2564529" y="0"/>
                    <a:pt x="2571983" y="7454"/>
                    <a:pt x="2571983" y="16648"/>
                  </a:cubicBezTo>
                  <a:lnTo>
                    <a:pt x="2571983" y="369615"/>
                  </a:lnTo>
                  <a:cubicBezTo>
                    <a:pt x="2571983" y="378810"/>
                    <a:pt x="2564529" y="386264"/>
                    <a:pt x="2555335" y="386264"/>
                  </a:cubicBezTo>
                  <a:lnTo>
                    <a:pt x="16648" y="386264"/>
                  </a:lnTo>
                  <a:cubicBezTo>
                    <a:pt x="12233" y="386264"/>
                    <a:pt x="7998" y="384510"/>
                    <a:pt x="4876" y="381387"/>
                  </a:cubicBezTo>
                  <a:cubicBezTo>
                    <a:pt x="1754" y="378265"/>
                    <a:pt x="0" y="374031"/>
                    <a:pt x="0" y="369615"/>
                  </a:cubicBezTo>
                  <a:lnTo>
                    <a:pt x="0" y="16648"/>
                  </a:lnTo>
                  <a:cubicBezTo>
                    <a:pt x="0" y="7454"/>
                    <a:pt x="7454" y="0"/>
                    <a:pt x="166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5719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496045" y="6131036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>
          <a:xfrm>
            <a:off x="6496045" y="7962111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3" y="0"/>
                </a:lnTo>
                <a:lnTo>
                  <a:pt x="4068053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6333778" y="4888971"/>
            <a:ext cx="4708441" cy="1466595"/>
            <a:chOff x="0" y="0"/>
            <a:chExt cx="1240083" cy="386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33778" y="6689417"/>
            <a:ext cx="4708441" cy="1466595"/>
            <a:chOff x="0" y="0"/>
            <a:chExt cx="1240083" cy="386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240083" cy="443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2959828" y="4242586"/>
            <a:ext cx="8598944" cy="1432484"/>
          </a:xfrm>
          <a:custGeom>
            <a:avLst/>
            <a:gdLst/>
            <a:ahLst/>
            <a:cxnLst/>
            <a:rect l="l" t="t" r="r" b="b"/>
            <a:pathLst>
              <a:path w="8598944" h="1432484">
                <a:moveTo>
                  <a:pt x="0" y="0"/>
                </a:moveTo>
                <a:lnTo>
                  <a:pt x="8598944" y="0"/>
                </a:lnTo>
                <a:lnTo>
                  <a:pt x="8598944" y="1432484"/>
                </a:lnTo>
                <a:lnTo>
                  <a:pt x="0" y="1432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3345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9" name="Group 19"/>
          <p:cNvGrpSpPr/>
          <p:nvPr/>
        </p:nvGrpSpPr>
        <p:grpSpPr>
          <a:xfrm>
            <a:off x="6201210" y="1888809"/>
            <a:ext cx="265136" cy="2651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C83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201210" y="7290146"/>
            <a:ext cx="265136" cy="26513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77209" y="2818957"/>
            <a:ext cx="3998299" cy="3778057"/>
            <a:chOff x="0" y="0"/>
            <a:chExt cx="1053050" cy="9950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53050" cy="995044"/>
            </a:xfrm>
            <a:custGeom>
              <a:avLst/>
              <a:gdLst/>
              <a:ahLst/>
              <a:cxnLst/>
              <a:rect l="l" t="t" r="r" b="b"/>
              <a:pathLst>
                <a:path w="1053050" h="995044">
                  <a:moveTo>
                    <a:pt x="73580" y="0"/>
                  </a:moveTo>
                  <a:lnTo>
                    <a:pt x="979470" y="0"/>
                  </a:lnTo>
                  <a:cubicBezTo>
                    <a:pt x="998985" y="0"/>
                    <a:pt x="1017700" y="7752"/>
                    <a:pt x="1031499" y="21551"/>
                  </a:cubicBezTo>
                  <a:cubicBezTo>
                    <a:pt x="1045298" y="35350"/>
                    <a:pt x="1053050" y="54065"/>
                    <a:pt x="1053050" y="73580"/>
                  </a:cubicBezTo>
                  <a:lnTo>
                    <a:pt x="1053050" y="921464"/>
                  </a:lnTo>
                  <a:cubicBezTo>
                    <a:pt x="1053050" y="940979"/>
                    <a:pt x="1045298" y="959694"/>
                    <a:pt x="1031499" y="973493"/>
                  </a:cubicBezTo>
                  <a:cubicBezTo>
                    <a:pt x="1017700" y="987292"/>
                    <a:pt x="998985" y="995044"/>
                    <a:pt x="979470" y="995044"/>
                  </a:cubicBezTo>
                  <a:lnTo>
                    <a:pt x="73580" y="995044"/>
                  </a:lnTo>
                  <a:cubicBezTo>
                    <a:pt x="54065" y="995044"/>
                    <a:pt x="35350" y="987292"/>
                    <a:pt x="21551" y="973493"/>
                  </a:cubicBezTo>
                  <a:cubicBezTo>
                    <a:pt x="7752" y="959694"/>
                    <a:pt x="0" y="940979"/>
                    <a:pt x="0" y="921464"/>
                  </a:cubicBezTo>
                  <a:lnTo>
                    <a:pt x="0" y="73580"/>
                  </a:lnTo>
                  <a:cubicBezTo>
                    <a:pt x="0" y="54065"/>
                    <a:pt x="7752" y="35350"/>
                    <a:pt x="21551" y="21551"/>
                  </a:cubicBezTo>
                  <a:cubicBezTo>
                    <a:pt x="35350" y="7752"/>
                    <a:pt x="54065" y="0"/>
                    <a:pt x="735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53050" cy="103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7038928" y="2383001"/>
            <a:ext cx="457208" cy="609611"/>
          </a:xfrm>
          <a:custGeom>
            <a:avLst/>
            <a:gdLst/>
            <a:ahLst/>
            <a:cxnLst/>
            <a:rect l="l" t="t" r="r" b="b"/>
            <a:pathLst>
              <a:path w="457208" h="609611">
                <a:moveTo>
                  <a:pt x="0" y="0"/>
                </a:moveTo>
                <a:lnTo>
                  <a:pt x="457208" y="0"/>
                </a:lnTo>
                <a:lnTo>
                  <a:pt x="457208" y="609611"/>
                </a:lnTo>
                <a:lnTo>
                  <a:pt x="0" y="609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9" name="Freeform 39"/>
          <p:cNvSpPr/>
          <p:nvPr/>
        </p:nvSpPr>
        <p:spPr>
          <a:xfrm>
            <a:off x="16922142" y="5917205"/>
            <a:ext cx="674316" cy="674316"/>
          </a:xfrm>
          <a:custGeom>
            <a:avLst/>
            <a:gdLst/>
            <a:ahLst/>
            <a:cxnLst/>
            <a:rect l="l" t="t" r="r" b="b"/>
            <a:pathLst>
              <a:path w="674316" h="674316">
                <a:moveTo>
                  <a:pt x="0" y="0"/>
                </a:moveTo>
                <a:lnTo>
                  <a:pt x="674316" y="0"/>
                </a:lnTo>
                <a:lnTo>
                  <a:pt x="674316" y="674315"/>
                </a:lnTo>
                <a:lnTo>
                  <a:pt x="0" y="674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0" name="Freeform 40"/>
          <p:cNvSpPr/>
          <p:nvPr/>
        </p:nvSpPr>
        <p:spPr>
          <a:xfrm>
            <a:off x="16962842" y="7782586"/>
            <a:ext cx="592915" cy="592915"/>
          </a:xfrm>
          <a:custGeom>
            <a:avLst/>
            <a:gdLst/>
            <a:ahLst/>
            <a:cxnLst/>
            <a:rect l="l" t="t" r="r" b="b"/>
            <a:pathLst>
              <a:path w="592915" h="592915">
                <a:moveTo>
                  <a:pt x="0" y="0"/>
                </a:moveTo>
                <a:lnTo>
                  <a:pt x="592916" y="0"/>
                </a:lnTo>
                <a:lnTo>
                  <a:pt x="592916" y="592916"/>
                </a:lnTo>
                <a:lnTo>
                  <a:pt x="0" y="592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1" name="Freeform 41"/>
          <p:cNvSpPr/>
          <p:nvPr/>
        </p:nvSpPr>
        <p:spPr>
          <a:xfrm>
            <a:off x="17019905" y="4239372"/>
            <a:ext cx="535853" cy="535853"/>
          </a:xfrm>
          <a:custGeom>
            <a:avLst/>
            <a:gdLst/>
            <a:ahLst/>
            <a:cxnLst/>
            <a:rect l="l" t="t" r="r" b="b"/>
            <a:pathLst>
              <a:path w="535853" h="535853">
                <a:moveTo>
                  <a:pt x="0" y="0"/>
                </a:moveTo>
                <a:lnTo>
                  <a:pt x="535853" y="0"/>
                </a:lnTo>
                <a:lnTo>
                  <a:pt x="535853" y="535853"/>
                </a:lnTo>
                <a:lnTo>
                  <a:pt x="0" y="5358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2" name="TextBox 42"/>
          <p:cNvSpPr txBox="1"/>
          <p:nvPr/>
        </p:nvSpPr>
        <p:spPr>
          <a:xfrm>
            <a:off x="1543902" y="3860136"/>
            <a:ext cx="3598256" cy="17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6"/>
              </a:lnSpc>
            </a:pPr>
            <a:r>
              <a:rPr lang="en-US" sz="4006" b="1" spc="-8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Los factores de supervivencia de una empresa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405021" y="2225797"/>
            <a:ext cx="9694256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Colaboradores motivados, capacitados y alineados con los objetivos.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Buen clima organizacional y comunicación efectiva.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523496" y="3956719"/>
            <a:ext cx="9819537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Desarrollo de nuevos productos, servicios o procesos.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Capacidad de diferenciarse de la competencia.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694987" y="1788938"/>
            <a:ext cx="5446717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Talento humano comprometido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694987" y="3519861"/>
            <a:ext cx="6808232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Innovación y mejora continua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808702" y="5936562"/>
            <a:ext cx="8815652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Apoyo a la toma de decisiones y a la eficiencia operativa.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Integración de las TIC en los procesos empresariales.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808702" y="5461264"/>
            <a:ext cx="7543018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Uso estratégico de la tecnología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694987" y="7800106"/>
            <a:ext cx="9231780" cy="119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Satisfacción, fidelización y generación de valor.</a:t>
            </a:r>
          </a:p>
          <a:p>
            <a:pPr marL="496569" lvl="1" indent="-248284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Conocimiento de las necesidades del mercado.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694987" y="7268726"/>
            <a:ext cx="8040079" cy="39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Orientación al cliente</a:t>
            </a:r>
          </a:p>
        </p:txBody>
      </p:sp>
      <p:sp>
        <p:nvSpPr>
          <p:cNvPr id="51" name="Freeform 51"/>
          <p:cNvSpPr/>
          <p:nvPr/>
        </p:nvSpPr>
        <p:spPr>
          <a:xfrm rot="-5400000">
            <a:off x="-4926198" y="4261022"/>
            <a:ext cx="10632077" cy="1789024"/>
          </a:xfrm>
          <a:custGeom>
            <a:avLst/>
            <a:gdLst/>
            <a:ahLst/>
            <a:cxnLst/>
            <a:rect l="l" t="t" r="r" b="b"/>
            <a:pathLst>
              <a:path w="10632077" h="1789024">
                <a:moveTo>
                  <a:pt x="0" y="0"/>
                </a:moveTo>
                <a:lnTo>
                  <a:pt x="10632077" y="0"/>
                </a:lnTo>
                <a:lnTo>
                  <a:pt x="10632077" y="1789024"/>
                </a:lnTo>
                <a:lnTo>
                  <a:pt x="0" y="17890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013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2" name="Freeform 52"/>
          <p:cNvSpPr/>
          <p:nvPr/>
        </p:nvSpPr>
        <p:spPr>
          <a:xfrm>
            <a:off x="382697" y="3924049"/>
            <a:ext cx="536780" cy="660653"/>
          </a:xfrm>
          <a:custGeom>
            <a:avLst/>
            <a:gdLst/>
            <a:ahLst/>
            <a:cxnLst/>
            <a:rect l="l" t="t" r="r" b="b"/>
            <a:pathLst>
              <a:path w="536780" h="660653">
                <a:moveTo>
                  <a:pt x="0" y="0"/>
                </a:moveTo>
                <a:lnTo>
                  <a:pt x="536780" y="0"/>
                </a:lnTo>
                <a:lnTo>
                  <a:pt x="536780" y="660653"/>
                </a:lnTo>
                <a:lnTo>
                  <a:pt x="0" y="6606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265934" y="6237773"/>
            <a:ext cx="653543" cy="653543"/>
          </a:xfrm>
          <a:custGeom>
            <a:avLst/>
            <a:gdLst/>
            <a:ahLst/>
            <a:cxnLst/>
            <a:rect l="l" t="t" r="r" b="b"/>
            <a:pathLst>
              <a:path w="653543" h="653543">
                <a:moveTo>
                  <a:pt x="0" y="0"/>
                </a:moveTo>
                <a:lnTo>
                  <a:pt x="653543" y="0"/>
                </a:lnTo>
                <a:lnTo>
                  <a:pt x="653543" y="653543"/>
                </a:lnTo>
                <a:lnTo>
                  <a:pt x="0" y="6535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346934" y="8548666"/>
            <a:ext cx="608306" cy="648860"/>
          </a:xfrm>
          <a:custGeom>
            <a:avLst/>
            <a:gdLst/>
            <a:ahLst/>
            <a:cxnLst/>
            <a:rect l="l" t="t" r="r" b="b"/>
            <a:pathLst>
              <a:path w="608306" h="648860">
                <a:moveTo>
                  <a:pt x="0" y="0"/>
                </a:moveTo>
                <a:lnTo>
                  <a:pt x="608306" y="0"/>
                </a:lnTo>
                <a:lnTo>
                  <a:pt x="608306" y="648859"/>
                </a:lnTo>
                <a:lnTo>
                  <a:pt x="0" y="6488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Freeform 55"/>
          <p:cNvSpPr/>
          <p:nvPr/>
        </p:nvSpPr>
        <p:spPr>
          <a:xfrm>
            <a:off x="396985" y="1888809"/>
            <a:ext cx="594018" cy="495263"/>
          </a:xfrm>
          <a:custGeom>
            <a:avLst/>
            <a:gdLst/>
            <a:ahLst/>
            <a:cxnLst/>
            <a:rect l="l" t="t" r="r" b="b"/>
            <a:pathLst>
              <a:path w="594018" h="495263">
                <a:moveTo>
                  <a:pt x="0" y="0"/>
                </a:moveTo>
                <a:lnTo>
                  <a:pt x="594018" y="0"/>
                </a:lnTo>
                <a:lnTo>
                  <a:pt x="594018" y="495263"/>
                </a:lnTo>
                <a:lnTo>
                  <a:pt x="0" y="4952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6" name="Group 10">
            <a:extLst>
              <a:ext uri="{FF2B5EF4-FFF2-40B4-BE49-F238E27FC236}">
                <a16:creationId xmlns:a16="http://schemas.microsoft.com/office/drawing/2014/main" id="{A9AB820E-CF6C-8C4D-4E9D-00AC4FFC3F4E}"/>
              </a:ext>
            </a:extLst>
          </p:cNvPr>
          <p:cNvGrpSpPr/>
          <p:nvPr/>
        </p:nvGrpSpPr>
        <p:grpSpPr>
          <a:xfrm>
            <a:off x="6376676" y="3587448"/>
            <a:ext cx="265136" cy="265136"/>
            <a:chOff x="0" y="0"/>
            <a:chExt cx="812800" cy="812800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E3A4427E-3150-AE72-E02D-303F6D3562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5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12">
              <a:extLst>
                <a:ext uri="{FF2B5EF4-FFF2-40B4-BE49-F238E27FC236}">
                  <a16:creationId xmlns:a16="http://schemas.microsoft.com/office/drawing/2014/main" id="{613FD9A1-9749-8D1B-EAB5-A30619263D5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9" name="Group 13">
            <a:extLst>
              <a:ext uri="{FF2B5EF4-FFF2-40B4-BE49-F238E27FC236}">
                <a16:creationId xmlns:a16="http://schemas.microsoft.com/office/drawing/2014/main" id="{C6BF9CF3-FFC7-868D-4646-DDC995DC8107}"/>
              </a:ext>
            </a:extLst>
          </p:cNvPr>
          <p:cNvGrpSpPr/>
          <p:nvPr/>
        </p:nvGrpSpPr>
        <p:grpSpPr>
          <a:xfrm>
            <a:off x="6376676" y="5566671"/>
            <a:ext cx="265136" cy="265136"/>
            <a:chOff x="0" y="0"/>
            <a:chExt cx="812800" cy="812800"/>
          </a:xfrm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70EAFB8-918F-9170-84D9-46BF4864E7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TextBox 15">
              <a:extLst>
                <a:ext uri="{FF2B5EF4-FFF2-40B4-BE49-F238E27FC236}">
                  <a16:creationId xmlns:a16="http://schemas.microsoft.com/office/drawing/2014/main" id="{A79029CE-DD7D-B611-1988-4F97882397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2" name="Abrir llave 61">
            <a:extLst>
              <a:ext uri="{FF2B5EF4-FFF2-40B4-BE49-F238E27FC236}">
                <a16:creationId xmlns:a16="http://schemas.microsoft.com/office/drawing/2014/main" id="{F79D0A05-EDAA-390F-1921-C3224225E3F1}"/>
              </a:ext>
            </a:extLst>
          </p:cNvPr>
          <p:cNvSpPr/>
          <p:nvPr/>
        </p:nvSpPr>
        <p:spPr>
          <a:xfrm>
            <a:off x="4568685" y="2019300"/>
            <a:ext cx="1657382" cy="5395434"/>
          </a:xfrm>
          <a:prstGeom prst="leftBrace">
            <a:avLst>
              <a:gd name="adj1" fmla="val 0"/>
              <a:gd name="adj2" fmla="val 5076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7BC977DD-FF42-F325-7926-1C4ECAF41933}"/>
              </a:ext>
            </a:extLst>
          </p:cNvPr>
          <p:cNvSpPr/>
          <p:nvPr/>
        </p:nvSpPr>
        <p:spPr>
          <a:xfrm>
            <a:off x="16195950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7536" y="3322353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4" y="0"/>
                </a:lnTo>
                <a:lnTo>
                  <a:pt x="4068054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6085270" y="2110916"/>
            <a:ext cx="9765499" cy="1466595"/>
            <a:chOff x="0" y="0"/>
            <a:chExt cx="2571983" cy="386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983" cy="386264"/>
            </a:xfrm>
            <a:custGeom>
              <a:avLst/>
              <a:gdLst/>
              <a:ahLst/>
              <a:cxnLst/>
              <a:rect l="l" t="t" r="r" b="b"/>
              <a:pathLst>
                <a:path w="2571983" h="386264">
                  <a:moveTo>
                    <a:pt x="16648" y="0"/>
                  </a:moveTo>
                  <a:lnTo>
                    <a:pt x="2555335" y="0"/>
                  </a:lnTo>
                  <a:cubicBezTo>
                    <a:pt x="2564529" y="0"/>
                    <a:pt x="2571983" y="7454"/>
                    <a:pt x="2571983" y="16648"/>
                  </a:cubicBezTo>
                  <a:lnTo>
                    <a:pt x="2571983" y="369615"/>
                  </a:lnTo>
                  <a:cubicBezTo>
                    <a:pt x="2571983" y="378810"/>
                    <a:pt x="2564529" y="386264"/>
                    <a:pt x="2555335" y="386264"/>
                  </a:cubicBezTo>
                  <a:lnTo>
                    <a:pt x="16648" y="386264"/>
                  </a:lnTo>
                  <a:cubicBezTo>
                    <a:pt x="12233" y="386264"/>
                    <a:pt x="7998" y="384510"/>
                    <a:pt x="4876" y="381387"/>
                  </a:cubicBezTo>
                  <a:cubicBezTo>
                    <a:pt x="1754" y="378265"/>
                    <a:pt x="0" y="374031"/>
                    <a:pt x="0" y="369615"/>
                  </a:cubicBezTo>
                  <a:lnTo>
                    <a:pt x="0" y="16648"/>
                  </a:lnTo>
                  <a:cubicBezTo>
                    <a:pt x="0" y="7454"/>
                    <a:pt x="7454" y="0"/>
                    <a:pt x="166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71983" cy="433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247536" y="5153427"/>
            <a:ext cx="4068054" cy="465977"/>
          </a:xfrm>
          <a:custGeom>
            <a:avLst/>
            <a:gdLst/>
            <a:ahLst/>
            <a:cxnLst/>
            <a:rect l="l" t="t" r="r" b="b"/>
            <a:pathLst>
              <a:path w="4068054" h="465977">
                <a:moveTo>
                  <a:pt x="0" y="0"/>
                </a:moveTo>
                <a:lnTo>
                  <a:pt x="4068054" y="0"/>
                </a:lnTo>
                <a:lnTo>
                  <a:pt x="4068054" y="465977"/>
                </a:lnTo>
                <a:lnTo>
                  <a:pt x="0" y="465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6085270" y="3911362"/>
            <a:ext cx="4708441" cy="1466595"/>
            <a:chOff x="0" y="0"/>
            <a:chExt cx="1240083" cy="386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0083" cy="386264"/>
            </a:xfrm>
            <a:custGeom>
              <a:avLst/>
              <a:gdLst/>
              <a:ahLst/>
              <a:cxnLst/>
              <a:rect l="l" t="t" r="r" b="b"/>
              <a:pathLst>
                <a:path w="1240083" h="386264">
                  <a:moveTo>
                    <a:pt x="34530" y="0"/>
                  </a:moveTo>
                  <a:lnTo>
                    <a:pt x="1205554" y="0"/>
                  </a:lnTo>
                  <a:cubicBezTo>
                    <a:pt x="1224624" y="0"/>
                    <a:pt x="1240083" y="15459"/>
                    <a:pt x="1240083" y="34530"/>
                  </a:cubicBezTo>
                  <a:lnTo>
                    <a:pt x="1240083" y="351734"/>
                  </a:lnTo>
                  <a:cubicBezTo>
                    <a:pt x="1240083" y="370804"/>
                    <a:pt x="1224624" y="386264"/>
                    <a:pt x="1205554" y="386264"/>
                  </a:cubicBezTo>
                  <a:lnTo>
                    <a:pt x="34530" y="386264"/>
                  </a:lnTo>
                  <a:cubicBezTo>
                    <a:pt x="15459" y="386264"/>
                    <a:pt x="0" y="370804"/>
                    <a:pt x="0" y="351734"/>
                  </a:cubicBezTo>
                  <a:lnTo>
                    <a:pt x="0" y="34530"/>
                  </a:lnTo>
                  <a:cubicBezTo>
                    <a:pt x="0" y="15459"/>
                    <a:pt x="15459" y="0"/>
                    <a:pt x="345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40083" cy="433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59464" y="2696026"/>
            <a:ext cx="265136" cy="26513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F5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59464" y="4675249"/>
            <a:ext cx="265136" cy="26513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0901" y="1841347"/>
            <a:ext cx="3998299" cy="3778057"/>
            <a:chOff x="0" y="0"/>
            <a:chExt cx="1053050" cy="9950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3050" cy="995044"/>
            </a:xfrm>
            <a:custGeom>
              <a:avLst/>
              <a:gdLst/>
              <a:ahLst/>
              <a:cxnLst/>
              <a:rect l="l" t="t" r="r" b="b"/>
              <a:pathLst>
                <a:path w="1053050" h="995044">
                  <a:moveTo>
                    <a:pt x="73580" y="0"/>
                  </a:moveTo>
                  <a:lnTo>
                    <a:pt x="979470" y="0"/>
                  </a:lnTo>
                  <a:cubicBezTo>
                    <a:pt x="998985" y="0"/>
                    <a:pt x="1017700" y="7752"/>
                    <a:pt x="1031499" y="21551"/>
                  </a:cubicBezTo>
                  <a:cubicBezTo>
                    <a:pt x="1045298" y="35350"/>
                    <a:pt x="1053050" y="54065"/>
                    <a:pt x="1053050" y="73580"/>
                  </a:cubicBezTo>
                  <a:lnTo>
                    <a:pt x="1053050" y="921464"/>
                  </a:lnTo>
                  <a:cubicBezTo>
                    <a:pt x="1053050" y="940979"/>
                    <a:pt x="1045298" y="959694"/>
                    <a:pt x="1031499" y="973493"/>
                  </a:cubicBezTo>
                  <a:cubicBezTo>
                    <a:pt x="1017700" y="987292"/>
                    <a:pt x="998985" y="995044"/>
                    <a:pt x="979470" y="995044"/>
                  </a:cubicBezTo>
                  <a:lnTo>
                    <a:pt x="73580" y="995044"/>
                  </a:lnTo>
                  <a:cubicBezTo>
                    <a:pt x="54065" y="995044"/>
                    <a:pt x="35350" y="987292"/>
                    <a:pt x="21551" y="973493"/>
                  </a:cubicBezTo>
                  <a:cubicBezTo>
                    <a:pt x="7752" y="959694"/>
                    <a:pt x="0" y="940979"/>
                    <a:pt x="0" y="921464"/>
                  </a:cubicBezTo>
                  <a:lnTo>
                    <a:pt x="0" y="73580"/>
                  </a:lnTo>
                  <a:cubicBezTo>
                    <a:pt x="0" y="54065"/>
                    <a:pt x="7752" y="35350"/>
                    <a:pt x="21551" y="21551"/>
                  </a:cubicBezTo>
                  <a:cubicBezTo>
                    <a:pt x="35350" y="7752"/>
                    <a:pt x="54065" y="0"/>
                    <a:pt x="735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53050" cy="1033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95393" y="3152096"/>
            <a:ext cx="3598256" cy="17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6"/>
              </a:lnSpc>
            </a:pPr>
            <a:r>
              <a:rPr lang="en-US" sz="4006" b="1" spc="-8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Los factores de supervivencia de una empresa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74988" y="2988635"/>
            <a:ext cx="9819537" cy="140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Atributos diferenciadores difíciles de imitar.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Posicionamiento sólido en el mercado.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46479" y="2551777"/>
            <a:ext cx="6808232" cy="45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Ventaja competitiva sostenible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60193" y="4968478"/>
            <a:ext cx="9788163" cy="188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Identificación y control de riesgos financieros, operativos y estratégicos.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Planeación ante escenarios de incertidumbre.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HK Grotesk Pro"/>
              <a:ea typeface="HK Grotesk Pro"/>
              <a:cs typeface="HK Grotesk Pro"/>
              <a:sym typeface="HK Grotesk Pr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60193" y="4493180"/>
            <a:ext cx="7543018" cy="45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Gestión del riesgo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81200" y="6924582"/>
            <a:ext cx="14573841" cy="218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2"/>
              </a:lnSpc>
              <a:spcBef>
                <a:spcPct val="0"/>
              </a:spcBef>
            </a:pPr>
            <a:r>
              <a:rPr lang="en-US" sz="3137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L</a:t>
            </a:r>
            <a:r>
              <a:rPr lang="en-US" sz="3137">
                <a:solidFill>
                  <a:srgbClr val="000000"/>
                </a:solidFill>
                <a:latin typeface="HK Grotesk Pro"/>
                <a:ea typeface="HK Grotesk Pro"/>
                <a:cs typeface="HK Grotesk Pro"/>
                <a:sym typeface="HK Grotesk Pro"/>
              </a:rPr>
              <a:t>a supervivencia empresarial no depende de un solo factor, sino de la integración estratégica de liderazgo, innovación, talento humano y adaptación al entorno. Una empresa con gerencia sólida tiene mayores probabilidades de mantenerse y crecer en el tiempo.</a:t>
            </a:r>
          </a:p>
        </p:txBody>
      </p:sp>
      <p:sp>
        <p:nvSpPr>
          <p:cNvPr id="27" name="Freeform 27"/>
          <p:cNvSpPr/>
          <p:nvPr/>
        </p:nvSpPr>
        <p:spPr>
          <a:xfrm rot="-5400000">
            <a:off x="-4940881" y="4421526"/>
            <a:ext cx="10632077" cy="1789024"/>
          </a:xfrm>
          <a:custGeom>
            <a:avLst/>
            <a:gdLst/>
            <a:ahLst/>
            <a:cxnLst/>
            <a:rect l="l" t="t" r="r" b="b"/>
            <a:pathLst>
              <a:path w="10632077" h="1789024">
                <a:moveTo>
                  <a:pt x="0" y="0"/>
                </a:moveTo>
                <a:lnTo>
                  <a:pt x="10632076" y="0"/>
                </a:lnTo>
                <a:lnTo>
                  <a:pt x="10632076" y="1789024"/>
                </a:lnTo>
                <a:lnTo>
                  <a:pt x="0" y="1789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131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8" name="Freeform 28"/>
          <p:cNvSpPr/>
          <p:nvPr/>
        </p:nvSpPr>
        <p:spPr>
          <a:xfrm>
            <a:off x="358570" y="4287836"/>
            <a:ext cx="536780" cy="660653"/>
          </a:xfrm>
          <a:custGeom>
            <a:avLst/>
            <a:gdLst/>
            <a:ahLst/>
            <a:cxnLst/>
            <a:rect l="l" t="t" r="r" b="b"/>
            <a:pathLst>
              <a:path w="536780" h="660653">
                <a:moveTo>
                  <a:pt x="0" y="0"/>
                </a:moveTo>
                <a:lnTo>
                  <a:pt x="536780" y="0"/>
                </a:lnTo>
                <a:lnTo>
                  <a:pt x="536780" y="660653"/>
                </a:lnTo>
                <a:lnTo>
                  <a:pt x="0" y="66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9" name="Freeform 29"/>
          <p:cNvSpPr/>
          <p:nvPr/>
        </p:nvSpPr>
        <p:spPr>
          <a:xfrm>
            <a:off x="375157" y="6520114"/>
            <a:ext cx="653543" cy="653543"/>
          </a:xfrm>
          <a:custGeom>
            <a:avLst/>
            <a:gdLst/>
            <a:ahLst/>
            <a:cxnLst/>
            <a:rect l="l" t="t" r="r" b="b"/>
            <a:pathLst>
              <a:path w="653543" h="653543">
                <a:moveTo>
                  <a:pt x="0" y="0"/>
                </a:moveTo>
                <a:lnTo>
                  <a:pt x="653543" y="0"/>
                </a:lnTo>
                <a:lnTo>
                  <a:pt x="653543" y="653543"/>
                </a:lnTo>
                <a:lnTo>
                  <a:pt x="0" y="65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0" name="Freeform 30"/>
          <p:cNvSpPr/>
          <p:nvPr/>
        </p:nvSpPr>
        <p:spPr>
          <a:xfrm>
            <a:off x="358570" y="8933870"/>
            <a:ext cx="608306" cy="648860"/>
          </a:xfrm>
          <a:custGeom>
            <a:avLst/>
            <a:gdLst/>
            <a:ahLst/>
            <a:cxnLst/>
            <a:rect l="l" t="t" r="r" b="b"/>
            <a:pathLst>
              <a:path w="608306" h="648860">
                <a:moveTo>
                  <a:pt x="0" y="0"/>
                </a:moveTo>
                <a:lnTo>
                  <a:pt x="608306" y="0"/>
                </a:lnTo>
                <a:lnTo>
                  <a:pt x="608306" y="648860"/>
                </a:lnTo>
                <a:lnTo>
                  <a:pt x="0" y="64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1" name="Freeform 31"/>
          <p:cNvSpPr/>
          <p:nvPr/>
        </p:nvSpPr>
        <p:spPr>
          <a:xfrm>
            <a:off x="255357" y="2216383"/>
            <a:ext cx="594018" cy="495263"/>
          </a:xfrm>
          <a:custGeom>
            <a:avLst/>
            <a:gdLst/>
            <a:ahLst/>
            <a:cxnLst/>
            <a:rect l="l" t="t" r="r" b="b"/>
            <a:pathLst>
              <a:path w="594018" h="495263">
                <a:moveTo>
                  <a:pt x="0" y="0"/>
                </a:moveTo>
                <a:lnTo>
                  <a:pt x="594018" y="0"/>
                </a:lnTo>
                <a:lnTo>
                  <a:pt x="594018" y="495263"/>
                </a:lnTo>
                <a:lnTo>
                  <a:pt x="0" y="495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2" name="Freeform 32"/>
          <p:cNvSpPr/>
          <p:nvPr/>
        </p:nvSpPr>
        <p:spPr>
          <a:xfrm rot="-5400000">
            <a:off x="13196664" y="4427258"/>
            <a:ext cx="8598944" cy="1432484"/>
          </a:xfrm>
          <a:custGeom>
            <a:avLst/>
            <a:gdLst/>
            <a:ahLst/>
            <a:cxnLst/>
            <a:rect l="l" t="t" r="r" b="b"/>
            <a:pathLst>
              <a:path w="8598944" h="1432484">
                <a:moveTo>
                  <a:pt x="0" y="0"/>
                </a:moveTo>
                <a:lnTo>
                  <a:pt x="8598944" y="0"/>
                </a:lnTo>
                <a:lnTo>
                  <a:pt x="8598944" y="1432484"/>
                </a:lnTo>
                <a:lnTo>
                  <a:pt x="0" y="14324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103345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3" name="Freeform 33"/>
          <p:cNvSpPr/>
          <p:nvPr/>
        </p:nvSpPr>
        <p:spPr>
          <a:xfrm>
            <a:off x="17038928" y="2383001"/>
            <a:ext cx="457208" cy="609611"/>
          </a:xfrm>
          <a:custGeom>
            <a:avLst/>
            <a:gdLst/>
            <a:ahLst/>
            <a:cxnLst/>
            <a:rect l="l" t="t" r="r" b="b"/>
            <a:pathLst>
              <a:path w="457208" h="609611">
                <a:moveTo>
                  <a:pt x="0" y="0"/>
                </a:moveTo>
                <a:lnTo>
                  <a:pt x="457208" y="0"/>
                </a:lnTo>
                <a:lnTo>
                  <a:pt x="457208" y="609611"/>
                </a:lnTo>
                <a:lnTo>
                  <a:pt x="0" y="6096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4" name="Freeform 34"/>
          <p:cNvSpPr/>
          <p:nvPr/>
        </p:nvSpPr>
        <p:spPr>
          <a:xfrm>
            <a:off x="16922142" y="5917205"/>
            <a:ext cx="674316" cy="674316"/>
          </a:xfrm>
          <a:custGeom>
            <a:avLst/>
            <a:gdLst/>
            <a:ahLst/>
            <a:cxnLst/>
            <a:rect l="l" t="t" r="r" b="b"/>
            <a:pathLst>
              <a:path w="674316" h="674316">
                <a:moveTo>
                  <a:pt x="0" y="0"/>
                </a:moveTo>
                <a:lnTo>
                  <a:pt x="674316" y="0"/>
                </a:lnTo>
                <a:lnTo>
                  <a:pt x="674316" y="674315"/>
                </a:lnTo>
                <a:lnTo>
                  <a:pt x="0" y="67431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5" name="Freeform 35"/>
          <p:cNvSpPr/>
          <p:nvPr/>
        </p:nvSpPr>
        <p:spPr>
          <a:xfrm>
            <a:off x="16962842" y="7782586"/>
            <a:ext cx="592915" cy="592915"/>
          </a:xfrm>
          <a:custGeom>
            <a:avLst/>
            <a:gdLst/>
            <a:ahLst/>
            <a:cxnLst/>
            <a:rect l="l" t="t" r="r" b="b"/>
            <a:pathLst>
              <a:path w="592915" h="592915">
                <a:moveTo>
                  <a:pt x="0" y="0"/>
                </a:moveTo>
                <a:lnTo>
                  <a:pt x="592916" y="0"/>
                </a:lnTo>
                <a:lnTo>
                  <a:pt x="592916" y="592916"/>
                </a:lnTo>
                <a:lnTo>
                  <a:pt x="0" y="5929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6" name="Freeform 36"/>
          <p:cNvSpPr/>
          <p:nvPr/>
        </p:nvSpPr>
        <p:spPr>
          <a:xfrm>
            <a:off x="17019905" y="4239372"/>
            <a:ext cx="535853" cy="535853"/>
          </a:xfrm>
          <a:custGeom>
            <a:avLst/>
            <a:gdLst/>
            <a:ahLst/>
            <a:cxnLst/>
            <a:rect l="l" t="t" r="r" b="b"/>
            <a:pathLst>
              <a:path w="535853" h="535853">
                <a:moveTo>
                  <a:pt x="0" y="0"/>
                </a:moveTo>
                <a:lnTo>
                  <a:pt x="535853" y="0"/>
                </a:lnTo>
                <a:lnTo>
                  <a:pt x="535853" y="535853"/>
                </a:lnTo>
                <a:lnTo>
                  <a:pt x="0" y="5358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415D82-04F4-DCFB-5DAA-9973C6A2882A}"/>
              </a:ext>
            </a:extLst>
          </p:cNvPr>
          <p:cNvSpPr txBox="1"/>
          <p:nvPr/>
        </p:nvSpPr>
        <p:spPr>
          <a:xfrm>
            <a:off x="4183380" y="5130284"/>
            <a:ext cx="940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39" name="Abrir llave 38">
            <a:extLst>
              <a:ext uri="{FF2B5EF4-FFF2-40B4-BE49-F238E27FC236}">
                <a16:creationId xmlns:a16="http://schemas.microsoft.com/office/drawing/2014/main" id="{AB75AA81-28C4-2BE5-6CA3-ACBE821C3DD6}"/>
              </a:ext>
            </a:extLst>
          </p:cNvPr>
          <p:cNvSpPr/>
          <p:nvPr/>
        </p:nvSpPr>
        <p:spPr>
          <a:xfrm>
            <a:off x="5003299" y="2802291"/>
            <a:ext cx="1057218" cy="1996564"/>
          </a:xfrm>
          <a:prstGeom prst="leftBrace">
            <a:avLst>
              <a:gd name="adj1" fmla="val 8333"/>
              <a:gd name="adj2" fmla="val 5076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Freeform 10">
            <a:extLst>
              <a:ext uri="{FF2B5EF4-FFF2-40B4-BE49-F238E27FC236}">
                <a16:creationId xmlns:a16="http://schemas.microsoft.com/office/drawing/2014/main" id="{71D36162-A01E-1A6C-E5BE-63AB0BAF40ED}"/>
              </a:ext>
            </a:extLst>
          </p:cNvPr>
          <p:cNvSpPr/>
          <p:nvPr/>
        </p:nvSpPr>
        <p:spPr>
          <a:xfrm>
            <a:off x="16175175" y="9330260"/>
            <a:ext cx="2168250" cy="956740"/>
          </a:xfrm>
          <a:custGeom>
            <a:avLst/>
            <a:gdLst/>
            <a:ahLst/>
            <a:cxnLst/>
            <a:rect l="l" t="t" r="r" b="b"/>
            <a:pathLst>
              <a:path w="2168250" h="956740">
                <a:moveTo>
                  <a:pt x="0" y="0"/>
                </a:moveTo>
                <a:lnTo>
                  <a:pt x="2168250" y="0"/>
                </a:lnTo>
                <a:lnTo>
                  <a:pt x="2168250" y="956740"/>
                </a:lnTo>
                <a:lnTo>
                  <a:pt x="0" y="9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798481"/>
            <a:ext cx="8283120" cy="4198915"/>
            <a:chOff x="0" y="0"/>
            <a:chExt cx="2012260" cy="1020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2260" cy="1020063"/>
            </a:xfrm>
            <a:custGeom>
              <a:avLst/>
              <a:gdLst/>
              <a:ahLst/>
              <a:cxnLst/>
              <a:rect l="l" t="t" r="r" b="b"/>
              <a:pathLst>
                <a:path w="2012260" h="1020063">
                  <a:moveTo>
                    <a:pt x="18693" y="0"/>
                  </a:moveTo>
                  <a:lnTo>
                    <a:pt x="1993566" y="0"/>
                  </a:lnTo>
                  <a:cubicBezTo>
                    <a:pt x="2003890" y="0"/>
                    <a:pt x="2012260" y="8369"/>
                    <a:pt x="2012260" y="18693"/>
                  </a:cubicBezTo>
                  <a:lnTo>
                    <a:pt x="2012260" y="1001370"/>
                  </a:lnTo>
                  <a:cubicBezTo>
                    <a:pt x="2012260" y="1006328"/>
                    <a:pt x="2010290" y="1011083"/>
                    <a:pt x="2006785" y="1014588"/>
                  </a:cubicBezTo>
                  <a:cubicBezTo>
                    <a:pt x="2003279" y="1018094"/>
                    <a:pt x="1998524" y="1020063"/>
                    <a:pt x="1993566" y="1020063"/>
                  </a:cubicBezTo>
                  <a:lnTo>
                    <a:pt x="18693" y="1020063"/>
                  </a:lnTo>
                  <a:cubicBezTo>
                    <a:pt x="13735" y="1020063"/>
                    <a:pt x="8981" y="1018094"/>
                    <a:pt x="5475" y="1014588"/>
                  </a:cubicBezTo>
                  <a:cubicBezTo>
                    <a:pt x="1969" y="1011083"/>
                    <a:pt x="0" y="1006328"/>
                    <a:pt x="0" y="1001370"/>
                  </a:cubicBezTo>
                  <a:lnTo>
                    <a:pt x="0" y="18693"/>
                  </a:lnTo>
                  <a:cubicBezTo>
                    <a:pt x="0" y="13735"/>
                    <a:pt x="1969" y="8981"/>
                    <a:pt x="5475" y="5475"/>
                  </a:cubicBezTo>
                  <a:cubicBezTo>
                    <a:pt x="8981" y="1969"/>
                    <a:pt x="13735" y="0"/>
                    <a:pt x="1869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012260" cy="1048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148964" y="1018534"/>
            <a:ext cx="7854945" cy="14886726"/>
          </a:xfrm>
          <a:custGeom>
            <a:avLst/>
            <a:gdLst/>
            <a:ahLst/>
            <a:cxnLst/>
            <a:rect l="l" t="t" r="r" b="b"/>
            <a:pathLst>
              <a:path w="7854945" h="14886726">
                <a:moveTo>
                  <a:pt x="0" y="0"/>
                </a:moveTo>
                <a:lnTo>
                  <a:pt x="7854945" y="0"/>
                </a:lnTo>
                <a:lnTo>
                  <a:pt x="7854945" y="14886726"/>
                </a:lnTo>
                <a:lnTo>
                  <a:pt x="0" y="14886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6205010" y="6364720"/>
            <a:ext cx="5636224" cy="7093646"/>
          </a:xfrm>
          <a:custGeom>
            <a:avLst/>
            <a:gdLst/>
            <a:ahLst/>
            <a:cxnLst/>
            <a:rect l="l" t="t" r="r" b="b"/>
            <a:pathLst>
              <a:path w="5636224" h="7093646">
                <a:moveTo>
                  <a:pt x="5636225" y="0"/>
                </a:moveTo>
                <a:lnTo>
                  <a:pt x="0" y="0"/>
                </a:lnTo>
                <a:lnTo>
                  <a:pt x="0" y="7093646"/>
                </a:lnTo>
                <a:lnTo>
                  <a:pt x="5636225" y="7093646"/>
                </a:lnTo>
                <a:lnTo>
                  <a:pt x="563622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96414" y="2535979"/>
            <a:ext cx="7747692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600" dirty="0"/>
              <a:t>It constitutes an essential process within management, as it allows the coordination of human, financial, and material resources in order to achieve organizational objectives efficiently and effectively.</a:t>
            </a:r>
          </a:p>
        </p:txBody>
      </p:sp>
      <p:grpSp>
        <p:nvGrpSpPr>
          <p:cNvPr id="12" name="Group 12"/>
          <p:cNvGrpSpPr/>
          <p:nvPr/>
        </p:nvGrpSpPr>
        <p:grpSpPr>
          <a:xfrm rot="-123333">
            <a:off x="1645224" y="1170759"/>
            <a:ext cx="5826858" cy="1043802"/>
            <a:chOff x="0" y="0"/>
            <a:chExt cx="3121094" cy="5591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21094" cy="559102"/>
            </a:xfrm>
            <a:custGeom>
              <a:avLst/>
              <a:gdLst/>
              <a:ahLst/>
              <a:cxnLst/>
              <a:rect l="l" t="t" r="r" b="b"/>
              <a:pathLst>
                <a:path w="3121094" h="559102">
                  <a:moveTo>
                    <a:pt x="67762" y="0"/>
                  </a:moveTo>
                  <a:lnTo>
                    <a:pt x="3053333" y="0"/>
                  </a:lnTo>
                  <a:cubicBezTo>
                    <a:pt x="3090756" y="0"/>
                    <a:pt x="3121094" y="30338"/>
                    <a:pt x="3121094" y="67762"/>
                  </a:cubicBezTo>
                  <a:lnTo>
                    <a:pt x="3121094" y="491340"/>
                  </a:lnTo>
                  <a:cubicBezTo>
                    <a:pt x="3121094" y="528764"/>
                    <a:pt x="3090756" y="559102"/>
                    <a:pt x="3053333" y="559102"/>
                  </a:cubicBezTo>
                  <a:lnTo>
                    <a:pt x="67762" y="559102"/>
                  </a:lnTo>
                  <a:cubicBezTo>
                    <a:pt x="30338" y="559102"/>
                    <a:pt x="0" y="528764"/>
                    <a:pt x="0" y="491340"/>
                  </a:cubicBezTo>
                  <a:lnTo>
                    <a:pt x="0" y="67762"/>
                  </a:lnTo>
                  <a:cubicBezTo>
                    <a:pt x="0" y="30338"/>
                    <a:pt x="30338" y="0"/>
                    <a:pt x="677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121094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123333">
            <a:off x="1780513" y="1462293"/>
            <a:ext cx="5559014" cy="53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8"/>
              </a:lnSpc>
            </a:pPr>
            <a:r>
              <a:rPr lang="en-US" sz="4038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La administración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896937" y="6449881"/>
            <a:ext cx="4806351" cy="4736440"/>
          </a:xfrm>
          <a:custGeom>
            <a:avLst/>
            <a:gdLst/>
            <a:ahLst/>
            <a:cxnLst/>
            <a:rect l="l" t="t" r="r" b="b"/>
            <a:pathLst>
              <a:path w="4806351" h="4736440">
                <a:moveTo>
                  <a:pt x="4806351" y="0"/>
                </a:moveTo>
                <a:lnTo>
                  <a:pt x="0" y="0"/>
                </a:lnTo>
                <a:lnTo>
                  <a:pt x="0" y="4736440"/>
                </a:lnTo>
                <a:lnTo>
                  <a:pt x="4806351" y="4736440"/>
                </a:lnTo>
                <a:lnTo>
                  <a:pt x="480635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64793">
            <a:off x="16893619" y="384910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13752">
            <a:off x="10180770" y="1797562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92490" y="2546824"/>
            <a:ext cx="7971714" cy="4721932"/>
            <a:chOff x="0" y="0"/>
            <a:chExt cx="2012260" cy="1191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2260" cy="1191934"/>
            </a:xfrm>
            <a:custGeom>
              <a:avLst/>
              <a:gdLst/>
              <a:ahLst/>
              <a:cxnLst/>
              <a:rect l="l" t="t" r="r" b="b"/>
              <a:pathLst>
                <a:path w="2012260" h="1191934">
                  <a:moveTo>
                    <a:pt x="19423" y="0"/>
                  </a:moveTo>
                  <a:lnTo>
                    <a:pt x="1992836" y="0"/>
                  </a:lnTo>
                  <a:cubicBezTo>
                    <a:pt x="1997988" y="0"/>
                    <a:pt x="2002928" y="2046"/>
                    <a:pt x="2006571" y="5689"/>
                  </a:cubicBezTo>
                  <a:cubicBezTo>
                    <a:pt x="2010213" y="9332"/>
                    <a:pt x="2012260" y="14272"/>
                    <a:pt x="2012260" y="19423"/>
                  </a:cubicBezTo>
                  <a:lnTo>
                    <a:pt x="2012260" y="1172510"/>
                  </a:lnTo>
                  <a:cubicBezTo>
                    <a:pt x="2012260" y="1177661"/>
                    <a:pt x="2010213" y="1182602"/>
                    <a:pt x="2006571" y="1186245"/>
                  </a:cubicBezTo>
                  <a:cubicBezTo>
                    <a:pt x="2002928" y="1189887"/>
                    <a:pt x="1997988" y="1191934"/>
                    <a:pt x="1992836" y="1191934"/>
                  </a:cubicBezTo>
                  <a:lnTo>
                    <a:pt x="19423" y="1191934"/>
                  </a:lnTo>
                  <a:cubicBezTo>
                    <a:pt x="14272" y="1191934"/>
                    <a:pt x="9332" y="1189887"/>
                    <a:pt x="5689" y="1186245"/>
                  </a:cubicBezTo>
                  <a:cubicBezTo>
                    <a:pt x="2046" y="1182602"/>
                    <a:pt x="0" y="1177661"/>
                    <a:pt x="0" y="1172510"/>
                  </a:cubicBezTo>
                  <a:lnTo>
                    <a:pt x="0" y="19423"/>
                  </a:lnTo>
                  <a:cubicBezTo>
                    <a:pt x="0" y="14272"/>
                    <a:pt x="2046" y="9332"/>
                    <a:pt x="5689" y="5689"/>
                  </a:cubicBezTo>
                  <a:cubicBezTo>
                    <a:pt x="9332" y="2046"/>
                    <a:pt x="14272" y="0"/>
                    <a:pt x="1942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012260" cy="1220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077925" y="1466454"/>
            <a:ext cx="6333537" cy="8215673"/>
          </a:xfrm>
          <a:custGeom>
            <a:avLst/>
            <a:gdLst/>
            <a:ahLst/>
            <a:cxnLst/>
            <a:rect l="l" t="t" r="r" b="b"/>
            <a:pathLst>
              <a:path w="6333537" h="8215673">
                <a:moveTo>
                  <a:pt x="0" y="0"/>
                </a:moveTo>
                <a:lnTo>
                  <a:pt x="6333538" y="0"/>
                </a:lnTo>
                <a:lnTo>
                  <a:pt x="6333538" y="8215674"/>
                </a:lnTo>
                <a:lnTo>
                  <a:pt x="0" y="8215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123333">
            <a:off x="10085703" y="1966818"/>
            <a:ext cx="6019261" cy="1004560"/>
            <a:chOff x="0" y="0"/>
            <a:chExt cx="3350101" cy="5591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50101" cy="559102"/>
            </a:xfrm>
            <a:custGeom>
              <a:avLst/>
              <a:gdLst/>
              <a:ahLst/>
              <a:cxnLst/>
              <a:rect l="l" t="t" r="r" b="b"/>
              <a:pathLst>
                <a:path w="3350101" h="559102">
                  <a:moveTo>
                    <a:pt x="65596" y="0"/>
                  </a:moveTo>
                  <a:lnTo>
                    <a:pt x="3284505" y="0"/>
                  </a:lnTo>
                  <a:cubicBezTo>
                    <a:pt x="3301902" y="0"/>
                    <a:pt x="3318587" y="6911"/>
                    <a:pt x="3330889" y="19213"/>
                  </a:cubicBezTo>
                  <a:cubicBezTo>
                    <a:pt x="3343190" y="31514"/>
                    <a:pt x="3350101" y="48199"/>
                    <a:pt x="3350101" y="65596"/>
                  </a:cubicBezTo>
                  <a:lnTo>
                    <a:pt x="3350101" y="493506"/>
                  </a:lnTo>
                  <a:cubicBezTo>
                    <a:pt x="3350101" y="510903"/>
                    <a:pt x="3343190" y="527588"/>
                    <a:pt x="3330889" y="539889"/>
                  </a:cubicBezTo>
                  <a:cubicBezTo>
                    <a:pt x="3318587" y="552191"/>
                    <a:pt x="3301902" y="559102"/>
                    <a:pt x="3284505" y="559102"/>
                  </a:cubicBezTo>
                  <a:lnTo>
                    <a:pt x="65596" y="559102"/>
                  </a:lnTo>
                  <a:cubicBezTo>
                    <a:pt x="29368" y="559102"/>
                    <a:pt x="0" y="529733"/>
                    <a:pt x="0" y="493506"/>
                  </a:cubicBezTo>
                  <a:lnTo>
                    <a:pt x="0" y="65596"/>
                  </a:lnTo>
                  <a:cubicBezTo>
                    <a:pt x="0" y="29368"/>
                    <a:pt x="29368" y="0"/>
                    <a:pt x="6559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50101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829974" y="6035013"/>
            <a:ext cx="5636224" cy="7093646"/>
          </a:xfrm>
          <a:custGeom>
            <a:avLst/>
            <a:gdLst/>
            <a:ahLst/>
            <a:cxnLst/>
            <a:rect l="l" t="t" r="r" b="b"/>
            <a:pathLst>
              <a:path w="5636224" h="7093646">
                <a:moveTo>
                  <a:pt x="0" y="0"/>
                </a:moveTo>
                <a:lnTo>
                  <a:pt x="5636225" y="0"/>
                </a:lnTo>
                <a:lnTo>
                  <a:pt x="5636225" y="7093647"/>
                </a:lnTo>
                <a:lnTo>
                  <a:pt x="0" y="7093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-503093" y="3779169"/>
            <a:ext cx="5596030" cy="6979176"/>
          </a:xfrm>
          <a:custGeom>
            <a:avLst/>
            <a:gdLst/>
            <a:ahLst/>
            <a:cxnLst/>
            <a:rect l="l" t="t" r="r" b="b"/>
            <a:pathLst>
              <a:path w="5596030" h="6979176">
                <a:moveTo>
                  <a:pt x="5596030" y="0"/>
                </a:moveTo>
                <a:lnTo>
                  <a:pt x="0" y="0"/>
                </a:lnTo>
                <a:lnTo>
                  <a:pt x="0" y="6979176"/>
                </a:lnTo>
                <a:lnTo>
                  <a:pt x="5596030" y="6979176"/>
                </a:lnTo>
                <a:lnTo>
                  <a:pt x="559603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950033" y="3611322"/>
            <a:ext cx="7056629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6"/>
              </a:lnSpc>
            </a:pPr>
            <a:r>
              <a:rPr lang="en-US" sz="3600" b="1" dirty="0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In this sense, management uses administration as a key tool for the planning, execution, and control of business activities..</a:t>
            </a:r>
          </a:p>
        </p:txBody>
      </p:sp>
      <p:sp>
        <p:nvSpPr>
          <p:cNvPr id="16" name="Freeform 16"/>
          <p:cNvSpPr/>
          <p:nvPr/>
        </p:nvSpPr>
        <p:spPr>
          <a:xfrm rot="264793">
            <a:off x="1225543" y="1493509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13752">
            <a:off x="17098524" y="1250257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747447" y="1028700"/>
            <a:ext cx="9486785" cy="10802757"/>
          </a:xfrm>
          <a:custGeom>
            <a:avLst/>
            <a:gdLst/>
            <a:ahLst/>
            <a:cxnLst/>
            <a:rect l="l" t="t" r="r" b="b"/>
            <a:pathLst>
              <a:path w="9486785" h="10802757">
                <a:moveTo>
                  <a:pt x="0" y="0"/>
                </a:moveTo>
                <a:lnTo>
                  <a:pt x="9486785" y="0"/>
                </a:lnTo>
                <a:lnTo>
                  <a:pt x="9486785" y="10802757"/>
                </a:lnTo>
                <a:lnTo>
                  <a:pt x="0" y="10802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90544" y="382475"/>
            <a:ext cx="8601946" cy="4888870"/>
            <a:chOff x="0" y="0"/>
            <a:chExt cx="2012260" cy="11436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2260" cy="1143657"/>
            </a:xfrm>
            <a:custGeom>
              <a:avLst/>
              <a:gdLst/>
              <a:ahLst/>
              <a:cxnLst/>
              <a:rect l="l" t="t" r="r" b="b"/>
              <a:pathLst>
                <a:path w="2012260" h="1143657">
                  <a:moveTo>
                    <a:pt x="18000" y="0"/>
                  </a:moveTo>
                  <a:lnTo>
                    <a:pt x="1994259" y="0"/>
                  </a:lnTo>
                  <a:cubicBezTo>
                    <a:pt x="2004201" y="0"/>
                    <a:pt x="2012260" y="8059"/>
                    <a:pt x="2012260" y="18000"/>
                  </a:cubicBezTo>
                  <a:lnTo>
                    <a:pt x="2012260" y="1125657"/>
                  </a:lnTo>
                  <a:cubicBezTo>
                    <a:pt x="2012260" y="1135598"/>
                    <a:pt x="2004201" y="1143657"/>
                    <a:pt x="1994259" y="1143657"/>
                  </a:cubicBezTo>
                  <a:lnTo>
                    <a:pt x="18000" y="1143657"/>
                  </a:lnTo>
                  <a:cubicBezTo>
                    <a:pt x="8059" y="1143657"/>
                    <a:pt x="0" y="1135598"/>
                    <a:pt x="0" y="1125657"/>
                  </a:cubicBezTo>
                  <a:lnTo>
                    <a:pt x="0" y="18000"/>
                  </a:lnTo>
                  <a:cubicBezTo>
                    <a:pt x="0" y="8059"/>
                    <a:pt x="8059" y="0"/>
                    <a:pt x="18000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012260" cy="1172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963254"/>
            <a:ext cx="8255691" cy="376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9"/>
              </a:lnSpc>
            </a:pPr>
            <a:r>
              <a:rPr lang="en-US" sz="2596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De acuerdo con Henri Fayol, la administración se compone de cinco funciones fundamentales: </a:t>
            </a:r>
            <a:r>
              <a:rPr lang="en-US" sz="2596" b="1" i="1">
                <a:solidFill>
                  <a:srgbClr val="24201D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planear, organizar, dirigir, coordinar y controlar</a:t>
            </a:r>
            <a:r>
              <a:rPr lang="en-US" sz="2596" i="1">
                <a:solidFill>
                  <a:srgbClr val="24201D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,</a:t>
            </a:r>
            <a:r>
              <a:rPr lang="en-US" sz="2596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 las cuales orientan el quehacer del gerente y facilitan el logro de los objetivos organizacionales (Fayol, 1916/2011). </a:t>
            </a:r>
          </a:p>
          <a:p>
            <a:pPr algn="l">
              <a:lnSpc>
                <a:spcPts val="3349"/>
              </a:lnSpc>
            </a:pPr>
            <a:endParaRPr lang="en-US" sz="2596" b="1">
              <a:solidFill>
                <a:srgbClr val="24201D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  <a:p>
            <a:pPr algn="just">
              <a:lnSpc>
                <a:spcPts val="3349"/>
              </a:lnSpc>
            </a:pPr>
            <a:r>
              <a:rPr lang="en-US" sz="2596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Estas funciones continúan siendo la base del pensamiento administrativo moderno.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541755" y="5527412"/>
            <a:ext cx="8041243" cy="5760454"/>
          </a:xfrm>
          <a:custGeom>
            <a:avLst/>
            <a:gdLst/>
            <a:ahLst/>
            <a:cxnLst/>
            <a:rect l="l" t="t" r="r" b="b"/>
            <a:pathLst>
              <a:path w="8041243" h="5760454">
                <a:moveTo>
                  <a:pt x="8041242" y="0"/>
                </a:moveTo>
                <a:lnTo>
                  <a:pt x="0" y="0"/>
                </a:lnTo>
                <a:lnTo>
                  <a:pt x="0" y="5760454"/>
                </a:lnTo>
                <a:lnTo>
                  <a:pt x="8041242" y="5760454"/>
                </a:lnTo>
                <a:lnTo>
                  <a:pt x="80412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64793">
            <a:off x="16893619" y="1843545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13752">
            <a:off x="9126810" y="6651605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868435" y="488432"/>
            <a:ext cx="14551130" cy="3767785"/>
            <a:chOff x="0" y="0"/>
            <a:chExt cx="3394772" cy="8790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4772" cy="879023"/>
            </a:xfrm>
            <a:custGeom>
              <a:avLst/>
              <a:gdLst/>
              <a:ahLst/>
              <a:cxnLst/>
              <a:rect l="l" t="t" r="r" b="b"/>
              <a:pathLst>
                <a:path w="3394772" h="879023">
                  <a:moveTo>
                    <a:pt x="10641" y="0"/>
                  </a:moveTo>
                  <a:lnTo>
                    <a:pt x="3384131" y="0"/>
                  </a:lnTo>
                  <a:cubicBezTo>
                    <a:pt x="3386953" y="0"/>
                    <a:pt x="3389660" y="1121"/>
                    <a:pt x="3391655" y="3117"/>
                  </a:cubicBezTo>
                  <a:cubicBezTo>
                    <a:pt x="3393651" y="5112"/>
                    <a:pt x="3394772" y="7819"/>
                    <a:pt x="3394772" y="10641"/>
                  </a:cubicBezTo>
                  <a:lnTo>
                    <a:pt x="3394772" y="868381"/>
                  </a:lnTo>
                  <a:cubicBezTo>
                    <a:pt x="3394772" y="871204"/>
                    <a:pt x="3393651" y="873910"/>
                    <a:pt x="3391655" y="875906"/>
                  </a:cubicBezTo>
                  <a:cubicBezTo>
                    <a:pt x="3389660" y="877901"/>
                    <a:pt x="3386953" y="879023"/>
                    <a:pt x="3384131" y="879023"/>
                  </a:cubicBezTo>
                  <a:lnTo>
                    <a:pt x="10641" y="879023"/>
                  </a:lnTo>
                  <a:cubicBezTo>
                    <a:pt x="7819" y="879023"/>
                    <a:pt x="5112" y="877901"/>
                    <a:pt x="3117" y="875906"/>
                  </a:cubicBezTo>
                  <a:cubicBezTo>
                    <a:pt x="1121" y="873910"/>
                    <a:pt x="0" y="871204"/>
                    <a:pt x="0" y="868381"/>
                  </a:cubicBezTo>
                  <a:lnTo>
                    <a:pt x="0" y="10641"/>
                  </a:lnTo>
                  <a:cubicBezTo>
                    <a:pt x="0" y="7819"/>
                    <a:pt x="1121" y="5112"/>
                    <a:pt x="3117" y="3117"/>
                  </a:cubicBezTo>
                  <a:cubicBezTo>
                    <a:pt x="5112" y="1121"/>
                    <a:pt x="7819" y="0"/>
                    <a:pt x="10641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394772" cy="907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4217" y="1019175"/>
            <a:ext cx="13571218" cy="304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9"/>
              </a:lnSpc>
            </a:pPr>
            <a:r>
              <a:rPr lang="en-US" sz="2704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Asimismo, Peter Drucker señala que la administración en la gerencia debe centrarse en la </a:t>
            </a:r>
            <a:r>
              <a:rPr lang="en-US" sz="2704" b="1" u="sng">
                <a:solidFill>
                  <a:srgbClr val="24201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obtención de resultados, la innovación y la adaptación al entorno</a:t>
            </a:r>
            <a:r>
              <a:rPr lang="en-US" sz="2704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, especialmente en contextos empresariales dinámicos y competitivos (Drucker, 2007). </a:t>
            </a:r>
          </a:p>
          <a:p>
            <a:pPr algn="just">
              <a:lnSpc>
                <a:spcPts val="3489"/>
              </a:lnSpc>
            </a:pPr>
            <a:endParaRPr lang="en-US" sz="2704" b="1">
              <a:solidFill>
                <a:srgbClr val="24201D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  <a:p>
            <a:pPr algn="just">
              <a:lnSpc>
                <a:spcPts val="3489"/>
              </a:lnSpc>
            </a:pPr>
            <a:r>
              <a:rPr lang="en-US" sz="2704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Desde esta perspectiva, el gerente </a:t>
            </a:r>
            <a:r>
              <a:rPr lang="en-US" sz="2704" u="sng">
                <a:solidFill>
                  <a:srgbClr val="24201D"/>
                </a:solidFill>
                <a:latin typeface="Open Sauce"/>
                <a:ea typeface="Open Sauce"/>
                <a:cs typeface="Open Sauce"/>
                <a:sym typeface="Open Sauce"/>
              </a:rPr>
              <a:t>no solo administra recursos, sino que también lidera procesos estratégicos.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0783959" y="3659958"/>
            <a:ext cx="8450273" cy="8955010"/>
          </a:xfrm>
          <a:custGeom>
            <a:avLst/>
            <a:gdLst/>
            <a:ahLst/>
            <a:cxnLst/>
            <a:rect l="l" t="t" r="r" b="b"/>
            <a:pathLst>
              <a:path w="8450273" h="8955010">
                <a:moveTo>
                  <a:pt x="8450273" y="0"/>
                </a:moveTo>
                <a:lnTo>
                  <a:pt x="0" y="0"/>
                </a:lnTo>
                <a:lnTo>
                  <a:pt x="0" y="8955010"/>
                </a:lnTo>
                <a:lnTo>
                  <a:pt x="8450273" y="8955010"/>
                </a:lnTo>
                <a:lnTo>
                  <a:pt x="84502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63277" y="4491539"/>
            <a:ext cx="7017198" cy="8390128"/>
          </a:xfrm>
          <a:custGeom>
            <a:avLst/>
            <a:gdLst/>
            <a:ahLst/>
            <a:cxnLst/>
            <a:rect l="l" t="t" r="r" b="b"/>
            <a:pathLst>
              <a:path w="7017198" h="8390128">
                <a:moveTo>
                  <a:pt x="7017198" y="0"/>
                </a:moveTo>
                <a:lnTo>
                  <a:pt x="0" y="0"/>
                </a:lnTo>
                <a:lnTo>
                  <a:pt x="0" y="8390129"/>
                </a:lnTo>
                <a:lnTo>
                  <a:pt x="7017198" y="8390129"/>
                </a:lnTo>
                <a:lnTo>
                  <a:pt x="70171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89244" y="4987254"/>
            <a:ext cx="4909512" cy="9304528"/>
          </a:xfrm>
          <a:custGeom>
            <a:avLst/>
            <a:gdLst/>
            <a:ahLst/>
            <a:cxnLst/>
            <a:rect l="l" t="t" r="r" b="b"/>
            <a:pathLst>
              <a:path w="4909512" h="9304528">
                <a:moveTo>
                  <a:pt x="0" y="0"/>
                </a:moveTo>
                <a:lnTo>
                  <a:pt x="4909512" y="0"/>
                </a:lnTo>
                <a:lnTo>
                  <a:pt x="4909512" y="9304528"/>
                </a:lnTo>
                <a:lnTo>
                  <a:pt x="0" y="93045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64793">
            <a:off x="16893619" y="2006643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13752">
            <a:off x="663019" y="3079626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809161" y="-1677772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2" y="0"/>
                </a:lnTo>
                <a:lnTo>
                  <a:pt x="19906322" y="13898233"/>
                </a:lnTo>
                <a:lnTo>
                  <a:pt x="0" y="1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62012" y="0"/>
            <a:ext cx="9497288" cy="3622229"/>
            <a:chOff x="0" y="0"/>
            <a:chExt cx="2307224" cy="8799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07224" cy="879966"/>
            </a:xfrm>
            <a:custGeom>
              <a:avLst/>
              <a:gdLst/>
              <a:ahLst/>
              <a:cxnLst/>
              <a:rect l="l" t="t" r="r" b="b"/>
              <a:pathLst>
                <a:path w="2307224" h="879966">
                  <a:moveTo>
                    <a:pt x="16303" y="0"/>
                  </a:moveTo>
                  <a:lnTo>
                    <a:pt x="2290920" y="0"/>
                  </a:lnTo>
                  <a:cubicBezTo>
                    <a:pt x="2299924" y="0"/>
                    <a:pt x="2307224" y="7299"/>
                    <a:pt x="2307224" y="16303"/>
                  </a:cubicBezTo>
                  <a:lnTo>
                    <a:pt x="2307224" y="863663"/>
                  </a:lnTo>
                  <a:cubicBezTo>
                    <a:pt x="2307224" y="872667"/>
                    <a:pt x="2299924" y="879966"/>
                    <a:pt x="2290920" y="879966"/>
                  </a:cubicBezTo>
                  <a:lnTo>
                    <a:pt x="16303" y="879966"/>
                  </a:lnTo>
                  <a:cubicBezTo>
                    <a:pt x="7299" y="879966"/>
                    <a:pt x="0" y="872667"/>
                    <a:pt x="0" y="863663"/>
                  </a:cubicBezTo>
                  <a:lnTo>
                    <a:pt x="0" y="16303"/>
                  </a:lnTo>
                  <a:cubicBezTo>
                    <a:pt x="0" y="7299"/>
                    <a:pt x="7299" y="0"/>
                    <a:pt x="16303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307224" cy="908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069876" y="3343352"/>
            <a:ext cx="8398941" cy="10474870"/>
          </a:xfrm>
          <a:custGeom>
            <a:avLst/>
            <a:gdLst/>
            <a:ahLst/>
            <a:cxnLst/>
            <a:rect l="l" t="t" r="r" b="b"/>
            <a:pathLst>
              <a:path w="8398941" h="10474870">
                <a:moveTo>
                  <a:pt x="0" y="0"/>
                </a:moveTo>
                <a:lnTo>
                  <a:pt x="8398942" y="0"/>
                </a:lnTo>
                <a:lnTo>
                  <a:pt x="8398942" y="10474870"/>
                </a:lnTo>
                <a:lnTo>
                  <a:pt x="0" y="10474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70945" y="4372852"/>
            <a:ext cx="4440614" cy="8415871"/>
          </a:xfrm>
          <a:custGeom>
            <a:avLst/>
            <a:gdLst/>
            <a:ahLst/>
            <a:cxnLst/>
            <a:rect l="l" t="t" r="r" b="b"/>
            <a:pathLst>
              <a:path w="4440614" h="8415871">
                <a:moveTo>
                  <a:pt x="0" y="0"/>
                </a:moveTo>
                <a:lnTo>
                  <a:pt x="4440614" y="0"/>
                </a:lnTo>
                <a:lnTo>
                  <a:pt x="4440614" y="8415871"/>
                </a:lnTo>
                <a:lnTo>
                  <a:pt x="0" y="8415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88928" y="4223279"/>
            <a:ext cx="4780949" cy="8140934"/>
          </a:xfrm>
          <a:custGeom>
            <a:avLst/>
            <a:gdLst/>
            <a:ahLst/>
            <a:cxnLst/>
            <a:rect l="l" t="t" r="r" b="b"/>
            <a:pathLst>
              <a:path w="4780949" h="8140934">
                <a:moveTo>
                  <a:pt x="4780948" y="0"/>
                </a:moveTo>
                <a:lnTo>
                  <a:pt x="0" y="0"/>
                </a:lnTo>
                <a:lnTo>
                  <a:pt x="0" y="8140934"/>
                </a:lnTo>
                <a:lnTo>
                  <a:pt x="4780948" y="8140934"/>
                </a:lnTo>
                <a:lnTo>
                  <a:pt x="478094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955323" y="198926"/>
            <a:ext cx="9110666" cy="3338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945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 La administración adquiere una mayor complejidad debido a factores como la </a:t>
            </a:r>
            <a:r>
              <a:rPr lang="en-US" sz="2945" b="1" i="1" u="sng">
                <a:solidFill>
                  <a:srgbClr val="24201D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globalización, la diversidad cultural y los cambios constantes en el entorno económico y normativo</a:t>
            </a:r>
            <a:r>
              <a:rPr lang="en-US" sz="2945" b="1" i="1">
                <a:solidFill>
                  <a:srgbClr val="24201D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, </a:t>
            </a:r>
            <a:r>
              <a:rPr lang="en-US" sz="2945" b="1">
                <a:solidFill>
                  <a:srgbClr val="24201D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lo que exige una gerencia flexible y orientada al análisis estratégico (Robbins &amp; Coulter, 2021).</a:t>
            </a:r>
          </a:p>
        </p:txBody>
      </p:sp>
      <p:grpSp>
        <p:nvGrpSpPr>
          <p:cNvPr id="13" name="Group 13"/>
          <p:cNvGrpSpPr/>
          <p:nvPr/>
        </p:nvGrpSpPr>
        <p:grpSpPr>
          <a:xfrm rot="-918672">
            <a:off x="283467" y="1164006"/>
            <a:ext cx="7120676" cy="1275572"/>
            <a:chOff x="0" y="0"/>
            <a:chExt cx="3121094" cy="5591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1094" cy="559102"/>
            </a:xfrm>
            <a:custGeom>
              <a:avLst/>
              <a:gdLst/>
              <a:ahLst/>
              <a:cxnLst/>
              <a:rect l="l" t="t" r="r" b="b"/>
              <a:pathLst>
                <a:path w="3121094" h="559102">
                  <a:moveTo>
                    <a:pt x="55449" y="0"/>
                  </a:moveTo>
                  <a:lnTo>
                    <a:pt x="3065645" y="0"/>
                  </a:lnTo>
                  <a:cubicBezTo>
                    <a:pt x="3080351" y="0"/>
                    <a:pt x="3094455" y="5842"/>
                    <a:pt x="3104854" y="16241"/>
                  </a:cubicBezTo>
                  <a:cubicBezTo>
                    <a:pt x="3115252" y="26640"/>
                    <a:pt x="3121094" y="40743"/>
                    <a:pt x="3121094" y="55449"/>
                  </a:cubicBezTo>
                  <a:lnTo>
                    <a:pt x="3121094" y="503652"/>
                  </a:lnTo>
                  <a:cubicBezTo>
                    <a:pt x="3121094" y="518358"/>
                    <a:pt x="3115252" y="532462"/>
                    <a:pt x="3104854" y="542861"/>
                  </a:cubicBezTo>
                  <a:cubicBezTo>
                    <a:pt x="3094455" y="553260"/>
                    <a:pt x="3080351" y="559102"/>
                    <a:pt x="3065645" y="559102"/>
                  </a:cubicBezTo>
                  <a:lnTo>
                    <a:pt x="55449" y="559102"/>
                  </a:lnTo>
                  <a:cubicBezTo>
                    <a:pt x="40743" y="559102"/>
                    <a:pt x="26640" y="553260"/>
                    <a:pt x="16241" y="542861"/>
                  </a:cubicBezTo>
                  <a:cubicBezTo>
                    <a:pt x="5842" y="532462"/>
                    <a:pt x="0" y="518358"/>
                    <a:pt x="0" y="503652"/>
                  </a:cubicBezTo>
                  <a:lnTo>
                    <a:pt x="0" y="55449"/>
                  </a:lnTo>
                  <a:cubicBezTo>
                    <a:pt x="0" y="40743"/>
                    <a:pt x="5842" y="26640"/>
                    <a:pt x="16241" y="16241"/>
                  </a:cubicBezTo>
                  <a:cubicBezTo>
                    <a:pt x="26640" y="5842"/>
                    <a:pt x="40743" y="0"/>
                    <a:pt x="55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1094" cy="587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968622">
            <a:off x="455070" y="1481687"/>
            <a:ext cx="6793359" cy="865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3335" b="1">
                <a:solidFill>
                  <a:srgbClr val="20202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En el ámbito de los negocios internacionales</a:t>
            </a:r>
          </a:p>
        </p:txBody>
      </p:sp>
      <p:sp>
        <p:nvSpPr>
          <p:cNvPr id="17" name="Freeform 17"/>
          <p:cNvSpPr/>
          <p:nvPr/>
        </p:nvSpPr>
        <p:spPr>
          <a:xfrm rot="264793">
            <a:off x="16893619" y="4385084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13752">
            <a:off x="459688" y="337515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1" y="0"/>
                </a:lnTo>
                <a:lnTo>
                  <a:pt x="731361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74572">
            <a:off x="-460671" y="-1805616"/>
            <a:ext cx="19906323" cy="13898233"/>
          </a:xfrm>
          <a:custGeom>
            <a:avLst/>
            <a:gdLst/>
            <a:ahLst/>
            <a:cxnLst/>
            <a:rect l="l" t="t" r="r" b="b"/>
            <a:pathLst>
              <a:path w="19906323" h="13898233">
                <a:moveTo>
                  <a:pt x="0" y="0"/>
                </a:moveTo>
                <a:lnTo>
                  <a:pt x="19906323" y="0"/>
                </a:lnTo>
                <a:lnTo>
                  <a:pt x="19906323" y="13898232"/>
                </a:lnTo>
                <a:lnTo>
                  <a:pt x="0" y="1389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49251" y="9378051"/>
            <a:ext cx="19483483" cy="3086100"/>
            <a:chOff x="0" y="0"/>
            <a:chExt cx="513145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452" cy="812800"/>
            </a:xfrm>
            <a:custGeom>
              <a:avLst/>
              <a:gdLst/>
              <a:ahLst/>
              <a:cxnLst/>
              <a:rect l="l" t="t" r="r" b="b"/>
              <a:pathLst>
                <a:path w="5131452" h="812800">
                  <a:moveTo>
                    <a:pt x="0" y="0"/>
                  </a:moveTo>
                  <a:lnTo>
                    <a:pt x="5131452" y="0"/>
                  </a:lnTo>
                  <a:lnTo>
                    <a:pt x="5131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F2F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13145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161538" y="2378254"/>
            <a:ext cx="8445702" cy="8322856"/>
          </a:xfrm>
          <a:custGeom>
            <a:avLst/>
            <a:gdLst/>
            <a:ahLst/>
            <a:cxnLst/>
            <a:rect l="l" t="t" r="r" b="b"/>
            <a:pathLst>
              <a:path w="8445702" h="8322856">
                <a:moveTo>
                  <a:pt x="8445702" y="0"/>
                </a:moveTo>
                <a:lnTo>
                  <a:pt x="0" y="0"/>
                </a:lnTo>
                <a:lnTo>
                  <a:pt x="0" y="8322856"/>
                </a:lnTo>
                <a:lnTo>
                  <a:pt x="8445702" y="8322856"/>
                </a:lnTo>
                <a:lnTo>
                  <a:pt x="84457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6034" y="705646"/>
            <a:ext cx="9034174" cy="1188160"/>
            <a:chOff x="0" y="0"/>
            <a:chExt cx="2113371" cy="2779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3371" cy="277947"/>
            </a:xfrm>
            <a:custGeom>
              <a:avLst/>
              <a:gdLst/>
              <a:ahLst/>
              <a:cxnLst/>
              <a:rect l="l" t="t" r="r" b="b"/>
              <a:pathLst>
                <a:path w="2113371" h="277947">
                  <a:moveTo>
                    <a:pt x="17139" y="0"/>
                  </a:moveTo>
                  <a:lnTo>
                    <a:pt x="2096232" y="0"/>
                  </a:lnTo>
                  <a:cubicBezTo>
                    <a:pt x="2105697" y="0"/>
                    <a:pt x="2113371" y="7673"/>
                    <a:pt x="2113371" y="17139"/>
                  </a:cubicBezTo>
                  <a:lnTo>
                    <a:pt x="2113371" y="260808"/>
                  </a:lnTo>
                  <a:cubicBezTo>
                    <a:pt x="2113371" y="270274"/>
                    <a:pt x="2105697" y="277947"/>
                    <a:pt x="2096232" y="277947"/>
                  </a:cubicBezTo>
                  <a:lnTo>
                    <a:pt x="17139" y="277947"/>
                  </a:lnTo>
                  <a:cubicBezTo>
                    <a:pt x="7673" y="277947"/>
                    <a:pt x="0" y="270274"/>
                    <a:pt x="0" y="260808"/>
                  </a:cubicBezTo>
                  <a:lnTo>
                    <a:pt x="0" y="17139"/>
                  </a:lnTo>
                  <a:cubicBezTo>
                    <a:pt x="0" y="7673"/>
                    <a:pt x="7673" y="0"/>
                    <a:pt x="17139" y="0"/>
                  </a:cubicBezTo>
                  <a:close/>
                </a:path>
              </a:pathLst>
            </a:custGeom>
            <a:solidFill>
              <a:srgbClr val="FFBD59"/>
            </a:solidFill>
            <a:ln w="38100" cap="sq">
              <a:solidFill>
                <a:srgbClr val="1F221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13371" cy="306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69"/>
                </a:lnSpc>
              </a:pPr>
              <a:r>
                <a:rPr lang="en-US" sz="29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 administración en la gerencia al día de hoy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-123333">
            <a:off x="9260462" y="2136699"/>
            <a:ext cx="8558404" cy="7178451"/>
            <a:chOff x="0" y="0"/>
            <a:chExt cx="4414306" cy="37025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14307" cy="3702546"/>
            </a:xfrm>
            <a:custGeom>
              <a:avLst/>
              <a:gdLst/>
              <a:ahLst/>
              <a:cxnLst/>
              <a:rect l="l" t="t" r="r" b="b"/>
              <a:pathLst>
                <a:path w="4414307" h="3702546">
                  <a:moveTo>
                    <a:pt x="46135" y="0"/>
                  </a:moveTo>
                  <a:lnTo>
                    <a:pt x="4368172" y="0"/>
                  </a:lnTo>
                  <a:cubicBezTo>
                    <a:pt x="4380408" y="0"/>
                    <a:pt x="4392142" y="4861"/>
                    <a:pt x="4400794" y="13512"/>
                  </a:cubicBezTo>
                  <a:cubicBezTo>
                    <a:pt x="4409446" y="22164"/>
                    <a:pt x="4414307" y="33899"/>
                    <a:pt x="4414307" y="46135"/>
                  </a:cubicBezTo>
                  <a:lnTo>
                    <a:pt x="4414307" y="3656411"/>
                  </a:lnTo>
                  <a:cubicBezTo>
                    <a:pt x="4414307" y="3681891"/>
                    <a:pt x="4393652" y="3702546"/>
                    <a:pt x="4368172" y="3702546"/>
                  </a:cubicBezTo>
                  <a:lnTo>
                    <a:pt x="46135" y="3702546"/>
                  </a:lnTo>
                  <a:cubicBezTo>
                    <a:pt x="33899" y="3702546"/>
                    <a:pt x="22164" y="3697685"/>
                    <a:pt x="13512" y="3689033"/>
                  </a:cubicBezTo>
                  <a:cubicBezTo>
                    <a:pt x="4861" y="3680381"/>
                    <a:pt x="0" y="3668647"/>
                    <a:pt x="0" y="3656411"/>
                  </a:cubicBezTo>
                  <a:lnTo>
                    <a:pt x="0" y="46135"/>
                  </a:lnTo>
                  <a:cubicBezTo>
                    <a:pt x="0" y="20655"/>
                    <a:pt x="20655" y="0"/>
                    <a:pt x="461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F221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414306" cy="3731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8"/>
                </a:lnSpc>
              </a:pPr>
              <a:endParaRPr/>
            </a:p>
            <a:p>
              <a:pPr algn="just">
                <a:lnSpc>
                  <a:spcPts val="3998"/>
                </a:lnSpc>
              </a:pPr>
              <a:r>
                <a:rPr lang="en-US" sz="30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 la actualidad, la administración en la gerencia ha evolucionado significativamente como respuesta a un entorno empresarial caracterizado por la </a:t>
              </a:r>
              <a:r>
                <a:rPr lang="en-US" sz="30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globalización, la transformación digital, la incertidumbre económica y la alta competitividad</a:t>
              </a:r>
              <a:r>
                <a:rPr lang="en-US" sz="30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 </a:t>
              </a:r>
            </a:p>
            <a:p>
              <a:pPr algn="just">
                <a:lnSpc>
                  <a:spcPts val="3998"/>
                </a:lnSpc>
              </a:pPr>
              <a:endParaRPr lang="en-US" sz="30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 algn="just">
                <a:lnSpc>
                  <a:spcPts val="3998"/>
                </a:lnSpc>
              </a:pPr>
              <a:r>
                <a:rPr lang="en-US" sz="30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Ya no se limita únicamente a la aplicación de funciones clásicas, sino que se </a:t>
              </a:r>
              <a:r>
                <a:rPr lang="en-US" sz="30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integra con el liderazgo, la innovación y la toma de decisiones estratégicas.</a:t>
              </a:r>
            </a:p>
            <a:p>
              <a:pPr algn="ctr">
                <a:lnSpc>
                  <a:spcPts val="3224"/>
                </a:lnSpc>
              </a:pPr>
              <a:endParaRPr lang="en-US" sz="30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rot="264793">
            <a:off x="663019" y="16198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2"/>
                </a:lnTo>
                <a:lnTo>
                  <a:pt x="0" y="731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13752">
            <a:off x="16893619" y="1130638"/>
            <a:ext cx="731361" cy="731361"/>
          </a:xfrm>
          <a:custGeom>
            <a:avLst/>
            <a:gdLst/>
            <a:ahLst/>
            <a:cxnLst/>
            <a:rect l="l" t="t" r="r" b="b"/>
            <a:pathLst>
              <a:path w="731361" h="731361">
                <a:moveTo>
                  <a:pt x="0" y="0"/>
                </a:moveTo>
                <a:lnTo>
                  <a:pt x="731362" y="0"/>
                </a:lnTo>
                <a:lnTo>
                  <a:pt x="731362" y="731361"/>
                </a:lnTo>
                <a:lnTo>
                  <a:pt x="0" y="73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, Tabla&#10;&#10;El contenido generado por IA puede ser incorrecto.">
            <a:extLst>
              <a:ext uri="{FF2B5EF4-FFF2-40B4-BE49-F238E27FC236}">
                <a16:creationId xmlns:a16="http://schemas.microsoft.com/office/drawing/2014/main" id="{9DBFADC8-BB38-BA7A-12E1-21E92FF8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77" t="32963" r="22647" b="19629"/>
          <a:stretch>
            <a:fillRect/>
          </a:stretch>
        </p:blipFill>
        <p:spPr>
          <a:xfrm>
            <a:off x="1447800" y="190500"/>
            <a:ext cx="15773400" cy="9800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1428</Words>
  <Application>Microsoft Office PowerPoint</Application>
  <PresentationFormat>Personalizado</PresentationFormat>
  <Paragraphs>114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4" baseType="lpstr">
      <vt:lpstr>Canva Sans Bold</vt:lpstr>
      <vt:lpstr>Gordita Bold</vt:lpstr>
      <vt:lpstr>Open Sauce</vt:lpstr>
      <vt:lpstr>TT Hoves Bold</vt:lpstr>
      <vt:lpstr>Canva Sans</vt:lpstr>
      <vt:lpstr>Helvetica World Bold</vt:lpstr>
      <vt:lpstr>Trocchi</vt:lpstr>
      <vt:lpstr>Helvetica World</vt:lpstr>
      <vt:lpstr>Open Sauce Heavy</vt:lpstr>
      <vt:lpstr>HK Grotesk Pro Bold</vt:lpstr>
      <vt:lpstr>Open Sauce Bold Italics</vt:lpstr>
      <vt:lpstr>Gordita</vt:lpstr>
      <vt:lpstr>Arial</vt:lpstr>
      <vt:lpstr>Helvetica World Bold Italics</vt:lpstr>
      <vt:lpstr>Open Sauce Italics</vt:lpstr>
      <vt:lpstr>Calibri</vt:lpstr>
      <vt:lpstr>HK Grotesk Pro</vt:lpstr>
      <vt:lpstr>Open Sauce Bold</vt:lpstr>
      <vt:lpstr>Open Sauce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Orientation Presentation in Brown and Yellow Organic Style</dc:title>
  <cp:lastModifiedBy>Neila Mill</cp:lastModifiedBy>
  <cp:revision>7</cp:revision>
  <dcterms:created xsi:type="dcterms:W3CDTF">2006-08-16T00:00:00Z</dcterms:created>
  <dcterms:modified xsi:type="dcterms:W3CDTF">2026-03-04T22:46:46Z</dcterms:modified>
  <dc:identifier>DAHBO3qsGXA</dc:identifier>
</cp:coreProperties>
</file>