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8288000" cy="10287000"/>
  <p:notesSz cx="6858000" cy="9144000"/>
  <p:embeddedFontLst>
    <p:embeddedFont>
      <p:font typeface="Canva Sans" panose="020B0604020202020204" charset="0"/>
      <p:regular r:id="rId20"/>
    </p:embeddedFont>
    <p:embeddedFont>
      <p:font typeface="Gagalin" panose="020B0604020202020204" charset="0"/>
      <p:regular r:id="rId21"/>
    </p:embeddedFont>
    <p:embeddedFont>
      <p:font typeface="Poppins" panose="00000500000000000000" pitchFamily="2" charset="0"/>
      <p:regular r:id="rId22"/>
    </p:embeddedFont>
    <p:embeddedFont>
      <p:font typeface="Poppins Bold" panose="00000800000000000000" charset="0"/>
      <p:regular r:id="rId23"/>
    </p:embeddedFont>
    <p:embeddedFont>
      <p:font typeface="Poppins Bold Italics" panose="020B0604020202020204" charset="0"/>
      <p:regular r:id="rId24"/>
    </p:embeddedFont>
    <p:embeddedFont>
      <p:font typeface="Proxima Nova Bold" panose="020B0604020202020204" charset="0"/>
      <p:regular r:id="rId25"/>
    </p:embeddedFont>
    <p:embeddedFont>
      <p:font typeface="Trocchi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117" y="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7.jpe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.sv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jpeg"/><Relationship Id="rId7" Type="http://schemas.openxmlformats.org/officeDocument/2006/relationships/image" Target="../media/image18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233938" y="-61042"/>
            <a:ext cx="5263612" cy="6275543"/>
          </a:xfrm>
          <a:custGeom>
            <a:avLst/>
            <a:gdLst/>
            <a:ahLst/>
            <a:cxnLst/>
            <a:rect l="l" t="t" r="r" b="b"/>
            <a:pathLst>
              <a:path w="5263612" h="6275543">
                <a:moveTo>
                  <a:pt x="5263612" y="0"/>
                </a:moveTo>
                <a:lnTo>
                  <a:pt x="0" y="0"/>
                </a:lnTo>
                <a:lnTo>
                  <a:pt x="0" y="6275542"/>
                </a:lnTo>
                <a:lnTo>
                  <a:pt x="5263612" y="6275542"/>
                </a:lnTo>
                <a:lnTo>
                  <a:pt x="52636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376760" y="1158031"/>
            <a:ext cx="8471366" cy="9765263"/>
          </a:xfrm>
          <a:custGeom>
            <a:avLst/>
            <a:gdLst/>
            <a:ahLst/>
            <a:cxnLst/>
            <a:rect l="l" t="t" r="r" b="b"/>
            <a:pathLst>
              <a:path w="8471366" h="9765263">
                <a:moveTo>
                  <a:pt x="0" y="0"/>
                </a:moveTo>
                <a:lnTo>
                  <a:pt x="8471365" y="0"/>
                </a:lnTo>
                <a:lnTo>
                  <a:pt x="8471365" y="9765263"/>
                </a:lnTo>
                <a:lnTo>
                  <a:pt x="0" y="9765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227250" y="1724568"/>
            <a:ext cx="6812785" cy="681278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338918" y="1836236"/>
            <a:ext cx="6589450" cy="658945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24906" r="-2490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476661" y="4340813"/>
            <a:ext cx="7652729" cy="2298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7"/>
              </a:lnSpc>
            </a:pPr>
            <a:r>
              <a:rPr lang="en-US" sz="9164">
                <a:solidFill>
                  <a:srgbClr val="1A1A1A"/>
                </a:solidFill>
                <a:latin typeface="Gagalin"/>
                <a:ea typeface="Gagalin"/>
                <a:cs typeface="Gagalin"/>
                <a:sym typeface="Gagalin"/>
              </a:rPr>
              <a:t>ROL DEL GERENTE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43945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9859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2240" b="-42071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, PowerPoint&#10;&#10;El contenido generado por IA puede ser incorrecto.">
            <a:extLst>
              <a:ext uri="{FF2B5EF4-FFF2-40B4-BE49-F238E27FC236}">
                <a16:creationId xmlns:a16="http://schemas.microsoft.com/office/drawing/2014/main" id="{10F259AE-5ACA-85E1-3CF7-618C19125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94" t="17408" r="11481" b="11481"/>
          <a:stretch>
            <a:fillRect/>
          </a:stretch>
        </p:blipFill>
        <p:spPr>
          <a:xfrm>
            <a:off x="2362200" y="952500"/>
            <a:ext cx="15849600" cy="9463268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FBEC1ED1-C7E1-8A46-3ADE-E45EA2ECB9FB}"/>
              </a:ext>
            </a:extLst>
          </p:cNvPr>
          <p:cNvSpPr/>
          <p:nvPr/>
        </p:nvSpPr>
        <p:spPr>
          <a:xfrm>
            <a:off x="0" y="0"/>
            <a:ext cx="7765399" cy="9258300"/>
          </a:xfrm>
          <a:custGeom>
            <a:avLst/>
            <a:gdLst/>
            <a:ahLst/>
            <a:cxnLst/>
            <a:rect l="l" t="t" r="r" b="b"/>
            <a:pathLst>
              <a:path w="7765399" h="9258300">
                <a:moveTo>
                  <a:pt x="0" y="0"/>
                </a:moveTo>
                <a:lnTo>
                  <a:pt x="7765399" y="0"/>
                </a:lnTo>
                <a:lnTo>
                  <a:pt x="7765399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85167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9914419" y="-1965580"/>
            <a:ext cx="7127320" cy="10633046"/>
          </a:xfrm>
          <a:custGeom>
            <a:avLst/>
            <a:gdLst/>
            <a:ahLst/>
            <a:cxnLst/>
            <a:rect l="l" t="t" r="r" b="b"/>
            <a:pathLst>
              <a:path w="7127320" h="10633046">
                <a:moveTo>
                  <a:pt x="7127320" y="10633046"/>
                </a:moveTo>
                <a:lnTo>
                  <a:pt x="0" y="10633046"/>
                </a:lnTo>
                <a:lnTo>
                  <a:pt x="0" y="0"/>
                </a:lnTo>
                <a:lnTo>
                  <a:pt x="7127320" y="0"/>
                </a:lnTo>
                <a:lnTo>
                  <a:pt x="7127320" y="106330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7264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2310684" y="1428169"/>
            <a:ext cx="7127320" cy="10633046"/>
          </a:xfrm>
          <a:custGeom>
            <a:avLst/>
            <a:gdLst/>
            <a:ahLst/>
            <a:cxnLst/>
            <a:rect l="l" t="t" r="r" b="b"/>
            <a:pathLst>
              <a:path w="7127320" h="10633046">
                <a:moveTo>
                  <a:pt x="0" y="0"/>
                </a:moveTo>
                <a:lnTo>
                  <a:pt x="7127320" y="0"/>
                </a:lnTo>
                <a:lnTo>
                  <a:pt x="7127320" y="10633046"/>
                </a:lnTo>
                <a:lnTo>
                  <a:pt x="0" y="10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726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668600" y="985658"/>
            <a:ext cx="8272642" cy="82726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804196" y="1121254"/>
            <a:ext cx="8001449" cy="80014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028700" y="1387008"/>
            <a:ext cx="7536582" cy="1173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46"/>
              </a:lnSpc>
            </a:pPr>
            <a:r>
              <a:rPr lang="en-US" sz="7953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Habilidades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43431" y="6043758"/>
            <a:ext cx="8300569" cy="3698323"/>
            <a:chOff x="0" y="0"/>
            <a:chExt cx="940739" cy="419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0739" cy="419147"/>
            </a:xfrm>
            <a:custGeom>
              <a:avLst/>
              <a:gdLst/>
              <a:ahLst/>
              <a:cxnLst/>
              <a:rect l="l" t="t" r="r" b="b"/>
              <a:pathLst>
                <a:path w="940739" h="419147">
                  <a:moveTo>
                    <a:pt x="72750" y="0"/>
                  </a:moveTo>
                  <a:lnTo>
                    <a:pt x="867989" y="0"/>
                  </a:lnTo>
                  <a:cubicBezTo>
                    <a:pt x="908168" y="0"/>
                    <a:pt x="940739" y="32571"/>
                    <a:pt x="940739" y="72750"/>
                  </a:cubicBezTo>
                  <a:lnTo>
                    <a:pt x="940739" y="346396"/>
                  </a:lnTo>
                  <a:cubicBezTo>
                    <a:pt x="940739" y="365691"/>
                    <a:pt x="933074" y="384195"/>
                    <a:pt x="919431" y="397839"/>
                  </a:cubicBezTo>
                  <a:cubicBezTo>
                    <a:pt x="905788" y="411482"/>
                    <a:pt x="887283" y="419147"/>
                    <a:pt x="867989" y="419147"/>
                  </a:cubicBezTo>
                  <a:lnTo>
                    <a:pt x="72750" y="419147"/>
                  </a:lnTo>
                  <a:cubicBezTo>
                    <a:pt x="32571" y="419147"/>
                    <a:pt x="0" y="386575"/>
                    <a:pt x="0" y="346396"/>
                  </a:cubicBezTo>
                  <a:lnTo>
                    <a:pt x="0" y="72750"/>
                  </a:lnTo>
                  <a:cubicBezTo>
                    <a:pt x="0" y="53456"/>
                    <a:pt x="7665" y="34951"/>
                    <a:pt x="21308" y="21308"/>
                  </a:cubicBezTo>
                  <a:cubicBezTo>
                    <a:pt x="34951" y="7665"/>
                    <a:pt x="53456" y="0"/>
                    <a:pt x="72750" y="0"/>
                  </a:cubicBezTo>
                  <a:close/>
                </a:path>
              </a:pathLst>
            </a:custGeom>
            <a:solidFill>
              <a:srgbClr val="00AFD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940739" cy="457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78296" y="4074183"/>
            <a:ext cx="8030839" cy="1906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91"/>
              </a:lnSpc>
            </a:pPr>
            <a:endParaRPr/>
          </a:p>
          <a:p>
            <a:pPr algn="just">
              <a:lnSpc>
                <a:spcPts val="3091"/>
              </a:lnSpc>
              <a:spcBef>
                <a:spcPct val="0"/>
              </a:spcBef>
            </a:pPr>
            <a:r>
              <a:rPr lang="en-US" sz="2207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Un buen gerente combina habilidades técnicas y blandas que le permiten enfrentar desafíos de manera estratégica y construir relaciones sólidas con su equipo.</a:t>
            </a:r>
          </a:p>
          <a:p>
            <a:pPr algn="just">
              <a:lnSpc>
                <a:spcPts val="3091"/>
              </a:lnSpc>
              <a:spcBef>
                <a:spcPct val="0"/>
              </a:spcBef>
            </a:pPr>
            <a:endParaRPr lang="en-US" sz="2207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11739" y="6217870"/>
            <a:ext cx="7312738" cy="352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39"/>
              </a:lnSpc>
            </a:pPr>
            <a:r>
              <a:rPr lang="en-US" sz="22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Definición de habilidad</a:t>
            </a:r>
          </a:p>
          <a:p>
            <a:pPr algn="just">
              <a:lnSpc>
                <a:spcPts val="3139"/>
              </a:lnSpc>
              <a:spcBef>
                <a:spcPct val="0"/>
              </a:spcBef>
            </a:pPr>
            <a:r>
              <a:rPr lang="en-US" sz="22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 habilidad se define como la capacidad adquirida mediante el </a:t>
            </a:r>
            <a:r>
              <a:rPr lang="en-US" sz="2242" b="1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aprendizaje y la experiencia</a:t>
            </a:r>
            <a:r>
              <a:rPr lang="en-US" sz="224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para ejecutar de manera eficaz una tarea, resolver problemas y aplicar conocimientos en situaciones prácticas, permitiendo un desempeño competente y eficiente en un contexto determinado.</a:t>
            </a:r>
          </a:p>
          <a:p>
            <a:pPr algn="just">
              <a:lnSpc>
                <a:spcPts val="3139"/>
              </a:lnSpc>
              <a:spcBef>
                <a:spcPct val="0"/>
              </a:spcBef>
            </a:pPr>
            <a:endParaRPr lang="en-US" sz="2242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2985706"/>
            <a:ext cx="8300569" cy="1145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79"/>
              </a:lnSpc>
              <a:spcBef>
                <a:spcPct val="0"/>
              </a:spcBef>
            </a:pPr>
            <a:r>
              <a:rPr lang="en-US" sz="327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¿Qué habilidades necesitas para ser un gerente exitoso?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3077" y="9761131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7" name="Freeform 17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240" b="-42071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-506963"/>
            <a:ext cx="9500066" cy="10951084"/>
          </a:xfrm>
          <a:custGeom>
            <a:avLst/>
            <a:gdLst/>
            <a:ahLst/>
            <a:cxnLst/>
            <a:rect l="l" t="t" r="r" b="b"/>
            <a:pathLst>
              <a:path w="9500066" h="10951084">
                <a:moveTo>
                  <a:pt x="9500066" y="10951084"/>
                </a:moveTo>
                <a:lnTo>
                  <a:pt x="0" y="10951084"/>
                </a:lnTo>
                <a:lnTo>
                  <a:pt x="0" y="0"/>
                </a:lnTo>
                <a:lnTo>
                  <a:pt x="9500066" y="0"/>
                </a:lnTo>
                <a:lnTo>
                  <a:pt x="9500066" y="10951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-134232" y="2790367"/>
            <a:ext cx="6419586" cy="7653754"/>
          </a:xfrm>
          <a:custGeom>
            <a:avLst/>
            <a:gdLst/>
            <a:ahLst/>
            <a:cxnLst/>
            <a:rect l="l" t="t" r="r" b="b"/>
            <a:pathLst>
              <a:path w="6419586" h="7653754">
                <a:moveTo>
                  <a:pt x="0" y="7653754"/>
                </a:moveTo>
                <a:lnTo>
                  <a:pt x="6419586" y="7653754"/>
                </a:lnTo>
                <a:lnTo>
                  <a:pt x="6419586" y="0"/>
                </a:lnTo>
                <a:lnTo>
                  <a:pt x="0" y="0"/>
                </a:lnTo>
                <a:lnTo>
                  <a:pt x="0" y="765375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136372"/>
            <a:ext cx="8014255" cy="801425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60061" y="1267733"/>
            <a:ext cx="7751533" cy="77515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9144000" y="2855079"/>
            <a:ext cx="8648869" cy="678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39"/>
              </a:lnSpc>
            </a:pPr>
            <a:r>
              <a:rPr lang="en-US" sz="3027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El enfoque de Robert L. Katz, quien señala que las habilidades s</a:t>
            </a:r>
            <a:r>
              <a:rPr lang="en-US" sz="3027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on capacidades desarrollables que permiten a los gerentes  desempeñar de manera efectiva sus funciones y alcanzar los objetivos organizacionales.</a:t>
            </a:r>
          </a:p>
          <a:p>
            <a:pPr algn="just">
              <a:lnSpc>
                <a:spcPts val="4239"/>
              </a:lnSpc>
            </a:pPr>
            <a:endParaRPr lang="en-US" sz="3027" b="1">
              <a:solidFill>
                <a:srgbClr val="1A1A1A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just">
              <a:lnSpc>
                <a:spcPts val="4239"/>
              </a:lnSpc>
            </a:pPr>
            <a:r>
              <a:rPr lang="en-US" sz="3027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4239"/>
              </a:lnSpc>
            </a:pPr>
            <a:endParaRPr lang="en-US" sz="3027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239"/>
              </a:lnSpc>
            </a:pPr>
            <a:endParaRPr lang="en-US" sz="3027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239"/>
              </a:lnSpc>
            </a:pPr>
            <a:endParaRPr lang="en-US" sz="3027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2559"/>
              </a:lnSpc>
              <a:spcBef>
                <a:spcPct val="0"/>
              </a:spcBef>
            </a:pPr>
            <a:r>
              <a:rPr lang="en-US" sz="1827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Katz, R. L. (1955). Skills of an Effective Administrator. Harvard Business Review.</a:t>
            </a:r>
          </a:p>
          <a:p>
            <a:pPr algn="just">
              <a:lnSpc>
                <a:spcPts val="1859"/>
              </a:lnSpc>
              <a:spcBef>
                <a:spcPct val="0"/>
              </a:spcBef>
            </a:pPr>
            <a:endParaRPr lang="en-US" sz="1827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707393" y="57948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2240" b="-4207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3945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6485" y="-26448"/>
            <a:ext cx="16081311" cy="10037141"/>
          </a:xfrm>
          <a:custGeom>
            <a:avLst/>
            <a:gdLst/>
            <a:ahLst/>
            <a:cxnLst/>
            <a:rect l="l" t="t" r="r" b="b"/>
            <a:pathLst>
              <a:path w="16081311" h="10037141">
                <a:moveTo>
                  <a:pt x="0" y="0"/>
                </a:moveTo>
                <a:lnTo>
                  <a:pt x="16081310" y="0"/>
                </a:lnTo>
                <a:lnTo>
                  <a:pt x="16081310" y="10037142"/>
                </a:lnTo>
                <a:lnTo>
                  <a:pt x="0" y="10037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2" b="-604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3077" y="9866862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4" name="Freeform 4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240" b="-42071"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405247"/>
            <a:ext cx="7374334" cy="1642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00"/>
              </a:lnSpc>
            </a:pPr>
            <a:r>
              <a:rPr lang="en-US" sz="3739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Cuáles son algunas de las habilidades esenciales de un gerente?</a:t>
            </a:r>
          </a:p>
        </p:txBody>
      </p:sp>
      <p:sp>
        <p:nvSpPr>
          <p:cNvPr id="3" name="Freeform 3"/>
          <p:cNvSpPr/>
          <p:nvPr/>
        </p:nvSpPr>
        <p:spPr>
          <a:xfrm rot="5400000" flipH="1" flipV="1">
            <a:off x="9262039" y="-2794973"/>
            <a:ext cx="10499717" cy="15664228"/>
          </a:xfrm>
          <a:custGeom>
            <a:avLst/>
            <a:gdLst/>
            <a:ahLst/>
            <a:cxnLst/>
            <a:rect l="l" t="t" r="r" b="b"/>
            <a:pathLst>
              <a:path w="10499717" h="15664228">
                <a:moveTo>
                  <a:pt x="10499717" y="15664229"/>
                </a:moveTo>
                <a:lnTo>
                  <a:pt x="0" y="15664229"/>
                </a:lnTo>
                <a:lnTo>
                  <a:pt x="0" y="0"/>
                </a:lnTo>
                <a:lnTo>
                  <a:pt x="10499717" y="0"/>
                </a:lnTo>
                <a:lnTo>
                  <a:pt x="10499717" y="1566422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726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350542" y="1667600"/>
            <a:ext cx="6908758" cy="690875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23937" b="-2393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00358" y="3316292"/>
            <a:ext cx="9663424" cy="6432310"/>
          </a:xfrm>
          <a:custGeom>
            <a:avLst/>
            <a:gdLst/>
            <a:ahLst/>
            <a:cxnLst/>
            <a:rect l="l" t="t" r="r" b="b"/>
            <a:pathLst>
              <a:path w="9663424" h="6432310">
                <a:moveTo>
                  <a:pt x="0" y="0"/>
                </a:moveTo>
                <a:lnTo>
                  <a:pt x="9663425" y="0"/>
                </a:lnTo>
                <a:lnTo>
                  <a:pt x="9663425" y="6432310"/>
                </a:lnTo>
                <a:lnTo>
                  <a:pt x="0" y="64323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518" t="-23712" r="-20580" b="-1851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8" name="Freeform 8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240" b="-4207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448980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0" y="-506963"/>
            <a:ext cx="9500066" cy="10951084"/>
          </a:xfrm>
          <a:custGeom>
            <a:avLst/>
            <a:gdLst/>
            <a:ahLst/>
            <a:cxnLst/>
            <a:rect l="l" t="t" r="r" b="b"/>
            <a:pathLst>
              <a:path w="9500066" h="10951084">
                <a:moveTo>
                  <a:pt x="9500066" y="10951084"/>
                </a:moveTo>
                <a:lnTo>
                  <a:pt x="0" y="10951084"/>
                </a:lnTo>
                <a:lnTo>
                  <a:pt x="0" y="0"/>
                </a:lnTo>
                <a:lnTo>
                  <a:pt x="9500066" y="0"/>
                </a:lnTo>
                <a:lnTo>
                  <a:pt x="9500066" y="10951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-134232" y="2790367"/>
            <a:ext cx="6419586" cy="7653754"/>
          </a:xfrm>
          <a:custGeom>
            <a:avLst/>
            <a:gdLst/>
            <a:ahLst/>
            <a:cxnLst/>
            <a:rect l="l" t="t" r="r" b="b"/>
            <a:pathLst>
              <a:path w="6419586" h="7653754">
                <a:moveTo>
                  <a:pt x="0" y="7653754"/>
                </a:moveTo>
                <a:lnTo>
                  <a:pt x="6419586" y="7653754"/>
                </a:lnTo>
                <a:lnTo>
                  <a:pt x="6419586" y="0"/>
                </a:lnTo>
                <a:lnTo>
                  <a:pt x="0" y="0"/>
                </a:lnTo>
                <a:lnTo>
                  <a:pt x="0" y="765375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1136372"/>
            <a:ext cx="8014255" cy="801425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60061" y="1267733"/>
            <a:ext cx="7751533" cy="775153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9879881" y="2809417"/>
            <a:ext cx="7947872" cy="456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2"/>
              </a:lnSpc>
            </a:pPr>
            <a:r>
              <a:rPr lang="en-US" sz="3906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Ejemplo: </a:t>
            </a:r>
          </a:p>
          <a:p>
            <a:pPr algn="l">
              <a:lnSpc>
                <a:spcPts val="4492"/>
              </a:lnSpc>
            </a:pPr>
            <a:endParaRPr lang="en-US" sz="3906" b="1">
              <a:solidFill>
                <a:srgbClr val="1A1A1A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  <a:p>
            <a:pPr algn="l">
              <a:lnSpc>
                <a:spcPts val="4492"/>
              </a:lnSpc>
            </a:pPr>
            <a:r>
              <a:rPr lang="en-US" sz="3906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Un gerente que enfrenta retrasos inesperados debe mantener la calma, reorganizar tareas y comunicar claramente los ajustes a su equipo.</a:t>
            </a:r>
          </a:p>
          <a:p>
            <a:pPr algn="l">
              <a:lnSpc>
                <a:spcPts val="4492"/>
              </a:lnSpc>
            </a:pPr>
            <a:endParaRPr lang="en-US" sz="3906" b="1">
              <a:solidFill>
                <a:srgbClr val="1A1A1A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3042" y="9713506"/>
            <a:ext cx="501510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</a:t>
            </a:r>
            <a:r>
              <a:rPr lang="en-US" sz="1800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rnacionales</a:t>
            </a:r>
            <a:r>
              <a:rPr lang="en-US" sz="1800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509943" y="57948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2240" b="-4207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8980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118152" y="-1000970"/>
            <a:ext cx="6459987" cy="12974033"/>
          </a:xfrm>
          <a:custGeom>
            <a:avLst/>
            <a:gdLst/>
            <a:ahLst/>
            <a:cxnLst/>
            <a:rect l="l" t="t" r="r" b="b"/>
            <a:pathLst>
              <a:path w="6459987" h="12974033">
                <a:moveTo>
                  <a:pt x="6459987" y="0"/>
                </a:moveTo>
                <a:lnTo>
                  <a:pt x="0" y="0"/>
                </a:lnTo>
                <a:lnTo>
                  <a:pt x="0" y="12974033"/>
                </a:lnTo>
                <a:lnTo>
                  <a:pt x="6459987" y="12974033"/>
                </a:lnTo>
                <a:lnTo>
                  <a:pt x="645998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3619930" y="913048"/>
            <a:ext cx="10440752" cy="1044075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97533" y="2759422"/>
            <a:ext cx="6374194" cy="637419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8611496" y="2156581"/>
            <a:ext cx="8688599" cy="1224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4"/>
              </a:lnSpc>
            </a:pPr>
            <a:r>
              <a:rPr lang="en-US" sz="4203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¿Qué hace un buen gerente en su primer día?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74449" y="4585605"/>
            <a:ext cx="7277096" cy="2734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El primer día como gerente puede ser desafiante, pero también es una oportunidad para sentar las bases de una relación sólida con tu equipo y establecer expectativas claras.</a:t>
            </a:r>
          </a:p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1A1A1A"/>
                </a:solidFill>
                <a:latin typeface="Canva Sans"/>
                <a:ea typeface="Canva Sans"/>
                <a:cs typeface="Canva Sans"/>
                <a:sym typeface="Canva Sans"/>
              </a:rPr>
              <a:t>Acciones clave para el primer día: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212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574777" y="0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240" b="-4207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448980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-506963"/>
            <a:ext cx="9500066" cy="10951084"/>
          </a:xfrm>
          <a:custGeom>
            <a:avLst/>
            <a:gdLst/>
            <a:ahLst/>
            <a:cxnLst/>
            <a:rect l="l" t="t" r="r" b="b"/>
            <a:pathLst>
              <a:path w="9500066" h="10951084">
                <a:moveTo>
                  <a:pt x="9500066" y="10951084"/>
                </a:moveTo>
                <a:lnTo>
                  <a:pt x="0" y="10951084"/>
                </a:lnTo>
                <a:lnTo>
                  <a:pt x="0" y="0"/>
                </a:lnTo>
                <a:lnTo>
                  <a:pt x="9500066" y="0"/>
                </a:lnTo>
                <a:lnTo>
                  <a:pt x="9500066" y="109510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91014" y="1543052"/>
            <a:ext cx="14697137" cy="7509947"/>
          </a:xfrm>
          <a:custGeom>
            <a:avLst/>
            <a:gdLst/>
            <a:ahLst/>
            <a:cxnLst/>
            <a:rect l="l" t="t" r="r" b="b"/>
            <a:pathLst>
              <a:path w="14697137" h="7509947">
                <a:moveTo>
                  <a:pt x="0" y="0"/>
                </a:moveTo>
                <a:lnTo>
                  <a:pt x="14697137" y="0"/>
                </a:lnTo>
                <a:lnTo>
                  <a:pt x="14697137" y="7509947"/>
                </a:lnTo>
                <a:lnTo>
                  <a:pt x="0" y="7509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484" t="-46663" r="-6487" b="-2397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2602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5" name="Freeform 5"/>
          <p:cNvSpPr/>
          <p:nvPr/>
        </p:nvSpPr>
        <p:spPr>
          <a:xfrm>
            <a:off x="14531554" y="196647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240" b="-4207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48980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rot="5400000" flipH="1" flipV="1">
            <a:off x="9258716" y="-1859704"/>
            <a:ext cx="5603565" cy="8359800"/>
          </a:xfrm>
          <a:custGeom>
            <a:avLst/>
            <a:gdLst/>
            <a:ahLst/>
            <a:cxnLst/>
            <a:rect l="l" t="t" r="r" b="b"/>
            <a:pathLst>
              <a:path w="5603565" h="8359800">
                <a:moveTo>
                  <a:pt x="5603566" y="8359800"/>
                </a:moveTo>
                <a:lnTo>
                  <a:pt x="0" y="8359800"/>
                </a:lnTo>
                <a:lnTo>
                  <a:pt x="0" y="0"/>
                </a:lnTo>
                <a:lnTo>
                  <a:pt x="5603566" y="0"/>
                </a:lnTo>
                <a:lnTo>
                  <a:pt x="5603566" y="8359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726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49697" y="797627"/>
            <a:ext cx="7157353" cy="10495983"/>
          </a:xfrm>
          <a:custGeom>
            <a:avLst/>
            <a:gdLst/>
            <a:ahLst/>
            <a:cxnLst/>
            <a:rect l="l" t="t" r="r" b="b"/>
            <a:pathLst>
              <a:path w="7157353" h="10495983">
                <a:moveTo>
                  <a:pt x="0" y="0"/>
                </a:moveTo>
                <a:lnTo>
                  <a:pt x="7157353" y="0"/>
                </a:lnTo>
                <a:lnTo>
                  <a:pt x="7157353" y="10495983"/>
                </a:lnTo>
                <a:lnTo>
                  <a:pt x="0" y="104959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35949" t="-2818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668600" y="985658"/>
            <a:ext cx="8272642" cy="827264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804196" y="1121254"/>
            <a:ext cx="8001449" cy="800144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2006174" y="1290459"/>
            <a:ext cx="5731111" cy="1231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8"/>
              </a:lnSpc>
            </a:pPr>
            <a:r>
              <a:rPr lang="en-US" sz="8346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Conclusión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863816"/>
            <a:ext cx="7686058" cy="6418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40"/>
              </a:lnSpc>
            </a:pPr>
            <a:r>
              <a:rPr lang="en-US" sz="3028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Convertirse en un gerente exitoso requiere </a:t>
            </a:r>
            <a:r>
              <a:rPr lang="en-US" sz="3028" b="1" i="1">
                <a:solidFill>
                  <a:srgbClr val="1A1A1A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dedicación, aprendizaje continuo y la capacidad de liderar con empatía y estrategia.</a:t>
            </a:r>
            <a:r>
              <a:rPr lang="en-US" sz="3028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just">
              <a:lnSpc>
                <a:spcPts val="4240"/>
              </a:lnSpc>
            </a:pPr>
            <a:endParaRPr lang="en-US" sz="3028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240"/>
              </a:lnSpc>
              <a:spcBef>
                <a:spcPct val="0"/>
              </a:spcBef>
            </a:pPr>
            <a:r>
              <a:rPr lang="en-US" sz="3028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Desde dominar las funciones básicas de la gerencia hasta desarrollar habilidades como la toma de decisiones y la resolución de problemas, el rol de un gerente es vital para el éxito organizacional.</a:t>
            </a:r>
          </a:p>
          <a:p>
            <a:pPr algn="just">
              <a:lnSpc>
                <a:spcPts val="4240"/>
              </a:lnSpc>
              <a:spcBef>
                <a:spcPct val="0"/>
              </a:spcBef>
            </a:pPr>
            <a:endParaRPr lang="en-US" sz="3028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3552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2" name="Freeform 12"/>
          <p:cNvSpPr/>
          <p:nvPr/>
        </p:nvSpPr>
        <p:spPr>
          <a:xfrm>
            <a:off x="39859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240" b="-4207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448980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7765399" cy="9258300"/>
          </a:xfrm>
          <a:custGeom>
            <a:avLst/>
            <a:gdLst/>
            <a:ahLst/>
            <a:cxnLst/>
            <a:rect l="l" t="t" r="r" b="b"/>
            <a:pathLst>
              <a:path w="7765399" h="9258300">
                <a:moveTo>
                  <a:pt x="0" y="0"/>
                </a:moveTo>
                <a:lnTo>
                  <a:pt x="7765399" y="0"/>
                </a:lnTo>
                <a:lnTo>
                  <a:pt x="7765399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1261684" y="1999669"/>
            <a:ext cx="7127320" cy="10633046"/>
          </a:xfrm>
          <a:custGeom>
            <a:avLst/>
            <a:gdLst/>
            <a:ahLst/>
            <a:cxnLst/>
            <a:rect l="l" t="t" r="r" b="b"/>
            <a:pathLst>
              <a:path w="7127320" h="10633046">
                <a:moveTo>
                  <a:pt x="0" y="0"/>
                </a:moveTo>
                <a:lnTo>
                  <a:pt x="7127320" y="0"/>
                </a:lnTo>
                <a:lnTo>
                  <a:pt x="7127320" y="10633046"/>
                </a:lnTo>
                <a:lnTo>
                  <a:pt x="0" y="10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8726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874528" y="1737107"/>
            <a:ext cx="6812785" cy="681278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986196" y="1848775"/>
            <a:ext cx="6589450" cy="65894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25000" r="-25000"/>
              </a:stretch>
            </a:blipFill>
          </p:spPr>
        </p:sp>
      </p:grp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8548279" y="5941629"/>
          <a:ext cx="8683653" cy="4105275"/>
        </p:xfrm>
        <a:graphic>
          <a:graphicData uri="http://schemas.openxmlformats.org/drawingml/2006/table">
            <a:tbl>
              <a:tblPr/>
              <a:tblGrid>
                <a:gridCol w="2894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4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4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80591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Crea un entorno inclusivo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Delega funciones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Organiza el trabajo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0591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Establece objetivos claros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Promoviendo la comunicación efectiva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La escucha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093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La colaboración para mejorar los procesos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10746883" y="1228725"/>
            <a:ext cx="4286448" cy="1102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68"/>
              </a:lnSpc>
            </a:pPr>
            <a:r>
              <a:rPr lang="en-US" sz="8613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Gerente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09069" y="2918251"/>
            <a:ext cx="7562076" cy="3023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Es aquella persona que dirige una empresa y, para realizar esta función, es necesario que cuente con ciertos conocimientos y habilidades para realizar un buen manejo de ésta.</a:t>
            </a:r>
          </a:p>
          <a:p>
            <a:pPr algn="just">
              <a:lnSpc>
                <a:spcPts val="2699"/>
              </a:lnSpc>
              <a:spcBef>
                <a:spcPct val="0"/>
              </a:spcBef>
            </a:pPr>
            <a:endParaRPr lang="en-US" sz="3000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905959" y="71960"/>
            <a:ext cx="2233084" cy="956740"/>
          </a:xfrm>
          <a:custGeom>
            <a:avLst/>
            <a:gdLst/>
            <a:ahLst/>
            <a:cxnLst/>
            <a:rect l="l" t="t" r="r" b="b"/>
            <a:pathLst>
              <a:path w="2233084" h="956740">
                <a:moveTo>
                  <a:pt x="0" y="0"/>
                </a:moveTo>
                <a:lnTo>
                  <a:pt x="2233084" y="0"/>
                </a:lnTo>
                <a:lnTo>
                  <a:pt x="2233084" y="956740"/>
                </a:lnTo>
                <a:lnTo>
                  <a:pt x="0" y="9567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495" b="-149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4" name="Freeform 14"/>
          <p:cNvSpPr/>
          <p:nvPr/>
        </p:nvSpPr>
        <p:spPr>
          <a:xfrm>
            <a:off x="4938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2240" b="-42071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065943" y="427624"/>
            <a:ext cx="7515530" cy="4044722"/>
          </a:xfrm>
          <a:custGeom>
            <a:avLst/>
            <a:gdLst/>
            <a:ahLst/>
            <a:cxnLst/>
            <a:rect l="l" t="t" r="r" b="b"/>
            <a:pathLst>
              <a:path w="7515530" h="4044722">
                <a:moveTo>
                  <a:pt x="0" y="0"/>
                </a:moveTo>
                <a:lnTo>
                  <a:pt x="7515531" y="0"/>
                </a:lnTo>
                <a:lnTo>
                  <a:pt x="7515531" y="4044721"/>
                </a:lnTo>
                <a:lnTo>
                  <a:pt x="0" y="4044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33186" y="1066800"/>
            <a:ext cx="7810814" cy="1184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56"/>
              </a:lnSpc>
            </a:pPr>
            <a:r>
              <a:rPr lang="en-US" sz="8048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Gerente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0418" y="2758979"/>
            <a:ext cx="8915400" cy="598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03"/>
              </a:lnSpc>
            </a:pPr>
            <a:r>
              <a:rPr lang="en-US" sz="3073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El gerente desempeña un papel vital en cualquier organización. Son ellos quienes </a:t>
            </a:r>
            <a:r>
              <a:rPr lang="en-US" sz="3073" b="1">
                <a:solidFill>
                  <a:srgbClr val="1A1A1A"/>
                </a:solidFill>
                <a:latin typeface="Poppins Bold"/>
                <a:ea typeface="Poppins Bold"/>
                <a:cs typeface="Poppins Bold"/>
                <a:sym typeface="Poppins Bold"/>
              </a:rPr>
              <a:t>planifican, organizan, dirigen y controlan los recursos </a:t>
            </a:r>
            <a:r>
              <a:rPr lang="en-US" sz="3073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(humanos, financieros, materiales, etc.) para lograr objetivos específicos. </a:t>
            </a:r>
          </a:p>
          <a:p>
            <a:pPr algn="just">
              <a:lnSpc>
                <a:spcPts val="4303"/>
              </a:lnSpc>
            </a:pPr>
            <a:endParaRPr lang="en-US" sz="3073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303"/>
              </a:lnSpc>
            </a:pPr>
            <a:r>
              <a:rPr lang="en-US" sz="3073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En un mundo empresarial cada vez más complejo y competitivo, la figura del gerente se convierte en indispensable para:</a:t>
            </a:r>
          </a:p>
          <a:p>
            <a:pPr algn="just">
              <a:lnSpc>
                <a:spcPts val="4303"/>
              </a:lnSpc>
              <a:spcBef>
                <a:spcPct val="0"/>
              </a:spcBef>
            </a:pPr>
            <a:endParaRPr lang="en-US" sz="3073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537910" y="1381519"/>
            <a:ext cx="4249424" cy="2277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24"/>
              </a:lnSpc>
              <a:spcBef>
                <a:spcPct val="0"/>
              </a:spcBef>
            </a:pPr>
            <a:r>
              <a:rPr lang="en-US" sz="258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Definir y establecer metas:  establece objetivos claros y alineados con la misión, visión y posición de la empresa en el mercado.</a:t>
            </a:r>
          </a:p>
        </p:txBody>
      </p:sp>
      <p:sp>
        <p:nvSpPr>
          <p:cNvPr id="7" name="Freeform 7"/>
          <p:cNvSpPr/>
          <p:nvPr/>
        </p:nvSpPr>
        <p:spPr>
          <a:xfrm>
            <a:off x="10065943" y="5386966"/>
            <a:ext cx="7515530" cy="4044722"/>
          </a:xfrm>
          <a:custGeom>
            <a:avLst/>
            <a:gdLst/>
            <a:ahLst/>
            <a:cxnLst/>
            <a:rect l="l" t="t" r="r" b="b"/>
            <a:pathLst>
              <a:path w="7515530" h="4044722">
                <a:moveTo>
                  <a:pt x="0" y="0"/>
                </a:moveTo>
                <a:lnTo>
                  <a:pt x="7515531" y="0"/>
                </a:lnTo>
                <a:lnTo>
                  <a:pt x="7515531" y="4044722"/>
                </a:lnTo>
                <a:lnTo>
                  <a:pt x="0" y="4044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1537910" y="6013443"/>
            <a:ext cx="4682771" cy="2734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24"/>
              </a:lnSpc>
              <a:spcBef>
                <a:spcPct val="0"/>
              </a:spcBef>
            </a:pPr>
            <a:r>
              <a:rPr lang="en-US" sz="258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Optimizar recursos:  gestiona y asigna eficientemente los recursos humanos, financieros y materiales para maximizar la productividad y reducir costos.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0" name="Freeform 10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240" b="-42071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45850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917077" y="1028700"/>
            <a:ext cx="10642861" cy="1064286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B0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430634" y="1813769"/>
            <a:ext cx="7838823" cy="783882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8967" r="-38967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>
            <a:off x="4519376" y="-134687"/>
            <a:ext cx="4624624" cy="10421687"/>
          </a:xfrm>
          <a:custGeom>
            <a:avLst/>
            <a:gdLst/>
            <a:ahLst/>
            <a:cxnLst/>
            <a:rect l="l" t="t" r="r" b="b"/>
            <a:pathLst>
              <a:path w="4624624" h="10421687">
                <a:moveTo>
                  <a:pt x="4624624" y="0"/>
                </a:moveTo>
                <a:lnTo>
                  <a:pt x="0" y="0"/>
                </a:lnTo>
                <a:lnTo>
                  <a:pt x="0" y="10421687"/>
                </a:lnTo>
                <a:lnTo>
                  <a:pt x="4624624" y="10421687"/>
                </a:lnTo>
                <a:lnTo>
                  <a:pt x="46246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144000" y="760776"/>
            <a:ext cx="8415724" cy="2347098"/>
            <a:chOff x="0" y="0"/>
            <a:chExt cx="2098337" cy="5852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8337" cy="585214"/>
            </a:xfrm>
            <a:custGeom>
              <a:avLst/>
              <a:gdLst/>
              <a:ahLst/>
              <a:cxnLst/>
              <a:rect l="l" t="t" r="r" b="b"/>
              <a:pathLst>
                <a:path w="2098337" h="585214">
                  <a:moveTo>
                    <a:pt x="1895137" y="0"/>
                  </a:moveTo>
                  <a:cubicBezTo>
                    <a:pt x="2007361" y="0"/>
                    <a:pt x="2098337" y="131005"/>
                    <a:pt x="2098337" y="292607"/>
                  </a:cubicBezTo>
                  <a:cubicBezTo>
                    <a:pt x="2098337" y="454210"/>
                    <a:pt x="2007361" y="585214"/>
                    <a:pt x="1895137" y="585214"/>
                  </a:cubicBezTo>
                  <a:lnTo>
                    <a:pt x="203200" y="585214"/>
                  </a:lnTo>
                  <a:cubicBezTo>
                    <a:pt x="90976" y="585214"/>
                    <a:pt x="0" y="454210"/>
                    <a:pt x="0" y="292607"/>
                  </a:cubicBezTo>
                  <a:cubicBezTo>
                    <a:pt x="0" y="1310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98337" cy="623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28436" y="1448503"/>
            <a:ext cx="1100485" cy="110048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740384" y="1813769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2"/>
                </a:lnTo>
                <a:lnTo>
                  <a:pt x="0" y="369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9144000" y="3890469"/>
            <a:ext cx="8415724" cy="2347098"/>
            <a:chOff x="0" y="0"/>
            <a:chExt cx="2098337" cy="58521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098337" cy="585214"/>
            </a:xfrm>
            <a:custGeom>
              <a:avLst/>
              <a:gdLst/>
              <a:ahLst/>
              <a:cxnLst/>
              <a:rect l="l" t="t" r="r" b="b"/>
              <a:pathLst>
                <a:path w="2098337" h="585214">
                  <a:moveTo>
                    <a:pt x="1895137" y="0"/>
                  </a:moveTo>
                  <a:cubicBezTo>
                    <a:pt x="2007361" y="0"/>
                    <a:pt x="2098337" y="131005"/>
                    <a:pt x="2098337" y="292607"/>
                  </a:cubicBezTo>
                  <a:cubicBezTo>
                    <a:pt x="2098337" y="454210"/>
                    <a:pt x="2007361" y="585214"/>
                    <a:pt x="1895137" y="585214"/>
                  </a:cubicBezTo>
                  <a:lnTo>
                    <a:pt x="203200" y="585214"/>
                  </a:lnTo>
                  <a:cubicBezTo>
                    <a:pt x="90976" y="585214"/>
                    <a:pt x="0" y="454210"/>
                    <a:pt x="0" y="292607"/>
                  </a:cubicBezTo>
                  <a:cubicBezTo>
                    <a:pt x="0" y="1310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098337" cy="623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28436" y="4578195"/>
            <a:ext cx="1100485" cy="110048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9740384" y="4943462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1"/>
                </a:lnTo>
                <a:lnTo>
                  <a:pt x="0" y="36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9144000" y="7018617"/>
            <a:ext cx="8415724" cy="2347098"/>
            <a:chOff x="0" y="0"/>
            <a:chExt cx="2098337" cy="58521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098337" cy="585214"/>
            </a:xfrm>
            <a:custGeom>
              <a:avLst/>
              <a:gdLst/>
              <a:ahLst/>
              <a:cxnLst/>
              <a:rect l="l" t="t" r="r" b="b"/>
              <a:pathLst>
                <a:path w="2098337" h="585214">
                  <a:moveTo>
                    <a:pt x="1895137" y="0"/>
                  </a:moveTo>
                  <a:cubicBezTo>
                    <a:pt x="2007361" y="0"/>
                    <a:pt x="2098337" y="131005"/>
                    <a:pt x="2098337" y="292607"/>
                  </a:cubicBezTo>
                  <a:cubicBezTo>
                    <a:pt x="2098337" y="454210"/>
                    <a:pt x="2007361" y="585214"/>
                    <a:pt x="1895137" y="585214"/>
                  </a:cubicBezTo>
                  <a:lnTo>
                    <a:pt x="203200" y="585214"/>
                  </a:lnTo>
                  <a:cubicBezTo>
                    <a:pt x="90976" y="585214"/>
                    <a:pt x="0" y="454210"/>
                    <a:pt x="0" y="292607"/>
                  </a:cubicBezTo>
                  <a:cubicBezTo>
                    <a:pt x="0" y="13100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2098337" cy="6233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428436" y="7706343"/>
            <a:ext cx="1100485" cy="1100485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9740384" y="8071610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1"/>
                </a:lnTo>
                <a:lnTo>
                  <a:pt x="0" y="36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0701812" y="1518833"/>
            <a:ext cx="6416054" cy="126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3"/>
              </a:lnSpc>
              <a:spcBef>
                <a:spcPct val="0"/>
              </a:spcBef>
            </a:pPr>
            <a:r>
              <a:rPr lang="en-US" sz="239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Inspira y lidera al equipo, fortaleciendo la motivación, el clima laboral y la retención del talento.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701812" y="940178"/>
            <a:ext cx="5949356" cy="50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8"/>
              </a:lnSpc>
              <a:spcBef>
                <a:spcPct val="0"/>
              </a:spcBef>
            </a:pPr>
            <a:r>
              <a:rPr lang="en-US" sz="286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Motivar y liderar al equipo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615366" y="4438981"/>
            <a:ext cx="6588945" cy="168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3"/>
              </a:lnSpc>
              <a:spcBef>
                <a:spcPct val="0"/>
              </a:spcBef>
            </a:pPr>
            <a:r>
              <a:rPr lang="en-US" sz="239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Toma decisiones estratégicas basadas en análisis riguroso e información actualizada, con impacto a corto y largo plazo.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528921" y="3993747"/>
            <a:ext cx="7418928" cy="50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8"/>
              </a:lnSpc>
              <a:spcBef>
                <a:spcPct val="0"/>
              </a:spcBef>
            </a:pPr>
            <a:r>
              <a:rPr lang="en-US" sz="286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Tomar decisiones informadas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701812" y="7776673"/>
            <a:ext cx="6416054" cy="126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3"/>
              </a:lnSpc>
              <a:spcBef>
                <a:spcPct val="0"/>
              </a:spcBef>
            </a:pPr>
            <a:r>
              <a:rPr lang="en-US" sz="239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Identifica tendencias, anticipa riesgos y lidera procesos de cambio de manera eficiente.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701812" y="7198018"/>
            <a:ext cx="7030803" cy="50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8"/>
              </a:lnSpc>
              <a:spcBef>
                <a:spcPct val="0"/>
              </a:spcBef>
            </a:pPr>
            <a:r>
              <a:rPr lang="en-US" sz="286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Adaptarse y gestionar el cambio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36" name="Freeform 36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2240" b="-42071"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543945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12310684" y="1428169"/>
            <a:ext cx="7127320" cy="10633046"/>
          </a:xfrm>
          <a:custGeom>
            <a:avLst/>
            <a:gdLst/>
            <a:ahLst/>
            <a:cxnLst/>
            <a:rect l="l" t="t" r="r" b="b"/>
            <a:pathLst>
              <a:path w="7127320" h="10633046">
                <a:moveTo>
                  <a:pt x="0" y="0"/>
                </a:moveTo>
                <a:lnTo>
                  <a:pt x="7127320" y="0"/>
                </a:lnTo>
                <a:lnTo>
                  <a:pt x="7127320" y="10633046"/>
                </a:lnTo>
                <a:lnTo>
                  <a:pt x="0" y="106330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726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398528" y="1715586"/>
            <a:ext cx="6812785" cy="681278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510196" y="1827254"/>
            <a:ext cx="6589450" cy="658945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59" r="-25059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620466" y="6421446"/>
            <a:ext cx="4109714" cy="3015754"/>
            <a:chOff x="0" y="0"/>
            <a:chExt cx="439237" cy="2797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39237" cy="279719"/>
            </a:xfrm>
            <a:custGeom>
              <a:avLst/>
              <a:gdLst/>
              <a:ahLst/>
              <a:cxnLst/>
              <a:rect l="l" t="t" r="r" b="b"/>
              <a:pathLst>
                <a:path w="439237" h="279719">
                  <a:moveTo>
                    <a:pt x="139860" y="0"/>
                  </a:moveTo>
                  <a:lnTo>
                    <a:pt x="299377" y="0"/>
                  </a:lnTo>
                  <a:cubicBezTo>
                    <a:pt x="336471" y="0"/>
                    <a:pt x="372044" y="14735"/>
                    <a:pt x="398273" y="40964"/>
                  </a:cubicBezTo>
                  <a:cubicBezTo>
                    <a:pt x="424502" y="67193"/>
                    <a:pt x="439237" y="102767"/>
                    <a:pt x="439237" y="139860"/>
                  </a:cubicBezTo>
                  <a:lnTo>
                    <a:pt x="439237" y="139860"/>
                  </a:lnTo>
                  <a:cubicBezTo>
                    <a:pt x="439237" y="217102"/>
                    <a:pt x="376620" y="279719"/>
                    <a:pt x="299377" y="279719"/>
                  </a:cubicBezTo>
                  <a:lnTo>
                    <a:pt x="139860" y="279719"/>
                  </a:lnTo>
                  <a:cubicBezTo>
                    <a:pt x="62617" y="279719"/>
                    <a:pt x="0" y="217102"/>
                    <a:pt x="0" y="139860"/>
                  </a:cubicBezTo>
                  <a:lnTo>
                    <a:pt x="0" y="139860"/>
                  </a:lnTo>
                  <a:cubicBezTo>
                    <a:pt x="0" y="62617"/>
                    <a:pt x="62617" y="0"/>
                    <a:pt x="13986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439237" cy="3463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12462" lvl="1" indent="-356231" algn="l">
                <a:lnSpc>
                  <a:spcPts val="4619"/>
                </a:lnSpc>
                <a:buFont typeface="Arial"/>
                <a:buChar char="•"/>
              </a:pPr>
              <a:endParaRPr lang="en-US" sz="3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marL="712462" lvl="1" indent="-356231" algn="l">
                <a:lnSpc>
                  <a:spcPts val="4619"/>
                </a:lnSpc>
                <a:buFont typeface="Arial"/>
                <a:buChar char="•"/>
              </a:pPr>
              <a:endParaRPr lang="en-US" sz="3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marL="712462" lvl="1" indent="-356231" algn="l">
                <a:lnSpc>
                  <a:spcPts val="4619"/>
                </a:lnSpc>
                <a:buFont typeface="Arial"/>
                <a:buChar char="•"/>
              </a:pPr>
              <a:r>
                <a:rPr lang="en-US" sz="3299" dirty="0" err="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Funciones</a:t>
              </a:r>
              <a:r>
                <a:rPr lang="en-US" sz="32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,</a:t>
              </a:r>
            </a:p>
            <a:p>
              <a:pPr marL="712462" lvl="1" indent="-356231" algn="l">
                <a:lnSpc>
                  <a:spcPts val="4619"/>
                </a:lnSpc>
                <a:buFont typeface="Arial"/>
                <a:buChar char="•"/>
              </a:pPr>
              <a:r>
                <a:rPr lang="en-US" sz="32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Roles y</a:t>
              </a:r>
            </a:p>
            <a:p>
              <a:pPr marL="712462" lvl="1" indent="-356231" algn="l">
                <a:lnSpc>
                  <a:spcPts val="4619"/>
                </a:lnSpc>
                <a:buFont typeface="Arial"/>
                <a:buChar char="•"/>
              </a:pPr>
              <a:r>
                <a:rPr lang="en-US" sz="3299" dirty="0" err="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Habilidades</a:t>
              </a:r>
              <a:endParaRPr lang="en-US" sz="3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l">
                <a:lnSpc>
                  <a:spcPts val="4619"/>
                </a:lnSpc>
              </a:pPr>
              <a:endParaRPr lang="en-US" sz="3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047750"/>
            <a:ext cx="8686278" cy="82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32"/>
              </a:lnSpc>
            </a:pPr>
            <a:r>
              <a:rPr lang="en-US" sz="5593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¿Qué hacen los gerentes?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607461"/>
            <a:ext cx="8866876" cy="3813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29"/>
              </a:lnSpc>
            </a:pPr>
            <a:r>
              <a:rPr lang="en-US" sz="3092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Cada organización es diferente, por lo que resulta complejo definir de manera precisa y uniforme las actividades que realizan los gerentes en su desempeño profesional. </a:t>
            </a:r>
          </a:p>
          <a:p>
            <a:pPr algn="just">
              <a:lnSpc>
                <a:spcPts val="4329"/>
              </a:lnSpc>
            </a:pPr>
            <a:endParaRPr lang="en-US" sz="3092">
              <a:solidFill>
                <a:srgbClr val="1A1A1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ts val="4329"/>
              </a:lnSpc>
              <a:spcBef>
                <a:spcPct val="0"/>
              </a:spcBef>
            </a:pPr>
            <a:r>
              <a:rPr lang="en-US" sz="3092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No obstante, es posible comprender su labor a partir de tres enfoques fundamentales: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14" name="Freeform 14"/>
          <p:cNvSpPr/>
          <p:nvPr/>
        </p:nvSpPr>
        <p:spPr>
          <a:xfrm>
            <a:off x="39859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240" b="-4207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43945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5170060" cy="6164006"/>
          </a:xfrm>
          <a:custGeom>
            <a:avLst/>
            <a:gdLst/>
            <a:ahLst/>
            <a:cxnLst/>
            <a:rect l="l" t="t" r="r" b="b"/>
            <a:pathLst>
              <a:path w="5170060" h="6164006">
                <a:moveTo>
                  <a:pt x="0" y="0"/>
                </a:moveTo>
                <a:lnTo>
                  <a:pt x="5170060" y="0"/>
                </a:lnTo>
                <a:lnTo>
                  <a:pt x="5170060" y="6164006"/>
                </a:lnTo>
                <a:lnTo>
                  <a:pt x="0" y="6164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4952992" y="6567702"/>
            <a:ext cx="3335008" cy="3976164"/>
          </a:xfrm>
          <a:custGeom>
            <a:avLst/>
            <a:gdLst/>
            <a:ahLst/>
            <a:cxnLst/>
            <a:rect l="l" t="t" r="r" b="b"/>
            <a:pathLst>
              <a:path w="3335008" h="3976164">
                <a:moveTo>
                  <a:pt x="3335008" y="3976164"/>
                </a:moveTo>
                <a:lnTo>
                  <a:pt x="0" y="3976164"/>
                </a:lnTo>
                <a:lnTo>
                  <a:pt x="0" y="0"/>
                </a:lnTo>
                <a:lnTo>
                  <a:pt x="3335008" y="0"/>
                </a:lnTo>
                <a:lnTo>
                  <a:pt x="3335008" y="397616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00000">
            <a:off x="-41756" y="5047787"/>
            <a:ext cx="5474663" cy="2946364"/>
          </a:xfrm>
          <a:custGeom>
            <a:avLst/>
            <a:gdLst/>
            <a:ahLst/>
            <a:cxnLst/>
            <a:rect l="l" t="t" r="r" b="b"/>
            <a:pathLst>
              <a:path w="5474663" h="2946364">
                <a:moveTo>
                  <a:pt x="0" y="0"/>
                </a:moveTo>
                <a:lnTo>
                  <a:pt x="5474662" y="0"/>
                </a:lnTo>
                <a:lnTo>
                  <a:pt x="5474662" y="2946364"/>
                </a:lnTo>
                <a:lnTo>
                  <a:pt x="0" y="294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400000">
            <a:off x="3182456" y="5047787"/>
            <a:ext cx="5474663" cy="2946364"/>
          </a:xfrm>
          <a:custGeom>
            <a:avLst/>
            <a:gdLst/>
            <a:ahLst/>
            <a:cxnLst/>
            <a:rect l="l" t="t" r="r" b="b"/>
            <a:pathLst>
              <a:path w="5474663" h="2946364">
                <a:moveTo>
                  <a:pt x="0" y="0"/>
                </a:moveTo>
                <a:lnTo>
                  <a:pt x="5474663" y="0"/>
                </a:lnTo>
                <a:lnTo>
                  <a:pt x="5474663" y="2946364"/>
                </a:lnTo>
                <a:lnTo>
                  <a:pt x="0" y="294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6406669" y="5047787"/>
            <a:ext cx="5474663" cy="2946364"/>
          </a:xfrm>
          <a:custGeom>
            <a:avLst/>
            <a:gdLst/>
            <a:ahLst/>
            <a:cxnLst/>
            <a:rect l="l" t="t" r="r" b="b"/>
            <a:pathLst>
              <a:path w="5474663" h="2946364">
                <a:moveTo>
                  <a:pt x="0" y="0"/>
                </a:moveTo>
                <a:lnTo>
                  <a:pt x="5474662" y="0"/>
                </a:lnTo>
                <a:lnTo>
                  <a:pt x="5474662" y="2946364"/>
                </a:lnTo>
                <a:lnTo>
                  <a:pt x="0" y="294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5400000">
            <a:off x="9630881" y="5047787"/>
            <a:ext cx="5474663" cy="2946364"/>
          </a:xfrm>
          <a:custGeom>
            <a:avLst/>
            <a:gdLst/>
            <a:ahLst/>
            <a:cxnLst/>
            <a:rect l="l" t="t" r="r" b="b"/>
            <a:pathLst>
              <a:path w="5474663" h="2946364">
                <a:moveTo>
                  <a:pt x="0" y="0"/>
                </a:moveTo>
                <a:lnTo>
                  <a:pt x="5474663" y="0"/>
                </a:lnTo>
                <a:lnTo>
                  <a:pt x="5474663" y="2946364"/>
                </a:lnTo>
                <a:lnTo>
                  <a:pt x="0" y="294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400000">
            <a:off x="12855094" y="5047787"/>
            <a:ext cx="5474663" cy="2946364"/>
          </a:xfrm>
          <a:custGeom>
            <a:avLst/>
            <a:gdLst/>
            <a:ahLst/>
            <a:cxnLst/>
            <a:rect l="l" t="t" r="r" b="b"/>
            <a:pathLst>
              <a:path w="5474663" h="2946364">
                <a:moveTo>
                  <a:pt x="0" y="0"/>
                </a:moveTo>
                <a:lnTo>
                  <a:pt x="5474662" y="0"/>
                </a:lnTo>
                <a:lnTo>
                  <a:pt x="5474662" y="2946364"/>
                </a:lnTo>
                <a:lnTo>
                  <a:pt x="0" y="29463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932712" y="3617774"/>
            <a:ext cx="1525726" cy="152572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156924" y="3617774"/>
            <a:ext cx="1525726" cy="1525726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381137" y="3617774"/>
            <a:ext cx="1525726" cy="152572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605349" y="3617774"/>
            <a:ext cx="1525726" cy="152572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829562" y="3617774"/>
            <a:ext cx="1525726" cy="1525726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3667397" y="1117336"/>
            <a:ext cx="12687891" cy="2708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7"/>
              </a:lnSpc>
            </a:pPr>
            <a:r>
              <a:rPr lang="en-US" sz="6163" b="1">
                <a:solidFill>
                  <a:srgbClr val="1A1A1A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Funciones del gerente de negocios internacionales</a:t>
            </a:r>
          </a:p>
          <a:p>
            <a:pPr algn="ctr">
              <a:lnSpc>
                <a:spcPts val="7087"/>
              </a:lnSpc>
            </a:pPr>
            <a:endParaRPr lang="en-US" sz="6163" b="1">
              <a:solidFill>
                <a:srgbClr val="1A1A1A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589986" y="5467727"/>
            <a:ext cx="2211178" cy="31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PLANIFICAR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89986" y="6185147"/>
            <a:ext cx="2211178" cy="1296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4"/>
              </a:lnSpc>
              <a:spcBef>
                <a:spcPct val="0"/>
              </a:spcBef>
            </a:pPr>
            <a:r>
              <a:rPr lang="en-US" sz="183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Estrategias de internacionalización y crecimiento empresarial.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14198" y="5464579"/>
            <a:ext cx="2211178" cy="31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ORGANIZAR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814198" y="6116381"/>
            <a:ext cx="2211178" cy="1944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4"/>
              </a:lnSpc>
              <a:spcBef>
                <a:spcPct val="0"/>
              </a:spcBef>
            </a:pPr>
            <a:r>
              <a:rPr lang="en-US" sz="183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Recursos humanos, financieros y tecnológicos en contextos internacionales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038411" y="5464579"/>
            <a:ext cx="2211178" cy="31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DIRIGIR Y LIDERAR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040669" y="6185147"/>
            <a:ext cx="2211178" cy="1620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4"/>
              </a:lnSpc>
              <a:spcBef>
                <a:spcPct val="0"/>
              </a:spcBef>
            </a:pPr>
            <a:r>
              <a:rPr lang="en-US" sz="183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Equipos multiculturales mediante una comunicación efectiva.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262623" y="5464579"/>
            <a:ext cx="2211178" cy="31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CONTROLAR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264882" y="5869794"/>
            <a:ext cx="2211178" cy="226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4"/>
              </a:lnSpc>
              <a:spcBef>
                <a:spcPct val="0"/>
              </a:spcBef>
            </a:pPr>
            <a:r>
              <a:rPr lang="en-US" sz="183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Resultados, evaluar el desempeño y asegurar el cumplimiento de normas y objetivos internacionales.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489094" y="5464579"/>
            <a:ext cx="2211178" cy="316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3"/>
              </a:lnSpc>
              <a:spcBef>
                <a:spcPct val="0"/>
              </a:spcBef>
            </a:pPr>
            <a:r>
              <a:rPr lang="en-US" sz="178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REPRESENTAR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489094" y="6185147"/>
            <a:ext cx="2211178" cy="1620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4"/>
              </a:lnSpc>
              <a:spcBef>
                <a:spcPct val="0"/>
              </a:spcBef>
            </a:pPr>
            <a:r>
              <a:rPr lang="en-US" sz="183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la organización en negociaciones, alianzas y escenarios globales.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320069" y="2829270"/>
            <a:ext cx="7382548" cy="448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Las principales funciones que desempeña son: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38" name="Freeform 38"/>
          <p:cNvSpPr/>
          <p:nvPr/>
        </p:nvSpPr>
        <p:spPr>
          <a:xfrm>
            <a:off x="14489094" y="12170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2240" b="-42071"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5439455" y="8897210"/>
            <a:ext cx="2817341" cy="1243152"/>
          </a:xfrm>
          <a:custGeom>
            <a:avLst/>
            <a:gdLst/>
            <a:ahLst/>
            <a:cxnLst/>
            <a:rect l="l" t="t" r="r" b="b"/>
            <a:pathLst>
              <a:path w="2817341" h="1243152">
                <a:moveTo>
                  <a:pt x="0" y="0"/>
                </a:moveTo>
                <a:lnTo>
                  <a:pt x="2817341" y="0"/>
                </a:lnTo>
                <a:lnTo>
                  <a:pt x="2817341" y="1243152"/>
                </a:lnTo>
                <a:lnTo>
                  <a:pt x="0" y="124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917077" y="1028700"/>
            <a:ext cx="10642861" cy="1064286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BB03B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2126123" y="1756828"/>
            <a:ext cx="9851907" cy="985190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630849" y="0"/>
                    <a:pt x="812800" y="181951"/>
                    <a:pt x="812800" y="406400"/>
                  </a:cubicBezTo>
                  <a:cubicBezTo>
                    <a:pt x="812800" y="630849"/>
                    <a:pt x="630849" y="812800"/>
                    <a:pt x="406400" y="812800"/>
                  </a:cubicBezTo>
                  <a:cubicBezTo>
                    <a:pt x="181951" y="812800"/>
                    <a:pt x="0" y="630849"/>
                    <a:pt x="0" y="406400"/>
                  </a:cubicBez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70988" r="-61232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>
            <a:off x="4519376" y="-134687"/>
            <a:ext cx="4624624" cy="10421687"/>
          </a:xfrm>
          <a:custGeom>
            <a:avLst/>
            <a:gdLst/>
            <a:ahLst/>
            <a:cxnLst/>
            <a:rect l="l" t="t" r="r" b="b"/>
            <a:pathLst>
              <a:path w="4624624" h="10421687">
                <a:moveTo>
                  <a:pt x="4624624" y="0"/>
                </a:moveTo>
                <a:lnTo>
                  <a:pt x="0" y="0"/>
                </a:lnTo>
                <a:lnTo>
                  <a:pt x="0" y="10421687"/>
                </a:lnTo>
                <a:lnTo>
                  <a:pt x="4624624" y="10421687"/>
                </a:lnTo>
                <a:lnTo>
                  <a:pt x="462462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458325" y="4710452"/>
            <a:ext cx="7171705" cy="1388996"/>
            <a:chOff x="0" y="0"/>
            <a:chExt cx="2098337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8337" cy="406400"/>
            </a:xfrm>
            <a:custGeom>
              <a:avLst/>
              <a:gdLst/>
              <a:ahLst/>
              <a:cxnLst/>
              <a:rect l="l" t="t" r="r" b="b"/>
              <a:pathLst>
                <a:path w="2098337" h="406400">
                  <a:moveTo>
                    <a:pt x="1895137" y="0"/>
                  </a:moveTo>
                  <a:cubicBezTo>
                    <a:pt x="2007361" y="0"/>
                    <a:pt x="2098337" y="90976"/>
                    <a:pt x="2098337" y="203200"/>
                  </a:cubicBezTo>
                  <a:cubicBezTo>
                    <a:pt x="2098337" y="315424"/>
                    <a:pt x="2007361" y="406400"/>
                    <a:pt x="18951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09833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641650" y="4854708"/>
            <a:ext cx="1100485" cy="110048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458325" y="7721382"/>
            <a:ext cx="7171705" cy="1388996"/>
            <a:chOff x="0" y="0"/>
            <a:chExt cx="2098337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098337" cy="406400"/>
            </a:xfrm>
            <a:custGeom>
              <a:avLst/>
              <a:gdLst/>
              <a:ahLst/>
              <a:cxnLst/>
              <a:rect l="l" t="t" r="r" b="b"/>
              <a:pathLst>
                <a:path w="2098337" h="406400">
                  <a:moveTo>
                    <a:pt x="1895137" y="0"/>
                  </a:moveTo>
                  <a:cubicBezTo>
                    <a:pt x="2007361" y="0"/>
                    <a:pt x="2098337" y="90976"/>
                    <a:pt x="2098337" y="203200"/>
                  </a:cubicBezTo>
                  <a:cubicBezTo>
                    <a:pt x="2098337" y="315424"/>
                    <a:pt x="2007361" y="406400"/>
                    <a:pt x="18951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09833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641650" y="7865638"/>
            <a:ext cx="1100485" cy="110048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458325" y="6215917"/>
            <a:ext cx="7171705" cy="1388996"/>
            <a:chOff x="0" y="0"/>
            <a:chExt cx="2098337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98337" cy="406400"/>
            </a:xfrm>
            <a:custGeom>
              <a:avLst/>
              <a:gdLst/>
              <a:ahLst/>
              <a:cxnLst/>
              <a:rect l="l" t="t" r="r" b="b"/>
              <a:pathLst>
                <a:path w="2098337" h="406400">
                  <a:moveTo>
                    <a:pt x="1895137" y="0"/>
                  </a:moveTo>
                  <a:cubicBezTo>
                    <a:pt x="2007361" y="0"/>
                    <a:pt x="2098337" y="90976"/>
                    <a:pt x="2098337" y="203200"/>
                  </a:cubicBezTo>
                  <a:cubicBezTo>
                    <a:pt x="2098337" y="315424"/>
                    <a:pt x="2007361" y="406400"/>
                    <a:pt x="189513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3539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09833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641650" y="6360173"/>
            <a:ext cx="1100485" cy="110048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9953598" y="5219974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2"/>
                </a:lnTo>
                <a:lnTo>
                  <a:pt x="0" y="369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953598" y="6725440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1"/>
                </a:lnTo>
                <a:lnTo>
                  <a:pt x="0" y="36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953598" y="8230905"/>
            <a:ext cx="476588" cy="369951"/>
          </a:xfrm>
          <a:custGeom>
            <a:avLst/>
            <a:gdLst/>
            <a:ahLst/>
            <a:cxnLst/>
            <a:rect l="l" t="t" r="r" b="b"/>
            <a:pathLst>
              <a:path w="476588" h="369951">
                <a:moveTo>
                  <a:pt x="0" y="0"/>
                </a:moveTo>
                <a:lnTo>
                  <a:pt x="476588" y="0"/>
                </a:lnTo>
                <a:lnTo>
                  <a:pt x="476588" y="369951"/>
                </a:lnTo>
                <a:lnTo>
                  <a:pt x="0" y="369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0" y="0"/>
            <a:ext cx="18288000" cy="11277632"/>
          </a:xfrm>
          <a:custGeom>
            <a:avLst/>
            <a:gdLst/>
            <a:ahLst/>
            <a:cxnLst/>
            <a:rect l="l" t="t" r="r" b="b"/>
            <a:pathLst>
              <a:path w="18288000" h="11277632">
                <a:moveTo>
                  <a:pt x="0" y="0"/>
                </a:moveTo>
                <a:lnTo>
                  <a:pt x="18288000" y="0"/>
                </a:lnTo>
                <a:lnTo>
                  <a:pt x="18288000" y="11277632"/>
                </a:lnTo>
                <a:lnTo>
                  <a:pt x="0" y="112776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11" r="-311" b="-8712"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0936808" y="4881310"/>
            <a:ext cx="4609452" cy="31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68"/>
              </a:lnSpc>
              <a:spcBef>
                <a:spcPct val="0"/>
              </a:spcBef>
            </a:pPr>
            <a:r>
              <a:rPr lang="en-US" sz="176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Management Competences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32" name="Freeform 32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2240" b="-42071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30585" y="-317733"/>
            <a:ext cx="13957415" cy="10381548"/>
          </a:xfrm>
          <a:custGeom>
            <a:avLst/>
            <a:gdLst/>
            <a:ahLst/>
            <a:cxnLst/>
            <a:rect l="l" t="t" r="r" b="b"/>
            <a:pathLst>
              <a:path w="13957415" h="10381548">
                <a:moveTo>
                  <a:pt x="0" y="0"/>
                </a:moveTo>
                <a:lnTo>
                  <a:pt x="13957415" y="0"/>
                </a:lnTo>
                <a:lnTo>
                  <a:pt x="13957415" y="10381548"/>
                </a:lnTo>
                <a:lnTo>
                  <a:pt x="0" y="103815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285" t="-102805" r="-120589" b="-9391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098307"/>
            <a:ext cx="3044100" cy="4322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7"/>
              </a:lnSpc>
              <a:spcBef>
                <a:spcPct val="0"/>
              </a:spcBef>
            </a:pPr>
            <a:r>
              <a:rPr lang="en-US" sz="306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Gerentes nacionales e internacionales, asociados a los roles del gerente según Henry Mintzberg,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3077" y="9713506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  <p:sp>
        <p:nvSpPr>
          <p:cNvPr id="5" name="Freeform 5"/>
          <p:cNvSpPr/>
          <p:nvPr/>
        </p:nvSpPr>
        <p:spPr>
          <a:xfrm>
            <a:off x="30334" y="23756"/>
            <a:ext cx="3580607" cy="1078424"/>
          </a:xfrm>
          <a:custGeom>
            <a:avLst/>
            <a:gdLst/>
            <a:ahLst/>
            <a:cxnLst/>
            <a:rect l="l" t="t" r="r" b="b"/>
            <a:pathLst>
              <a:path w="3580607" h="1078424">
                <a:moveTo>
                  <a:pt x="0" y="0"/>
                </a:moveTo>
                <a:lnTo>
                  <a:pt x="3580607" y="0"/>
                </a:lnTo>
                <a:lnTo>
                  <a:pt x="3580607" y="1078424"/>
                </a:lnTo>
                <a:lnTo>
                  <a:pt x="0" y="1078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240" b="-42071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14172" y="821232"/>
            <a:ext cx="15227667" cy="9041267"/>
          </a:xfrm>
          <a:custGeom>
            <a:avLst/>
            <a:gdLst/>
            <a:ahLst/>
            <a:cxnLst/>
            <a:rect l="l" t="t" r="r" b="b"/>
            <a:pathLst>
              <a:path w="15227667" h="9041267">
                <a:moveTo>
                  <a:pt x="0" y="0"/>
                </a:moveTo>
                <a:lnTo>
                  <a:pt x="15227666" y="0"/>
                </a:lnTo>
                <a:lnTo>
                  <a:pt x="15227666" y="9041267"/>
                </a:lnTo>
                <a:lnTo>
                  <a:pt x="0" y="90412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8099" t="-165115" r="-115010" b="-9184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77421" y="3152100"/>
            <a:ext cx="3044100" cy="4322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7"/>
              </a:lnSpc>
              <a:spcBef>
                <a:spcPct val="0"/>
              </a:spcBef>
            </a:pPr>
            <a:r>
              <a:rPr lang="en-US" sz="306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Gerentes nacionales e internacionales, asociados a los roles del gerente según Henry Mintzberg,</a:t>
            </a:r>
          </a:p>
        </p:txBody>
      </p:sp>
      <p:sp>
        <p:nvSpPr>
          <p:cNvPr id="4" name="Freeform 4"/>
          <p:cNvSpPr/>
          <p:nvPr/>
        </p:nvSpPr>
        <p:spPr>
          <a:xfrm>
            <a:off x="144416" y="362873"/>
            <a:ext cx="3336636" cy="1004944"/>
          </a:xfrm>
          <a:custGeom>
            <a:avLst/>
            <a:gdLst/>
            <a:ahLst/>
            <a:cxnLst/>
            <a:rect l="l" t="t" r="r" b="b"/>
            <a:pathLst>
              <a:path w="3336636" h="1004944">
                <a:moveTo>
                  <a:pt x="0" y="0"/>
                </a:moveTo>
                <a:lnTo>
                  <a:pt x="3336636" y="0"/>
                </a:lnTo>
                <a:lnTo>
                  <a:pt x="3336636" y="1004944"/>
                </a:lnTo>
                <a:lnTo>
                  <a:pt x="0" y="10049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240" b="-4207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3077" y="9742081"/>
            <a:ext cx="5015031" cy="297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1A1A1A"/>
                </a:solidFill>
                <a:latin typeface="Trocchi"/>
                <a:ea typeface="Trocchi"/>
                <a:cs typeface="Trocchi"/>
                <a:sym typeface="Trocchi"/>
              </a:rPr>
              <a:t>Área: Gerencia de Negocios Internacionales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755</Words>
  <Application>Microsoft Office PowerPoint</Application>
  <PresentationFormat>Personalizado</PresentationFormat>
  <Paragraphs>88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8" baseType="lpstr">
      <vt:lpstr>Gagalin</vt:lpstr>
      <vt:lpstr>Proxima Nova Bold</vt:lpstr>
      <vt:lpstr>Poppins</vt:lpstr>
      <vt:lpstr>Poppins Bold Italics</vt:lpstr>
      <vt:lpstr>Poppins Bold</vt:lpstr>
      <vt:lpstr>Arial</vt:lpstr>
      <vt:lpstr>Calibri</vt:lpstr>
      <vt:lpstr>Trocchi</vt:lpstr>
      <vt:lpstr>Canva Sans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and Blue Modern Management Development Presentation</dc:title>
  <cp:lastModifiedBy>Neila Mill</cp:lastModifiedBy>
  <cp:revision>3</cp:revision>
  <dcterms:created xsi:type="dcterms:W3CDTF">2006-08-16T00:00:00Z</dcterms:created>
  <dcterms:modified xsi:type="dcterms:W3CDTF">2026-02-13T20:12:10Z</dcterms:modified>
  <dc:identifier>DAHA2aFgkjs</dc:identifier>
</cp:coreProperties>
</file>