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58" r:id="rId3"/>
    <p:sldId id="257" r:id="rId4"/>
    <p:sldId id="347" r:id="rId5"/>
    <p:sldId id="350" r:id="rId6"/>
    <p:sldId id="263" r:id="rId7"/>
    <p:sldId id="259" r:id="rId8"/>
    <p:sldId id="264" r:id="rId9"/>
    <p:sldId id="260" r:id="rId10"/>
    <p:sldId id="261" r:id="rId11"/>
    <p:sldId id="262" r:id="rId12"/>
    <p:sldId id="265" r:id="rId13"/>
    <p:sldId id="267" r:id="rId14"/>
    <p:sldId id="266" r:id="rId15"/>
    <p:sldId id="348" r:id="rId16"/>
    <p:sldId id="349" r:id="rId17"/>
    <p:sldId id="268" r:id="rId18"/>
    <p:sldId id="269" r:id="rId19"/>
    <p:sldId id="270" r:id="rId20"/>
    <p:sldId id="271" r:id="rId21"/>
    <p:sldId id="272" r:id="rId22"/>
    <p:sldId id="273" r:id="rId23"/>
    <p:sldId id="274" r:id="rId24"/>
    <p:sldId id="275" r:id="rId25"/>
    <p:sldId id="276" r:id="rId26"/>
    <p:sldId id="277" r:id="rId27"/>
    <p:sldId id="280" r:id="rId28"/>
    <p:sldId id="278" r:id="rId29"/>
    <p:sldId id="279" r:id="rId30"/>
    <p:sldId id="283" r:id="rId31"/>
    <p:sldId id="281" r:id="rId32"/>
    <p:sldId id="282" r:id="rId33"/>
    <p:sldId id="285" r:id="rId34"/>
    <p:sldId id="286" r:id="rId35"/>
    <p:sldId id="287" r:id="rId36"/>
    <p:sldId id="288" r:id="rId37"/>
    <p:sldId id="289" r:id="rId38"/>
    <p:sldId id="290" r:id="rId39"/>
    <p:sldId id="291" r:id="rId40"/>
    <p:sldId id="340" r:id="rId41"/>
    <p:sldId id="339" r:id="rId42"/>
    <p:sldId id="341" r:id="rId43"/>
    <p:sldId id="342" r:id="rId44"/>
    <p:sldId id="343" r:id="rId45"/>
    <p:sldId id="344" r:id="rId46"/>
    <p:sldId id="292" r:id="rId47"/>
    <p:sldId id="293" r:id="rId48"/>
    <p:sldId id="294" r:id="rId49"/>
    <p:sldId id="307" r:id="rId50"/>
    <p:sldId id="308" r:id="rId51"/>
    <p:sldId id="309" r:id="rId52"/>
    <p:sldId id="310" r:id="rId53"/>
    <p:sldId id="311" r:id="rId54"/>
    <p:sldId id="297" r:id="rId55"/>
    <p:sldId id="345" r:id="rId56"/>
    <p:sldId id="346" r:id="rId57"/>
    <p:sldId id="298" r:id="rId58"/>
    <p:sldId id="325" r:id="rId59"/>
    <p:sldId id="326" r:id="rId60"/>
    <p:sldId id="327" r:id="rId61"/>
    <p:sldId id="337" r:id="rId62"/>
    <p:sldId id="338" r:id="rId63"/>
    <p:sldId id="328" r:id="rId64"/>
    <p:sldId id="329" r:id="rId65"/>
    <p:sldId id="330" r:id="rId66"/>
    <p:sldId id="331" r:id="rId67"/>
    <p:sldId id="332" r:id="rId68"/>
    <p:sldId id="333" r:id="rId69"/>
    <p:sldId id="334" r:id="rId70"/>
    <p:sldId id="317" r:id="rId71"/>
    <p:sldId id="318" r:id="rId72"/>
    <p:sldId id="319" r:id="rId73"/>
    <p:sldId id="320" r:id="rId74"/>
    <p:sldId id="321" r:id="rId75"/>
    <p:sldId id="322" r:id="rId76"/>
    <p:sldId id="323" r:id="rId77"/>
    <p:sldId id="324" r:id="rId78"/>
    <p:sldId id="312" r:id="rId79"/>
    <p:sldId id="313" r:id="rId80"/>
    <p:sldId id="315" r:id="rId81"/>
    <p:sldId id="316" r:id="rId82"/>
    <p:sldId id="335" r:id="rId83"/>
    <p:sldId id="336" r:id="rId8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545"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 Id="rId4" Type="http://schemas.openxmlformats.org/officeDocument/2006/relationships/image" Target="../media/image12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 Id="rId4" Type="http://schemas.openxmlformats.org/officeDocument/2006/relationships/image" Target="../media/image123.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7D0E42-229F-418D-9BDD-92F55DEE954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s-ES"/>
        </a:p>
      </dgm:t>
    </dgm:pt>
    <dgm:pt modelId="{F4753F19-3348-40B3-B200-5C4C64969992}">
      <dgm:prSet phldrT="[Texto]" custT="1"/>
      <dgm:spPr/>
      <dgm:t>
        <a:bodyPr/>
        <a:lstStyle/>
        <a:p>
          <a:pPr algn="just"/>
          <a:r>
            <a:rPr lang="es-ES" sz="2200" dirty="0">
              <a:solidFill>
                <a:schemeClr val="tx1"/>
              </a:solidFill>
            </a:rPr>
            <a:t>Necesitan de embalaje y medios unitarizados para su transporte </a:t>
          </a:r>
        </a:p>
      </dgm:t>
    </dgm:pt>
    <dgm:pt modelId="{FF0F3D9E-CE4A-4700-A3F8-25D41B3B7446}" type="parTrans" cxnId="{9C9DEA6F-DE79-4D17-8A7A-81206B36300D}">
      <dgm:prSet/>
      <dgm:spPr/>
      <dgm:t>
        <a:bodyPr/>
        <a:lstStyle/>
        <a:p>
          <a:endParaRPr lang="es-ES"/>
        </a:p>
      </dgm:t>
    </dgm:pt>
    <dgm:pt modelId="{20DEE226-3A2C-4F16-A245-0819F8F06853}" type="sibTrans" cxnId="{9C9DEA6F-DE79-4D17-8A7A-81206B36300D}">
      <dgm:prSet/>
      <dgm:spPr/>
      <dgm:t>
        <a:bodyPr/>
        <a:lstStyle/>
        <a:p>
          <a:endParaRPr lang="es-ES"/>
        </a:p>
      </dgm:t>
    </dgm:pt>
    <dgm:pt modelId="{E84EB665-D5CA-40BF-859E-96E7A49A38DA}">
      <dgm:prSet phldrT="[Texto]" custT="1"/>
      <dgm:spPr/>
      <dgm:t>
        <a:bodyPr/>
        <a:lstStyle/>
        <a:p>
          <a:pPr algn="just"/>
          <a:r>
            <a:rPr lang="es-ES" sz="2200" dirty="0">
              <a:solidFill>
                <a:schemeClr val="tx1"/>
              </a:solidFill>
            </a:rPr>
            <a:t>Se utilizan medios de transporte convencional o multipropósito bajo el esquema de transporte regulares.</a:t>
          </a:r>
        </a:p>
      </dgm:t>
    </dgm:pt>
    <dgm:pt modelId="{79F7D87E-F013-4DF8-B8BD-DDE7632AFDD0}" type="parTrans" cxnId="{2E683405-78A4-4B9A-85D1-3B2686B3C48E}">
      <dgm:prSet/>
      <dgm:spPr/>
      <dgm:t>
        <a:bodyPr/>
        <a:lstStyle/>
        <a:p>
          <a:endParaRPr lang="es-ES"/>
        </a:p>
      </dgm:t>
    </dgm:pt>
    <dgm:pt modelId="{1FC12889-4B98-4FE8-8BBA-8FFE95FA9D89}" type="sibTrans" cxnId="{2E683405-78A4-4B9A-85D1-3B2686B3C48E}">
      <dgm:prSet/>
      <dgm:spPr/>
      <dgm:t>
        <a:bodyPr/>
        <a:lstStyle/>
        <a:p>
          <a:endParaRPr lang="es-ES"/>
        </a:p>
      </dgm:t>
    </dgm:pt>
    <dgm:pt modelId="{1AC5FABA-6DE4-47DC-AAE6-6497FFB1A033}">
      <dgm:prSet phldrT="[Texto]" custT="1"/>
      <dgm:spPr/>
      <dgm:t>
        <a:bodyPr/>
        <a:lstStyle/>
        <a:p>
          <a:pPr algn="just"/>
          <a:r>
            <a:rPr lang="es-ES" sz="2200" dirty="0"/>
            <a:t> </a:t>
          </a:r>
          <a:r>
            <a:rPr lang="es-ES" sz="2200" dirty="0">
              <a:solidFill>
                <a:schemeClr val="tx1"/>
              </a:solidFill>
            </a:rPr>
            <a:t>Se utilizan formas convencionales de manipulación, aunque en algunos casos se ha mecanizado este proce</a:t>
          </a:r>
          <a:r>
            <a:rPr lang="es-ES" sz="1800" dirty="0">
              <a:solidFill>
                <a:schemeClr val="tx1"/>
              </a:solidFill>
            </a:rPr>
            <a:t>so </a:t>
          </a:r>
        </a:p>
      </dgm:t>
    </dgm:pt>
    <dgm:pt modelId="{0EA3F4AF-A0ED-4035-9885-E479DBE9F12B}" type="parTrans" cxnId="{6D526CD9-8145-440E-A1E3-42CC7623DC2F}">
      <dgm:prSet/>
      <dgm:spPr/>
      <dgm:t>
        <a:bodyPr/>
        <a:lstStyle/>
        <a:p>
          <a:endParaRPr lang="es-ES"/>
        </a:p>
      </dgm:t>
    </dgm:pt>
    <dgm:pt modelId="{788308BD-51E7-4292-83E2-29F1A6587B12}" type="sibTrans" cxnId="{6D526CD9-8145-440E-A1E3-42CC7623DC2F}">
      <dgm:prSet/>
      <dgm:spPr/>
      <dgm:t>
        <a:bodyPr/>
        <a:lstStyle/>
        <a:p>
          <a:endParaRPr lang="es-ES"/>
        </a:p>
      </dgm:t>
    </dgm:pt>
    <dgm:pt modelId="{980FD127-1B23-41B5-A18C-5BF2C47369D3}">
      <dgm:prSet custT="1"/>
      <dgm:spPr/>
      <dgm:t>
        <a:bodyPr/>
        <a:lstStyle/>
        <a:p>
          <a:pPr algn="just"/>
          <a:r>
            <a:rPr lang="es-MX" sz="2200" dirty="0">
              <a:solidFill>
                <a:schemeClr val="tx1"/>
              </a:solidFill>
            </a:rPr>
            <a:t>Constituidas por productos heterogéneos, semielaborados y elaborados.</a:t>
          </a:r>
          <a:endParaRPr lang="es-ES" sz="2200" dirty="0">
            <a:solidFill>
              <a:schemeClr val="tx1"/>
            </a:solidFill>
          </a:endParaRPr>
        </a:p>
      </dgm:t>
    </dgm:pt>
    <dgm:pt modelId="{C1AC7FDD-DABD-4DC3-8F9A-37DF460088C1}" type="parTrans" cxnId="{09FC793D-B9C4-4FB5-8277-E436EA2D6CA9}">
      <dgm:prSet/>
      <dgm:spPr/>
      <dgm:t>
        <a:bodyPr/>
        <a:lstStyle/>
        <a:p>
          <a:endParaRPr lang="es-ES"/>
        </a:p>
      </dgm:t>
    </dgm:pt>
    <dgm:pt modelId="{34D7EF07-CCE9-4537-8F99-1A41BE3EB4A7}" type="sibTrans" cxnId="{09FC793D-B9C4-4FB5-8277-E436EA2D6CA9}">
      <dgm:prSet/>
      <dgm:spPr/>
      <dgm:t>
        <a:bodyPr/>
        <a:lstStyle/>
        <a:p>
          <a:endParaRPr lang="es-ES"/>
        </a:p>
      </dgm:t>
    </dgm:pt>
    <dgm:pt modelId="{D5DE110E-D4BA-4CC5-9080-2FF1F6E0B7BF}" type="pres">
      <dgm:prSet presAssocID="{537D0E42-229F-418D-9BDD-92F55DEE954B}" presName="Name0" presStyleCnt="0">
        <dgm:presLayoutVars>
          <dgm:chMax val="7"/>
          <dgm:chPref val="7"/>
          <dgm:dir/>
        </dgm:presLayoutVars>
      </dgm:prSet>
      <dgm:spPr/>
    </dgm:pt>
    <dgm:pt modelId="{7FD236E4-54FB-4DE9-AB70-D2BF6AA5C5C8}" type="pres">
      <dgm:prSet presAssocID="{537D0E42-229F-418D-9BDD-92F55DEE954B}" presName="Name1" presStyleCnt="0"/>
      <dgm:spPr/>
    </dgm:pt>
    <dgm:pt modelId="{353C43A5-6525-4C35-A233-B067438EF586}" type="pres">
      <dgm:prSet presAssocID="{537D0E42-229F-418D-9BDD-92F55DEE954B}" presName="cycle" presStyleCnt="0"/>
      <dgm:spPr/>
    </dgm:pt>
    <dgm:pt modelId="{2CB31B53-B900-4638-AE8A-C28792B5D3B5}" type="pres">
      <dgm:prSet presAssocID="{537D0E42-229F-418D-9BDD-92F55DEE954B}" presName="srcNode" presStyleLbl="node1" presStyleIdx="0" presStyleCnt="4"/>
      <dgm:spPr/>
    </dgm:pt>
    <dgm:pt modelId="{1972B8C4-2906-4109-973F-838E906BC4EA}" type="pres">
      <dgm:prSet presAssocID="{537D0E42-229F-418D-9BDD-92F55DEE954B}" presName="conn" presStyleLbl="parChTrans1D2" presStyleIdx="0" presStyleCnt="1"/>
      <dgm:spPr/>
    </dgm:pt>
    <dgm:pt modelId="{05043171-4B9D-4494-ACB1-46588EAFF6B8}" type="pres">
      <dgm:prSet presAssocID="{537D0E42-229F-418D-9BDD-92F55DEE954B}" presName="extraNode" presStyleLbl="node1" presStyleIdx="0" presStyleCnt="4"/>
      <dgm:spPr/>
    </dgm:pt>
    <dgm:pt modelId="{BBB1A889-67C4-4493-A5F6-0D9B47986AAD}" type="pres">
      <dgm:prSet presAssocID="{537D0E42-229F-418D-9BDD-92F55DEE954B}" presName="dstNode" presStyleLbl="node1" presStyleIdx="0" presStyleCnt="4"/>
      <dgm:spPr/>
    </dgm:pt>
    <dgm:pt modelId="{507E473D-A40B-4E07-BC3C-CD28E2E011F5}" type="pres">
      <dgm:prSet presAssocID="{F4753F19-3348-40B3-B200-5C4C64969992}" presName="text_1" presStyleLbl="node1" presStyleIdx="0" presStyleCnt="4" custLinFactNeighborX="-676" custLinFactNeighborY="11383">
        <dgm:presLayoutVars>
          <dgm:bulletEnabled val="1"/>
        </dgm:presLayoutVars>
      </dgm:prSet>
      <dgm:spPr/>
    </dgm:pt>
    <dgm:pt modelId="{EC21E6B6-5807-4304-ACBC-8CACDA6C6CC9}" type="pres">
      <dgm:prSet presAssocID="{F4753F19-3348-40B3-B200-5C4C64969992}" presName="accent_1" presStyleCnt="0"/>
      <dgm:spPr/>
    </dgm:pt>
    <dgm:pt modelId="{21E676F7-3424-4669-9D1B-9E0883EC1B0C}" type="pres">
      <dgm:prSet presAssocID="{F4753F19-3348-40B3-B200-5C4C64969992}" presName="accentRepeatNode" presStyleLbl="solidFgAcc1" presStyleIdx="0" presStyleCnt="4"/>
      <dgm:spPr/>
    </dgm:pt>
    <dgm:pt modelId="{B37FAD5D-7315-4772-8292-E21573188845}" type="pres">
      <dgm:prSet presAssocID="{980FD127-1B23-41B5-A18C-5BF2C47369D3}" presName="text_2" presStyleLbl="node1" presStyleIdx="1" presStyleCnt="4" custLinFactNeighborX="-840" custLinFactNeighborY="-19815">
        <dgm:presLayoutVars>
          <dgm:bulletEnabled val="1"/>
        </dgm:presLayoutVars>
      </dgm:prSet>
      <dgm:spPr/>
    </dgm:pt>
    <dgm:pt modelId="{A853D08E-DEDD-4672-9577-62D7B66F71E8}" type="pres">
      <dgm:prSet presAssocID="{980FD127-1B23-41B5-A18C-5BF2C47369D3}" presName="accent_2" presStyleCnt="0"/>
      <dgm:spPr/>
    </dgm:pt>
    <dgm:pt modelId="{6CA7C1BB-15BF-410B-886B-526550B2C82C}" type="pres">
      <dgm:prSet presAssocID="{980FD127-1B23-41B5-A18C-5BF2C47369D3}" presName="accentRepeatNode" presStyleLbl="solidFgAcc1" presStyleIdx="1" presStyleCnt="4"/>
      <dgm:spPr/>
    </dgm:pt>
    <dgm:pt modelId="{5402F2CC-B94C-420E-9102-5329D7543018}" type="pres">
      <dgm:prSet presAssocID="{E84EB665-D5CA-40BF-859E-96E7A49A38DA}" presName="text_3" presStyleLbl="node1" presStyleIdx="2" presStyleCnt="4" custScaleX="97174" custScaleY="162490" custLinFactNeighborX="1116" custLinFactNeighborY="-7791">
        <dgm:presLayoutVars>
          <dgm:bulletEnabled val="1"/>
        </dgm:presLayoutVars>
      </dgm:prSet>
      <dgm:spPr/>
    </dgm:pt>
    <dgm:pt modelId="{342AD6A6-FD0E-48AE-868C-57959FC1B78C}" type="pres">
      <dgm:prSet presAssocID="{E84EB665-D5CA-40BF-859E-96E7A49A38DA}" presName="accent_3" presStyleCnt="0"/>
      <dgm:spPr/>
    </dgm:pt>
    <dgm:pt modelId="{8F60589D-4654-4140-8ABB-200EC4891B93}" type="pres">
      <dgm:prSet presAssocID="{E84EB665-D5CA-40BF-859E-96E7A49A38DA}" presName="accentRepeatNode" presStyleLbl="solidFgAcc1" presStyleIdx="2" presStyleCnt="4"/>
      <dgm:spPr/>
    </dgm:pt>
    <dgm:pt modelId="{9BEA46DA-D177-4DBA-BCE8-9ED4696D359E}" type="pres">
      <dgm:prSet presAssocID="{1AC5FABA-6DE4-47DC-AAE6-6497FFB1A033}" presName="text_4" presStyleLbl="node1" presStyleIdx="3" presStyleCnt="4" custLinFactNeighborX="-1303" custLinFactNeighborY="3896">
        <dgm:presLayoutVars>
          <dgm:bulletEnabled val="1"/>
        </dgm:presLayoutVars>
      </dgm:prSet>
      <dgm:spPr/>
    </dgm:pt>
    <dgm:pt modelId="{0877E9C8-0A34-469C-920B-D7129E0E2E0D}" type="pres">
      <dgm:prSet presAssocID="{1AC5FABA-6DE4-47DC-AAE6-6497FFB1A033}" presName="accent_4" presStyleCnt="0"/>
      <dgm:spPr/>
    </dgm:pt>
    <dgm:pt modelId="{EF3F6A4A-4504-40D8-89F7-592F5B818C37}" type="pres">
      <dgm:prSet presAssocID="{1AC5FABA-6DE4-47DC-AAE6-6497FFB1A033}" presName="accentRepeatNode" presStyleLbl="solidFgAcc1" presStyleIdx="3" presStyleCnt="4"/>
      <dgm:spPr/>
    </dgm:pt>
  </dgm:ptLst>
  <dgm:cxnLst>
    <dgm:cxn modelId="{2E683405-78A4-4B9A-85D1-3B2686B3C48E}" srcId="{537D0E42-229F-418D-9BDD-92F55DEE954B}" destId="{E84EB665-D5CA-40BF-859E-96E7A49A38DA}" srcOrd="2" destOrd="0" parTransId="{79F7D87E-F013-4DF8-B8BD-DDE7632AFDD0}" sibTransId="{1FC12889-4B98-4FE8-8BBA-8FFE95FA9D89}"/>
    <dgm:cxn modelId="{358DE60D-CCD1-45F2-9B0C-CEC723A50369}" type="presOf" srcId="{980FD127-1B23-41B5-A18C-5BF2C47369D3}" destId="{B37FAD5D-7315-4772-8292-E21573188845}" srcOrd="0" destOrd="0" presId="urn:microsoft.com/office/officeart/2008/layout/VerticalCurvedList"/>
    <dgm:cxn modelId="{09FC793D-B9C4-4FB5-8277-E436EA2D6CA9}" srcId="{537D0E42-229F-418D-9BDD-92F55DEE954B}" destId="{980FD127-1B23-41B5-A18C-5BF2C47369D3}" srcOrd="1" destOrd="0" parTransId="{C1AC7FDD-DABD-4DC3-8F9A-37DF460088C1}" sibTransId="{34D7EF07-CCE9-4537-8F99-1A41BE3EB4A7}"/>
    <dgm:cxn modelId="{9C9DEA6F-DE79-4D17-8A7A-81206B36300D}" srcId="{537D0E42-229F-418D-9BDD-92F55DEE954B}" destId="{F4753F19-3348-40B3-B200-5C4C64969992}" srcOrd="0" destOrd="0" parTransId="{FF0F3D9E-CE4A-4700-A3F8-25D41B3B7446}" sibTransId="{20DEE226-3A2C-4F16-A245-0819F8F06853}"/>
    <dgm:cxn modelId="{9CA0847A-FBEE-4C93-B6D5-ACFC611FACDA}" type="presOf" srcId="{1AC5FABA-6DE4-47DC-AAE6-6497FFB1A033}" destId="{9BEA46DA-D177-4DBA-BCE8-9ED4696D359E}" srcOrd="0" destOrd="0" presId="urn:microsoft.com/office/officeart/2008/layout/VerticalCurvedList"/>
    <dgm:cxn modelId="{0DBDBD84-EF12-4A99-9DE3-B96BD53AD0C7}" type="presOf" srcId="{537D0E42-229F-418D-9BDD-92F55DEE954B}" destId="{D5DE110E-D4BA-4CC5-9080-2FF1F6E0B7BF}" srcOrd="0" destOrd="0" presId="urn:microsoft.com/office/officeart/2008/layout/VerticalCurvedList"/>
    <dgm:cxn modelId="{4001A2B7-CA9D-428C-9C17-119A50756E63}" type="presOf" srcId="{20DEE226-3A2C-4F16-A245-0819F8F06853}" destId="{1972B8C4-2906-4109-973F-838E906BC4EA}" srcOrd="0" destOrd="0" presId="urn:microsoft.com/office/officeart/2008/layout/VerticalCurvedList"/>
    <dgm:cxn modelId="{6D526CD9-8145-440E-A1E3-42CC7623DC2F}" srcId="{537D0E42-229F-418D-9BDD-92F55DEE954B}" destId="{1AC5FABA-6DE4-47DC-AAE6-6497FFB1A033}" srcOrd="3" destOrd="0" parTransId="{0EA3F4AF-A0ED-4035-9885-E479DBE9F12B}" sibTransId="{788308BD-51E7-4292-83E2-29F1A6587B12}"/>
    <dgm:cxn modelId="{7E7D85DC-20D1-4400-8531-E585A40FC4E8}" type="presOf" srcId="{F4753F19-3348-40B3-B200-5C4C64969992}" destId="{507E473D-A40B-4E07-BC3C-CD28E2E011F5}" srcOrd="0" destOrd="0" presId="urn:microsoft.com/office/officeart/2008/layout/VerticalCurvedList"/>
    <dgm:cxn modelId="{29EEB4FB-16AA-4AC1-8771-154DC985D629}" type="presOf" srcId="{E84EB665-D5CA-40BF-859E-96E7A49A38DA}" destId="{5402F2CC-B94C-420E-9102-5329D7543018}" srcOrd="0" destOrd="0" presId="urn:microsoft.com/office/officeart/2008/layout/VerticalCurvedList"/>
    <dgm:cxn modelId="{5ECF8E50-83EF-4C99-B04A-E187F688C76C}" type="presParOf" srcId="{D5DE110E-D4BA-4CC5-9080-2FF1F6E0B7BF}" destId="{7FD236E4-54FB-4DE9-AB70-D2BF6AA5C5C8}" srcOrd="0" destOrd="0" presId="urn:microsoft.com/office/officeart/2008/layout/VerticalCurvedList"/>
    <dgm:cxn modelId="{4EBEB3FF-750F-4DAB-AC55-6AB374FE12E3}" type="presParOf" srcId="{7FD236E4-54FB-4DE9-AB70-D2BF6AA5C5C8}" destId="{353C43A5-6525-4C35-A233-B067438EF586}" srcOrd="0" destOrd="0" presId="urn:microsoft.com/office/officeart/2008/layout/VerticalCurvedList"/>
    <dgm:cxn modelId="{37C1CAAB-A9EA-471B-8112-F253EB94580B}" type="presParOf" srcId="{353C43A5-6525-4C35-A233-B067438EF586}" destId="{2CB31B53-B900-4638-AE8A-C28792B5D3B5}" srcOrd="0" destOrd="0" presId="urn:microsoft.com/office/officeart/2008/layout/VerticalCurvedList"/>
    <dgm:cxn modelId="{96AFB777-B203-477F-8CBD-507AE239E528}" type="presParOf" srcId="{353C43A5-6525-4C35-A233-B067438EF586}" destId="{1972B8C4-2906-4109-973F-838E906BC4EA}" srcOrd="1" destOrd="0" presId="urn:microsoft.com/office/officeart/2008/layout/VerticalCurvedList"/>
    <dgm:cxn modelId="{12E45A05-EAE3-4C75-92B2-5E4A9796A124}" type="presParOf" srcId="{353C43A5-6525-4C35-A233-B067438EF586}" destId="{05043171-4B9D-4494-ACB1-46588EAFF6B8}" srcOrd="2" destOrd="0" presId="urn:microsoft.com/office/officeart/2008/layout/VerticalCurvedList"/>
    <dgm:cxn modelId="{02C402B5-357B-4912-A4B4-4CF647E51410}" type="presParOf" srcId="{353C43A5-6525-4C35-A233-B067438EF586}" destId="{BBB1A889-67C4-4493-A5F6-0D9B47986AAD}" srcOrd="3" destOrd="0" presId="urn:microsoft.com/office/officeart/2008/layout/VerticalCurvedList"/>
    <dgm:cxn modelId="{8A1BBB27-D59A-46CA-BBC4-8F2AF772B275}" type="presParOf" srcId="{7FD236E4-54FB-4DE9-AB70-D2BF6AA5C5C8}" destId="{507E473D-A40B-4E07-BC3C-CD28E2E011F5}" srcOrd="1" destOrd="0" presId="urn:microsoft.com/office/officeart/2008/layout/VerticalCurvedList"/>
    <dgm:cxn modelId="{6DA89E8B-1A36-4000-BD27-B07B13148C48}" type="presParOf" srcId="{7FD236E4-54FB-4DE9-AB70-D2BF6AA5C5C8}" destId="{EC21E6B6-5807-4304-ACBC-8CACDA6C6CC9}" srcOrd="2" destOrd="0" presId="urn:microsoft.com/office/officeart/2008/layout/VerticalCurvedList"/>
    <dgm:cxn modelId="{9A98A5AC-6465-4F66-BA60-D99AE028301F}" type="presParOf" srcId="{EC21E6B6-5807-4304-ACBC-8CACDA6C6CC9}" destId="{21E676F7-3424-4669-9D1B-9E0883EC1B0C}" srcOrd="0" destOrd="0" presId="urn:microsoft.com/office/officeart/2008/layout/VerticalCurvedList"/>
    <dgm:cxn modelId="{C467BFA9-D2FF-428F-AE50-FE72B5C83FE7}" type="presParOf" srcId="{7FD236E4-54FB-4DE9-AB70-D2BF6AA5C5C8}" destId="{B37FAD5D-7315-4772-8292-E21573188845}" srcOrd="3" destOrd="0" presId="urn:microsoft.com/office/officeart/2008/layout/VerticalCurvedList"/>
    <dgm:cxn modelId="{B9A84312-F041-4450-A4E2-3E5EE8FD912E}" type="presParOf" srcId="{7FD236E4-54FB-4DE9-AB70-D2BF6AA5C5C8}" destId="{A853D08E-DEDD-4672-9577-62D7B66F71E8}" srcOrd="4" destOrd="0" presId="urn:microsoft.com/office/officeart/2008/layout/VerticalCurvedList"/>
    <dgm:cxn modelId="{5170194A-5A40-4110-9BA4-F605198EFB95}" type="presParOf" srcId="{A853D08E-DEDD-4672-9577-62D7B66F71E8}" destId="{6CA7C1BB-15BF-410B-886B-526550B2C82C}" srcOrd="0" destOrd="0" presId="urn:microsoft.com/office/officeart/2008/layout/VerticalCurvedList"/>
    <dgm:cxn modelId="{CB756B1A-7BDF-4455-BB1D-99A2B8C42F48}" type="presParOf" srcId="{7FD236E4-54FB-4DE9-AB70-D2BF6AA5C5C8}" destId="{5402F2CC-B94C-420E-9102-5329D7543018}" srcOrd="5" destOrd="0" presId="urn:microsoft.com/office/officeart/2008/layout/VerticalCurvedList"/>
    <dgm:cxn modelId="{3FDBBD00-8A69-4D90-8D84-5994F7ED4D1A}" type="presParOf" srcId="{7FD236E4-54FB-4DE9-AB70-D2BF6AA5C5C8}" destId="{342AD6A6-FD0E-48AE-868C-57959FC1B78C}" srcOrd="6" destOrd="0" presId="urn:microsoft.com/office/officeart/2008/layout/VerticalCurvedList"/>
    <dgm:cxn modelId="{F462E327-5075-4CDA-A661-6A3E3A4950CA}" type="presParOf" srcId="{342AD6A6-FD0E-48AE-868C-57959FC1B78C}" destId="{8F60589D-4654-4140-8ABB-200EC4891B93}" srcOrd="0" destOrd="0" presId="urn:microsoft.com/office/officeart/2008/layout/VerticalCurvedList"/>
    <dgm:cxn modelId="{5C53465C-885B-4370-88CE-0B6F0D71E308}" type="presParOf" srcId="{7FD236E4-54FB-4DE9-AB70-D2BF6AA5C5C8}" destId="{9BEA46DA-D177-4DBA-BCE8-9ED4696D359E}" srcOrd="7" destOrd="0" presId="urn:microsoft.com/office/officeart/2008/layout/VerticalCurvedList"/>
    <dgm:cxn modelId="{566B9CA8-AC79-48AC-8698-C4A4D7CCA5DB}" type="presParOf" srcId="{7FD236E4-54FB-4DE9-AB70-D2BF6AA5C5C8}" destId="{0877E9C8-0A34-469C-920B-D7129E0E2E0D}" srcOrd="8" destOrd="0" presId="urn:microsoft.com/office/officeart/2008/layout/VerticalCurvedList"/>
    <dgm:cxn modelId="{56EDC56C-063C-44F2-898C-90D10AC3B9CC}" type="presParOf" srcId="{0877E9C8-0A34-469C-920B-D7129E0E2E0D}" destId="{EF3F6A4A-4504-40D8-89F7-592F5B818C3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C80365-071C-4F54-86F0-D02B8CF5F55A}" type="doc">
      <dgm:prSet loTypeId="urn:microsoft.com/office/officeart/2005/8/layout/pList2" loCatId="list" qsTypeId="urn:microsoft.com/office/officeart/2005/8/quickstyle/simple1" qsCatId="simple" csTypeId="urn:microsoft.com/office/officeart/2005/8/colors/colorful1" csCatId="colorful" phldr="1"/>
      <dgm:spPr/>
    </dgm:pt>
    <dgm:pt modelId="{CB8DCFF6-42ED-48EC-B6F6-4949D1D09720}">
      <dgm:prSet phldrT="[Texto]" custT="1"/>
      <dgm:spPr/>
      <dgm:t>
        <a:bodyPr/>
        <a:lstStyle/>
        <a:p>
          <a:pPr algn="ctr"/>
          <a:r>
            <a:rPr lang="es-MX" sz="2200" dirty="0"/>
            <a:t>Manipulación: Permite una rápida y segura manipulación con maquinaria o personal durante todo el proceso logístico.</a:t>
          </a:r>
          <a:endParaRPr lang="es-ES" sz="2200" dirty="0"/>
        </a:p>
      </dgm:t>
    </dgm:pt>
    <dgm:pt modelId="{DFB62AEE-FE41-488F-A80D-70EED595F687}" type="parTrans" cxnId="{1099CE96-6642-41A3-A73B-2EB698B1E9DD}">
      <dgm:prSet/>
      <dgm:spPr/>
      <dgm:t>
        <a:bodyPr/>
        <a:lstStyle/>
        <a:p>
          <a:endParaRPr lang="es-ES"/>
        </a:p>
      </dgm:t>
    </dgm:pt>
    <dgm:pt modelId="{3B6DA30A-BE4F-403E-AD47-AF1F8BC26731}" type="sibTrans" cxnId="{1099CE96-6642-41A3-A73B-2EB698B1E9DD}">
      <dgm:prSet/>
      <dgm:spPr/>
      <dgm:t>
        <a:bodyPr/>
        <a:lstStyle/>
        <a:p>
          <a:endParaRPr lang="es-ES"/>
        </a:p>
      </dgm:t>
    </dgm:pt>
    <dgm:pt modelId="{EF4EEF97-D443-4FF6-9FA3-BED41A4E20D9}">
      <dgm:prSet phldrT="[Texto]" custT="1"/>
      <dgm:spPr/>
      <dgm:t>
        <a:bodyPr/>
        <a:lstStyle/>
        <a:p>
          <a:r>
            <a:rPr lang="es-ES" sz="2200" dirty="0"/>
            <a:t>Transporte: Permite cuantificar fácilmente y optimizar los costos de transporte terrestre &amp; marítimo.</a:t>
          </a:r>
        </a:p>
      </dgm:t>
    </dgm:pt>
    <dgm:pt modelId="{18B4EE17-2760-4329-821E-021A7B225DD0}" type="parTrans" cxnId="{16FC5118-9735-4B69-8480-D53AA98A4C9C}">
      <dgm:prSet/>
      <dgm:spPr/>
      <dgm:t>
        <a:bodyPr/>
        <a:lstStyle/>
        <a:p>
          <a:endParaRPr lang="es-ES"/>
        </a:p>
      </dgm:t>
    </dgm:pt>
    <dgm:pt modelId="{0BD0EDDC-CCEF-44D6-9307-1FB4B7C46584}" type="sibTrans" cxnId="{16FC5118-9735-4B69-8480-D53AA98A4C9C}">
      <dgm:prSet/>
      <dgm:spPr/>
      <dgm:t>
        <a:bodyPr/>
        <a:lstStyle/>
        <a:p>
          <a:endParaRPr lang="es-ES"/>
        </a:p>
      </dgm:t>
    </dgm:pt>
    <dgm:pt modelId="{77832473-7284-4450-B972-65FFE67E433A}">
      <dgm:prSet custT="1"/>
      <dgm:spPr/>
      <dgm:t>
        <a:bodyPr/>
        <a:lstStyle/>
        <a:p>
          <a:r>
            <a:rPr lang="es-MX" sz="2200" dirty="0"/>
            <a:t>Almacenaje: Optimiza el espacio ocupado por la unidad de carga, lo que conlleva a tener ahorro en costos de almacenaje o bodegaje, si aplican</a:t>
          </a:r>
        </a:p>
      </dgm:t>
    </dgm:pt>
    <dgm:pt modelId="{33DE7D1C-C8D4-4708-BB61-E268A50090CA}" type="parTrans" cxnId="{9C8912BB-3C30-470C-B0D9-B4A4C730820A}">
      <dgm:prSet/>
      <dgm:spPr/>
      <dgm:t>
        <a:bodyPr/>
        <a:lstStyle/>
        <a:p>
          <a:endParaRPr lang="es-ES"/>
        </a:p>
      </dgm:t>
    </dgm:pt>
    <dgm:pt modelId="{B5F85368-8B20-4613-A8BC-C1DC0C664013}" type="sibTrans" cxnId="{9C8912BB-3C30-470C-B0D9-B4A4C730820A}">
      <dgm:prSet/>
      <dgm:spPr/>
      <dgm:t>
        <a:bodyPr/>
        <a:lstStyle/>
        <a:p>
          <a:endParaRPr lang="es-ES"/>
        </a:p>
      </dgm:t>
    </dgm:pt>
    <dgm:pt modelId="{5D0D202F-F93E-47D1-8FF1-0AE8D65E1FDD}">
      <dgm:prSet custT="1"/>
      <dgm:spPr/>
      <dgm:t>
        <a:bodyPr/>
        <a:lstStyle/>
        <a:p>
          <a:r>
            <a:rPr lang="es-ES" sz="2200" dirty="0"/>
            <a:t>Roturas o desperfectos: </a:t>
          </a:r>
          <a:r>
            <a:rPr lang="es-MX" sz="2200" dirty="0"/>
            <a:t>Minimiza los daños a la carga, brindará garantías de que su carga llegue a destino en las mismas condiciones que fue recibida en origen.</a:t>
          </a:r>
        </a:p>
      </dgm:t>
    </dgm:pt>
    <dgm:pt modelId="{73AA2363-9369-41C2-887B-7A3A90B64BDC}" type="parTrans" cxnId="{D49883B9-6F46-489F-BE62-1F2274DE1379}">
      <dgm:prSet/>
      <dgm:spPr/>
      <dgm:t>
        <a:bodyPr/>
        <a:lstStyle/>
        <a:p>
          <a:endParaRPr lang="es-ES"/>
        </a:p>
      </dgm:t>
    </dgm:pt>
    <dgm:pt modelId="{D427C722-6523-4EBF-B11C-C8F8BEC1706E}" type="sibTrans" cxnId="{D49883B9-6F46-489F-BE62-1F2274DE1379}">
      <dgm:prSet/>
      <dgm:spPr/>
      <dgm:t>
        <a:bodyPr/>
        <a:lstStyle/>
        <a:p>
          <a:endParaRPr lang="es-ES"/>
        </a:p>
      </dgm:t>
    </dgm:pt>
    <dgm:pt modelId="{3768409F-999F-4AF7-8331-5DDF2D216C98}" type="pres">
      <dgm:prSet presAssocID="{92C80365-071C-4F54-86F0-D02B8CF5F55A}" presName="Name0" presStyleCnt="0">
        <dgm:presLayoutVars>
          <dgm:dir/>
          <dgm:resizeHandles val="exact"/>
        </dgm:presLayoutVars>
      </dgm:prSet>
      <dgm:spPr/>
    </dgm:pt>
    <dgm:pt modelId="{F6415A3A-DB1A-4566-A01C-7170A2552C17}" type="pres">
      <dgm:prSet presAssocID="{92C80365-071C-4F54-86F0-D02B8CF5F55A}" presName="bkgdShp" presStyleLbl="alignAccFollowNode1" presStyleIdx="0" presStyleCnt="1" custScaleY="67882"/>
      <dgm:spPr/>
    </dgm:pt>
    <dgm:pt modelId="{DD7CF98E-4046-4FD6-8E82-0636339CFEDE}" type="pres">
      <dgm:prSet presAssocID="{92C80365-071C-4F54-86F0-D02B8CF5F55A}" presName="linComp" presStyleCnt="0"/>
      <dgm:spPr/>
    </dgm:pt>
    <dgm:pt modelId="{C2564664-356A-485A-9EF0-835373ABCE28}" type="pres">
      <dgm:prSet presAssocID="{CB8DCFF6-42ED-48EC-B6F6-4949D1D09720}" presName="compNode" presStyleCnt="0"/>
      <dgm:spPr/>
    </dgm:pt>
    <dgm:pt modelId="{F479345D-BCBE-4BF2-982C-70EECF242101}" type="pres">
      <dgm:prSet presAssocID="{CB8DCFF6-42ED-48EC-B6F6-4949D1D09720}" presName="node" presStyleLbl="node1" presStyleIdx="0" presStyleCnt="4" custScaleX="108167" custScaleY="119518" custLinFactNeighborX="-2452" custLinFactNeighborY="3001">
        <dgm:presLayoutVars>
          <dgm:bulletEnabled val="1"/>
        </dgm:presLayoutVars>
      </dgm:prSet>
      <dgm:spPr/>
    </dgm:pt>
    <dgm:pt modelId="{60755183-8056-467F-B17C-7CF2312314B7}" type="pres">
      <dgm:prSet presAssocID="{CB8DCFF6-42ED-48EC-B6F6-4949D1D09720}" presName="invisiNode" presStyleLbl="node1" presStyleIdx="0" presStyleCnt="4"/>
      <dgm:spPr/>
    </dgm:pt>
    <dgm:pt modelId="{F13D26E9-BC17-4F17-8600-9D6011534869}" type="pres">
      <dgm:prSet presAssocID="{CB8DCFF6-42ED-48EC-B6F6-4949D1D09720}" presName="imagNode" presStyleLbl="fgImgPlace1" presStyleIdx="0" presStyleCnt="4"/>
      <dgm:spPr>
        <a:blipFill rotWithShape="1">
          <a:blip xmlns:r="http://schemas.openxmlformats.org/officeDocument/2006/relationships" r:embed="rId1"/>
          <a:stretch>
            <a:fillRect/>
          </a:stretch>
        </a:blipFill>
      </dgm:spPr>
    </dgm:pt>
    <dgm:pt modelId="{68688DA8-FBCD-4D6B-9C7C-B895C4CA2730}" type="pres">
      <dgm:prSet presAssocID="{3B6DA30A-BE4F-403E-AD47-AF1F8BC26731}" presName="sibTrans" presStyleLbl="sibTrans2D1" presStyleIdx="0" presStyleCnt="0"/>
      <dgm:spPr/>
    </dgm:pt>
    <dgm:pt modelId="{1B580D2C-CA54-4E94-BAF6-3015F138BA53}" type="pres">
      <dgm:prSet presAssocID="{77832473-7284-4450-B972-65FFE67E433A}" presName="compNode" presStyleCnt="0"/>
      <dgm:spPr/>
    </dgm:pt>
    <dgm:pt modelId="{CD6DAEC1-A76E-4E93-9678-2629ADFA2BDF}" type="pres">
      <dgm:prSet presAssocID="{77832473-7284-4450-B972-65FFE67E433A}" presName="node" presStyleLbl="node1" presStyleIdx="1" presStyleCnt="4" custScaleX="99422" custScaleY="115860" custLinFactNeighborX="-4904" custLinFactNeighborY="-2435">
        <dgm:presLayoutVars>
          <dgm:bulletEnabled val="1"/>
        </dgm:presLayoutVars>
      </dgm:prSet>
      <dgm:spPr/>
    </dgm:pt>
    <dgm:pt modelId="{A76578AE-8200-4FB6-9D8B-05FCB978EE28}" type="pres">
      <dgm:prSet presAssocID="{77832473-7284-4450-B972-65FFE67E433A}" presName="invisiNode" presStyleLbl="node1" presStyleIdx="1" presStyleCnt="4"/>
      <dgm:spPr/>
    </dgm:pt>
    <dgm:pt modelId="{BCB4C375-FC1C-4CC7-BA93-E13FD88D09F9}" type="pres">
      <dgm:prSet presAssocID="{77832473-7284-4450-B972-65FFE67E433A}" presName="imagNode" presStyleLbl="fgImgPlace1" presStyleIdx="1" presStyleCnt="4"/>
      <dgm:spPr>
        <a:blipFill rotWithShape="1">
          <a:blip xmlns:r="http://schemas.openxmlformats.org/officeDocument/2006/relationships" r:embed="rId2"/>
          <a:stretch>
            <a:fillRect/>
          </a:stretch>
        </a:blipFill>
      </dgm:spPr>
    </dgm:pt>
    <dgm:pt modelId="{E1C4BAEA-F47C-4CB8-B0C0-5F193FB41711}" type="pres">
      <dgm:prSet presAssocID="{B5F85368-8B20-4613-A8BC-C1DC0C664013}" presName="sibTrans" presStyleLbl="sibTrans2D1" presStyleIdx="0" presStyleCnt="0"/>
      <dgm:spPr/>
    </dgm:pt>
    <dgm:pt modelId="{2102BC18-878F-41B8-81B0-83EB3E817491}" type="pres">
      <dgm:prSet presAssocID="{5D0D202F-F93E-47D1-8FF1-0AE8D65E1FDD}" presName="compNode" presStyleCnt="0"/>
      <dgm:spPr/>
    </dgm:pt>
    <dgm:pt modelId="{F547B009-533F-4FAF-B942-14C622BFCCAD}" type="pres">
      <dgm:prSet presAssocID="{5D0D202F-F93E-47D1-8FF1-0AE8D65E1FDD}" presName="node" presStyleLbl="node1" presStyleIdx="2" presStyleCnt="4" custScaleX="110224" custScaleY="119227">
        <dgm:presLayoutVars>
          <dgm:bulletEnabled val="1"/>
        </dgm:presLayoutVars>
      </dgm:prSet>
      <dgm:spPr/>
    </dgm:pt>
    <dgm:pt modelId="{9816ED7E-0E9F-4302-98ED-9EDC29ED7ED4}" type="pres">
      <dgm:prSet presAssocID="{5D0D202F-F93E-47D1-8FF1-0AE8D65E1FDD}" presName="invisiNode" presStyleLbl="node1" presStyleIdx="2" presStyleCnt="4"/>
      <dgm:spPr/>
    </dgm:pt>
    <dgm:pt modelId="{845B197D-7A90-49DF-83DA-8D6F7971C062}" type="pres">
      <dgm:prSet presAssocID="{5D0D202F-F93E-47D1-8FF1-0AE8D65E1FDD}" presName="imagNode" presStyleLbl="fgImgPlace1" presStyleIdx="2" presStyleCnt="4"/>
      <dgm:spPr>
        <a:blipFill rotWithShape="1">
          <a:blip xmlns:r="http://schemas.openxmlformats.org/officeDocument/2006/relationships" r:embed="rId3"/>
          <a:stretch>
            <a:fillRect/>
          </a:stretch>
        </a:blipFill>
      </dgm:spPr>
    </dgm:pt>
    <dgm:pt modelId="{646D9B25-4831-4E31-8C4E-C4B37E7D80CC}" type="pres">
      <dgm:prSet presAssocID="{D427C722-6523-4EBF-B11C-C8F8BEC1706E}" presName="sibTrans" presStyleLbl="sibTrans2D1" presStyleIdx="0" presStyleCnt="0"/>
      <dgm:spPr/>
    </dgm:pt>
    <dgm:pt modelId="{90F8BE91-613A-4BD0-806A-DB21A0D6342F}" type="pres">
      <dgm:prSet presAssocID="{EF4EEF97-D443-4FF6-9FA3-BED41A4E20D9}" presName="compNode" presStyleCnt="0"/>
      <dgm:spPr/>
    </dgm:pt>
    <dgm:pt modelId="{3F8D717D-99D6-4792-B543-D195B92D29DD}" type="pres">
      <dgm:prSet presAssocID="{EF4EEF97-D443-4FF6-9FA3-BED41A4E20D9}" presName="node" presStyleLbl="node1" presStyleIdx="3" presStyleCnt="4" custScaleY="123108" custLinFactNeighborX="1991" custLinFactNeighborY="476">
        <dgm:presLayoutVars>
          <dgm:bulletEnabled val="1"/>
        </dgm:presLayoutVars>
      </dgm:prSet>
      <dgm:spPr/>
    </dgm:pt>
    <dgm:pt modelId="{BC2219C3-6F39-45CD-8D96-68F566139DE1}" type="pres">
      <dgm:prSet presAssocID="{EF4EEF97-D443-4FF6-9FA3-BED41A4E20D9}" presName="invisiNode" presStyleLbl="node1" presStyleIdx="3" presStyleCnt="4"/>
      <dgm:spPr/>
    </dgm:pt>
    <dgm:pt modelId="{45C335C1-32FF-42A8-9D20-ACF102977E11}" type="pres">
      <dgm:prSet presAssocID="{EF4EEF97-D443-4FF6-9FA3-BED41A4E20D9}" presName="imagNode" presStyleLbl="fgImgPlace1" presStyleIdx="3" presStyleCnt="4"/>
      <dgm:spPr>
        <a:blipFill rotWithShape="1">
          <a:blip xmlns:r="http://schemas.openxmlformats.org/officeDocument/2006/relationships" r:embed="rId4"/>
          <a:stretch>
            <a:fillRect/>
          </a:stretch>
        </a:blipFill>
      </dgm:spPr>
    </dgm:pt>
  </dgm:ptLst>
  <dgm:cxnLst>
    <dgm:cxn modelId="{16FC5118-9735-4B69-8480-D53AA98A4C9C}" srcId="{92C80365-071C-4F54-86F0-D02B8CF5F55A}" destId="{EF4EEF97-D443-4FF6-9FA3-BED41A4E20D9}" srcOrd="3" destOrd="0" parTransId="{18B4EE17-2760-4329-821E-021A7B225DD0}" sibTransId="{0BD0EDDC-CCEF-44D6-9307-1FB4B7C46584}"/>
    <dgm:cxn modelId="{26B2D136-71A7-4609-A3E4-CED15E484165}" type="presOf" srcId="{D427C722-6523-4EBF-B11C-C8F8BEC1706E}" destId="{646D9B25-4831-4E31-8C4E-C4B37E7D80CC}" srcOrd="0" destOrd="0" presId="urn:microsoft.com/office/officeart/2005/8/layout/pList2"/>
    <dgm:cxn modelId="{29DBDD4C-9881-4799-A48D-E884913F950C}" type="presOf" srcId="{77832473-7284-4450-B972-65FFE67E433A}" destId="{CD6DAEC1-A76E-4E93-9678-2629ADFA2BDF}" srcOrd="0" destOrd="0" presId="urn:microsoft.com/office/officeart/2005/8/layout/pList2"/>
    <dgm:cxn modelId="{8AC0618B-2C68-4BA1-B2DA-4BD0009F2A2A}" type="presOf" srcId="{3B6DA30A-BE4F-403E-AD47-AF1F8BC26731}" destId="{68688DA8-FBCD-4D6B-9C7C-B895C4CA2730}" srcOrd="0" destOrd="0" presId="urn:microsoft.com/office/officeart/2005/8/layout/pList2"/>
    <dgm:cxn modelId="{420C8F94-AA60-4C97-8C4A-5A6DD12642ED}" type="presOf" srcId="{92C80365-071C-4F54-86F0-D02B8CF5F55A}" destId="{3768409F-999F-4AF7-8331-5DDF2D216C98}" srcOrd="0" destOrd="0" presId="urn:microsoft.com/office/officeart/2005/8/layout/pList2"/>
    <dgm:cxn modelId="{98C13C95-2481-4667-877A-3FD0E72E2865}" type="presOf" srcId="{CB8DCFF6-42ED-48EC-B6F6-4949D1D09720}" destId="{F479345D-BCBE-4BF2-982C-70EECF242101}" srcOrd="0" destOrd="0" presId="urn:microsoft.com/office/officeart/2005/8/layout/pList2"/>
    <dgm:cxn modelId="{8C6A9B95-55D0-490C-895C-99F88C3D03A9}" type="presOf" srcId="{5D0D202F-F93E-47D1-8FF1-0AE8D65E1FDD}" destId="{F547B009-533F-4FAF-B942-14C622BFCCAD}" srcOrd="0" destOrd="0" presId="urn:microsoft.com/office/officeart/2005/8/layout/pList2"/>
    <dgm:cxn modelId="{1099CE96-6642-41A3-A73B-2EB698B1E9DD}" srcId="{92C80365-071C-4F54-86F0-D02B8CF5F55A}" destId="{CB8DCFF6-42ED-48EC-B6F6-4949D1D09720}" srcOrd="0" destOrd="0" parTransId="{DFB62AEE-FE41-488F-A80D-70EED595F687}" sibTransId="{3B6DA30A-BE4F-403E-AD47-AF1F8BC26731}"/>
    <dgm:cxn modelId="{53A49DA9-550D-4FFF-90CC-928D78B93586}" type="presOf" srcId="{B5F85368-8B20-4613-A8BC-C1DC0C664013}" destId="{E1C4BAEA-F47C-4CB8-B0C0-5F193FB41711}" srcOrd="0" destOrd="0" presId="urn:microsoft.com/office/officeart/2005/8/layout/pList2"/>
    <dgm:cxn modelId="{D49883B9-6F46-489F-BE62-1F2274DE1379}" srcId="{92C80365-071C-4F54-86F0-D02B8CF5F55A}" destId="{5D0D202F-F93E-47D1-8FF1-0AE8D65E1FDD}" srcOrd="2" destOrd="0" parTransId="{73AA2363-9369-41C2-887B-7A3A90B64BDC}" sibTransId="{D427C722-6523-4EBF-B11C-C8F8BEC1706E}"/>
    <dgm:cxn modelId="{9C8912BB-3C30-470C-B0D9-B4A4C730820A}" srcId="{92C80365-071C-4F54-86F0-D02B8CF5F55A}" destId="{77832473-7284-4450-B972-65FFE67E433A}" srcOrd="1" destOrd="0" parTransId="{33DE7D1C-C8D4-4708-BB61-E268A50090CA}" sibTransId="{B5F85368-8B20-4613-A8BC-C1DC0C664013}"/>
    <dgm:cxn modelId="{29BE95FD-9237-4D1B-844B-74BD0AF5B3C8}" type="presOf" srcId="{EF4EEF97-D443-4FF6-9FA3-BED41A4E20D9}" destId="{3F8D717D-99D6-4792-B543-D195B92D29DD}" srcOrd="0" destOrd="0" presId="urn:microsoft.com/office/officeart/2005/8/layout/pList2"/>
    <dgm:cxn modelId="{A88BA935-11DE-4681-8EAE-B8A449BD2C2A}" type="presParOf" srcId="{3768409F-999F-4AF7-8331-5DDF2D216C98}" destId="{F6415A3A-DB1A-4566-A01C-7170A2552C17}" srcOrd="0" destOrd="0" presId="urn:microsoft.com/office/officeart/2005/8/layout/pList2"/>
    <dgm:cxn modelId="{D0B16E0F-B480-428C-A2C2-CA95323F8881}" type="presParOf" srcId="{3768409F-999F-4AF7-8331-5DDF2D216C98}" destId="{DD7CF98E-4046-4FD6-8E82-0636339CFEDE}" srcOrd="1" destOrd="0" presId="urn:microsoft.com/office/officeart/2005/8/layout/pList2"/>
    <dgm:cxn modelId="{4A01A7B1-8844-4A44-A52D-E771AA47CD29}" type="presParOf" srcId="{DD7CF98E-4046-4FD6-8E82-0636339CFEDE}" destId="{C2564664-356A-485A-9EF0-835373ABCE28}" srcOrd="0" destOrd="0" presId="urn:microsoft.com/office/officeart/2005/8/layout/pList2"/>
    <dgm:cxn modelId="{746F0246-7A80-46AB-93E4-190C690150C4}" type="presParOf" srcId="{C2564664-356A-485A-9EF0-835373ABCE28}" destId="{F479345D-BCBE-4BF2-982C-70EECF242101}" srcOrd="0" destOrd="0" presId="urn:microsoft.com/office/officeart/2005/8/layout/pList2"/>
    <dgm:cxn modelId="{6A002162-D9A5-457D-884D-D1383AD142C7}" type="presParOf" srcId="{C2564664-356A-485A-9EF0-835373ABCE28}" destId="{60755183-8056-467F-B17C-7CF2312314B7}" srcOrd="1" destOrd="0" presId="urn:microsoft.com/office/officeart/2005/8/layout/pList2"/>
    <dgm:cxn modelId="{71864ECE-6382-4EC5-9190-D75FCC6F5913}" type="presParOf" srcId="{C2564664-356A-485A-9EF0-835373ABCE28}" destId="{F13D26E9-BC17-4F17-8600-9D6011534869}" srcOrd="2" destOrd="0" presId="urn:microsoft.com/office/officeart/2005/8/layout/pList2"/>
    <dgm:cxn modelId="{542DAC1F-642B-461D-ACF3-597312492A9E}" type="presParOf" srcId="{DD7CF98E-4046-4FD6-8E82-0636339CFEDE}" destId="{68688DA8-FBCD-4D6B-9C7C-B895C4CA2730}" srcOrd="1" destOrd="0" presId="urn:microsoft.com/office/officeart/2005/8/layout/pList2"/>
    <dgm:cxn modelId="{E6B52446-5AB0-4AAD-B6A7-5D74BDD39070}" type="presParOf" srcId="{DD7CF98E-4046-4FD6-8E82-0636339CFEDE}" destId="{1B580D2C-CA54-4E94-BAF6-3015F138BA53}" srcOrd="2" destOrd="0" presId="urn:microsoft.com/office/officeart/2005/8/layout/pList2"/>
    <dgm:cxn modelId="{22EBDC16-4D52-4B9D-BC3C-EC52069DCDAD}" type="presParOf" srcId="{1B580D2C-CA54-4E94-BAF6-3015F138BA53}" destId="{CD6DAEC1-A76E-4E93-9678-2629ADFA2BDF}" srcOrd="0" destOrd="0" presId="urn:microsoft.com/office/officeart/2005/8/layout/pList2"/>
    <dgm:cxn modelId="{26BD2E33-3472-41DF-958B-0D3FDD96049D}" type="presParOf" srcId="{1B580D2C-CA54-4E94-BAF6-3015F138BA53}" destId="{A76578AE-8200-4FB6-9D8B-05FCB978EE28}" srcOrd="1" destOrd="0" presId="urn:microsoft.com/office/officeart/2005/8/layout/pList2"/>
    <dgm:cxn modelId="{A7E4AEC1-02B7-4DB4-BA72-6510550D30CA}" type="presParOf" srcId="{1B580D2C-CA54-4E94-BAF6-3015F138BA53}" destId="{BCB4C375-FC1C-4CC7-BA93-E13FD88D09F9}" srcOrd="2" destOrd="0" presId="urn:microsoft.com/office/officeart/2005/8/layout/pList2"/>
    <dgm:cxn modelId="{68E50FAD-188B-44D3-A224-4BD96ED49AA9}" type="presParOf" srcId="{DD7CF98E-4046-4FD6-8E82-0636339CFEDE}" destId="{E1C4BAEA-F47C-4CB8-B0C0-5F193FB41711}" srcOrd="3" destOrd="0" presId="urn:microsoft.com/office/officeart/2005/8/layout/pList2"/>
    <dgm:cxn modelId="{E8C5B506-2BB0-46D4-82D3-A1844EA258DA}" type="presParOf" srcId="{DD7CF98E-4046-4FD6-8E82-0636339CFEDE}" destId="{2102BC18-878F-41B8-81B0-83EB3E817491}" srcOrd="4" destOrd="0" presId="urn:microsoft.com/office/officeart/2005/8/layout/pList2"/>
    <dgm:cxn modelId="{7B9042A1-FB59-4AB2-BEFA-DE505A465D49}" type="presParOf" srcId="{2102BC18-878F-41B8-81B0-83EB3E817491}" destId="{F547B009-533F-4FAF-B942-14C622BFCCAD}" srcOrd="0" destOrd="0" presId="urn:microsoft.com/office/officeart/2005/8/layout/pList2"/>
    <dgm:cxn modelId="{D7C63B85-4ACD-41DA-BBBB-72344C28EA07}" type="presParOf" srcId="{2102BC18-878F-41B8-81B0-83EB3E817491}" destId="{9816ED7E-0E9F-4302-98ED-9EDC29ED7ED4}" srcOrd="1" destOrd="0" presId="urn:microsoft.com/office/officeart/2005/8/layout/pList2"/>
    <dgm:cxn modelId="{B19FEA63-9340-492B-829C-E7222BA1F4EA}" type="presParOf" srcId="{2102BC18-878F-41B8-81B0-83EB3E817491}" destId="{845B197D-7A90-49DF-83DA-8D6F7971C062}" srcOrd="2" destOrd="0" presId="urn:microsoft.com/office/officeart/2005/8/layout/pList2"/>
    <dgm:cxn modelId="{7C954CBA-A344-477D-ADE5-A8E961987713}" type="presParOf" srcId="{DD7CF98E-4046-4FD6-8E82-0636339CFEDE}" destId="{646D9B25-4831-4E31-8C4E-C4B37E7D80CC}" srcOrd="5" destOrd="0" presId="urn:microsoft.com/office/officeart/2005/8/layout/pList2"/>
    <dgm:cxn modelId="{FA0F7EB2-0F6B-4329-B019-ABF7C1A6A280}" type="presParOf" srcId="{DD7CF98E-4046-4FD6-8E82-0636339CFEDE}" destId="{90F8BE91-613A-4BD0-806A-DB21A0D6342F}" srcOrd="6" destOrd="0" presId="urn:microsoft.com/office/officeart/2005/8/layout/pList2"/>
    <dgm:cxn modelId="{9A4A16C9-A380-4A67-85DA-2DD68910FE7E}" type="presParOf" srcId="{90F8BE91-613A-4BD0-806A-DB21A0D6342F}" destId="{3F8D717D-99D6-4792-B543-D195B92D29DD}" srcOrd="0" destOrd="0" presId="urn:microsoft.com/office/officeart/2005/8/layout/pList2"/>
    <dgm:cxn modelId="{B02818AD-77DC-4FEA-B032-7CB394EEB5C0}" type="presParOf" srcId="{90F8BE91-613A-4BD0-806A-DB21A0D6342F}" destId="{BC2219C3-6F39-45CD-8D96-68F566139DE1}" srcOrd="1" destOrd="0" presId="urn:microsoft.com/office/officeart/2005/8/layout/pList2"/>
    <dgm:cxn modelId="{3ED1EF04-AC89-40CE-952C-33D0CC5DDE60}" type="presParOf" srcId="{90F8BE91-613A-4BD0-806A-DB21A0D6342F}" destId="{45C335C1-32FF-42A8-9D20-ACF102977E1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2B8C4-2906-4109-973F-838E906BC4EA}">
      <dsp:nvSpPr>
        <dsp:cNvPr id="0" name=""/>
        <dsp:cNvSpPr/>
      </dsp:nvSpPr>
      <dsp:spPr>
        <a:xfrm>
          <a:off x="-4431399" y="-679637"/>
          <a:ext cx="5279259" cy="5279259"/>
        </a:xfrm>
        <a:prstGeom prst="blockArc">
          <a:avLst>
            <a:gd name="adj1" fmla="val 18900000"/>
            <a:gd name="adj2" fmla="val 2700000"/>
            <a:gd name="adj3" fmla="val 40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7E473D-A40B-4E07-BC3C-CD28E2E011F5}">
      <dsp:nvSpPr>
        <dsp:cNvPr id="0" name=""/>
        <dsp:cNvSpPr/>
      </dsp:nvSpPr>
      <dsp:spPr>
        <a:xfrm>
          <a:off x="392767" y="370013"/>
          <a:ext cx="7599740" cy="60305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671" tIns="55880" rIns="55880" bIns="55880" numCol="1" spcCol="1270" anchor="ctr" anchorCtr="0">
          <a:noAutofit/>
        </a:bodyPr>
        <a:lstStyle/>
        <a:p>
          <a:pPr marL="0" lvl="0" indent="0" algn="just" defTabSz="977900">
            <a:lnSpc>
              <a:spcPct val="90000"/>
            </a:lnSpc>
            <a:spcBef>
              <a:spcPct val="0"/>
            </a:spcBef>
            <a:spcAft>
              <a:spcPct val="35000"/>
            </a:spcAft>
            <a:buNone/>
          </a:pPr>
          <a:r>
            <a:rPr lang="es-ES" sz="2200" kern="1200" dirty="0">
              <a:solidFill>
                <a:schemeClr val="tx1"/>
              </a:solidFill>
            </a:rPr>
            <a:t>Necesitan de embalaje y medios unitarizados para su transporte </a:t>
          </a:r>
        </a:p>
      </dsp:txBody>
      <dsp:txXfrm>
        <a:off x="392767" y="370013"/>
        <a:ext cx="7599740" cy="603050"/>
      </dsp:txXfrm>
    </dsp:sp>
    <dsp:sp modelId="{21E676F7-3424-4669-9D1B-9E0883EC1B0C}">
      <dsp:nvSpPr>
        <dsp:cNvPr id="0" name=""/>
        <dsp:cNvSpPr/>
      </dsp:nvSpPr>
      <dsp:spPr>
        <a:xfrm>
          <a:off x="67235" y="225987"/>
          <a:ext cx="753813" cy="75381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7FAD5D-7315-4772-8292-E21573188845}">
      <dsp:nvSpPr>
        <dsp:cNvPr id="0" name=""/>
        <dsp:cNvSpPr/>
      </dsp:nvSpPr>
      <dsp:spPr>
        <a:xfrm>
          <a:off x="728951" y="1086606"/>
          <a:ext cx="7253998" cy="603050"/>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671" tIns="55880" rIns="55880" bIns="55880" numCol="1" spcCol="1270" anchor="ctr" anchorCtr="0">
          <a:noAutofit/>
        </a:bodyPr>
        <a:lstStyle/>
        <a:p>
          <a:pPr marL="0" lvl="0" indent="0" algn="just" defTabSz="977900">
            <a:lnSpc>
              <a:spcPct val="90000"/>
            </a:lnSpc>
            <a:spcBef>
              <a:spcPct val="0"/>
            </a:spcBef>
            <a:spcAft>
              <a:spcPct val="35000"/>
            </a:spcAft>
            <a:buNone/>
          </a:pPr>
          <a:r>
            <a:rPr lang="es-MX" sz="2200" kern="1200" dirty="0">
              <a:solidFill>
                <a:schemeClr val="tx1"/>
              </a:solidFill>
            </a:rPr>
            <a:t>Constituidas por productos heterogéneos, semielaborados y elaborados.</a:t>
          </a:r>
          <a:endParaRPr lang="es-ES" sz="2200" kern="1200" dirty="0">
            <a:solidFill>
              <a:schemeClr val="tx1"/>
            </a:solidFill>
          </a:endParaRPr>
        </a:p>
      </dsp:txBody>
      <dsp:txXfrm>
        <a:off x="728951" y="1086606"/>
        <a:ext cx="7253998" cy="603050"/>
      </dsp:txXfrm>
    </dsp:sp>
    <dsp:sp modelId="{6CA7C1BB-15BF-410B-886B-526550B2C82C}">
      <dsp:nvSpPr>
        <dsp:cNvPr id="0" name=""/>
        <dsp:cNvSpPr/>
      </dsp:nvSpPr>
      <dsp:spPr>
        <a:xfrm>
          <a:off x="412978" y="1130719"/>
          <a:ext cx="753813" cy="753813"/>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2F2CC-B94C-420E-9102-5329D7543018}">
      <dsp:nvSpPr>
        <dsp:cNvPr id="0" name=""/>
        <dsp:cNvSpPr/>
      </dsp:nvSpPr>
      <dsp:spPr>
        <a:xfrm>
          <a:off x="973338" y="1875426"/>
          <a:ext cx="7049000" cy="979896"/>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671" tIns="55880" rIns="55880" bIns="55880" numCol="1" spcCol="1270" anchor="ctr" anchorCtr="0">
          <a:noAutofit/>
        </a:bodyPr>
        <a:lstStyle/>
        <a:p>
          <a:pPr marL="0" lvl="0" indent="0" algn="just" defTabSz="977900">
            <a:lnSpc>
              <a:spcPct val="90000"/>
            </a:lnSpc>
            <a:spcBef>
              <a:spcPct val="0"/>
            </a:spcBef>
            <a:spcAft>
              <a:spcPct val="35000"/>
            </a:spcAft>
            <a:buNone/>
          </a:pPr>
          <a:r>
            <a:rPr lang="es-ES" sz="2200" kern="1200" dirty="0">
              <a:solidFill>
                <a:schemeClr val="tx1"/>
              </a:solidFill>
            </a:rPr>
            <a:t>Se utilizan medios de transporte convencional o multipropósito bajo el esquema de transporte regulares.</a:t>
          </a:r>
        </a:p>
      </dsp:txBody>
      <dsp:txXfrm>
        <a:off x="973338" y="1875426"/>
        <a:ext cx="7049000" cy="979896"/>
      </dsp:txXfrm>
    </dsp:sp>
    <dsp:sp modelId="{8F60589D-4654-4140-8ABB-200EC4891B93}">
      <dsp:nvSpPr>
        <dsp:cNvPr id="0" name=""/>
        <dsp:cNvSpPr/>
      </dsp:nvSpPr>
      <dsp:spPr>
        <a:xfrm>
          <a:off x="412978" y="2035452"/>
          <a:ext cx="753813" cy="753813"/>
        </a:xfrm>
        <a:prstGeom prst="ellipse">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A46DA-D177-4DBA-BCE8-9ED4696D359E}">
      <dsp:nvSpPr>
        <dsp:cNvPr id="0" name=""/>
        <dsp:cNvSpPr/>
      </dsp:nvSpPr>
      <dsp:spPr>
        <a:xfrm>
          <a:off x="345117" y="3039060"/>
          <a:ext cx="7599740" cy="603050"/>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671" tIns="55880" rIns="55880" bIns="55880" numCol="1" spcCol="1270" anchor="ctr" anchorCtr="0">
          <a:noAutofit/>
        </a:bodyPr>
        <a:lstStyle/>
        <a:p>
          <a:pPr marL="0" lvl="0" indent="0" algn="just" defTabSz="977900">
            <a:lnSpc>
              <a:spcPct val="90000"/>
            </a:lnSpc>
            <a:spcBef>
              <a:spcPct val="0"/>
            </a:spcBef>
            <a:spcAft>
              <a:spcPct val="35000"/>
            </a:spcAft>
            <a:buNone/>
          </a:pPr>
          <a:r>
            <a:rPr lang="es-ES" sz="2200" kern="1200" dirty="0"/>
            <a:t> </a:t>
          </a:r>
          <a:r>
            <a:rPr lang="es-ES" sz="2200" kern="1200" dirty="0">
              <a:solidFill>
                <a:schemeClr val="tx1"/>
              </a:solidFill>
            </a:rPr>
            <a:t>Se utilizan formas convencionales de manipulación, aunque en algunos casos se ha mecanizado este proce</a:t>
          </a:r>
          <a:r>
            <a:rPr lang="es-ES" sz="1800" kern="1200" dirty="0">
              <a:solidFill>
                <a:schemeClr val="tx1"/>
              </a:solidFill>
            </a:rPr>
            <a:t>so </a:t>
          </a:r>
        </a:p>
      </dsp:txBody>
      <dsp:txXfrm>
        <a:off x="345117" y="3039060"/>
        <a:ext cx="7599740" cy="603050"/>
      </dsp:txXfrm>
    </dsp:sp>
    <dsp:sp modelId="{EF3F6A4A-4504-40D8-89F7-592F5B818C37}">
      <dsp:nvSpPr>
        <dsp:cNvPr id="0" name=""/>
        <dsp:cNvSpPr/>
      </dsp:nvSpPr>
      <dsp:spPr>
        <a:xfrm>
          <a:off x="67235" y="2940184"/>
          <a:ext cx="753813" cy="753813"/>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15A3A-DB1A-4566-A01C-7170A2552C17}">
      <dsp:nvSpPr>
        <dsp:cNvPr id="0" name=""/>
        <dsp:cNvSpPr/>
      </dsp:nvSpPr>
      <dsp:spPr>
        <a:xfrm>
          <a:off x="0" y="452478"/>
          <a:ext cx="10450287" cy="1912643"/>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D26E9-BC17-4F17-8600-9D6011534869}">
      <dsp:nvSpPr>
        <dsp:cNvPr id="0" name=""/>
        <dsp:cNvSpPr/>
      </dsp:nvSpPr>
      <dsp:spPr>
        <a:xfrm>
          <a:off x="410254" y="207643"/>
          <a:ext cx="2187472" cy="206624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9345D-BCBE-4BF2-982C-70EECF242101}">
      <dsp:nvSpPr>
        <dsp:cNvPr id="0" name=""/>
        <dsp:cNvSpPr/>
      </dsp:nvSpPr>
      <dsp:spPr>
        <a:xfrm rot="10800000">
          <a:off x="267292" y="2313489"/>
          <a:ext cx="2366123" cy="4115882"/>
        </a:xfrm>
        <a:prstGeom prst="round2SameRect">
          <a:avLst>
            <a:gd name="adj1" fmla="val 10500"/>
            <a:gd name="adj2" fmla="val 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MX" sz="2200" kern="1200" dirty="0"/>
            <a:t>Manipulación: Permite una rápida y segura manipulación con maquinaria o personal durante todo el proceso logístico.</a:t>
          </a:r>
          <a:endParaRPr lang="es-ES" sz="2200" kern="1200" dirty="0"/>
        </a:p>
      </dsp:txBody>
      <dsp:txXfrm rot="10800000">
        <a:off x="340058" y="2313489"/>
        <a:ext cx="2220591" cy="4043116"/>
      </dsp:txXfrm>
    </dsp:sp>
    <dsp:sp modelId="{BCB4C375-FC1C-4CC7-BA93-E13FD88D09F9}">
      <dsp:nvSpPr>
        <dsp:cNvPr id="0" name=""/>
        <dsp:cNvSpPr/>
      </dsp:nvSpPr>
      <dsp:spPr>
        <a:xfrm>
          <a:off x="2905799" y="239136"/>
          <a:ext cx="2187472" cy="206624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6DAEC1-A76E-4E93-9678-2629ADFA2BDF}">
      <dsp:nvSpPr>
        <dsp:cNvPr id="0" name=""/>
        <dsp:cNvSpPr/>
      </dsp:nvSpPr>
      <dsp:spPr>
        <a:xfrm rot="10800000">
          <a:off x="2804847" y="2324113"/>
          <a:ext cx="2174828" cy="3989910"/>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MX" sz="2200" kern="1200" dirty="0"/>
            <a:t>Almacenaje: Optimiza el espacio ocupado por la unidad de carga, lo que conlleva a tener ahorro en costos de almacenaje o bodegaje, si aplican</a:t>
          </a:r>
        </a:p>
      </dsp:txBody>
      <dsp:txXfrm rot="10800000">
        <a:off x="2871730" y="2324113"/>
        <a:ext cx="2041062" cy="3923027"/>
      </dsp:txXfrm>
    </dsp:sp>
    <dsp:sp modelId="{845B197D-7A90-49DF-83DA-8D6F7971C062}">
      <dsp:nvSpPr>
        <dsp:cNvPr id="0" name=""/>
        <dsp:cNvSpPr/>
      </dsp:nvSpPr>
      <dsp:spPr>
        <a:xfrm>
          <a:off x="5423843" y="210148"/>
          <a:ext cx="2187472" cy="206624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47B009-533F-4FAF-B942-14C622BFCCAD}">
      <dsp:nvSpPr>
        <dsp:cNvPr id="0" name=""/>
        <dsp:cNvSpPr/>
      </dsp:nvSpPr>
      <dsp:spPr>
        <a:xfrm rot="10800000">
          <a:off x="5312019" y="2321005"/>
          <a:ext cx="2411119" cy="4105861"/>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ES" sz="2200" kern="1200" dirty="0"/>
            <a:t>Roturas o desperfectos: </a:t>
          </a:r>
          <a:r>
            <a:rPr lang="es-MX" sz="2200" kern="1200" dirty="0"/>
            <a:t>Minimiza los daños a la carga, brindará garantías de que su carga llegue a destino en las mismas condiciones que fue recibida en origen.</a:t>
          </a:r>
        </a:p>
      </dsp:txBody>
      <dsp:txXfrm rot="10800000">
        <a:off x="5386169" y="2321005"/>
        <a:ext cx="2262819" cy="4031711"/>
      </dsp:txXfrm>
    </dsp:sp>
    <dsp:sp modelId="{45C335C1-32FF-42A8-9D20-ACF102977E11}">
      <dsp:nvSpPr>
        <dsp:cNvPr id="0" name=""/>
        <dsp:cNvSpPr/>
      </dsp:nvSpPr>
      <dsp:spPr>
        <a:xfrm>
          <a:off x="7941886" y="176735"/>
          <a:ext cx="2187472" cy="2066240"/>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D717D-99D6-4792-B543-D195B92D29DD}">
      <dsp:nvSpPr>
        <dsp:cNvPr id="0" name=""/>
        <dsp:cNvSpPr/>
      </dsp:nvSpPr>
      <dsp:spPr>
        <a:xfrm rot="10800000">
          <a:off x="7985439" y="2220767"/>
          <a:ext cx="2187472" cy="4239512"/>
        </a:xfrm>
        <a:prstGeom prst="round2SameRect">
          <a:avLst>
            <a:gd name="adj1" fmla="val 105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s-ES" sz="2200" kern="1200" dirty="0"/>
            <a:t>Transporte: Permite cuantificar fácilmente y optimizar los costos de transporte terrestre &amp; marítimo.</a:t>
          </a:r>
        </a:p>
      </dsp:txBody>
      <dsp:txXfrm rot="10800000">
        <a:off x="8052711" y="2220767"/>
        <a:ext cx="2052928" cy="417224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BBC1A-5659-42F5-9A52-1E1A3FF0F683}" type="datetimeFigureOut">
              <a:rPr lang="es-CO" smtClean="0"/>
              <a:t>16/09/2025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0003F-E099-414B-A965-4921C8776EE0}" type="slidenum">
              <a:rPr lang="es-CO" smtClean="0"/>
              <a:t>‹Nº›</a:t>
            </a:fld>
            <a:endParaRPr lang="es-CO"/>
          </a:p>
        </p:txBody>
      </p:sp>
    </p:spTree>
    <p:extLst>
      <p:ext uri="{BB962C8B-B14F-4D97-AF65-F5344CB8AC3E}">
        <p14:creationId xmlns:p14="http://schemas.microsoft.com/office/powerpoint/2010/main" val="3840120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490003F-E099-414B-A965-4921C8776EE0}" type="slidenum">
              <a:rPr lang="es-CO" smtClean="0"/>
              <a:t>44</a:t>
            </a:fld>
            <a:endParaRPr lang="es-CO"/>
          </a:p>
        </p:txBody>
      </p:sp>
    </p:spTree>
    <p:extLst>
      <p:ext uri="{BB962C8B-B14F-4D97-AF65-F5344CB8AC3E}">
        <p14:creationId xmlns:p14="http://schemas.microsoft.com/office/powerpoint/2010/main" val="380105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b="0" i="0" kern="1200">
                <a:solidFill>
                  <a:schemeClr val="tx1"/>
                </a:solidFill>
                <a:effectLst/>
                <a:latin typeface="+mn-lt"/>
                <a:ea typeface="+mn-ea"/>
                <a:cs typeface="+mn-cs"/>
              </a:rPr>
              <a:t>GASES</a:t>
            </a:r>
            <a:r>
              <a:rPr lang="es-CO" sz="1200" b="0" i="0" kern="1200" baseline="0">
                <a:solidFill>
                  <a:schemeClr val="tx1"/>
                </a:solidFill>
                <a:effectLst/>
                <a:latin typeface="+mn-lt"/>
                <a:ea typeface="+mn-ea"/>
                <a:cs typeface="+mn-cs"/>
              </a:rPr>
              <a:t> LICUADOS: </a:t>
            </a:r>
            <a:r>
              <a:rPr lang="es-CO" sz="1200" b="0" i="0" kern="1200">
                <a:solidFill>
                  <a:schemeClr val="tx1"/>
                </a:solidFill>
                <a:effectLst/>
                <a:latin typeface="+mn-lt"/>
                <a:ea typeface="+mn-ea"/>
                <a:cs typeface="+mn-cs"/>
              </a:rPr>
              <a:t>En la práctica, se puede decir que los GLP son una mezcla de propano y butano.</a:t>
            </a:r>
            <a:endParaRPr lang="es-CO"/>
          </a:p>
        </p:txBody>
      </p:sp>
      <p:sp>
        <p:nvSpPr>
          <p:cNvPr id="4" name="Marcador de número de diapositiva 3"/>
          <p:cNvSpPr>
            <a:spLocks noGrp="1"/>
          </p:cNvSpPr>
          <p:nvPr>
            <p:ph type="sldNum" sz="quarter" idx="10"/>
          </p:nvPr>
        </p:nvSpPr>
        <p:spPr/>
        <p:txBody>
          <a:bodyPr/>
          <a:lstStyle/>
          <a:p>
            <a:fld id="{8F8B2FC3-672F-4402-A5E7-9C760BBA9726}" type="slidenum">
              <a:rPr lang="es-CO" smtClean="0"/>
              <a:t>50</a:t>
            </a:fld>
            <a:endParaRPr lang="es-CO"/>
          </a:p>
        </p:txBody>
      </p:sp>
    </p:spTree>
    <p:extLst>
      <p:ext uri="{BB962C8B-B14F-4D97-AF65-F5344CB8AC3E}">
        <p14:creationId xmlns:p14="http://schemas.microsoft.com/office/powerpoint/2010/main" val="6660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490003F-E099-414B-A965-4921C8776EE0}" type="slidenum">
              <a:rPr lang="es-CO" smtClean="0"/>
              <a:t>62</a:t>
            </a:fld>
            <a:endParaRPr lang="es-CO"/>
          </a:p>
        </p:txBody>
      </p:sp>
    </p:spTree>
    <p:extLst>
      <p:ext uri="{BB962C8B-B14F-4D97-AF65-F5344CB8AC3E}">
        <p14:creationId xmlns:p14="http://schemas.microsoft.com/office/powerpoint/2010/main" val="125919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C490003F-E099-414B-A965-4921C8776EE0}" type="slidenum">
              <a:rPr lang="es-CO" smtClean="0"/>
              <a:t>82</a:t>
            </a:fld>
            <a:endParaRPr lang="es-CO"/>
          </a:p>
        </p:txBody>
      </p:sp>
    </p:spTree>
    <p:extLst>
      <p:ext uri="{BB962C8B-B14F-4D97-AF65-F5344CB8AC3E}">
        <p14:creationId xmlns:p14="http://schemas.microsoft.com/office/powerpoint/2010/main" val="27059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7E0963F1-9437-4B34-9E06-DF50D4E1F2B2}" type="datetimeFigureOut">
              <a:rPr lang="es-CO" smtClean="0"/>
              <a:t>16/09/2025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455859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E0963F1-9437-4B34-9E06-DF50D4E1F2B2}" type="datetimeFigureOut">
              <a:rPr lang="es-CO" smtClean="0"/>
              <a:t>16/09/2025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375650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E0963F1-9437-4B34-9E06-DF50D4E1F2B2}" type="datetimeFigureOut">
              <a:rPr lang="es-CO" smtClean="0"/>
              <a:t>16/09/2025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349649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7E0963F1-9437-4B34-9E06-DF50D4E1F2B2}" type="datetimeFigureOut">
              <a:rPr lang="es-CO" smtClean="0"/>
              <a:t>16/09/2025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30160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7E0963F1-9437-4B34-9E06-DF50D4E1F2B2}" type="datetimeFigureOut">
              <a:rPr lang="es-CO" smtClean="0"/>
              <a:t>16/09/2025</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315418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7E0963F1-9437-4B34-9E06-DF50D4E1F2B2}" type="datetimeFigureOut">
              <a:rPr lang="es-CO" smtClean="0"/>
              <a:t>16/09/2025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107369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7E0963F1-9437-4B34-9E06-DF50D4E1F2B2}" type="datetimeFigureOut">
              <a:rPr lang="es-CO" smtClean="0"/>
              <a:t>16/09/2025</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84117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7E0963F1-9437-4B34-9E06-DF50D4E1F2B2}" type="datetimeFigureOut">
              <a:rPr lang="es-CO" smtClean="0"/>
              <a:t>16/09/2025</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413709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E0963F1-9437-4B34-9E06-DF50D4E1F2B2}" type="datetimeFigureOut">
              <a:rPr lang="es-CO" smtClean="0"/>
              <a:t>16/09/2025</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19137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E0963F1-9437-4B34-9E06-DF50D4E1F2B2}" type="datetimeFigureOut">
              <a:rPr lang="es-CO" smtClean="0"/>
              <a:t>16/09/2025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2925776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7E0963F1-9437-4B34-9E06-DF50D4E1F2B2}" type="datetimeFigureOut">
              <a:rPr lang="es-CO" smtClean="0"/>
              <a:t>16/09/2025</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B5B3E9F-B2AD-493E-9205-316926E5DACF}" type="slidenum">
              <a:rPr lang="es-CO" smtClean="0"/>
              <a:t>‹Nº›</a:t>
            </a:fld>
            <a:endParaRPr lang="es-CO"/>
          </a:p>
        </p:txBody>
      </p:sp>
    </p:spTree>
    <p:extLst>
      <p:ext uri="{BB962C8B-B14F-4D97-AF65-F5344CB8AC3E}">
        <p14:creationId xmlns:p14="http://schemas.microsoft.com/office/powerpoint/2010/main" val="1029517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963F1-9437-4B34-9E06-DF50D4E1F2B2}" type="datetimeFigureOut">
              <a:rPr lang="es-CO" smtClean="0"/>
              <a:t>16/09/2025</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5B3E9F-B2AD-493E-9205-316926E5DACF}" type="slidenum">
              <a:rPr lang="es-CO" smtClean="0"/>
              <a:t>‹Nº›</a:t>
            </a:fld>
            <a:endParaRPr lang="es-CO"/>
          </a:p>
        </p:txBody>
      </p:sp>
    </p:spTree>
    <p:extLst>
      <p:ext uri="{BB962C8B-B14F-4D97-AF65-F5344CB8AC3E}">
        <p14:creationId xmlns:p14="http://schemas.microsoft.com/office/powerpoint/2010/main" val="96864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Layout" Target="../diagrams/layout1.xml"/><Relationship Id="rId7" Type="http://schemas.openxmlformats.org/officeDocument/2006/relationships/image" Target="../media/image2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gif"/></Relationships>
</file>

<file path=ppt/slides/_rels/slide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152.png"/></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512009" y="898808"/>
            <a:ext cx="4960937" cy="1323439"/>
          </a:xfrm>
          <a:prstGeom prst="rect">
            <a:avLst/>
          </a:prstGeom>
          <a:noFill/>
        </p:spPr>
        <p:txBody>
          <a:bodyPr wrap="square" rtlCol="0">
            <a:spAutoFit/>
          </a:bodyPr>
          <a:lstStyle/>
          <a:p>
            <a:r>
              <a:rPr lang="es-CO" sz="8000" dirty="0"/>
              <a:t>LA CARGA </a:t>
            </a:r>
          </a:p>
        </p:txBody>
      </p:sp>
      <p:pic>
        <p:nvPicPr>
          <p:cNvPr id="9" name="Imagen 8">
            <a:extLst>
              <a:ext uri="{FF2B5EF4-FFF2-40B4-BE49-F238E27FC236}">
                <a16:creationId xmlns:a16="http://schemas.microsoft.com/office/drawing/2014/main" id="{5BBD2D31-A579-2EAC-8FDE-DA3D9A1B2B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653" y="3248234"/>
            <a:ext cx="8126360" cy="3609766"/>
          </a:xfrm>
          <a:prstGeom prst="rect">
            <a:avLst/>
          </a:prstGeom>
        </p:spPr>
      </p:pic>
      <p:pic>
        <p:nvPicPr>
          <p:cNvPr id="1032" name="Picture 8" descr="La unidad de carga en el depósito - Mecalux.com.ar">
            <a:extLst>
              <a:ext uri="{FF2B5EF4-FFF2-40B4-BE49-F238E27FC236}">
                <a16:creationId xmlns:a16="http://schemas.microsoft.com/office/drawing/2014/main" id="{72EF4FD9-B84F-5439-B251-D291F025C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2670"/>
            <a:ext cx="3829666" cy="298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23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422468" y="1015896"/>
            <a:ext cx="7458892" cy="2677656"/>
          </a:xfrm>
          <a:prstGeom prst="rect">
            <a:avLst/>
          </a:prstGeom>
        </p:spPr>
        <p:txBody>
          <a:bodyPr wrap="square">
            <a:spAutoFit/>
          </a:bodyPr>
          <a:lstStyle/>
          <a:p>
            <a:pPr lvl="0" algn="just"/>
            <a:r>
              <a:rPr lang="es-MX" sz="2400" dirty="0">
                <a:solidFill>
                  <a:prstClr val="black"/>
                </a:solidFill>
              </a:rPr>
              <a:t>Transporte aéreo: todo tipo de aeronave dispuesta para este servicio (avión). </a:t>
            </a:r>
          </a:p>
          <a:p>
            <a:pPr lvl="0" algn="just"/>
            <a:r>
              <a:rPr lang="es-MX" sz="2400" dirty="0">
                <a:solidFill>
                  <a:prstClr val="black"/>
                </a:solidFill>
              </a:rPr>
              <a:t>Los costos fijos son relativamente económicos con respecto al férreo y el acuático, pues generalmente los aeropuertos son desarrollados y conservados por el estado. La rapidez y seguridad determina su capacidad de respuesta. Son bajas las tasas de seguros.</a:t>
            </a:r>
          </a:p>
        </p:txBody>
      </p:sp>
      <p:pic>
        <p:nvPicPr>
          <p:cNvPr id="7" name="Imagen 6"/>
          <p:cNvPicPr>
            <a:picLocks noChangeAspect="1"/>
          </p:cNvPicPr>
          <p:nvPr/>
        </p:nvPicPr>
        <p:blipFill rotWithShape="1">
          <a:blip r:embed="rId2"/>
          <a:srcRect l="14359" t="70000" r="42872" b="5572"/>
          <a:stretch/>
        </p:blipFill>
        <p:spPr>
          <a:xfrm>
            <a:off x="3526970" y="4072442"/>
            <a:ext cx="7550332" cy="2027912"/>
          </a:xfrm>
          <a:prstGeom prst="rect">
            <a:avLst/>
          </a:prstGeom>
        </p:spPr>
      </p:pic>
      <p:sp>
        <p:nvSpPr>
          <p:cNvPr id="6" name="CuadroTexto 5"/>
          <p:cNvSpPr txBox="1"/>
          <p:nvPr/>
        </p:nvSpPr>
        <p:spPr>
          <a:xfrm>
            <a:off x="2756261" y="5455328"/>
            <a:ext cx="1541417" cy="914400"/>
          </a:xfrm>
          <a:prstGeom prst="rect">
            <a:avLst/>
          </a:prstGeom>
          <a:solidFill>
            <a:schemeClr val="bg1"/>
          </a:solidFill>
        </p:spPr>
        <p:txBody>
          <a:bodyPr wrap="square" rtlCol="0">
            <a:spAutoFit/>
          </a:bodyPr>
          <a:lstStyle/>
          <a:p>
            <a:endParaRPr lang="es-CO" dirty="0"/>
          </a:p>
        </p:txBody>
      </p:sp>
      <p:pic>
        <p:nvPicPr>
          <p:cNvPr id="4" name="Imagen 3">
            <a:extLst>
              <a:ext uri="{FF2B5EF4-FFF2-40B4-BE49-F238E27FC236}">
                <a16:creationId xmlns:a16="http://schemas.microsoft.com/office/drawing/2014/main" id="{0C2AAB8B-1650-9E26-7A1D-21BF7FC41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49677"/>
            <a:ext cx="2581275" cy="2308323"/>
          </a:xfrm>
          <a:prstGeom prst="rect">
            <a:avLst/>
          </a:prstGeom>
        </p:spPr>
      </p:pic>
      <p:pic>
        <p:nvPicPr>
          <p:cNvPr id="8" name="Imagen 7">
            <a:extLst>
              <a:ext uri="{FF2B5EF4-FFF2-40B4-BE49-F238E27FC236}">
                <a16:creationId xmlns:a16="http://schemas.microsoft.com/office/drawing/2014/main" id="{821EF318-35FC-1BD3-74B5-867362B27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3265"/>
            <a:ext cx="2581274" cy="2147129"/>
          </a:xfrm>
          <a:prstGeom prst="rect">
            <a:avLst/>
          </a:prstGeom>
        </p:spPr>
      </p:pic>
      <p:pic>
        <p:nvPicPr>
          <p:cNvPr id="9" name="Imagen 8">
            <a:extLst>
              <a:ext uri="{FF2B5EF4-FFF2-40B4-BE49-F238E27FC236}">
                <a16:creationId xmlns:a16="http://schemas.microsoft.com/office/drawing/2014/main" id="{B4D8E686-2990-EB02-9029-2F2E3FC4E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2581274" cy="2147129"/>
          </a:xfrm>
          <a:prstGeom prst="rect">
            <a:avLst/>
          </a:prstGeom>
        </p:spPr>
      </p:pic>
    </p:spTree>
    <p:extLst>
      <p:ext uri="{BB962C8B-B14F-4D97-AF65-F5344CB8AC3E}">
        <p14:creationId xmlns:p14="http://schemas.microsoft.com/office/powerpoint/2010/main" val="4084165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retilla de mano azul al lado de cajas de cart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03566" cy="203179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0" y="2031793"/>
            <a:ext cx="2403566" cy="2448767"/>
          </a:xfrm>
          <a:prstGeom prst="rect">
            <a:avLst/>
          </a:prstGeom>
        </p:spPr>
      </p:pic>
      <p:pic>
        <p:nvPicPr>
          <p:cNvPr id="3" name="Imagen 2"/>
          <p:cNvPicPr>
            <a:picLocks noChangeAspect="1"/>
          </p:cNvPicPr>
          <p:nvPr/>
        </p:nvPicPr>
        <p:blipFill>
          <a:blip r:embed="rId4"/>
          <a:stretch>
            <a:fillRect/>
          </a:stretch>
        </p:blipFill>
        <p:spPr>
          <a:xfrm>
            <a:off x="0" y="4480560"/>
            <a:ext cx="2403566" cy="2377440"/>
          </a:xfrm>
          <a:prstGeom prst="rect">
            <a:avLst/>
          </a:prstGeom>
        </p:spPr>
      </p:pic>
      <p:pic>
        <p:nvPicPr>
          <p:cNvPr id="16386" name="Picture 2" descr="tipos de transporte multimod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2469" y="2965269"/>
            <a:ext cx="7652542" cy="3892731"/>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142648" y="692965"/>
            <a:ext cx="8470232" cy="2677656"/>
          </a:xfrm>
          <a:prstGeom prst="rect">
            <a:avLst/>
          </a:prstGeom>
        </p:spPr>
        <p:txBody>
          <a:bodyPr wrap="square">
            <a:spAutoFit/>
          </a:bodyPr>
          <a:lstStyle/>
          <a:p>
            <a:pPr lvl="0" algn="just"/>
            <a:r>
              <a:rPr lang="es-MX" sz="2400" dirty="0">
                <a:solidFill>
                  <a:prstClr val="black"/>
                </a:solidFill>
              </a:rPr>
              <a:t>Transporte multimodal: se denomina así a la combinación de dos o más medios de transporte para el cumplimiento de la entrega de mercancía.</a:t>
            </a:r>
            <a:r>
              <a:rPr lang="es-MX" sz="2400" dirty="0"/>
              <a:t> </a:t>
            </a:r>
          </a:p>
          <a:p>
            <a:pPr lvl="0" algn="just"/>
            <a:r>
              <a:rPr lang="es-MX" sz="2400" dirty="0"/>
              <a:t>Normalmente una o varias personas naturales o jurídicas se responsabilizan de entregar una misma unidad de carga desde el lugar de origen al destino final utilizando distintos modos y medios de transporte. </a:t>
            </a:r>
            <a:endParaRPr lang="es-CO" sz="2400" dirty="0">
              <a:solidFill>
                <a:prstClr val="black"/>
              </a:solidFill>
            </a:endParaRPr>
          </a:p>
        </p:txBody>
      </p:sp>
    </p:spTree>
    <p:extLst>
      <p:ext uri="{BB962C8B-B14F-4D97-AF65-F5344CB8AC3E}">
        <p14:creationId xmlns:p14="http://schemas.microsoft.com/office/powerpoint/2010/main" val="369597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16334" y="430217"/>
            <a:ext cx="10603950" cy="461665"/>
          </a:xfrm>
          <a:prstGeom prst="rect">
            <a:avLst/>
          </a:prstGeom>
        </p:spPr>
        <p:txBody>
          <a:bodyPr wrap="square">
            <a:spAutoFit/>
          </a:bodyPr>
          <a:lstStyle/>
          <a:p>
            <a:r>
              <a:rPr lang="es-MX" sz="2400" dirty="0"/>
              <a:t>Ductos.  En Colombia se transporta por ductos el petróleo y el gas natural.</a:t>
            </a:r>
            <a:endParaRPr lang="es-CO" sz="2400" dirty="0"/>
          </a:p>
        </p:txBody>
      </p:sp>
      <p:pic>
        <p:nvPicPr>
          <p:cNvPr id="6" name="Imagen 5"/>
          <p:cNvPicPr>
            <a:picLocks noChangeAspect="1"/>
          </p:cNvPicPr>
          <p:nvPr/>
        </p:nvPicPr>
        <p:blipFill>
          <a:blip r:embed="rId2"/>
          <a:stretch>
            <a:fillRect/>
          </a:stretch>
        </p:blipFill>
        <p:spPr>
          <a:xfrm>
            <a:off x="6664664" y="1390588"/>
            <a:ext cx="4455620" cy="3005198"/>
          </a:xfrm>
          <a:prstGeom prst="rect">
            <a:avLst/>
          </a:prstGeom>
        </p:spPr>
      </p:pic>
      <p:pic>
        <p:nvPicPr>
          <p:cNvPr id="7" name="Imagen 6"/>
          <p:cNvPicPr>
            <a:picLocks noChangeAspect="1"/>
          </p:cNvPicPr>
          <p:nvPr/>
        </p:nvPicPr>
        <p:blipFill>
          <a:blip r:embed="rId3"/>
          <a:stretch>
            <a:fillRect/>
          </a:stretch>
        </p:blipFill>
        <p:spPr>
          <a:xfrm>
            <a:off x="742139" y="1390588"/>
            <a:ext cx="4224562" cy="2970087"/>
          </a:xfrm>
          <a:prstGeom prst="rect">
            <a:avLst/>
          </a:prstGeom>
        </p:spPr>
      </p:pic>
      <p:pic>
        <p:nvPicPr>
          <p:cNvPr id="8" name="Imagen 7"/>
          <p:cNvPicPr>
            <a:picLocks noChangeAspect="1"/>
          </p:cNvPicPr>
          <p:nvPr/>
        </p:nvPicPr>
        <p:blipFill>
          <a:blip r:embed="rId4"/>
          <a:stretch>
            <a:fillRect/>
          </a:stretch>
        </p:blipFill>
        <p:spPr>
          <a:xfrm>
            <a:off x="4272400" y="4460902"/>
            <a:ext cx="3558994" cy="2317187"/>
          </a:xfrm>
          <a:prstGeom prst="rect">
            <a:avLst/>
          </a:prstGeom>
        </p:spPr>
      </p:pic>
    </p:spTree>
    <p:extLst>
      <p:ext uri="{BB962C8B-B14F-4D97-AF65-F5344CB8AC3E}">
        <p14:creationId xmlns:p14="http://schemas.microsoft.com/office/powerpoint/2010/main" val="1299917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583577" y="297155"/>
            <a:ext cx="8264434" cy="1938992"/>
          </a:xfrm>
          <a:prstGeom prst="rect">
            <a:avLst/>
          </a:prstGeom>
        </p:spPr>
        <p:txBody>
          <a:bodyPr wrap="square">
            <a:spAutoFit/>
          </a:bodyPr>
          <a:lstStyle/>
          <a:p>
            <a:endParaRPr lang="es-MX" sz="2400" dirty="0"/>
          </a:p>
          <a:p>
            <a:r>
              <a:rPr lang="es-MX" sz="2400" dirty="0"/>
              <a:t>Es aquella carga de distinta naturaleza y que es transportada en cantidades pequeñas y/o unidades independientes, permitiendo que se puedan contar, ya que su embalaje se puede presentar en bultos, cilindros, cajas, botellas, entre otras.</a:t>
            </a:r>
            <a:endParaRPr lang="es-CO" sz="2400" dirty="0"/>
          </a:p>
        </p:txBody>
      </p:sp>
      <p:sp>
        <p:nvSpPr>
          <p:cNvPr id="6" name="CuadroTexto 5"/>
          <p:cNvSpPr txBox="1"/>
          <p:nvPr/>
        </p:nvSpPr>
        <p:spPr>
          <a:xfrm>
            <a:off x="2693126" y="415004"/>
            <a:ext cx="441960" cy="6093976"/>
          </a:xfrm>
          <a:prstGeom prst="rect">
            <a:avLst/>
          </a:prstGeom>
          <a:solidFill>
            <a:schemeClr val="accent4">
              <a:lumMod val="60000"/>
              <a:lumOff val="40000"/>
            </a:schemeClr>
          </a:solidFill>
        </p:spPr>
        <p:txBody>
          <a:bodyPr wrap="square" rtlCol="0">
            <a:spAutoFit/>
          </a:bodyPr>
          <a:lstStyle/>
          <a:p>
            <a:r>
              <a:rPr lang="es-CO" sz="3000" b="1" dirty="0"/>
              <a:t>CARGA  </a:t>
            </a:r>
          </a:p>
          <a:p>
            <a:endParaRPr lang="es-CO" sz="3000" b="1" dirty="0"/>
          </a:p>
          <a:p>
            <a:r>
              <a:rPr lang="es-CO" sz="3000" b="1" dirty="0"/>
              <a:t>GENERAL </a:t>
            </a:r>
          </a:p>
        </p:txBody>
      </p:sp>
      <p:graphicFrame>
        <p:nvGraphicFramePr>
          <p:cNvPr id="4" name="Diagrama 3"/>
          <p:cNvGraphicFramePr/>
          <p:nvPr>
            <p:extLst>
              <p:ext uri="{D42A27DB-BD31-4B8C-83A1-F6EECF244321}">
                <p14:modId xmlns:p14="http://schemas.microsoft.com/office/powerpoint/2010/main" val="1697398568"/>
              </p:ext>
            </p:extLst>
          </p:nvPr>
        </p:nvGraphicFramePr>
        <p:xfrm>
          <a:off x="3751216" y="2521131"/>
          <a:ext cx="8096795" cy="3919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p:cNvSpPr/>
          <p:nvPr/>
        </p:nvSpPr>
        <p:spPr>
          <a:xfrm>
            <a:off x="5571342" y="2344970"/>
            <a:ext cx="4456541" cy="461665"/>
          </a:xfrm>
          <a:prstGeom prst="rect">
            <a:avLst/>
          </a:prstGeom>
        </p:spPr>
        <p:txBody>
          <a:bodyPr wrap="none">
            <a:spAutoFit/>
          </a:bodyPr>
          <a:lstStyle/>
          <a:p>
            <a:pPr algn="ctr"/>
            <a:r>
              <a:rPr lang="es-MX" sz="2400" dirty="0"/>
              <a:t>Características de la carga general</a:t>
            </a:r>
            <a:r>
              <a:rPr lang="es-MX" dirty="0"/>
              <a:t>:</a:t>
            </a:r>
          </a:p>
        </p:txBody>
      </p:sp>
      <p:sp>
        <p:nvSpPr>
          <p:cNvPr id="8" name="CuadroTexto 7"/>
          <p:cNvSpPr txBox="1"/>
          <p:nvPr/>
        </p:nvSpPr>
        <p:spPr>
          <a:xfrm>
            <a:off x="8456022" y="6342911"/>
            <a:ext cx="2034244" cy="461665"/>
          </a:xfrm>
          <a:prstGeom prst="rect">
            <a:avLst/>
          </a:prstGeom>
          <a:noFill/>
        </p:spPr>
        <p:txBody>
          <a:bodyPr wrap="square" rtlCol="0">
            <a:spAutoFit/>
          </a:bodyPr>
          <a:lstStyle/>
          <a:p>
            <a:r>
              <a:rPr lang="es-CO" sz="2400" i="1" dirty="0"/>
              <a:t>Y se divide en: </a:t>
            </a:r>
          </a:p>
        </p:txBody>
      </p:sp>
      <p:sp>
        <p:nvSpPr>
          <p:cNvPr id="9" name="Flecha derecha 8"/>
          <p:cNvSpPr/>
          <p:nvPr/>
        </p:nvSpPr>
        <p:spPr>
          <a:xfrm>
            <a:off x="10321637" y="6289488"/>
            <a:ext cx="845128" cy="568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050" name="Picture 2" descr="Logística png imágenes | PNGWing">
            <a:extLst>
              <a:ext uri="{FF2B5EF4-FFF2-40B4-BE49-F238E27FC236}">
                <a16:creationId xmlns:a16="http://schemas.microsoft.com/office/drawing/2014/main" id="{B5D79728-D2BD-275B-BE21-2FFA71E98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03" y="44380"/>
            <a:ext cx="2565810" cy="21670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iquetado de bultos en logística: todo lo que necesitas saber - AcaciaTec">
            <a:extLst>
              <a:ext uri="{FF2B5EF4-FFF2-40B4-BE49-F238E27FC236}">
                <a16:creationId xmlns:a16="http://schemas.microsoft.com/office/drawing/2014/main" id="{BC189ADC-A42F-8A7A-8666-04FAC90F9C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38" y="2124691"/>
            <a:ext cx="2543175" cy="21670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mercancias voluminosas">
            <a:extLst>
              <a:ext uri="{FF2B5EF4-FFF2-40B4-BE49-F238E27FC236}">
                <a16:creationId xmlns:a16="http://schemas.microsoft.com/office/drawing/2014/main" id="{622D7F87-617C-3B6A-5456-02D6A2ADD3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03" y="4291782"/>
            <a:ext cx="2681424" cy="2610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11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8765" t="35430" r="77236"/>
          <a:stretch/>
        </p:blipFill>
        <p:spPr>
          <a:xfrm>
            <a:off x="698862" y="297155"/>
            <a:ext cx="1959429" cy="6778475"/>
          </a:xfrm>
          <a:prstGeom prst="rect">
            <a:avLst/>
          </a:prstGeom>
        </p:spPr>
      </p:pic>
      <p:sp>
        <p:nvSpPr>
          <p:cNvPr id="7" name="Abrir llave 6"/>
          <p:cNvSpPr/>
          <p:nvPr/>
        </p:nvSpPr>
        <p:spPr>
          <a:xfrm>
            <a:off x="404949" y="297155"/>
            <a:ext cx="182880" cy="6338776"/>
          </a:xfrm>
          <a:prstGeom prst="leftBrace">
            <a:avLst/>
          </a:prstGeom>
          <a:solidFill>
            <a:schemeClr val="tx1">
              <a:lumMod val="85000"/>
              <a:lumOff val="1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8" name="CuadroTexto 7"/>
          <p:cNvSpPr txBox="1"/>
          <p:nvPr/>
        </p:nvSpPr>
        <p:spPr>
          <a:xfrm>
            <a:off x="3311236" y="609599"/>
            <a:ext cx="5652655" cy="461665"/>
          </a:xfrm>
          <a:prstGeom prst="rect">
            <a:avLst/>
          </a:prstGeom>
          <a:noFill/>
        </p:spPr>
        <p:txBody>
          <a:bodyPr wrap="square" rtlCol="0">
            <a:spAutoFit/>
          </a:bodyPr>
          <a:lstStyle/>
          <a:p>
            <a:r>
              <a:rPr lang="es-CO" sz="2400" b="1" dirty="0"/>
              <a:t>CARGA SUELTA.</a:t>
            </a:r>
          </a:p>
        </p:txBody>
      </p:sp>
      <p:sp>
        <p:nvSpPr>
          <p:cNvPr id="9" name="Rectángulo 8"/>
          <p:cNvSpPr/>
          <p:nvPr/>
        </p:nvSpPr>
        <p:spPr>
          <a:xfrm>
            <a:off x="5120639" y="1071264"/>
            <a:ext cx="6835833" cy="1200329"/>
          </a:xfrm>
          <a:prstGeom prst="rect">
            <a:avLst/>
          </a:prstGeom>
        </p:spPr>
        <p:txBody>
          <a:bodyPr wrap="square">
            <a:spAutoFit/>
          </a:bodyPr>
          <a:lstStyle/>
          <a:p>
            <a:pPr algn="just"/>
            <a:r>
              <a:rPr lang="es-MX" sz="2400" dirty="0"/>
              <a:t>Carga que se maneja en pequeñas cantidades y que puede ser entregada a distintos destinatarios; se maneja en sacos, pacas, piezas, bultos y maquinaria.</a:t>
            </a:r>
            <a:endParaRPr lang="es-CO" sz="2400" dirty="0"/>
          </a:p>
        </p:txBody>
      </p:sp>
      <p:sp>
        <p:nvSpPr>
          <p:cNvPr id="10" name="Rectángulo 9"/>
          <p:cNvSpPr/>
          <p:nvPr/>
        </p:nvSpPr>
        <p:spPr>
          <a:xfrm>
            <a:off x="3311236" y="2502425"/>
            <a:ext cx="4113498" cy="461665"/>
          </a:xfrm>
          <a:prstGeom prst="rect">
            <a:avLst/>
          </a:prstGeom>
        </p:spPr>
        <p:txBody>
          <a:bodyPr wrap="none">
            <a:spAutoFit/>
          </a:bodyPr>
          <a:lstStyle/>
          <a:p>
            <a:r>
              <a:rPr lang="es-MX" sz="2400" dirty="0"/>
              <a:t>Esta carga se divide a su vez en:</a:t>
            </a:r>
            <a:endParaRPr lang="es-CO" sz="2400" dirty="0"/>
          </a:p>
        </p:txBody>
      </p:sp>
      <p:sp>
        <p:nvSpPr>
          <p:cNvPr id="11" name="CuadroTexto 10"/>
          <p:cNvSpPr txBox="1"/>
          <p:nvPr/>
        </p:nvSpPr>
        <p:spPr>
          <a:xfrm>
            <a:off x="6714308" y="3194922"/>
            <a:ext cx="4794069" cy="3416320"/>
          </a:xfrm>
          <a:prstGeom prst="rect">
            <a:avLst/>
          </a:prstGeom>
          <a:noFill/>
        </p:spPr>
        <p:txBody>
          <a:bodyPr wrap="square" rtlCol="0">
            <a:spAutoFit/>
          </a:bodyPr>
          <a:lstStyle/>
          <a:p>
            <a:pPr algn="just"/>
            <a:r>
              <a:rPr lang="es-MX" sz="2400" b="1" dirty="0"/>
              <a:t>Carga suelta con embalaje</a:t>
            </a:r>
            <a:r>
              <a:rPr lang="es-MX" sz="2400" dirty="0"/>
              <a:t>: es aquella carga que requiere ser estibada, por sus características debe asegurar la protección del empaque y/o embalaje, algunos ejemplos son: cajas con repuestos para maquinaria, bidones con productos químicos, tambores con aceite comestible, cajas con conservas alimenticias.</a:t>
            </a:r>
            <a:endParaRPr lang="es-CO" sz="2400" dirty="0"/>
          </a:p>
        </p:txBody>
      </p:sp>
      <p:pic>
        <p:nvPicPr>
          <p:cNvPr id="12" name="Imagen 11"/>
          <p:cNvPicPr>
            <a:picLocks noChangeAspect="1"/>
          </p:cNvPicPr>
          <p:nvPr/>
        </p:nvPicPr>
        <p:blipFill>
          <a:blip r:embed="rId3"/>
          <a:stretch>
            <a:fillRect/>
          </a:stretch>
        </p:blipFill>
        <p:spPr>
          <a:xfrm>
            <a:off x="3408193" y="2964090"/>
            <a:ext cx="2826327" cy="2077794"/>
          </a:xfrm>
          <a:prstGeom prst="rect">
            <a:avLst/>
          </a:prstGeom>
        </p:spPr>
      </p:pic>
      <p:pic>
        <p:nvPicPr>
          <p:cNvPr id="13" name="Imagen 12"/>
          <p:cNvPicPr>
            <a:picLocks noChangeAspect="1"/>
          </p:cNvPicPr>
          <p:nvPr/>
        </p:nvPicPr>
        <p:blipFill>
          <a:blip r:embed="rId4"/>
          <a:stretch>
            <a:fillRect/>
          </a:stretch>
        </p:blipFill>
        <p:spPr>
          <a:xfrm>
            <a:off x="3246119" y="4916478"/>
            <a:ext cx="2988401" cy="1694764"/>
          </a:xfrm>
          <a:prstGeom prst="rect">
            <a:avLst/>
          </a:prstGeom>
        </p:spPr>
      </p:pic>
    </p:spTree>
    <p:extLst>
      <p:ext uri="{BB962C8B-B14F-4D97-AF65-F5344CB8AC3E}">
        <p14:creationId xmlns:p14="http://schemas.microsoft.com/office/powerpoint/2010/main" val="704806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co N.6 70x95cm-25-17-920t Bulto x 100 UND 1404001">
            <a:extLst>
              <a:ext uri="{FF2B5EF4-FFF2-40B4-BE49-F238E27FC236}">
                <a16:creationId xmlns:a16="http://schemas.microsoft.com/office/drawing/2014/main" id="{467BEBAF-1FF6-DA37-4CA4-D9FC2806C0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51" r="8164" b="8687"/>
          <a:stretch/>
        </p:blipFill>
        <p:spPr bwMode="auto">
          <a:xfrm>
            <a:off x="280219" y="310715"/>
            <a:ext cx="2684206" cy="26842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ardos de ropa al peso - COMPRAR LOTES">
            <a:extLst>
              <a:ext uri="{FF2B5EF4-FFF2-40B4-BE49-F238E27FC236}">
                <a16:creationId xmlns:a16="http://schemas.microsoft.com/office/drawing/2014/main" id="{DEEC23E8-8C97-2864-BB8D-39F0D31FED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843"/>
          <a:stretch/>
        </p:blipFill>
        <p:spPr bwMode="auto">
          <a:xfrm>
            <a:off x="4052503" y="400205"/>
            <a:ext cx="3631781" cy="23241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6 x 3 x 3&quot; Cajas de Cartón Largas - 15 x 8 x 8 cm S-4244 - Uline">
            <a:extLst>
              <a:ext uri="{FF2B5EF4-FFF2-40B4-BE49-F238E27FC236}">
                <a16:creationId xmlns:a16="http://schemas.microsoft.com/office/drawing/2014/main" id="{FC269ABE-D30A-86C0-2611-8FE21BC19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636" y="400205"/>
            <a:ext cx="3344607" cy="2505227"/>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os tres barriles - Salesianos España">
            <a:extLst>
              <a:ext uri="{FF2B5EF4-FFF2-40B4-BE49-F238E27FC236}">
                <a16:creationId xmlns:a16="http://schemas.microsoft.com/office/drawing/2014/main" id="{00185CCB-B7ED-5C55-3420-F85F60B82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870" y="3863080"/>
            <a:ext cx="3216110" cy="255246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Foto de Tambores De Óleo Azul Em Frente A Uma Fábrica Ou Planta Industrial  Para O Conceito De Indústria De Petróleo E Gás e mais fotos de stock de  Tambor - Barril -">
            <a:extLst>
              <a:ext uri="{FF2B5EF4-FFF2-40B4-BE49-F238E27FC236}">
                <a16:creationId xmlns:a16="http://schemas.microsoft.com/office/drawing/2014/main" id="{028F1525-C79D-2E83-DE12-29221D0645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2180" y="3863080"/>
            <a:ext cx="4002104" cy="25524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idones de 30 litros en un juego de 2 con cierre hermético – Almacenamiento  seguro">
            <a:extLst>
              <a:ext uri="{FF2B5EF4-FFF2-40B4-BE49-F238E27FC236}">
                <a16:creationId xmlns:a16="http://schemas.microsoft.com/office/drawing/2014/main" id="{3B742EF7-E8A3-E7E7-E302-43725AB71A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968" b="12473"/>
          <a:stretch/>
        </p:blipFill>
        <p:spPr bwMode="auto">
          <a:xfrm>
            <a:off x="8380630" y="3841954"/>
            <a:ext cx="3210617" cy="257359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D58075E9-298C-AE35-A244-C634D53C092B}"/>
              </a:ext>
            </a:extLst>
          </p:cNvPr>
          <p:cNvSpPr txBox="1"/>
          <p:nvPr/>
        </p:nvSpPr>
        <p:spPr>
          <a:xfrm>
            <a:off x="1224115" y="2905432"/>
            <a:ext cx="796413" cy="369332"/>
          </a:xfrm>
          <a:prstGeom prst="rect">
            <a:avLst/>
          </a:prstGeom>
          <a:noFill/>
        </p:spPr>
        <p:txBody>
          <a:bodyPr wrap="square" rtlCol="0">
            <a:spAutoFit/>
          </a:bodyPr>
          <a:lstStyle/>
          <a:p>
            <a:r>
              <a:rPr lang="es-CO" dirty="0"/>
              <a:t>SACOS</a:t>
            </a:r>
          </a:p>
        </p:txBody>
      </p:sp>
      <p:sp>
        <p:nvSpPr>
          <p:cNvPr id="3" name="CuadroTexto 2">
            <a:extLst>
              <a:ext uri="{FF2B5EF4-FFF2-40B4-BE49-F238E27FC236}">
                <a16:creationId xmlns:a16="http://schemas.microsoft.com/office/drawing/2014/main" id="{9091AC7C-AEAE-4DAC-B86B-D17E041E27CE}"/>
              </a:ext>
            </a:extLst>
          </p:cNvPr>
          <p:cNvSpPr txBox="1"/>
          <p:nvPr/>
        </p:nvSpPr>
        <p:spPr>
          <a:xfrm>
            <a:off x="5362031" y="2905432"/>
            <a:ext cx="1012723" cy="369332"/>
          </a:xfrm>
          <a:prstGeom prst="rect">
            <a:avLst/>
          </a:prstGeom>
          <a:noFill/>
        </p:spPr>
        <p:txBody>
          <a:bodyPr wrap="square" rtlCol="0">
            <a:spAutoFit/>
          </a:bodyPr>
          <a:lstStyle/>
          <a:p>
            <a:r>
              <a:rPr lang="es-CO" dirty="0"/>
              <a:t>FARDOS</a:t>
            </a:r>
          </a:p>
        </p:txBody>
      </p:sp>
      <p:sp>
        <p:nvSpPr>
          <p:cNvPr id="4" name="CuadroTexto 3">
            <a:extLst>
              <a:ext uri="{FF2B5EF4-FFF2-40B4-BE49-F238E27FC236}">
                <a16:creationId xmlns:a16="http://schemas.microsoft.com/office/drawing/2014/main" id="{2F1851FC-FAB5-B8BE-71C2-BC08353888EF}"/>
              </a:ext>
            </a:extLst>
          </p:cNvPr>
          <p:cNvSpPr txBox="1"/>
          <p:nvPr/>
        </p:nvSpPr>
        <p:spPr>
          <a:xfrm>
            <a:off x="9587731" y="2905432"/>
            <a:ext cx="796413" cy="369332"/>
          </a:xfrm>
          <a:prstGeom prst="rect">
            <a:avLst/>
          </a:prstGeom>
          <a:noFill/>
        </p:spPr>
        <p:txBody>
          <a:bodyPr wrap="square" rtlCol="0">
            <a:spAutoFit/>
          </a:bodyPr>
          <a:lstStyle/>
          <a:p>
            <a:r>
              <a:rPr lang="es-CO" dirty="0"/>
              <a:t>CAJA</a:t>
            </a:r>
          </a:p>
        </p:txBody>
      </p:sp>
      <p:pic>
        <p:nvPicPr>
          <p:cNvPr id="5" name="Picture 10" descr="Los tres barriles - Salesianos España">
            <a:extLst>
              <a:ext uri="{FF2B5EF4-FFF2-40B4-BE49-F238E27FC236}">
                <a16:creationId xmlns:a16="http://schemas.microsoft.com/office/drawing/2014/main" id="{41965775-A893-C0FD-DF82-9E835AA083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97" y="3863080"/>
            <a:ext cx="3216110" cy="255246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4956AA0-61D1-B28E-A197-402D5BF2C4C3}"/>
              </a:ext>
            </a:extLst>
          </p:cNvPr>
          <p:cNvSpPr txBox="1"/>
          <p:nvPr/>
        </p:nvSpPr>
        <p:spPr>
          <a:xfrm>
            <a:off x="1224114" y="6362619"/>
            <a:ext cx="1106131" cy="369332"/>
          </a:xfrm>
          <a:prstGeom prst="rect">
            <a:avLst/>
          </a:prstGeom>
          <a:noFill/>
        </p:spPr>
        <p:txBody>
          <a:bodyPr wrap="square" rtlCol="0">
            <a:spAutoFit/>
          </a:bodyPr>
          <a:lstStyle/>
          <a:p>
            <a:r>
              <a:rPr lang="es-CO" dirty="0"/>
              <a:t>BARRILES</a:t>
            </a:r>
          </a:p>
        </p:txBody>
      </p:sp>
      <p:sp>
        <p:nvSpPr>
          <p:cNvPr id="7" name="CuadroTexto 6">
            <a:extLst>
              <a:ext uri="{FF2B5EF4-FFF2-40B4-BE49-F238E27FC236}">
                <a16:creationId xmlns:a16="http://schemas.microsoft.com/office/drawing/2014/main" id="{9C4CA553-974E-D38E-441C-C9DCC70985C7}"/>
              </a:ext>
            </a:extLst>
          </p:cNvPr>
          <p:cNvSpPr txBox="1"/>
          <p:nvPr/>
        </p:nvSpPr>
        <p:spPr>
          <a:xfrm>
            <a:off x="5130166" y="6415548"/>
            <a:ext cx="1388621" cy="369332"/>
          </a:xfrm>
          <a:prstGeom prst="rect">
            <a:avLst/>
          </a:prstGeom>
          <a:noFill/>
        </p:spPr>
        <p:txBody>
          <a:bodyPr wrap="square" rtlCol="0">
            <a:spAutoFit/>
          </a:bodyPr>
          <a:lstStyle/>
          <a:p>
            <a:r>
              <a:rPr lang="es-CO" dirty="0"/>
              <a:t>TAMBORES</a:t>
            </a:r>
          </a:p>
        </p:txBody>
      </p:sp>
      <p:sp>
        <p:nvSpPr>
          <p:cNvPr id="8" name="CuadroTexto 7">
            <a:extLst>
              <a:ext uri="{FF2B5EF4-FFF2-40B4-BE49-F238E27FC236}">
                <a16:creationId xmlns:a16="http://schemas.microsoft.com/office/drawing/2014/main" id="{B2F0A280-C3D5-D2F6-25B2-80E6518E7212}"/>
              </a:ext>
            </a:extLst>
          </p:cNvPr>
          <p:cNvSpPr txBox="1"/>
          <p:nvPr/>
        </p:nvSpPr>
        <p:spPr>
          <a:xfrm>
            <a:off x="9480443" y="6362619"/>
            <a:ext cx="1388621" cy="369332"/>
          </a:xfrm>
          <a:prstGeom prst="rect">
            <a:avLst/>
          </a:prstGeom>
          <a:noFill/>
        </p:spPr>
        <p:txBody>
          <a:bodyPr wrap="square" rtlCol="0">
            <a:spAutoFit/>
          </a:bodyPr>
          <a:lstStyle/>
          <a:p>
            <a:r>
              <a:rPr lang="es-CO" dirty="0"/>
              <a:t>BIDONES</a:t>
            </a:r>
          </a:p>
        </p:txBody>
      </p:sp>
    </p:spTree>
    <p:extLst>
      <p:ext uri="{BB962C8B-B14F-4D97-AF65-F5344CB8AC3E}">
        <p14:creationId xmlns:p14="http://schemas.microsoft.com/office/powerpoint/2010/main" val="177120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F831C08-050D-095D-C2BD-DE82B3726194}"/>
              </a:ext>
            </a:extLst>
          </p:cNvPr>
          <p:cNvPicPr>
            <a:picLocks noChangeAspect="1"/>
          </p:cNvPicPr>
          <p:nvPr/>
        </p:nvPicPr>
        <p:blipFill>
          <a:blip r:embed="rId2"/>
          <a:stretch>
            <a:fillRect/>
          </a:stretch>
        </p:blipFill>
        <p:spPr>
          <a:xfrm>
            <a:off x="849568" y="1370371"/>
            <a:ext cx="5054068" cy="3378610"/>
          </a:xfrm>
          <a:prstGeom prst="rect">
            <a:avLst/>
          </a:prstGeom>
        </p:spPr>
      </p:pic>
      <p:pic>
        <p:nvPicPr>
          <p:cNvPr id="4100" name="Picture 4" descr="▷ Preguntas Frecuentes | MARITIMA TERRANOVA">
            <a:extLst>
              <a:ext uri="{FF2B5EF4-FFF2-40B4-BE49-F238E27FC236}">
                <a16:creationId xmlns:a16="http://schemas.microsoft.com/office/drawing/2014/main" id="{AA2B6AB7-D4F1-5ADF-ED9B-77F7616D46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16532" r="2419"/>
          <a:stretch/>
        </p:blipFill>
        <p:spPr bwMode="auto">
          <a:xfrm>
            <a:off x="6288366" y="1392494"/>
            <a:ext cx="5392068" cy="337861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BBA5096-C889-27C8-2ED5-1269FC411909}"/>
              </a:ext>
            </a:extLst>
          </p:cNvPr>
          <p:cNvSpPr txBox="1"/>
          <p:nvPr/>
        </p:nvSpPr>
        <p:spPr>
          <a:xfrm>
            <a:off x="5624051" y="5118297"/>
            <a:ext cx="943897" cy="369332"/>
          </a:xfrm>
          <a:prstGeom prst="rect">
            <a:avLst/>
          </a:prstGeom>
          <a:noFill/>
        </p:spPr>
        <p:txBody>
          <a:bodyPr wrap="square" rtlCol="0">
            <a:spAutoFit/>
          </a:bodyPr>
          <a:lstStyle/>
          <a:p>
            <a:r>
              <a:rPr lang="es-CO" dirty="0"/>
              <a:t>ATADOS </a:t>
            </a:r>
          </a:p>
        </p:txBody>
      </p:sp>
    </p:spTree>
    <p:extLst>
      <p:ext uri="{BB962C8B-B14F-4D97-AF65-F5344CB8AC3E}">
        <p14:creationId xmlns:p14="http://schemas.microsoft.com/office/powerpoint/2010/main" val="1473481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380412" y="1330294"/>
            <a:ext cx="7049588" cy="1569660"/>
          </a:xfrm>
          <a:prstGeom prst="rect">
            <a:avLst/>
          </a:prstGeom>
        </p:spPr>
        <p:txBody>
          <a:bodyPr wrap="square">
            <a:spAutoFit/>
          </a:bodyPr>
          <a:lstStyle/>
          <a:p>
            <a:pPr algn="just"/>
            <a:r>
              <a:rPr lang="es-MX" sz="2400" b="1" dirty="0"/>
              <a:t>Carga suelta sin embalaje: </a:t>
            </a:r>
            <a:r>
              <a:rPr lang="es-MX" sz="2400" dirty="0"/>
              <a:t>como su nombre lo indica no necesita ser embalada para ser transportada, en estos productos se encuentran las llantas, las varillas, las tuberías, entre otras</a:t>
            </a:r>
            <a:endParaRPr lang="es-CO" sz="2400" dirty="0"/>
          </a:p>
        </p:txBody>
      </p:sp>
      <p:pic>
        <p:nvPicPr>
          <p:cNvPr id="5" name="Imagen 4"/>
          <p:cNvPicPr>
            <a:picLocks noChangeAspect="1"/>
          </p:cNvPicPr>
          <p:nvPr/>
        </p:nvPicPr>
        <p:blipFill>
          <a:blip r:embed="rId2"/>
          <a:stretch>
            <a:fillRect/>
          </a:stretch>
        </p:blipFill>
        <p:spPr>
          <a:xfrm>
            <a:off x="0" y="0"/>
            <a:ext cx="3816430" cy="2899954"/>
          </a:xfrm>
          <a:prstGeom prst="rect">
            <a:avLst/>
          </a:prstGeom>
        </p:spPr>
      </p:pic>
      <p:pic>
        <p:nvPicPr>
          <p:cNvPr id="6" name="Imagen 5"/>
          <p:cNvPicPr>
            <a:picLocks noChangeAspect="1"/>
          </p:cNvPicPr>
          <p:nvPr/>
        </p:nvPicPr>
        <p:blipFill>
          <a:blip r:embed="rId3"/>
          <a:stretch>
            <a:fillRect/>
          </a:stretch>
        </p:blipFill>
        <p:spPr>
          <a:xfrm>
            <a:off x="0" y="2899954"/>
            <a:ext cx="3816430" cy="1985554"/>
          </a:xfrm>
          <a:prstGeom prst="rect">
            <a:avLst/>
          </a:prstGeom>
        </p:spPr>
      </p:pic>
      <p:pic>
        <p:nvPicPr>
          <p:cNvPr id="7" name="Imagen 6"/>
          <p:cNvPicPr>
            <a:picLocks noChangeAspect="1"/>
          </p:cNvPicPr>
          <p:nvPr/>
        </p:nvPicPr>
        <p:blipFill>
          <a:blip r:embed="rId4"/>
          <a:stretch>
            <a:fillRect/>
          </a:stretch>
        </p:blipFill>
        <p:spPr>
          <a:xfrm>
            <a:off x="0" y="4885508"/>
            <a:ext cx="3816430" cy="1972492"/>
          </a:xfrm>
          <a:prstGeom prst="rect">
            <a:avLst/>
          </a:prstGeom>
        </p:spPr>
      </p:pic>
      <p:sp>
        <p:nvSpPr>
          <p:cNvPr id="8" name="Rectángulo 7"/>
          <p:cNvSpPr/>
          <p:nvPr/>
        </p:nvSpPr>
        <p:spPr>
          <a:xfrm>
            <a:off x="4990012" y="3285308"/>
            <a:ext cx="6335486" cy="32004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rPr>
              <a:t>Características de la carga suelta</a:t>
            </a:r>
            <a:r>
              <a:rPr lang="es-MX" sz="2400" dirty="0">
                <a:solidFill>
                  <a:schemeClr val="tx1"/>
                </a:solidFill>
              </a:rPr>
              <a:t>:</a:t>
            </a:r>
          </a:p>
          <a:p>
            <a:pPr algn="ctr"/>
            <a:endParaRPr lang="es-MX" sz="2400" dirty="0">
              <a:solidFill>
                <a:schemeClr val="tx1"/>
              </a:solidFill>
            </a:endParaRPr>
          </a:p>
          <a:p>
            <a:pPr marL="342900" indent="-342900" algn="ctr">
              <a:buFont typeface="Wingdings" panose="05000000000000000000" pitchFamily="2" charset="2"/>
              <a:buChar char="v"/>
            </a:pPr>
            <a:r>
              <a:rPr lang="es-MX" sz="2400" dirty="0">
                <a:solidFill>
                  <a:schemeClr val="tx1"/>
                </a:solidFill>
              </a:rPr>
              <a:t>Su valor unitario generalmente es más alto que el de carga a granel</a:t>
            </a:r>
          </a:p>
          <a:p>
            <a:pPr marL="342900" indent="-342900" algn="ctr">
              <a:buFont typeface="Wingdings" panose="05000000000000000000" pitchFamily="2" charset="2"/>
              <a:buChar char="v"/>
            </a:pPr>
            <a:endParaRPr lang="es-MX" sz="2400" dirty="0">
              <a:solidFill>
                <a:schemeClr val="tx1"/>
              </a:solidFill>
            </a:endParaRPr>
          </a:p>
          <a:p>
            <a:pPr marL="342900" indent="-342900" algn="ctr">
              <a:buFont typeface="Wingdings" panose="05000000000000000000" pitchFamily="2" charset="2"/>
              <a:buChar char="v"/>
            </a:pPr>
            <a:r>
              <a:rPr lang="es-MX" sz="2400" dirty="0">
                <a:solidFill>
                  <a:schemeClr val="tx1"/>
                </a:solidFill>
              </a:rPr>
              <a:t>Presenta altos costos de manipulación y largos tiempos en las operaciones de cargue y descargue. </a:t>
            </a:r>
            <a:endParaRPr lang="es-CO" sz="2400" dirty="0">
              <a:solidFill>
                <a:schemeClr val="tx1"/>
              </a:solidFill>
            </a:endParaRPr>
          </a:p>
        </p:txBody>
      </p:sp>
    </p:spTree>
    <p:extLst>
      <p:ext uri="{BB962C8B-B14F-4D97-AF65-F5344CB8AC3E}">
        <p14:creationId xmlns:p14="http://schemas.microsoft.com/office/powerpoint/2010/main" val="146586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214"/>
          <a:stretch/>
        </p:blipFill>
        <p:spPr>
          <a:xfrm>
            <a:off x="8362335" y="1625701"/>
            <a:ext cx="3687519" cy="3265977"/>
          </a:xfrm>
          <a:prstGeom prst="rect">
            <a:avLst/>
          </a:prstGeom>
        </p:spPr>
      </p:pic>
      <p:pic>
        <p:nvPicPr>
          <p:cNvPr id="8" name="Imagen 7"/>
          <p:cNvPicPr>
            <a:picLocks noChangeAspect="1"/>
          </p:cNvPicPr>
          <p:nvPr/>
        </p:nvPicPr>
        <p:blipFill rotWithShape="1">
          <a:blip r:embed="rId3"/>
          <a:srcRect t="18874" r="52024" b="15000"/>
          <a:stretch/>
        </p:blipFill>
        <p:spPr>
          <a:xfrm>
            <a:off x="260133" y="2136402"/>
            <a:ext cx="3087751" cy="3079057"/>
          </a:xfrm>
          <a:prstGeom prst="rect">
            <a:avLst/>
          </a:prstGeom>
        </p:spPr>
      </p:pic>
      <p:sp>
        <p:nvSpPr>
          <p:cNvPr id="9" name="Rectángulo 8"/>
          <p:cNvSpPr/>
          <p:nvPr/>
        </p:nvSpPr>
        <p:spPr>
          <a:xfrm>
            <a:off x="471948" y="766092"/>
            <a:ext cx="11223945" cy="1200329"/>
          </a:xfrm>
          <a:prstGeom prst="rect">
            <a:avLst/>
          </a:prstGeom>
        </p:spPr>
        <p:txBody>
          <a:bodyPr wrap="square">
            <a:spAutoFit/>
          </a:bodyPr>
          <a:lstStyle/>
          <a:p>
            <a:r>
              <a:rPr lang="es-MX" sz="2400" b="1" dirty="0"/>
              <a:t>Carga </a:t>
            </a:r>
            <a:r>
              <a:rPr lang="es-MX" sz="2400" b="1" dirty="0" err="1"/>
              <a:t>unitarizada</a:t>
            </a:r>
            <a:r>
              <a:rPr lang="es-MX" sz="2400" b="1" dirty="0"/>
              <a:t>: </a:t>
            </a:r>
            <a:r>
              <a:rPr lang="es-MX" sz="2400" dirty="0"/>
              <a:t>es la agrupación de un determinado número de artículos para formar una unidad de embarque para facilitar su manejo. </a:t>
            </a:r>
          </a:p>
          <a:p>
            <a:endParaRPr lang="es-MX" sz="2400" dirty="0"/>
          </a:p>
        </p:txBody>
      </p:sp>
      <p:pic>
        <p:nvPicPr>
          <p:cNvPr id="5122" name="Picture 2" descr="CLASIFICACIÓN DE LA CARGA">
            <a:extLst>
              <a:ext uri="{FF2B5EF4-FFF2-40B4-BE49-F238E27FC236}">
                <a16:creationId xmlns:a16="http://schemas.microsoft.com/office/drawing/2014/main" id="{22178818-7869-00CB-BC4B-10BD59A0E0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9" t="6229" r="5367" b="4775"/>
          <a:stretch/>
        </p:blipFill>
        <p:spPr bwMode="auto">
          <a:xfrm>
            <a:off x="3672348" y="3863253"/>
            <a:ext cx="4689987" cy="299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08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1793" r="21516"/>
          <a:stretch/>
        </p:blipFill>
        <p:spPr>
          <a:xfrm>
            <a:off x="0" y="7937"/>
            <a:ext cx="3396343" cy="2786061"/>
          </a:xfrm>
          <a:prstGeom prst="rect">
            <a:avLst/>
          </a:prstGeom>
        </p:spPr>
      </p:pic>
      <p:sp>
        <p:nvSpPr>
          <p:cNvPr id="5" name="AutoShape 2" descr="Que es el paletizado de mercancia ? - Myglobaltru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4" descr="Que es el paletizado de mercancia ? - Myglobaltru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p:cNvPicPr>
            <a:picLocks noChangeAspect="1"/>
          </p:cNvPicPr>
          <p:nvPr/>
        </p:nvPicPr>
        <p:blipFill>
          <a:blip r:embed="rId3"/>
          <a:stretch>
            <a:fillRect/>
          </a:stretch>
        </p:blipFill>
        <p:spPr>
          <a:xfrm>
            <a:off x="-1" y="4757213"/>
            <a:ext cx="3267891" cy="2100787"/>
          </a:xfrm>
          <a:prstGeom prst="rect">
            <a:avLst/>
          </a:prstGeom>
        </p:spPr>
      </p:pic>
      <p:pic>
        <p:nvPicPr>
          <p:cNvPr id="10" name="Imagen 9"/>
          <p:cNvPicPr>
            <a:picLocks noChangeAspect="1"/>
          </p:cNvPicPr>
          <p:nvPr/>
        </p:nvPicPr>
        <p:blipFill>
          <a:blip r:embed="rId4"/>
          <a:stretch>
            <a:fillRect/>
          </a:stretch>
        </p:blipFill>
        <p:spPr>
          <a:xfrm>
            <a:off x="0" y="2699418"/>
            <a:ext cx="3579224" cy="1880414"/>
          </a:xfrm>
          <a:prstGeom prst="rect">
            <a:avLst/>
          </a:prstGeom>
        </p:spPr>
      </p:pic>
      <p:sp>
        <p:nvSpPr>
          <p:cNvPr id="11" name="Rectángulo 10"/>
          <p:cNvSpPr/>
          <p:nvPr/>
        </p:nvSpPr>
        <p:spPr>
          <a:xfrm>
            <a:off x="3844833" y="616137"/>
            <a:ext cx="7232469" cy="1569660"/>
          </a:xfrm>
          <a:prstGeom prst="rect">
            <a:avLst/>
          </a:prstGeom>
        </p:spPr>
        <p:txBody>
          <a:bodyPr wrap="square">
            <a:spAutoFit/>
          </a:bodyPr>
          <a:lstStyle/>
          <a:p>
            <a:pPr algn="just"/>
            <a:r>
              <a:rPr lang="es-MX" sz="2400" b="1" dirty="0"/>
              <a:t>Carga </a:t>
            </a:r>
            <a:r>
              <a:rPr lang="es-MX" sz="2400" b="1" dirty="0" err="1"/>
              <a:t>paletizada</a:t>
            </a:r>
            <a:r>
              <a:rPr lang="es-MX" sz="2400" dirty="0"/>
              <a:t>: la mercancía es de una clase y su embalaje es estándar, se agrupa en forma de pallets logrando una sola unidad para facilitar su manipulación y cargue.</a:t>
            </a:r>
            <a:endParaRPr lang="es-CO" sz="2400" dirty="0"/>
          </a:p>
        </p:txBody>
      </p:sp>
      <p:sp>
        <p:nvSpPr>
          <p:cNvPr id="12" name="Rectángulo 11"/>
          <p:cNvSpPr/>
          <p:nvPr/>
        </p:nvSpPr>
        <p:spPr>
          <a:xfrm>
            <a:off x="5268686" y="2271723"/>
            <a:ext cx="6096000" cy="1938992"/>
          </a:xfrm>
          <a:prstGeom prst="rect">
            <a:avLst/>
          </a:prstGeom>
        </p:spPr>
        <p:txBody>
          <a:bodyPr>
            <a:spAutoFit/>
          </a:bodyPr>
          <a:lstStyle/>
          <a:p>
            <a:pPr algn="just"/>
            <a:r>
              <a:rPr lang="es-MX" sz="2400" b="1" dirty="0"/>
              <a:t>Pallet, estiba, plataforma</a:t>
            </a:r>
            <a:r>
              <a:rPr lang="es-MX" sz="2400" dirty="0"/>
              <a:t>: </a:t>
            </a:r>
            <a:r>
              <a:rPr lang="es-MX" sz="2400" dirty="0" err="1"/>
              <a:t>unitizan</a:t>
            </a:r>
            <a:r>
              <a:rPr lang="es-MX" sz="2400" dirty="0"/>
              <a:t> carga suelta (cajas, ladrillos, unidades, entre otras). No protegen de los daños ni deterioro, incluso si la carga se embala en envolturas de plástico, cartón o tela.</a:t>
            </a:r>
            <a:endParaRPr lang="es-CO" sz="2400" dirty="0"/>
          </a:p>
        </p:txBody>
      </p:sp>
      <p:pic>
        <p:nvPicPr>
          <p:cNvPr id="13" name="Imagen 12"/>
          <p:cNvPicPr>
            <a:picLocks noChangeAspect="1"/>
          </p:cNvPicPr>
          <p:nvPr/>
        </p:nvPicPr>
        <p:blipFill rotWithShape="1">
          <a:blip r:embed="rId5"/>
          <a:srcRect l="5737" t="11573" r="4297" b="5732"/>
          <a:stretch/>
        </p:blipFill>
        <p:spPr>
          <a:xfrm>
            <a:off x="3579224" y="4355158"/>
            <a:ext cx="3790696" cy="2334514"/>
          </a:xfrm>
          <a:prstGeom prst="rect">
            <a:avLst/>
          </a:prstGeom>
        </p:spPr>
      </p:pic>
      <p:pic>
        <p:nvPicPr>
          <p:cNvPr id="14" name="Imagen 13"/>
          <p:cNvPicPr>
            <a:picLocks noChangeAspect="1"/>
          </p:cNvPicPr>
          <p:nvPr/>
        </p:nvPicPr>
        <p:blipFill rotWithShape="1">
          <a:blip r:embed="rId6"/>
          <a:srcRect t="22914" b="21314"/>
          <a:stretch/>
        </p:blipFill>
        <p:spPr>
          <a:xfrm>
            <a:off x="7904940" y="4415281"/>
            <a:ext cx="4078055" cy="2274391"/>
          </a:xfrm>
          <a:prstGeom prst="rect">
            <a:avLst/>
          </a:prstGeom>
        </p:spPr>
      </p:pic>
      <p:sp>
        <p:nvSpPr>
          <p:cNvPr id="15" name="CuadroTexto 14"/>
          <p:cNvSpPr txBox="1"/>
          <p:nvPr/>
        </p:nvSpPr>
        <p:spPr>
          <a:xfrm>
            <a:off x="9062515" y="4045949"/>
            <a:ext cx="2377439" cy="369332"/>
          </a:xfrm>
          <a:prstGeom prst="rect">
            <a:avLst/>
          </a:prstGeom>
          <a:noFill/>
        </p:spPr>
        <p:txBody>
          <a:bodyPr wrap="square" rtlCol="0">
            <a:spAutoFit/>
          </a:bodyPr>
          <a:lstStyle/>
          <a:p>
            <a:pPr algn="ctr"/>
            <a:r>
              <a:rPr lang="es-CO" b="1" dirty="0"/>
              <a:t>PALETA EUROPEA </a:t>
            </a:r>
          </a:p>
        </p:txBody>
      </p:sp>
      <p:sp>
        <p:nvSpPr>
          <p:cNvPr id="17" name="CuadroTexto 16"/>
          <p:cNvSpPr txBox="1"/>
          <p:nvPr/>
        </p:nvSpPr>
        <p:spPr>
          <a:xfrm>
            <a:off x="4992481" y="6320340"/>
            <a:ext cx="2377439" cy="369332"/>
          </a:xfrm>
          <a:prstGeom prst="rect">
            <a:avLst/>
          </a:prstGeom>
          <a:noFill/>
        </p:spPr>
        <p:txBody>
          <a:bodyPr wrap="square" rtlCol="0">
            <a:spAutoFit/>
          </a:bodyPr>
          <a:lstStyle/>
          <a:p>
            <a:pPr algn="ctr"/>
            <a:r>
              <a:rPr lang="es-CO" b="1" dirty="0"/>
              <a:t>PALETA AMERICANO</a:t>
            </a:r>
          </a:p>
        </p:txBody>
      </p:sp>
    </p:spTree>
    <p:extLst>
      <p:ext uri="{BB962C8B-B14F-4D97-AF65-F5344CB8AC3E}">
        <p14:creationId xmlns:p14="http://schemas.microsoft.com/office/powerpoint/2010/main" val="3331417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82388" y="627017"/>
            <a:ext cx="4049486" cy="2308324"/>
          </a:xfrm>
          <a:prstGeom prst="rect">
            <a:avLst/>
          </a:prstGeom>
          <a:solidFill>
            <a:schemeClr val="accent2">
              <a:lumMod val="60000"/>
              <a:lumOff val="40000"/>
            </a:schemeClr>
          </a:solidFill>
          <a:ln w="28575">
            <a:solidFill>
              <a:schemeClr val="tx1"/>
            </a:solidFill>
          </a:ln>
        </p:spPr>
        <p:txBody>
          <a:bodyPr wrap="square" rtlCol="0">
            <a:spAutoFit/>
          </a:bodyPr>
          <a:lstStyle/>
          <a:p>
            <a:pPr algn="just"/>
            <a:r>
              <a:rPr lang="es-CO" sz="2400" dirty="0"/>
              <a:t>La Carga la definimos como el conjunto de bienes y mercancías protegidas por un embalaje apropiado que facilite su rápida movilización (Escudero, 2021).</a:t>
            </a:r>
          </a:p>
        </p:txBody>
      </p:sp>
      <p:sp>
        <p:nvSpPr>
          <p:cNvPr id="5" name="CuadroTexto 4"/>
          <p:cNvSpPr txBox="1"/>
          <p:nvPr/>
        </p:nvSpPr>
        <p:spPr>
          <a:xfrm>
            <a:off x="7498080" y="3056430"/>
            <a:ext cx="4167052" cy="3416320"/>
          </a:xfrm>
          <a:prstGeom prst="rect">
            <a:avLst/>
          </a:prstGeom>
          <a:solidFill>
            <a:schemeClr val="accent4">
              <a:lumMod val="60000"/>
              <a:lumOff val="40000"/>
            </a:schemeClr>
          </a:solidFill>
          <a:ln w="28575">
            <a:solidFill>
              <a:schemeClr val="tx1"/>
            </a:solidFill>
          </a:ln>
        </p:spPr>
        <p:txBody>
          <a:bodyPr wrap="square" rtlCol="0">
            <a:spAutoFit/>
          </a:bodyPr>
          <a:lstStyle/>
          <a:p>
            <a:pPr algn="just"/>
            <a:r>
              <a:rPr lang="es-CO" sz="2400" dirty="0"/>
              <a:t>Es aquel producto sólido, líquido o gaseoso, que debe ser llevado de un punto de origen a un punto de destino y que es protegido por empaques y embalajes que permitan su manipulación teniendo en cuenta sus características y las políticas organizaciones. </a:t>
            </a:r>
          </a:p>
        </p:txBody>
      </p:sp>
      <p:pic>
        <p:nvPicPr>
          <p:cNvPr id="6" name="Imagen 5"/>
          <p:cNvPicPr>
            <a:picLocks noChangeAspect="1"/>
          </p:cNvPicPr>
          <p:nvPr/>
        </p:nvPicPr>
        <p:blipFill>
          <a:blip r:embed="rId2"/>
          <a:stretch>
            <a:fillRect/>
          </a:stretch>
        </p:blipFill>
        <p:spPr>
          <a:xfrm>
            <a:off x="2823193" y="3256176"/>
            <a:ext cx="4255259" cy="3187337"/>
          </a:xfrm>
          <a:prstGeom prst="rect">
            <a:avLst/>
          </a:prstGeom>
        </p:spPr>
      </p:pic>
      <p:pic>
        <p:nvPicPr>
          <p:cNvPr id="7" name="Imagen 6"/>
          <p:cNvPicPr>
            <a:picLocks noChangeAspect="1"/>
          </p:cNvPicPr>
          <p:nvPr/>
        </p:nvPicPr>
        <p:blipFill>
          <a:blip r:embed="rId3"/>
          <a:stretch>
            <a:fillRect/>
          </a:stretch>
        </p:blipFill>
        <p:spPr>
          <a:xfrm>
            <a:off x="7974874" y="291880"/>
            <a:ext cx="3213463" cy="2643461"/>
          </a:xfrm>
          <a:prstGeom prst="rect">
            <a:avLst/>
          </a:prstGeom>
        </p:spPr>
      </p:pic>
      <p:pic>
        <p:nvPicPr>
          <p:cNvPr id="9" name="Imagen 8">
            <a:extLst>
              <a:ext uri="{FF2B5EF4-FFF2-40B4-BE49-F238E27FC236}">
                <a16:creationId xmlns:a16="http://schemas.microsoft.com/office/drawing/2014/main" id="{EC120BA4-BFEC-3010-3C0B-F19B3B45A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549677"/>
            <a:ext cx="2581275" cy="2308323"/>
          </a:xfrm>
          <a:prstGeom prst="rect">
            <a:avLst/>
          </a:prstGeom>
        </p:spPr>
      </p:pic>
      <p:pic>
        <p:nvPicPr>
          <p:cNvPr id="11" name="Imagen 10">
            <a:extLst>
              <a:ext uri="{FF2B5EF4-FFF2-40B4-BE49-F238E27FC236}">
                <a16:creationId xmlns:a16="http://schemas.microsoft.com/office/drawing/2014/main" id="{10A036EF-15BB-7188-5B18-25FBC481A6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53265"/>
            <a:ext cx="2581274" cy="2147129"/>
          </a:xfrm>
          <a:prstGeom prst="rect">
            <a:avLst/>
          </a:prstGeom>
        </p:spPr>
      </p:pic>
      <p:pic>
        <p:nvPicPr>
          <p:cNvPr id="13" name="Imagen 12">
            <a:extLst>
              <a:ext uri="{FF2B5EF4-FFF2-40B4-BE49-F238E27FC236}">
                <a16:creationId xmlns:a16="http://schemas.microsoft.com/office/drawing/2014/main" id="{ECE987F0-A1F5-4527-4A4C-F5C8DAFAD1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2581274" cy="2147129"/>
          </a:xfrm>
          <a:prstGeom prst="rect">
            <a:avLst/>
          </a:prstGeom>
        </p:spPr>
      </p:pic>
    </p:spTree>
    <p:extLst>
      <p:ext uri="{BB962C8B-B14F-4D97-AF65-F5344CB8AC3E}">
        <p14:creationId xmlns:p14="http://schemas.microsoft.com/office/powerpoint/2010/main" val="3494868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268686" y="1512285"/>
            <a:ext cx="6069876" cy="1200329"/>
          </a:xfrm>
          <a:prstGeom prst="rect">
            <a:avLst/>
          </a:prstGeom>
        </p:spPr>
        <p:txBody>
          <a:bodyPr wrap="square">
            <a:spAutoFit/>
          </a:bodyPr>
          <a:lstStyle/>
          <a:p>
            <a:pPr algn="just"/>
            <a:r>
              <a:rPr lang="es-MX" sz="2400" b="1" dirty="0"/>
              <a:t>Carga </a:t>
            </a:r>
            <a:r>
              <a:rPr lang="es-MX" sz="2400" b="1" dirty="0" err="1"/>
              <a:t>preeslingada</a:t>
            </a:r>
            <a:r>
              <a:rPr lang="es-MX" sz="2400" dirty="0"/>
              <a:t>: con embalaje estandarizado, la mercancía está lista para enganchar y ser embarcada.</a:t>
            </a:r>
            <a:endParaRPr lang="es-CO" sz="2400" dirty="0"/>
          </a:p>
        </p:txBody>
      </p:sp>
      <p:pic>
        <p:nvPicPr>
          <p:cNvPr id="7170" name="Picture 2" descr="Naturaleza de la carga y su debi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307"/>
            <a:ext cx="4876800" cy="307841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3"/>
          <a:stretch>
            <a:fillRect/>
          </a:stretch>
        </p:blipFill>
        <p:spPr>
          <a:xfrm>
            <a:off x="0" y="3200400"/>
            <a:ext cx="4876800" cy="3657600"/>
          </a:xfrm>
          <a:prstGeom prst="rect">
            <a:avLst/>
          </a:prstGeom>
        </p:spPr>
      </p:pic>
      <p:sp>
        <p:nvSpPr>
          <p:cNvPr id="6" name="Rectángulo 5"/>
          <p:cNvSpPr/>
          <p:nvPr/>
        </p:nvSpPr>
        <p:spPr>
          <a:xfrm>
            <a:off x="6535783" y="3200400"/>
            <a:ext cx="5259977" cy="1569660"/>
          </a:xfrm>
          <a:prstGeom prst="rect">
            <a:avLst/>
          </a:prstGeom>
        </p:spPr>
        <p:txBody>
          <a:bodyPr wrap="square">
            <a:spAutoFit/>
          </a:bodyPr>
          <a:lstStyle/>
          <a:p>
            <a:pPr algn="just"/>
            <a:r>
              <a:rPr lang="es-MX" sz="2400" b="1" dirty="0"/>
              <a:t>Eslinga</a:t>
            </a:r>
            <a:r>
              <a:rPr lang="es-MX" sz="2400" dirty="0"/>
              <a:t>: es una herramienta de elevación utilizada para </a:t>
            </a:r>
            <a:r>
              <a:rPr lang="es-MX" sz="2400" dirty="0" err="1"/>
              <a:t>unitarizar</a:t>
            </a:r>
            <a:r>
              <a:rPr lang="es-MX" sz="2400" dirty="0"/>
              <a:t> la carga que va a ser embarcada a algún medio de transporte.</a:t>
            </a:r>
            <a:endParaRPr lang="es-CO" sz="2400" dirty="0"/>
          </a:p>
        </p:txBody>
      </p:sp>
      <p:pic>
        <p:nvPicPr>
          <p:cNvPr id="7" name="Imagen 6"/>
          <p:cNvPicPr>
            <a:picLocks noChangeAspect="1"/>
          </p:cNvPicPr>
          <p:nvPr/>
        </p:nvPicPr>
        <p:blipFill>
          <a:blip r:embed="rId4"/>
          <a:stretch>
            <a:fillRect/>
          </a:stretch>
        </p:blipFill>
        <p:spPr>
          <a:xfrm>
            <a:off x="8094620" y="4294686"/>
            <a:ext cx="3361506" cy="2517885"/>
          </a:xfrm>
          <a:prstGeom prst="rect">
            <a:avLst/>
          </a:prstGeom>
        </p:spPr>
      </p:pic>
    </p:spTree>
    <p:extLst>
      <p:ext uri="{BB962C8B-B14F-4D97-AF65-F5344CB8AC3E}">
        <p14:creationId xmlns:p14="http://schemas.microsoft.com/office/powerpoint/2010/main" val="3038022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4817" y="521127"/>
            <a:ext cx="10822365" cy="1200329"/>
          </a:xfrm>
          <a:prstGeom prst="rect">
            <a:avLst/>
          </a:prstGeom>
        </p:spPr>
        <p:txBody>
          <a:bodyPr wrap="square">
            <a:spAutoFit/>
          </a:bodyPr>
          <a:lstStyle/>
          <a:p>
            <a:pPr algn="just"/>
            <a:r>
              <a:rPr lang="es-MX" sz="2400" b="1" dirty="0"/>
              <a:t>Carga </a:t>
            </a:r>
            <a:r>
              <a:rPr lang="es-MX" sz="2400" b="1" dirty="0" err="1"/>
              <a:t>contenedorizada</a:t>
            </a:r>
            <a:r>
              <a:rPr lang="es-MX" sz="2400" dirty="0"/>
              <a:t>: es la carga que es transportada en contenedores o furgones, la cual cuenta con diverso embalaje, lo cual tiene la ventaja de movilizar una gran cantidad de unidades en poco tiempo.</a:t>
            </a:r>
            <a:endParaRPr lang="es-CO" sz="2400" dirty="0"/>
          </a:p>
        </p:txBody>
      </p:sp>
      <p:pic>
        <p:nvPicPr>
          <p:cNvPr id="5" name="Imagen 4"/>
          <p:cNvPicPr>
            <a:picLocks noChangeAspect="1"/>
          </p:cNvPicPr>
          <p:nvPr/>
        </p:nvPicPr>
        <p:blipFill>
          <a:blip r:embed="rId2"/>
          <a:stretch>
            <a:fillRect/>
          </a:stretch>
        </p:blipFill>
        <p:spPr>
          <a:xfrm>
            <a:off x="3657600" y="2031793"/>
            <a:ext cx="8347703" cy="4564950"/>
          </a:xfrm>
          <a:prstGeom prst="rect">
            <a:avLst/>
          </a:prstGeom>
        </p:spPr>
      </p:pic>
      <p:sp>
        <p:nvSpPr>
          <p:cNvPr id="6" name="Rectángulo 5"/>
          <p:cNvSpPr/>
          <p:nvPr/>
        </p:nvSpPr>
        <p:spPr>
          <a:xfrm>
            <a:off x="178527" y="2706078"/>
            <a:ext cx="3361508" cy="2677656"/>
          </a:xfrm>
          <a:prstGeom prst="rect">
            <a:avLst/>
          </a:prstGeom>
          <a:solidFill>
            <a:schemeClr val="accent4"/>
          </a:solidFill>
        </p:spPr>
        <p:txBody>
          <a:bodyPr wrap="square">
            <a:spAutoFit/>
          </a:bodyPr>
          <a:lstStyle/>
          <a:p>
            <a:pPr algn="just"/>
            <a:r>
              <a:rPr lang="es-MX" sz="2400" b="1" dirty="0"/>
              <a:t>Contenedor</a:t>
            </a:r>
            <a:r>
              <a:rPr lang="es-MX" sz="2400" dirty="0"/>
              <a:t>: </a:t>
            </a:r>
            <a:r>
              <a:rPr lang="es-MX" sz="2400" dirty="0" err="1"/>
              <a:t>unitizan</a:t>
            </a:r>
            <a:r>
              <a:rPr lang="es-MX" sz="2400" dirty="0"/>
              <a:t> carga suelta y </a:t>
            </a:r>
            <a:r>
              <a:rPr lang="es-MX" sz="2400" dirty="0" err="1"/>
              <a:t>paletizada</a:t>
            </a:r>
            <a:r>
              <a:rPr lang="es-MX" sz="2400" dirty="0"/>
              <a:t> en grandes volúmenes. Protegen de los daños y deterioro, incluso si la carga no se encuentra debidamente embalada.</a:t>
            </a:r>
            <a:endParaRPr lang="es-CO" sz="2400" dirty="0"/>
          </a:p>
        </p:txBody>
      </p:sp>
    </p:spTree>
    <p:extLst>
      <p:ext uri="{BB962C8B-B14F-4D97-AF65-F5344CB8AC3E}">
        <p14:creationId xmlns:p14="http://schemas.microsoft.com/office/powerpoint/2010/main" val="1803278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42211" y="878966"/>
            <a:ext cx="8031482" cy="1938992"/>
          </a:xfrm>
          <a:prstGeom prst="rect">
            <a:avLst/>
          </a:prstGeom>
        </p:spPr>
        <p:txBody>
          <a:bodyPr wrap="square">
            <a:spAutoFit/>
          </a:bodyPr>
          <a:lstStyle/>
          <a:p>
            <a:pPr algn="just"/>
            <a:r>
              <a:rPr lang="es-MX" sz="2400" b="1" dirty="0"/>
              <a:t>Otras unidades</a:t>
            </a:r>
            <a:r>
              <a:rPr lang="es-MX" sz="2400" dirty="0"/>
              <a:t>: </a:t>
            </a:r>
            <a:r>
              <a:rPr lang="es-MX" sz="2400" dirty="0" err="1"/>
              <a:t>unitizan</a:t>
            </a:r>
            <a:r>
              <a:rPr lang="es-MX" sz="2400" dirty="0"/>
              <a:t> principalmente graneles buscando además de su protección, facilitar su manipulación unitaria. </a:t>
            </a:r>
          </a:p>
          <a:p>
            <a:pPr algn="just"/>
            <a:endParaRPr lang="es-MX" sz="2400" dirty="0"/>
          </a:p>
          <a:p>
            <a:pPr algn="just"/>
            <a:r>
              <a:rPr lang="es-MX" sz="2400" dirty="0"/>
              <a:t>Ejemplos de estas unidades son los </a:t>
            </a:r>
            <a:r>
              <a:rPr lang="es-MX" sz="2400" dirty="0" err="1"/>
              <a:t>big</a:t>
            </a:r>
            <a:r>
              <a:rPr lang="es-MX" sz="2400" dirty="0"/>
              <a:t> bags, canastas, guacales, tambores, entre otros.</a:t>
            </a:r>
            <a:endParaRPr lang="es-CO" sz="2400" dirty="0"/>
          </a:p>
        </p:txBody>
      </p:sp>
      <p:pic>
        <p:nvPicPr>
          <p:cNvPr id="5" name="Imagen 4"/>
          <p:cNvPicPr>
            <a:picLocks noChangeAspect="1"/>
          </p:cNvPicPr>
          <p:nvPr/>
        </p:nvPicPr>
        <p:blipFill rotWithShape="1">
          <a:blip r:embed="rId2"/>
          <a:srcRect r="15768"/>
          <a:stretch/>
        </p:blipFill>
        <p:spPr>
          <a:xfrm>
            <a:off x="4112359" y="3429000"/>
            <a:ext cx="7461334" cy="3060923"/>
          </a:xfrm>
          <a:prstGeom prst="rect">
            <a:avLst/>
          </a:prstGeom>
        </p:spPr>
      </p:pic>
      <p:pic>
        <p:nvPicPr>
          <p:cNvPr id="6" name="Imagen 5"/>
          <p:cNvPicPr>
            <a:picLocks noChangeAspect="1"/>
          </p:cNvPicPr>
          <p:nvPr/>
        </p:nvPicPr>
        <p:blipFill>
          <a:blip r:embed="rId3"/>
          <a:stretch>
            <a:fillRect/>
          </a:stretch>
        </p:blipFill>
        <p:spPr>
          <a:xfrm>
            <a:off x="0" y="36723"/>
            <a:ext cx="2886891" cy="2259874"/>
          </a:xfrm>
          <a:prstGeom prst="rect">
            <a:avLst/>
          </a:prstGeom>
        </p:spPr>
      </p:pic>
      <p:pic>
        <p:nvPicPr>
          <p:cNvPr id="8" name="Imagen 7"/>
          <p:cNvPicPr>
            <a:picLocks noChangeAspect="1"/>
          </p:cNvPicPr>
          <p:nvPr/>
        </p:nvPicPr>
        <p:blipFill>
          <a:blip r:embed="rId4"/>
          <a:stretch>
            <a:fillRect/>
          </a:stretch>
        </p:blipFill>
        <p:spPr>
          <a:xfrm>
            <a:off x="-19594" y="2296597"/>
            <a:ext cx="3561804" cy="2195235"/>
          </a:xfrm>
          <a:prstGeom prst="rect">
            <a:avLst/>
          </a:prstGeom>
        </p:spPr>
      </p:pic>
      <p:pic>
        <p:nvPicPr>
          <p:cNvPr id="9" name="Imagen 8"/>
          <p:cNvPicPr>
            <a:picLocks noChangeAspect="1"/>
          </p:cNvPicPr>
          <p:nvPr/>
        </p:nvPicPr>
        <p:blipFill rotWithShape="1">
          <a:blip r:embed="rId5"/>
          <a:srcRect t="20155"/>
          <a:stretch/>
        </p:blipFill>
        <p:spPr>
          <a:xfrm>
            <a:off x="171993" y="4536078"/>
            <a:ext cx="3370217" cy="2380916"/>
          </a:xfrm>
          <a:prstGeom prst="rect">
            <a:avLst/>
          </a:prstGeom>
        </p:spPr>
      </p:pic>
    </p:spTree>
    <p:extLst>
      <p:ext uri="{BB962C8B-B14F-4D97-AF65-F5344CB8AC3E}">
        <p14:creationId xmlns:p14="http://schemas.microsoft.com/office/powerpoint/2010/main" val="2897524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217817" y="1506808"/>
            <a:ext cx="8081554" cy="1446550"/>
          </a:xfrm>
          <a:prstGeom prst="rect">
            <a:avLst/>
          </a:prstGeom>
        </p:spPr>
        <p:txBody>
          <a:bodyPr wrap="square">
            <a:spAutoFit/>
          </a:bodyPr>
          <a:lstStyle/>
          <a:p>
            <a:pPr algn="just"/>
            <a:r>
              <a:rPr lang="es-MX" sz="2400" dirty="0"/>
              <a:t>Carga que se transporta en grandes cantidades </a:t>
            </a:r>
            <a:r>
              <a:rPr lang="es-MX" sz="3200" b="1" dirty="0"/>
              <a:t>sin ningún tipo de embalaje</a:t>
            </a:r>
            <a:r>
              <a:rPr lang="es-MX" sz="2400" dirty="0"/>
              <a:t>, no presenta orden, número, ni medida y se transporta sin envasar o sin empaquetar.</a:t>
            </a:r>
          </a:p>
        </p:txBody>
      </p:sp>
      <p:sp>
        <p:nvSpPr>
          <p:cNvPr id="5" name="Rectángulo 4"/>
          <p:cNvSpPr/>
          <p:nvPr/>
        </p:nvSpPr>
        <p:spPr>
          <a:xfrm>
            <a:off x="4992937" y="674802"/>
            <a:ext cx="4858959" cy="553998"/>
          </a:xfrm>
          <a:prstGeom prst="rect">
            <a:avLst/>
          </a:prstGeom>
        </p:spPr>
        <p:txBody>
          <a:bodyPr wrap="none">
            <a:spAutoFit/>
          </a:bodyPr>
          <a:lstStyle/>
          <a:p>
            <a:r>
              <a:rPr lang="es-MX" sz="3000" b="1" dirty="0"/>
              <a:t>Carga masiva o carga a granel</a:t>
            </a:r>
          </a:p>
        </p:txBody>
      </p:sp>
      <p:pic>
        <p:nvPicPr>
          <p:cNvPr id="6" name="Imagen 5"/>
          <p:cNvPicPr>
            <a:picLocks noChangeAspect="1"/>
          </p:cNvPicPr>
          <p:nvPr/>
        </p:nvPicPr>
        <p:blipFill>
          <a:blip r:embed="rId2"/>
          <a:stretch>
            <a:fillRect/>
          </a:stretch>
        </p:blipFill>
        <p:spPr>
          <a:xfrm>
            <a:off x="0" y="-1"/>
            <a:ext cx="3185081" cy="2272936"/>
          </a:xfrm>
          <a:prstGeom prst="rect">
            <a:avLst/>
          </a:prstGeom>
        </p:spPr>
      </p:pic>
      <p:pic>
        <p:nvPicPr>
          <p:cNvPr id="7" name="Imagen 6"/>
          <p:cNvPicPr>
            <a:picLocks noChangeAspect="1"/>
          </p:cNvPicPr>
          <p:nvPr/>
        </p:nvPicPr>
        <p:blipFill>
          <a:blip r:embed="rId3"/>
          <a:stretch>
            <a:fillRect/>
          </a:stretch>
        </p:blipFill>
        <p:spPr>
          <a:xfrm>
            <a:off x="0" y="2272936"/>
            <a:ext cx="3199688" cy="2344405"/>
          </a:xfrm>
          <a:prstGeom prst="rect">
            <a:avLst/>
          </a:prstGeom>
        </p:spPr>
      </p:pic>
      <p:pic>
        <p:nvPicPr>
          <p:cNvPr id="8" name="Imagen 7"/>
          <p:cNvPicPr>
            <a:picLocks noChangeAspect="1"/>
          </p:cNvPicPr>
          <p:nvPr/>
        </p:nvPicPr>
        <p:blipFill>
          <a:blip r:embed="rId4"/>
          <a:stretch>
            <a:fillRect/>
          </a:stretch>
        </p:blipFill>
        <p:spPr>
          <a:xfrm>
            <a:off x="-1" y="4617342"/>
            <a:ext cx="3185081" cy="2240658"/>
          </a:xfrm>
          <a:prstGeom prst="rect">
            <a:avLst/>
          </a:prstGeom>
        </p:spPr>
      </p:pic>
      <p:pic>
        <p:nvPicPr>
          <p:cNvPr id="9" name="Imagen 8"/>
          <p:cNvPicPr>
            <a:picLocks noChangeAspect="1"/>
          </p:cNvPicPr>
          <p:nvPr/>
        </p:nvPicPr>
        <p:blipFill rotWithShape="1">
          <a:blip r:embed="rId5"/>
          <a:srcRect l="15999" t="38791" r="22256"/>
          <a:stretch/>
        </p:blipFill>
        <p:spPr>
          <a:xfrm>
            <a:off x="3515171" y="3218842"/>
            <a:ext cx="8033657" cy="3639158"/>
          </a:xfrm>
          <a:prstGeom prst="rect">
            <a:avLst/>
          </a:prstGeom>
        </p:spPr>
      </p:pic>
    </p:spTree>
    <p:extLst>
      <p:ext uri="{BB962C8B-B14F-4D97-AF65-F5344CB8AC3E}">
        <p14:creationId xmlns:p14="http://schemas.microsoft.com/office/powerpoint/2010/main" val="3037678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833146" y="5237542"/>
            <a:ext cx="2004194" cy="646331"/>
          </a:xfrm>
          <a:prstGeom prst="rect">
            <a:avLst/>
          </a:prstGeom>
          <a:noFill/>
        </p:spPr>
        <p:txBody>
          <a:bodyPr wrap="square" rtlCol="0">
            <a:spAutoFit/>
          </a:bodyPr>
          <a:lstStyle/>
          <a:p>
            <a:pPr algn="ctr"/>
            <a:r>
              <a:rPr lang="es-CO" dirty="0"/>
              <a:t>TANQUES (LÍQUIDOS) </a:t>
            </a:r>
          </a:p>
        </p:txBody>
      </p:sp>
      <p:sp>
        <p:nvSpPr>
          <p:cNvPr id="7" name="CuadroTexto 6"/>
          <p:cNvSpPr txBox="1"/>
          <p:nvPr/>
        </p:nvSpPr>
        <p:spPr>
          <a:xfrm>
            <a:off x="7867583" y="5269638"/>
            <a:ext cx="2004194" cy="646331"/>
          </a:xfrm>
          <a:prstGeom prst="rect">
            <a:avLst/>
          </a:prstGeom>
          <a:noFill/>
        </p:spPr>
        <p:txBody>
          <a:bodyPr wrap="square" rtlCol="0">
            <a:spAutoFit/>
          </a:bodyPr>
          <a:lstStyle/>
          <a:p>
            <a:pPr algn="ctr"/>
            <a:r>
              <a:rPr lang="es-CO" dirty="0"/>
              <a:t>SILOS </a:t>
            </a:r>
          </a:p>
          <a:p>
            <a:pPr algn="ctr"/>
            <a:r>
              <a:rPr lang="es-CO" dirty="0"/>
              <a:t>(GRANEL SÓLIDO)</a:t>
            </a:r>
          </a:p>
        </p:txBody>
      </p:sp>
      <p:sp>
        <p:nvSpPr>
          <p:cNvPr id="9" name="CuadroTexto 8"/>
          <p:cNvSpPr txBox="1"/>
          <p:nvPr/>
        </p:nvSpPr>
        <p:spPr>
          <a:xfrm>
            <a:off x="621435" y="404949"/>
            <a:ext cx="6828745" cy="461665"/>
          </a:xfrm>
          <a:prstGeom prst="rect">
            <a:avLst/>
          </a:prstGeom>
          <a:noFill/>
        </p:spPr>
        <p:txBody>
          <a:bodyPr wrap="square" rtlCol="0">
            <a:spAutoFit/>
          </a:bodyPr>
          <a:lstStyle/>
          <a:p>
            <a:r>
              <a:rPr lang="pt-BR" sz="2400" b="1" dirty="0"/>
              <a:t>Líquida</a:t>
            </a:r>
            <a:r>
              <a:rPr lang="pt-BR" sz="2400" dirty="0"/>
              <a:t>: agua, petróleo, aceites, gasolina, diesel.</a:t>
            </a:r>
            <a:endParaRPr lang="es-CO" sz="2400" dirty="0"/>
          </a:p>
        </p:txBody>
      </p:sp>
      <p:pic>
        <p:nvPicPr>
          <p:cNvPr id="2" name="Imagen 1">
            <a:extLst>
              <a:ext uri="{FF2B5EF4-FFF2-40B4-BE49-F238E27FC236}">
                <a16:creationId xmlns:a16="http://schemas.microsoft.com/office/drawing/2014/main" id="{22E410C9-C667-ABF3-CDCD-E9BDA499A5EF}"/>
              </a:ext>
            </a:extLst>
          </p:cNvPr>
          <p:cNvPicPr>
            <a:picLocks noChangeAspect="1"/>
          </p:cNvPicPr>
          <p:nvPr/>
        </p:nvPicPr>
        <p:blipFill rotWithShape="1">
          <a:blip r:embed="rId2"/>
          <a:srcRect l="7500" t="14225" r="5834" b="17521"/>
          <a:stretch/>
        </p:blipFill>
        <p:spPr>
          <a:xfrm>
            <a:off x="5877925" y="2161929"/>
            <a:ext cx="5983510" cy="3107709"/>
          </a:xfrm>
          <a:prstGeom prst="rect">
            <a:avLst/>
          </a:prstGeom>
        </p:spPr>
      </p:pic>
      <p:pic>
        <p:nvPicPr>
          <p:cNvPr id="3" name="Imagen 2">
            <a:extLst>
              <a:ext uri="{FF2B5EF4-FFF2-40B4-BE49-F238E27FC236}">
                <a16:creationId xmlns:a16="http://schemas.microsoft.com/office/drawing/2014/main" id="{BBDEBEBE-F870-4879-102C-904B53B82F59}"/>
              </a:ext>
            </a:extLst>
          </p:cNvPr>
          <p:cNvPicPr>
            <a:picLocks noChangeAspect="1"/>
          </p:cNvPicPr>
          <p:nvPr/>
        </p:nvPicPr>
        <p:blipFill>
          <a:blip r:embed="rId3"/>
          <a:stretch>
            <a:fillRect/>
          </a:stretch>
        </p:blipFill>
        <p:spPr>
          <a:xfrm>
            <a:off x="621435" y="2161929"/>
            <a:ext cx="4514851" cy="3076575"/>
          </a:xfrm>
          <a:prstGeom prst="rect">
            <a:avLst/>
          </a:prstGeom>
        </p:spPr>
      </p:pic>
    </p:spTree>
    <p:extLst>
      <p:ext uri="{BB962C8B-B14F-4D97-AF65-F5344CB8AC3E}">
        <p14:creationId xmlns:p14="http://schemas.microsoft.com/office/powerpoint/2010/main" val="354851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6199" t="41429" r="16333" b="13736"/>
          <a:stretch/>
        </p:blipFill>
        <p:spPr>
          <a:xfrm>
            <a:off x="836021" y="1358537"/>
            <a:ext cx="10290457" cy="4127863"/>
          </a:xfrm>
          <a:prstGeom prst="rect">
            <a:avLst/>
          </a:prstGeom>
        </p:spPr>
      </p:pic>
    </p:spTree>
    <p:extLst>
      <p:ext uri="{BB962C8B-B14F-4D97-AF65-F5344CB8AC3E}">
        <p14:creationId xmlns:p14="http://schemas.microsoft.com/office/powerpoint/2010/main" val="3972992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896167" y="3810000"/>
            <a:ext cx="4286250" cy="3048000"/>
          </a:xfrm>
          <a:prstGeom prst="rect">
            <a:avLst/>
          </a:prstGeom>
        </p:spPr>
      </p:pic>
      <p:sp>
        <p:nvSpPr>
          <p:cNvPr id="4" name="Rectángulo 3"/>
          <p:cNvSpPr/>
          <p:nvPr/>
        </p:nvSpPr>
        <p:spPr>
          <a:xfrm>
            <a:off x="896167" y="1467510"/>
            <a:ext cx="4286250" cy="1569660"/>
          </a:xfrm>
          <a:prstGeom prst="rect">
            <a:avLst/>
          </a:prstGeom>
          <a:ln w="38100">
            <a:solidFill>
              <a:schemeClr val="tx1"/>
            </a:solidFill>
          </a:ln>
        </p:spPr>
        <p:txBody>
          <a:bodyPr wrap="square">
            <a:spAutoFit/>
          </a:bodyPr>
          <a:lstStyle/>
          <a:p>
            <a:r>
              <a:rPr lang="es-MX" sz="2400" b="1" dirty="0"/>
              <a:t>Gráneles sucios</a:t>
            </a:r>
            <a:r>
              <a:rPr lang="es-MX" sz="2400" dirty="0"/>
              <a:t>: se denominan sucios porque son minerales, tales como el carbón y la piedra caliza.</a:t>
            </a:r>
          </a:p>
        </p:txBody>
      </p:sp>
      <p:sp>
        <p:nvSpPr>
          <p:cNvPr id="5" name="Rectángulo 4"/>
          <p:cNvSpPr/>
          <p:nvPr/>
        </p:nvSpPr>
        <p:spPr>
          <a:xfrm>
            <a:off x="6317251" y="1467510"/>
            <a:ext cx="5316583" cy="1569660"/>
          </a:xfrm>
          <a:prstGeom prst="rect">
            <a:avLst/>
          </a:prstGeom>
          <a:ln w="38100">
            <a:solidFill>
              <a:schemeClr val="tx1"/>
            </a:solidFill>
          </a:ln>
        </p:spPr>
        <p:txBody>
          <a:bodyPr wrap="square">
            <a:spAutoFit/>
          </a:bodyPr>
          <a:lstStyle/>
          <a:p>
            <a:pPr algn="just"/>
            <a:r>
              <a:rPr lang="es-MX" sz="2400" b="1" dirty="0" err="1"/>
              <a:t>Graneles</a:t>
            </a:r>
            <a:r>
              <a:rPr lang="es-MX" sz="2400" b="1" dirty="0"/>
              <a:t> limpios</a:t>
            </a:r>
            <a:r>
              <a:rPr lang="es-MX" sz="2400" dirty="0"/>
              <a:t>: se denominan limpios porque generalmente son cereales o productos alimenticios, tales como el arroz y el maíz.</a:t>
            </a:r>
            <a:endParaRPr lang="es-CO" sz="2400" dirty="0"/>
          </a:p>
        </p:txBody>
      </p:sp>
      <p:pic>
        <p:nvPicPr>
          <p:cNvPr id="6" name="Imagen 5"/>
          <p:cNvPicPr>
            <a:picLocks noChangeAspect="1"/>
          </p:cNvPicPr>
          <p:nvPr/>
        </p:nvPicPr>
        <p:blipFill>
          <a:blip r:embed="rId3"/>
          <a:stretch>
            <a:fillRect/>
          </a:stretch>
        </p:blipFill>
        <p:spPr>
          <a:xfrm>
            <a:off x="6317250" y="3809999"/>
            <a:ext cx="5316583" cy="2782529"/>
          </a:xfrm>
          <a:prstGeom prst="rect">
            <a:avLst/>
          </a:prstGeom>
        </p:spPr>
      </p:pic>
    </p:spTree>
    <p:extLst>
      <p:ext uri="{BB962C8B-B14F-4D97-AF65-F5344CB8AC3E}">
        <p14:creationId xmlns:p14="http://schemas.microsoft.com/office/powerpoint/2010/main" val="4102805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lamshell grabs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46336" y="653414"/>
            <a:ext cx="9561150" cy="5661715"/>
          </a:xfrm>
          <a:prstGeom prst="rect">
            <a:avLst/>
          </a:prstGeom>
        </p:spPr>
      </p:pic>
    </p:spTree>
    <p:extLst>
      <p:ext uri="{BB962C8B-B14F-4D97-AF65-F5344CB8AC3E}">
        <p14:creationId xmlns:p14="http://schemas.microsoft.com/office/powerpoint/2010/main" val="32906190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7680" y="2666889"/>
            <a:ext cx="2516777" cy="1785104"/>
          </a:xfrm>
          <a:prstGeom prst="rect">
            <a:avLst/>
          </a:prstGeom>
        </p:spPr>
        <p:txBody>
          <a:bodyPr wrap="square">
            <a:spAutoFit/>
          </a:bodyPr>
          <a:lstStyle/>
          <a:p>
            <a:pPr algn="just"/>
            <a:r>
              <a:rPr lang="es-MX" sz="2200" dirty="0"/>
              <a:t>Los criterios que hacen parte de la decisión de llevar la carga de forma masiva son:</a:t>
            </a:r>
            <a:endParaRPr lang="es-CO" sz="2200" dirty="0"/>
          </a:p>
        </p:txBody>
      </p:sp>
      <p:sp>
        <p:nvSpPr>
          <p:cNvPr id="3" name="Abrir llave 2"/>
          <p:cNvSpPr/>
          <p:nvPr/>
        </p:nvSpPr>
        <p:spPr>
          <a:xfrm>
            <a:off x="3370216" y="235131"/>
            <a:ext cx="1188721" cy="6361612"/>
          </a:xfrm>
          <a:prstGeom prst="leftBrace">
            <a:avLst>
              <a:gd name="adj1" fmla="val 8333"/>
              <a:gd name="adj2" fmla="val 5082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4" name="Rectángulo 3"/>
          <p:cNvSpPr/>
          <p:nvPr/>
        </p:nvSpPr>
        <p:spPr>
          <a:xfrm>
            <a:off x="4310741" y="492059"/>
            <a:ext cx="7471957" cy="5847755"/>
          </a:xfrm>
          <a:prstGeom prst="rect">
            <a:avLst/>
          </a:prstGeom>
        </p:spPr>
        <p:txBody>
          <a:bodyPr wrap="square">
            <a:spAutoFit/>
          </a:bodyPr>
          <a:lstStyle/>
          <a:p>
            <a:pPr algn="just"/>
            <a:r>
              <a:rPr lang="es-MX" sz="2200" dirty="0"/>
              <a:t>Cantidad de carga: tiene que ver con el volumen a transportar. </a:t>
            </a:r>
          </a:p>
          <a:p>
            <a:pPr algn="just"/>
            <a:endParaRPr lang="es-MX" sz="2200" dirty="0"/>
          </a:p>
          <a:p>
            <a:pPr algn="just"/>
            <a:r>
              <a:rPr lang="es-MX" sz="2200" b="1" dirty="0"/>
              <a:t>Medios de transporte</a:t>
            </a:r>
            <a:r>
              <a:rPr lang="es-MX" sz="2200" dirty="0"/>
              <a:t>: para grandes volúmenes es necesario contar con transporte especializado como buques cementeros, camiones cisternas o vagones en forma de tolva.</a:t>
            </a:r>
          </a:p>
          <a:p>
            <a:pPr algn="just"/>
            <a:endParaRPr lang="es-MX" sz="2200" dirty="0"/>
          </a:p>
          <a:p>
            <a:pPr algn="just"/>
            <a:r>
              <a:rPr lang="es-MX" sz="2200" b="1" dirty="0"/>
              <a:t>Instalaciones de manipulación</a:t>
            </a:r>
            <a:r>
              <a:rPr lang="es-MX" sz="2200" dirty="0"/>
              <a:t>: para realizar el proceso de cargue y descargue, hay que contar con el equipo necesario de tal manera que se asegure la entrega de la misma en cantidad. </a:t>
            </a:r>
          </a:p>
          <a:p>
            <a:pPr algn="just"/>
            <a:endParaRPr lang="es-MX" sz="2200" dirty="0"/>
          </a:p>
          <a:p>
            <a:pPr algn="just"/>
            <a:r>
              <a:rPr lang="es-MX" sz="2200" b="1" dirty="0"/>
              <a:t>Pérdidas de la carga durante el transporte</a:t>
            </a:r>
            <a:r>
              <a:rPr lang="es-MX" sz="2200" dirty="0"/>
              <a:t>: puede ocurrir que durante el cargue y descargue se pierda cierta cantidad de producto que es lo que se denomina merma, la cual debe estar estandarizada y perfectamente controlada, dentro de las </a:t>
            </a:r>
            <a:r>
              <a:rPr lang="es-MX" sz="2200" b="1" dirty="0"/>
              <a:t>mermas</a:t>
            </a:r>
            <a:r>
              <a:rPr lang="es-MX" sz="2200" dirty="0"/>
              <a:t> está el producto que queda en las paredes del medio que se utiliza para cargar y el de los recipientes que transportan la misma.</a:t>
            </a:r>
            <a:endParaRPr lang="es-CO" sz="2200" dirty="0"/>
          </a:p>
        </p:txBody>
      </p:sp>
    </p:spTree>
    <p:extLst>
      <p:ext uri="{BB962C8B-B14F-4D97-AF65-F5344CB8AC3E}">
        <p14:creationId xmlns:p14="http://schemas.microsoft.com/office/powerpoint/2010/main" val="4124978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44761" y="1481332"/>
            <a:ext cx="8451667" cy="3139321"/>
          </a:xfrm>
          <a:prstGeom prst="rect">
            <a:avLst/>
          </a:prstGeom>
        </p:spPr>
        <p:txBody>
          <a:bodyPr wrap="square">
            <a:spAutoFit/>
          </a:bodyPr>
          <a:lstStyle/>
          <a:p>
            <a:pPr algn="just"/>
            <a:r>
              <a:rPr lang="es-MX" sz="3000" b="1" dirty="0"/>
              <a:t>Carga especial</a:t>
            </a:r>
            <a:r>
              <a:rPr lang="es-MX" sz="2400" b="1" dirty="0"/>
              <a:t>: </a:t>
            </a:r>
            <a:r>
              <a:rPr lang="es-MX" sz="2400" dirty="0"/>
              <a:t>Aquella carga que se diferencia de las cargas anteriores por el cuidado de su manipulación, o por condiciones específicas entre las cuales se encuentran:</a:t>
            </a:r>
          </a:p>
          <a:p>
            <a:pPr marL="342900" indent="-342900">
              <a:buFont typeface="Arial" panose="020B0604020202020204" pitchFamily="34" charset="0"/>
              <a:buChar char="•"/>
            </a:pPr>
            <a:r>
              <a:rPr lang="es-MX" sz="2400" dirty="0"/>
              <a:t>el peso, </a:t>
            </a:r>
          </a:p>
          <a:p>
            <a:pPr marL="342900" indent="-342900">
              <a:buFont typeface="Arial" panose="020B0604020202020204" pitchFamily="34" charset="0"/>
              <a:buChar char="•"/>
            </a:pPr>
            <a:r>
              <a:rPr lang="es-MX" sz="2400" dirty="0"/>
              <a:t>la conservación, </a:t>
            </a:r>
          </a:p>
          <a:p>
            <a:pPr marL="342900" indent="-342900">
              <a:buFont typeface="Arial" panose="020B0604020202020204" pitchFamily="34" charset="0"/>
              <a:buChar char="•"/>
            </a:pPr>
            <a:r>
              <a:rPr lang="es-MX" sz="2400" dirty="0"/>
              <a:t>peligrosidad, </a:t>
            </a:r>
          </a:p>
          <a:p>
            <a:pPr marL="342900" indent="-342900">
              <a:buFont typeface="Arial" panose="020B0604020202020204" pitchFamily="34" charset="0"/>
              <a:buChar char="•"/>
            </a:pPr>
            <a:r>
              <a:rPr lang="es-MX" sz="2400" dirty="0"/>
              <a:t>valor, </a:t>
            </a:r>
          </a:p>
          <a:p>
            <a:pPr marL="342900" indent="-342900">
              <a:buFont typeface="Arial" panose="020B0604020202020204" pitchFamily="34" charset="0"/>
              <a:buChar char="•"/>
            </a:pPr>
            <a:r>
              <a:rPr lang="es-MX" sz="2400" dirty="0"/>
              <a:t>entre otras. </a:t>
            </a:r>
          </a:p>
        </p:txBody>
      </p:sp>
      <p:pic>
        <p:nvPicPr>
          <p:cNvPr id="4" name="Imagen 3"/>
          <p:cNvPicPr>
            <a:picLocks noChangeAspect="1"/>
          </p:cNvPicPr>
          <p:nvPr/>
        </p:nvPicPr>
        <p:blipFill>
          <a:blip r:embed="rId2"/>
          <a:stretch>
            <a:fillRect/>
          </a:stretch>
        </p:blipFill>
        <p:spPr>
          <a:xfrm>
            <a:off x="0" y="7077"/>
            <a:ext cx="2857500" cy="2057697"/>
          </a:xfrm>
          <a:prstGeom prst="rect">
            <a:avLst/>
          </a:prstGeom>
        </p:spPr>
      </p:pic>
      <p:pic>
        <p:nvPicPr>
          <p:cNvPr id="6" name="Imagen 5"/>
          <p:cNvPicPr>
            <a:picLocks noChangeAspect="1"/>
          </p:cNvPicPr>
          <p:nvPr/>
        </p:nvPicPr>
        <p:blipFill>
          <a:blip r:embed="rId3"/>
          <a:stretch>
            <a:fillRect/>
          </a:stretch>
        </p:blipFill>
        <p:spPr>
          <a:xfrm>
            <a:off x="-22860" y="2064773"/>
            <a:ext cx="2880360" cy="2389239"/>
          </a:xfrm>
          <a:prstGeom prst="rect">
            <a:avLst/>
          </a:prstGeom>
        </p:spPr>
      </p:pic>
      <p:pic>
        <p:nvPicPr>
          <p:cNvPr id="7" name="Imagen 6"/>
          <p:cNvPicPr>
            <a:picLocks noChangeAspect="1"/>
          </p:cNvPicPr>
          <p:nvPr/>
        </p:nvPicPr>
        <p:blipFill>
          <a:blip r:embed="rId4"/>
          <a:stretch>
            <a:fillRect/>
          </a:stretch>
        </p:blipFill>
        <p:spPr>
          <a:xfrm>
            <a:off x="1" y="4454013"/>
            <a:ext cx="2880360" cy="2462982"/>
          </a:xfrm>
          <a:prstGeom prst="rect">
            <a:avLst/>
          </a:prstGeom>
        </p:spPr>
      </p:pic>
      <p:pic>
        <p:nvPicPr>
          <p:cNvPr id="8" name="Imagen 7"/>
          <p:cNvPicPr>
            <a:picLocks noChangeAspect="1"/>
          </p:cNvPicPr>
          <p:nvPr/>
        </p:nvPicPr>
        <p:blipFill>
          <a:blip r:embed="rId5"/>
          <a:stretch>
            <a:fillRect/>
          </a:stretch>
        </p:blipFill>
        <p:spPr>
          <a:xfrm>
            <a:off x="6353209" y="3126095"/>
            <a:ext cx="5232202" cy="3139321"/>
          </a:xfrm>
          <a:prstGeom prst="rect">
            <a:avLst/>
          </a:prstGeom>
        </p:spPr>
      </p:pic>
    </p:spTree>
    <p:extLst>
      <p:ext uri="{BB962C8B-B14F-4D97-AF65-F5344CB8AC3E}">
        <p14:creationId xmlns:p14="http://schemas.microsoft.com/office/powerpoint/2010/main" val="427703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retilla de mano azul al lado de cajas de cart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03566" cy="203179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0" y="2031793"/>
            <a:ext cx="2403566" cy="2448767"/>
          </a:xfrm>
          <a:prstGeom prst="rect">
            <a:avLst/>
          </a:prstGeom>
        </p:spPr>
      </p:pic>
      <p:pic>
        <p:nvPicPr>
          <p:cNvPr id="3" name="Imagen 2"/>
          <p:cNvPicPr>
            <a:picLocks noChangeAspect="1"/>
          </p:cNvPicPr>
          <p:nvPr/>
        </p:nvPicPr>
        <p:blipFill>
          <a:blip r:embed="rId4"/>
          <a:stretch>
            <a:fillRect/>
          </a:stretch>
        </p:blipFill>
        <p:spPr>
          <a:xfrm>
            <a:off x="0" y="4480560"/>
            <a:ext cx="2403566" cy="2377440"/>
          </a:xfrm>
          <a:prstGeom prst="rect">
            <a:avLst/>
          </a:prstGeom>
        </p:spPr>
      </p:pic>
      <p:pic>
        <p:nvPicPr>
          <p:cNvPr id="4" name="Imagen 3"/>
          <p:cNvPicPr>
            <a:picLocks noChangeAspect="1"/>
          </p:cNvPicPr>
          <p:nvPr/>
        </p:nvPicPr>
        <p:blipFill>
          <a:blip r:embed="rId5"/>
          <a:stretch>
            <a:fillRect/>
          </a:stretch>
        </p:blipFill>
        <p:spPr>
          <a:xfrm>
            <a:off x="2991394" y="1018904"/>
            <a:ext cx="8948162" cy="5303520"/>
          </a:xfrm>
          <a:prstGeom prst="rect">
            <a:avLst/>
          </a:prstGeom>
        </p:spPr>
      </p:pic>
      <p:sp>
        <p:nvSpPr>
          <p:cNvPr id="5" name="CuadroTexto 4"/>
          <p:cNvSpPr txBox="1"/>
          <p:nvPr/>
        </p:nvSpPr>
        <p:spPr>
          <a:xfrm>
            <a:off x="4572052" y="378823"/>
            <a:ext cx="5786846" cy="461665"/>
          </a:xfrm>
          <a:prstGeom prst="rect">
            <a:avLst/>
          </a:prstGeom>
          <a:noFill/>
        </p:spPr>
        <p:txBody>
          <a:bodyPr wrap="square" rtlCol="0">
            <a:spAutoFit/>
          </a:bodyPr>
          <a:lstStyle/>
          <a:p>
            <a:pPr algn="ctr"/>
            <a:r>
              <a:rPr lang="es-CO" sz="2400" b="1" dirty="0"/>
              <a:t>CLASIFICACIÓN DE LA CARGA </a:t>
            </a:r>
          </a:p>
        </p:txBody>
      </p:sp>
    </p:spTree>
    <p:extLst>
      <p:ext uri="{BB962C8B-B14F-4D97-AF65-F5344CB8AC3E}">
        <p14:creationId xmlns:p14="http://schemas.microsoft.com/office/powerpoint/2010/main" val="1539071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6790" y="352654"/>
            <a:ext cx="10601142" cy="1661993"/>
          </a:xfrm>
          <a:prstGeom prst="rect">
            <a:avLst/>
          </a:prstGeom>
          <a:solidFill>
            <a:schemeClr val="accent4"/>
          </a:solidFill>
        </p:spPr>
        <p:txBody>
          <a:bodyPr wrap="square">
            <a:spAutoFit/>
          </a:bodyPr>
          <a:lstStyle/>
          <a:p>
            <a:pPr algn="just"/>
            <a:r>
              <a:rPr lang="es-MX" sz="3000" b="1" dirty="0"/>
              <a:t>Dimensiones y pesos especiales</a:t>
            </a:r>
            <a:r>
              <a:rPr lang="es-MX" sz="2400" dirty="0"/>
              <a:t>: aquella carga tan pesada como </a:t>
            </a:r>
            <a:r>
              <a:rPr lang="es-MX" sz="2400" dirty="0" err="1"/>
              <a:t>extradimensionada</a:t>
            </a:r>
            <a:r>
              <a:rPr lang="es-MX" sz="2400" dirty="0"/>
              <a:t>, la cual es imposible acomodar en estibas o contenedores de medidas estándar y que para ser manipulada requiere equipos especiales. </a:t>
            </a:r>
          </a:p>
          <a:p>
            <a:pPr algn="just"/>
            <a:r>
              <a:rPr lang="es-MX" sz="2400" dirty="0"/>
              <a:t>Ejemplos: maquinarias especiales, turbinas, motores y otros bienes de capital. </a:t>
            </a:r>
            <a:endParaRPr lang="es-CO" sz="2400" dirty="0"/>
          </a:p>
        </p:txBody>
      </p:sp>
      <p:pic>
        <p:nvPicPr>
          <p:cNvPr id="4" name="Imagen 3"/>
          <p:cNvPicPr>
            <a:picLocks noChangeAspect="1"/>
          </p:cNvPicPr>
          <p:nvPr/>
        </p:nvPicPr>
        <p:blipFill>
          <a:blip r:embed="rId2"/>
          <a:stretch>
            <a:fillRect/>
          </a:stretch>
        </p:blipFill>
        <p:spPr>
          <a:xfrm>
            <a:off x="444817" y="2669459"/>
            <a:ext cx="5409110" cy="3878230"/>
          </a:xfrm>
          <a:prstGeom prst="rect">
            <a:avLst/>
          </a:prstGeom>
        </p:spPr>
      </p:pic>
      <p:pic>
        <p:nvPicPr>
          <p:cNvPr id="22532" name="Picture 4" descr="Index of /nego/picarti/2014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656047"/>
            <a:ext cx="5409109" cy="39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07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1664" y="697382"/>
            <a:ext cx="10988671" cy="830997"/>
          </a:xfrm>
          <a:prstGeom prst="rect">
            <a:avLst/>
          </a:prstGeom>
        </p:spPr>
        <p:txBody>
          <a:bodyPr wrap="square">
            <a:spAutoFit/>
          </a:bodyPr>
          <a:lstStyle/>
          <a:p>
            <a:pPr algn="just"/>
            <a:r>
              <a:rPr lang="es-MX" sz="2400" b="1" dirty="0"/>
              <a:t>Refrigerada</a:t>
            </a:r>
            <a:r>
              <a:rPr lang="es-MX" sz="2400" dirty="0"/>
              <a:t>: requieren mantener su temperatura durante el transporte, por ejemplo las carnes, frutas y medicinas, entre otras.</a:t>
            </a:r>
            <a:endParaRPr lang="es-CO" sz="2400" dirty="0"/>
          </a:p>
        </p:txBody>
      </p:sp>
      <p:pic>
        <p:nvPicPr>
          <p:cNvPr id="3" name="Imagen 2"/>
          <p:cNvPicPr>
            <a:picLocks noChangeAspect="1"/>
          </p:cNvPicPr>
          <p:nvPr/>
        </p:nvPicPr>
        <p:blipFill rotWithShape="1">
          <a:blip r:embed="rId2"/>
          <a:srcRect t="14423" b="15116"/>
          <a:stretch/>
        </p:blipFill>
        <p:spPr>
          <a:xfrm>
            <a:off x="6474542" y="2064644"/>
            <a:ext cx="5717458" cy="4788877"/>
          </a:xfrm>
          <a:prstGeom prst="rect">
            <a:avLst/>
          </a:prstGeom>
        </p:spPr>
      </p:pic>
      <p:pic>
        <p:nvPicPr>
          <p:cNvPr id="7170" name="Picture 2" descr="Reefer – K8 Logística">
            <a:extLst>
              <a:ext uri="{FF2B5EF4-FFF2-40B4-BE49-F238E27FC236}">
                <a16:creationId xmlns:a16="http://schemas.microsoft.com/office/drawing/2014/main" id="{A4949CDF-4665-FD1B-EF4F-9F4071A04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06" y="1887795"/>
            <a:ext cx="6068962" cy="497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304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447708" y="1386349"/>
            <a:ext cx="6336253" cy="1200329"/>
          </a:xfrm>
          <a:prstGeom prst="rect">
            <a:avLst/>
          </a:prstGeom>
          <a:solidFill>
            <a:schemeClr val="accent4"/>
          </a:solidFill>
        </p:spPr>
        <p:txBody>
          <a:bodyPr wrap="square">
            <a:spAutoFit/>
          </a:bodyPr>
          <a:lstStyle/>
          <a:p>
            <a:pPr algn="just"/>
            <a:r>
              <a:rPr lang="es-MX" sz="2400" b="1" dirty="0"/>
              <a:t>Peligrosa: </a:t>
            </a:r>
            <a:r>
              <a:rPr lang="es-MX" sz="2400" dirty="0"/>
              <a:t>se considera carga especial debido a que requieren normas y procedimientos especiales para su traslado.</a:t>
            </a:r>
            <a:endParaRPr lang="es-CO" sz="2400" dirty="0"/>
          </a:p>
        </p:txBody>
      </p:sp>
      <p:pic>
        <p:nvPicPr>
          <p:cNvPr id="24580" name="Picture 4" descr="Transporte de Carga Peligrosa en Panamá | Meffi Log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960" y="2640097"/>
            <a:ext cx="7143750" cy="419975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51543" y="6081486"/>
            <a:ext cx="1698171" cy="522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VER MATERIAL </a:t>
            </a:r>
          </a:p>
        </p:txBody>
      </p:sp>
      <p:pic>
        <p:nvPicPr>
          <p:cNvPr id="5" name="Imagen 4">
            <a:extLst>
              <a:ext uri="{FF2B5EF4-FFF2-40B4-BE49-F238E27FC236}">
                <a16:creationId xmlns:a16="http://schemas.microsoft.com/office/drawing/2014/main" id="{0A2E9176-9C4E-81AE-2ACC-D44F6AD8D6DC}"/>
              </a:ext>
            </a:extLst>
          </p:cNvPr>
          <p:cNvPicPr>
            <a:picLocks noChangeAspect="1"/>
          </p:cNvPicPr>
          <p:nvPr/>
        </p:nvPicPr>
        <p:blipFill>
          <a:blip r:embed="rId3"/>
          <a:stretch>
            <a:fillRect/>
          </a:stretch>
        </p:blipFill>
        <p:spPr>
          <a:xfrm>
            <a:off x="0" y="1386349"/>
            <a:ext cx="5043960" cy="3537999"/>
          </a:xfrm>
          <a:prstGeom prst="rect">
            <a:avLst/>
          </a:prstGeom>
        </p:spPr>
      </p:pic>
    </p:spTree>
    <p:extLst>
      <p:ext uri="{BB962C8B-B14F-4D97-AF65-F5344CB8AC3E}">
        <p14:creationId xmlns:p14="http://schemas.microsoft.com/office/powerpoint/2010/main" val="3206815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3551831" cy="2253154"/>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3" name="Rectángulo 2"/>
          <p:cNvSpPr/>
          <p:nvPr/>
        </p:nvSpPr>
        <p:spPr>
          <a:xfrm>
            <a:off x="3605979" y="360292"/>
            <a:ext cx="8409042" cy="1532569"/>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MX" sz="2200" dirty="0">
                <a:solidFill>
                  <a:schemeClr val="tx1"/>
                </a:solidFill>
              </a:rPr>
              <a:t>Valiosa: requiere una seguridad especial y extrema, entre ellos se pueden nombrar las pieles, elementos preciosos como el oro y licores de extremada calidad, lo cual hace que los costos de manipulación y transporte sean más altos de lo normal.</a:t>
            </a:r>
            <a:endParaRPr lang="es-ES" sz="2200" dirty="0">
              <a:solidFill>
                <a:schemeClr val="tx1"/>
              </a:solidFill>
            </a:endParaRPr>
          </a:p>
        </p:txBody>
      </p:sp>
      <p:sp>
        <p:nvSpPr>
          <p:cNvPr id="4" name="Rectángulo 3"/>
          <p:cNvSpPr/>
          <p:nvPr/>
        </p:nvSpPr>
        <p:spPr>
          <a:xfrm>
            <a:off x="3660128" y="2875990"/>
            <a:ext cx="8354893" cy="1446550"/>
          </a:xfrm>
          <a:prstGeom prst="rect">
            <a:avLst/>
          </a:prstGeom>
          <a:solidFill>
            <a:schemeClr val="accent6">
              <a:lumMod val="60000"/>
              <a:lumOff val="40000"/>
            </a:schemeClr>
          </a:solidFill>
        </p:spPr>
        <p:txBody>
          <a:bodyPr wrap="square">
            <a:spAutoFit/>
          </a:bodyPr>
          <a:lstStyle/>
          <a:p>
            <a:pPr algn="just"/>
            <a:r>
              <a:rPr lang="es-MX" sz="2200" dirty="0"/>
              <a:t>Circulación restringida: carga a granel o general que es utilizada en la producción de explosivos, estupefacientes, productos adulterados y armas químicas, que deben ser movilizadas con la documentación exigida y con las medidas de control necesarias para su movilización.</a:t>
            </a:r>
            <a:endParaRPr lang="es-CO" sz="2200" dirty="0"/>
          </a:p>
        </p:txBody>
      </p:sp>
      <p:sp>
        <p:nvSpPr>
          <p:cNvPr id="5" name="Rectángulo 4"/>
          <p:cNvSpPr/>
          <p:nvPr/>
        </p:nvSpPr>
        <p:spPr>
          <a:xfrm>
            <a:off x="3660130" y="4931600"/>
            <a:ext cx="8354892" cy="161133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200" dirty="0">
                <a:solidFill>
                  <a:schemeClr val="tx1"/>
                </a:solidFill>
              </a:rPr>
              <a:t>Viva: pertenecen a este grupo los animales y las plantas que requieren una manipulación bastante cuidadosa, de tal manera que se garantice la supervivencia de ellos durante su traslado; por lo tanto se debe asegurar la alimentación, limpieza y temperatura.</a:t>
            </a:r>
            <a:endParaRPr lang="es-CO" sz="2200" dirty="0">
              <a:solidFill>
                <a:schemeClr val="tx1"/>
              </a:solidFill>
            </a:endParaRPr>
          </a:p>
        </p:txBody>
      </p:sp>
      <p:sp>
        <p:nvSpPr>
          <p:cNvPr id="6" name="Rectángulo 5"/>
          <p:cNvSpPr/>
          <p:nvPr/>
        </p:nvSpPr>
        <p:spPr>
          <a:xfrm>
            <a:off x="176979" y="2374490"/>
            <a:ext cx="3374852" cy="1948050"/>
          </a:xfrm>
          <a:prstGeom prst="rect">
            <a:avLst/>
          </a:prstGeom>
          <a:blipFill rotWithShape="1">
            <a:blip r:embed="rId3"/>
            <a:srcRect/>
            <a:stretch>
              <a:fillRect l="-11031" t="-33611" r="-14794" b="-37607"/>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pic>
        <p:nvPicPr>
          <p:cNvPr id="9218" name="Picture 2" descr="Animales no destetados y hembras gestantes, dos aspectos por resolver en el  transporte animal - ICOVV">
            <a:extLst>
              <a:ext uri="{FF2B5EF4-FFF2-40B4-BE49-F238E27FC236}">
                <a16:creationId xmlns:a16="http://schemas.microsoft.com/office/drawing/2014/main" id="{0F24B005-38D5-2F90-BE5E-1046EEC829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19" t="2176" r="15327" b="-2176"/>
          <a:stretch/>
        </p:blipFill>
        <p:spPr bwMode="auto">
          <a:xfrm>
            <a:off x="54149" y="4616541"/>
            <a:ext cx="3551831" cy="224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581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182880" y="418011"/>
            <a:ext cx="5432039" cy="58260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400" b="1" dirty="0">
                <a:solidFill>
                  <a:schemeClr val="tx1"/>
                </a:solidFill>
              </a:rPr>
              <a:t>Perecedera</a:t>
            </a:r>
            <a:r>
              <a:rPr lang="es-MX" sz="2400" dirty="0">
                <a:solidFill>
                  <a:schemeClr val="tx1"/>
                </a:solidFill>
              </a:rPr>
              <a:t>: son aquellos productos que sufren degradación en las características físicas, químicas y microbiológicas que son ocasionadas por el tiempo y las condiciones ambientales. Requiere contar con medios de preservación que permitan la protección de las propiedades organolépticas.</a:t>
            </a:r>
          </a:p>
          <a:p>
            <a:pPr algn="just"/>
            <a:endParaRPr lang="es-MX" sz="2400" dirty="0">
              <a:solidFill>
                <a:schemeClr val="tx1"/>
              </a:solidFill>
            </a:endParaRPr>
          </a:p>
          <a:p>
            <a:pPr algn="just"/>
            <a:r>
              <a:rPr lang="es-MX" sz="2400" dirty="0">
                <a:solidFill>
                  <a:schemeClr val="tx1"/>
                </a:solidFill>
              </a:rPr>
              <a:t>Este tipo de productos requieren vehículos con refrigeración y/o condiciones especiales.</a:t>
            </a:r>
            <a:endParaRPr lang="es-CO" sz="2400" dirty="0">
              <a:solidFill>
                <a:schemeClr val="tx1"/>
              </a:solidFill>
            </a:endParaRPr>
          </a:p>
        </p:txBody>
      </p:sp>
      <p:pic>
        <p:nvPicPr>
          <p:cNvPr id="4" name="Imagen 3"/>
          <p:cNvPicPr>
            <a:picLocks noChangeAspect="1"/>
          </p:cNvPicPr>
          <p:nvPr/>
        </p:nvPicPr>
        <p:blipFill>
          <a:blip r:embed="rId2"/>
          <a:stretch>
            <a:fillRect/>
          </a:stretch>
        </p:blipFill>
        <p:spPr>
          <a:xfrm>
            <a:off x="5797799" y="287382"/>
            <a:ext cx="5906521" cy="2446706"/>
          </a:xfrm>
          <a:prstGeom prst="rect">
            <a:avLst/>
          </a:prstGeom>
        </p:spPr>
      </p:pic>
      <p:pic>
        <p:nvPicPr>
          <p:cNvPr id="5" name="Imagen 4"/>
          <p:cNvPicPr>
            <a:picLocks noChangeAspect="1"/>
          </p:cNvPicPr>
          <p:nvPr/>
        </p:nvPicPr>
        <p:blipFill>
          <a:blip r:embed="rId3"/>
          <a:stretch>
            <a:fillRect/>
          </a:stretch>
        </p:blipFill>
        <p:spPr>
          <a:xfrm>
            <a:off x="8488373" y="3572632"/>
            <a:ext cx="3703627" cy="2024607"/>
          </a:xfrm>
          <a:prstGeom prst="rect">
            <a:avLst/>
          </a:prstGeom>
        </p:spPr>
      </p:pic>
      <p:pic>
        <p:nvPicPr>
          <p:cNvPr id="6" name="Picture 8" descr="Coronavirus: 30 medicamentos y cuatro proyectos para desarrollar una vacu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799" y="2726058"/>
            <a:ext cx="3790339" cy="223796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5"/>
          <a:srcRect l="18515" r="26971"/>
          <a:stretch/>
        </p:blipFill>
        <p:spPr>
          <a:xfrm>
            <a:off x="5884511" y="4964021"/>
            <a:ext cx="2872439" cy="1893979"/>
          </a:xfrm>
          <a:prstGeom prst="rect">
            <a:avLst/>
          </a:prstGeom>
        </p:spPr>
      </p:pic>
    </p:spTree>
    <p:extLst>
      <p:ext uri="{BB962C8B-B14F-4D97-AF65-F5344CB8AC3E}">
        <p14:creationId xmlns:p14="http://schemas.microsoft.com/office/powerpoint/2010/main" val="3919510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518366" y="1841684"/>
            <a:ext cx="5398511" cy="3592464"/>
          </a:xfrm>
          <a:prstGeom prst="rect">
            <a:avLst/>
          </a:prstGeom>
        </p:spPr>
      </p:pic>
      <p:sp>
        <p:nvSpPr>
          <p:cNvPr id="5" name="Rectángulo redondeado 4"/>
          <p:cNvSpPr/>
          <p:nvPr/>
        </p:nvSpPr>
        <p:spPr>
          <a:xfrm>
            <a:off x="627018" y="667546"/>
            <a:ext cx="5421085" cy="1802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b="1" dirty="0">
                <a:solidFill>
                  <a:schemeClr val="tx1"/>
                </a:solidFill>
              </a:rPr>
              <a:t>Otras cargas: entre estas se encuentran el correo y la carga delicada como obras de arte.</a:t>
            </a:r>
            <a:endParaRPr lang="es-CO" sz="2400" b="1" dirty="0">
              <a:solidFill>
                <a:schemeClr val="tx1"/>
              </a:solidFill>
            </a:endParaRPr>
          </a:p>
        </p:txBody>
      </p:sp>
      <p:pic>
        <p:nvPicPr>
          <p:cNvPr id="6" name="Imagen 5"/>
          <p:cNvPicPr>
            <a:picLocks noChangeAspect="1"/>
          </p:cNvPicPr>
          <p:nvPr/>
        </p:nvPicPr>
        <p:blipFill>
          <a:blip r:embed="rId3"/>
          <a:stretch>
            <a:fillRect/>
          </a:stretch>
        </p:blipFill>
        <p:spPr>
          <a:xfrm>
            <a:off x="503111" y="3259092"/>
            <a:ext cx="5544992" cy="3115581"/>
          </a:xfrm>
          <a:prstGeom prst="rect">
            <a:avLst/>
          </a:prstGeom>
        </p:spPr>
      </p:pic>
    </p:spTree>
    <p:extLst>
      <p:ext uri="{BB962C8B-B14F-4D97-AF65-F5344CB8AC3E}">
        <p14:creationId xmlns:p14="http://schemas.microsoft.com/office/powerpoint/2010/main" val="296292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4598126"/>
            <a:ext cx="4284617" cy="2259874"/>
          </a:xfrm>
          <a:custGeom>
            <a:avLst/>
            <a:gdLst/>
            <a:ahLst/>
            <a:cxnLst/>
            <a:rect l="l" t="t" r="r" b="b"/>
            <a:pathLst>
              <a:path w="5495925" h="3618865">
                <a:moveTo>
                  <a:pt x="5495779" y="3618737"/>
                </a:moveTo>
                <a:lnTo>
                  <a:pt x="0" y="3618737"/>
                </a:lnTo>
                <a:lnTo>
                  <a:pt x="0" y="265505"/>
                </a:lnTo>
                <a:lnTo>
                  <a:pt x="73849" y="238197"/>
                </a:lnTo>
                <a:lnTo>
                  <a:pt x="121035" y="221638"/>
                </a:lnTo>
                <a:lnTo>
                  <a:pt x="168415" y="205663"/>
                </a:lnTo>
                <a:lnTo>
                  <a:pt x="215988" y="190270"/>
                </a:lnTo>
                <a:lnTo>
                  <a:pt x="263752" y="175460"/>
                </a:lnTo>
                <a:lnTo>
                  <a:pt x="311693" y="161237"/>
                </a:lnTo>
                <a:lnTo>
                  <a:pt x="359799" y="147605"/>
                </a:lnTo>
                <a:lnTo>
                  <a:pt x="408071" y="134565"/>
                </a:lnTo>
                <a:lnTo>
                  <a:pt x="456507" y="122117"/>
                </a:lnTo>
                <a:lnTo>
                  <a:pt x="505093" y="110263"/>
                </a:lnTo>
                <a:lnTo>
                  <a:pt x="553812" y="99009"/>
                </a:lnTo>
                <a:lnTo>
                  <a:pt x="602662" y="88353"/>
                </a:lnTo>
                <a:lnTo>
                  <a:pt x="651642" y="78296"/>
                </a:lnTo>
                <a:lnTo>
                  <a:pt x="700751" y="68841"/>
                </a:lnTo>
                <a:lnTo>
                  <a:pt x="749963" y="59990"/>
                </a:lnTo>
                <a:lnTo>
                  <a:pt x="799280" y="51744"/>
                </a:lnTo>
                <a:lnTo>
                  <a:pt x="848700" y="44103"/>
                </a:lnTo>
                <a:lnTo>
                  <a:pt x="898219" y="37069"/>
                </a:lnTo>
                <a:lnTo>
                  <a:pt x="947808" y="30644"/>
                </a:lnTo>
                <a:lnTo>
                  <a:pt x="997470" y="24828"/>
                </a:lnTo>
                <a:lnTo>
                  <a:pt x="1047209" y="19621"/>
                </a:lnTo>
                <a:lnTo>
                  <a:pt x="1097001" y="15025"/>
                </a:lnTo>
                <a:lnTo>
                  <a:pt x="1146844" y="11040"/>
                </a:lnTo>
                <a:lnTo>
                  <a:pt x="1196733" y="7668"/>
                </a:lnTo>
                <a:lnTo>
                  <a:pt x="1246663" y="4908"/>
                </a:lnTo>
                <a:lnTo>
                  <a:pt x="1296631" y="2760"/>
                </a:lnTo>
                <a:lnTo>
                  <a:pt x="1346610" y="1227"/>
                </a:lnTo>
                <a:lnTo>
                  <a:pt x="1396602" y="306"/>
                </a:lnTo>
                <a:lnTo>
                  <a:pt x="1446606" y="0"/>
                </a:lnTo>
                <a:lnTo>
                  <a:pt x="1496610" y="306"/>
                </a:lnTo>
                <a:lnTo>
                  <a:pt x="1546602" y="1227"/>
                </a:lnTo>
                <a:lnTo>
                  <a:pt x="1596582" y="2760"/>
                </a:lnTo>
                <a:lnTo>
                  <a:pt x="1646550" y="4908"/>
                </a:lnTo>
                <a:lnTo>
                  <a:pt x="1696480" y="7668"/>
                </a:lnTo>
                <a:lnTo>
                  <a:pt x="1746368" y="11040"/>
                </a:lnTo>
                <a:lnTo>
                  <a:pt x="1796211" y="15025"/>
                </a:lnTo>
                <a:lnTo>
                  <a:pt x="1846004" y="19621"/>
                </a:lnTo>
                <a:lnTo>
                  <a:pt x="1895742" y="24828"/>
                </a:lnTo>
                <a:lnTo>
                  <a:pt x="1945405" y="30644"/>
                </a:lnTo>
                <a:lnTo>
                  <a:pt x="1994994" y="37069"/>
                </a:lnTo>
                <a:lnTo>
                  <a:pt x="2044513" y="44103"/>
                </a:lnTo>
                <a:lnTo>
                  <a:pt x="2093933" y="51744"/>
                </a:lnTo>
                <a:lnTo>
                  <a:pt x="2143249" y="59990"/>
                </a:lnTo>
                <a:lnTo>
                  <a:pt x="2192462" y="68841"/>
                </a:lnTo>
                <a:lnTo>
                  <a:pt x="2241571" y="78296"/>
                </a:lnTo>
                <a:lnTo>
                  <a:pt x="2290551" y="88353"/>
                </a:lnTo>
                <a:lnTo>
                  <a:pt x="2339401" y="99009"/>
                </a:lnTo>
                <a:lnTo>
                  <a:pt x="2388120" y="110263"/>
                </a:lnTo>
                <a:lnTo>
                  <a:pt x="2436706" y="122117"/>
                </a:lnTo>
                <a:lnTo>
                  <a:pt x="2485142" y="134565"/>
                </a:lnTo>
                <a:lnTo>
                  <a:pt x="2533413" y="147605"/>
                </a:lnTo>
                <a:lnTo>
                  <a:pt x="2581520" y="161237"/>
                </a:lnTo>
                <a:lnTo>
                  <a:pt x="2629461" y="175460"/>
                </a:lnTo>
                <a:lnTo>
                  <a:pt x="2677225" y="190270"/>
                </a:lnTo>
                <a:lnTo>
                  <a:pt x="2724797" y="205663"/>
                </a:lnTo>
                <a:lnTo>
                  <a:pt x="2772177" y="221638"/>
                </a:lnTo>
                <a:lnTo>
                  <a:pt x="2819364" y="238197"/>
                </a:lnTo>
                <a:lnTo>
                  <a:pt x="2866352" y="255333"/>
                </a:lnTo>
                <a:lnTo>
                  <a:pt x="2913115" y="273041"/>
                </a:lnTo>
                <a:lnTo>
                  <a:pt x="2959655" y="291323"/>
                </a:lnTo>
                <a:lnTo>
                  <a:pt x="3005974" y="310176"/>
                </a:lnTo>
                <a:lnTo>
                  <a:pt x="3052057" y="329597"/>
                </a:lnTo>
                <a:lnTo>
                  <a:pt x="3097892" y="349579"/>
                </a:lnTo>
                <a:lnTo>
                  <a:pt x="3143478" y="370122"/>
                </a:lnTo>
                <a:lnTo>
                  <a:pt x="3188819" y="391226"/>
                </a:lnTo>
                <a:lnTo>
                  <a:pt x="3233890" y="412884"/>
                </a:lnTo>
                <a:lnTo>
                  <a:pt x="3278689" y="435091"/>
                </a:lnTo>
                <a:lnTo>
                  <a:pt x="3323213" y="457846"/>
                </a:lnTo>
                <a:lnTo>
                  <a:pt x="3367459" y="481149"/>
                </a:lnTo>
                <a:lnTo>
                  <a:pt x="3411415" y="504993"/>
                </a:lnTo>
                <a:lnTo>
                  <a:pt x="3455072" y="529371"/>
                </a:lnTo>
                <a:lnTo>
                  <a:pt x="3498429" y="554283"/>
                </a:lnTo>
                <a:lnTo>
                  <a:pt x="3541487" y="579729"/>
                </a:lnTo>
                <a:lnTo>
                  <a:pt x="3584220" y="605702"/>
                </a:lnTo>
                <a:lnTo>
                  <a:pt x="3626628" y="632193"/>
                </a:lnTo>
                <a:lnTo>
                  <a:pt x="3668709" y="659202"/>
                </a:lnTo>
                <a:lnTo>
                  <a:pt x="3710461" y="686730"/>
                </a:lnTo>
                <a:lnTo>
                  <a:pt x="3751865" y="714768"/>
                </a:lnTo>
                <a:lnTo>
                  <a:pt x="3792921" y="743308"/>
                </a:lnTo>
                <a:lnTo>
                  <a:pt x="3833626" y="772349"/>
                </a:lnTo>
                <a:lnTo>
                  <a:pt x="3873975" y="801893"/>
                </a:lnTo>
                <a:lnTo>
                  <a:pt x="3913958" y="831929"/>
                </a:lnTo>
                <a:lnTo>
                  <a:pt x="3953565" y="862449"/>
                </a:lnTo>
                <a:lnTo>
                  <a:pt x="3992793" y="893453"/>
                </a:lnTo>
                <a:lnTo>
                  <a:pt x="4031638" y="924941"/>
                </a:lnTo>
                <a:lnTo>
                  <a:pt x="4070103" y="956903"/>
                </a:lnTo>
                <a:lnTo>
                  <a:pt x="4108165" y="989329"/>
                </a:lnTo>
                <a:lnTo>
                  <a:pt x="4145828" y="1022221"/>
                </a:lnTo>
                <a:lnTo>
                  <a:pt x="4183091" y="1055576"/>
                </a:lnTo>
                <a:lnTo>
                  <a:pt x="4219935" y="1089387"/>
                </a:lnTo>
                <a:lnTo>
                  <a:pt x="4256360" y="1123642"/>
                </a:lnTo>
                <a:lnTo>
                  <a:pt x="4292364" y="1158342"/>
                </a:lnTo>
                <a:lnTo>
                  <a:pt x="4327943" y="1193486"/>
                </a:lnTo>
                <a:lnTo>
                  <a:pt x="4363085" y="1229064"/>
                </a:lnTo>
                <a:lnTo>
                  <a:pt x="4397783" y="1265065"/>
                </a:lnTo>
                <a:lnTo>
                  <a:pt x="4432038" y="1301490"/>
                </a:lnTo>
                <a:lnTo>
                  <a:pt x="4465851" y="1338338"/>
                </a:lnTo>
                <a:lnTo>
                  <a:pt x="4499202" y="1375597"/>
                </a:lnTo>
                <a:lnTo>
                  <a:pt x="4532093" y="1413257"/>
                </a:lnTo>
                <a:lnTo>
                  <a:pt x="4564523" y="1451318"/>
                </a:lnTo>
                <a:lnTo>
                  <a:pt x="4596490" y="1489781"/>
                </a:lnTo>
                <a:lnTo>
                  <a:pt x="4627973" y="1528632"/>
                </a:lnTo>
                <a:lnTo>
                  <a:pt x="4658977" y="1567860"/>
                </a:lnTo>
                <a:lnTo>
                  <a:pt x="4689498" y="1607466"/>
                </a:lnTo>
                <a:lnTo>
                  <a:pt x="4719533" y="1647448"/>
                </a:lnTo>
                <a:lnTo>
                  <a:pt x="4749073" y="1687798"/>
                </a:lnTo>
                <a:lnTo>
                  <a:pt x="4778112" y="1728503"/>
                </a:lnTo>
                <a:lnTo>
                  <a:pt x="4806650" y="1769559"/>
                </a:lnTo>
                <a:lnTo>
                  <a:pt x="4834687" y="1810963"/>
                </a:lnTo>
                <a:lnTo>
                  <a:pt x="4862216" y="1852715"/>
                </a:lnTo>
                <a:lnTo>
                  <a:pt x="4889229" y="1894796"/>
                </a:lnTo>
                <a:lnTo>
                  <a:pt x="4915721" y="1937204"/>
                </a:lnTo>
                <a:lnTo>
                  <a:pt x="4941692" y="1979937"/>
                </a:lnTo>
                <a:lnTo>
                  <a:pt x="4967136" y="2022993"/>
                </a:lnTo>
                <a:lnTo>
                  <a:pt x="4992050" y="2066346"/>
                </a:lnTo>
                <a:lnTo>
                  <a:pt x="5016430" y="2110002"/>
                </a:lnTo>
                <a:lnTo>
                  <a:pt x="5040270" y="2153965"/>
                </a:lnTo>
                <a:lnTo>
                  <a:pt x="5063576" y="2198210"/>
                </a:lnTo>
                <a:lnTo>
                  <a:pt x="5086332" y="2242734"/>
                </a:lnTo>
                <a:lnTo>
                  <a:pt x="5108537" y="2287534"/>
                </a:lnTo>
                <a:lnTo>
                  <a:pt x="5130193" y="2332605"/>
                </a:lnTo>
                <a:lnTo>
                  <a:pt x="5151302" y="2377945"/>
                </a:lnTo>
                <a:lnTo>
                  <a:pt x="5171846" y="2423532"/>
                </a:lnTo>
                <a:lnTo>
                  <a:pt x="5191827" y="2469366"/>
                </a:lnTo>
                <a:lnTo>
                  <a:pt x="5211249" y="2515450"/>
                </a:lnTo>
                <a:lnTo>
                  <a:pt x="5230099" y="2561769"/>
                </a:lnTo>
                <a:lnTo>
                  <a:pt x="5248381" y="2608309"/>
                </a:lnTo>
                <a:lnTo>
                  <a:pt x="5266092" y="2655072"/>
                </a:lnTo>
                <a:lnTo>
                  <a:pt x="5283227" y="2702060"/>
                </a:lnTo>
                <a:lnTo>
                  <a:pt x="5299782" y="2749246"/>
                </a:lnTo>
                <a:lnTo>
                  <a:pt x="5315756" y="2796627"/>
                </a:lnTo>
                <a:lnTo>
                  <a:pt x="5331150" y="2844199"/>
                </a:lnTo>
                <a:lnTo>
                  <a:pt x="5345963" y="2891963"/>
                </a:lnTo>
                <a:lnTo>
                  <a:pt x="5360189" y="2939904"/>
                </a:lnTo>
                <a:lnTo>
                  <a:pt x="5373822" y="2988011"/>
                </a:lnTo>
                <a:lnTo>
                  <a:pt x="5386863" y="3036282"/>
                </a:lnTo>
                <a:lnTo>
                  <a:pt x="5399310" y="3084718"/>
                </a:lnTo>
                <a:lnTo>
                  <a:pt x="5411162" y="3133304"/>
                </a:lnTo>
                <a:lnTo>
                  <a:pt x="5422414" y="3182023"/>
                </a:lnTo>
                <a:lnTo>
                  <a:pt x="5433068" y="3230873"/>
                </a:lnTo>
                <a:lnTo>
                  <a:pt x="5443123" y="3279853"/>
                </a:lnTo>
                <a:lnTo>
                  <a:pt x="5452578" y="3328962"/>
                </a:lnTo>
                <a:lnTo>
                  <a:pt x="5461431" y="3378174"/>
                </a:lnTo>
                <a:lnTo>
                  <a:pt x="5469679" y="3427491"/>
                </a:lnTo>
                <a:lnTo>
                  <a:pt x="5477318" y="3476911"/>
                </a:lnTo>
                <a:lnTo>
                  <a:pt x="5484350" y="3526430"/>
                </a:lnTo>
                <a:lnTo>
                  <a:pt x="5490776" y="3576019"/>
                </a:lnTo>
                <a:lnTo>
                  <a:pt x="5495779" y="3618737"/>
                </a:lnTo>
                <a:close/>
              </a:path>
            </a:pathLst>
          </a:custGeom>
          <a:solidFill>
            <a:srgbClr val="594594"/>
          </a:solidFill>
        </p:spPr>
        <p:txBody>
          <a:bodyPr wrap="square" lIns="0" tIns="0" rIns="0" bIns="0" rtlCol="0"/>
          <a:lstStyle/>
          <a:p>
            <a:endParaRPr/>
          </a:p>
        </p:txBody>
      </p:sp>
      <p:sp>
        <p:nvSpPr>
          <p:cNvPr id="4" name="object 4"/>
          <p:cNvSpPr/>
          <p:nvPr/>
        </p:nvSpPr>
        <p:spPr>
          <a:xfrm>
            <a:off x="8190410" y="0"/>
            <a:ext cx="4001589" cy="1528354"/>
          </a:xfrm>
          <a:custGeom>
            <a:avLst/>
            <a:gdLst/>
            <a:ahLst/>
            <a:cxnLst/>
            <a:rect l="l" t="t" r="r" b="b"/>
            <a:pathLst>
              <a:path w="6104255" h="2468245">
                <a:moveTo>
                  <a:pt x="3052080" y="2468111"/>
                </a:moveTo>
                <a:lnTo>
                  <a:pt x="2976777" y="2467284"/>
                </a:lnTo>
                <a:lnTo>
                  <a:pt x="2901510" y="2464796"/>
                </a:lnTo>
                <a:lnTo>
                  <a:pt x="2826340" y="2460651"/>
                </a:lnTo>
                <a:lnTo>
                  <a:pt x="2751309" y="2454853"/>
                </a:lnTo>
                <a:lnTo>
                  <a:pt x="2676453" y="2447405"/>
                </a:lnTo>
                <a:lnTo>
                  <a:pt x="2601819" y="2438314"/>
                </a:lnTo>
                <a:lnTo>
                  <a:pt x="2527464" y="2427581"/>
                </a:lnTo>
                <a:lnTo>
                  <a:pt x="2453421" y="2415212"/>
                </a:lnTo>
                <a:lnTo>
                  <a:pt x="2379749" y="2401222"/>
                </a:lnTo>
                <a:lnTo>
                  <a:pt x="2306472" y="2385614"/>
                </a:lnTo>
                <a:lnTo>
                  <a:pt x="2233645" y="2368394"/>
                </a:lnTo>
                <a:lnTo>
                  <a:pt x="2161316" y="2349573"/>
                </a:lnTo>
                <a:lnTo>
                  <a:pt x="2089521" y="2329166"/>
                </a:lnTo>
                <a:lnTo>
                  <a:pt x="2018307" y="2307190"/>
                </a:lnTo>
                <a:lnTo>
                  <a:pt x="1947706" y="2283654"/>
                </a:lnTo>
                <a:lnTo>
                  <a:pt x="1877777" y="2258564"/>
                </a:lnTo>
                <a:lnTo>
                  <a:pt x="1808557" y="2231944"/>
                </a:lnTo>
                <a:lnTo>
                  <a:pt x="1740083" y="2203805"/>
                </a:lnTo>
                <a:lnTo>
                  <a:pt x="1672405" y="2174173"/>
                </a:lnTo>
                <a:lnTo>
                  <a:pt x="1605556" y="2143055"/>
                </a:lnTo>
                <a:lnTo>
                  <a:pt x="1539573" y="2110479"/>
                </a:lnTo>
                <a:lnTo>
                  <a:pt x="1474502" y="2076458"/>
                </a:lnTo>
                <a:lnTo>
                  <a:pt x="1410385" y="2041015"/>
                </a:lnTo>
                <a:lnTo>
                  <a:pt x="1347254" y="2004168"/>
                </a:lnTo>
                <a:lnTo>
                  <a:pt x="1285156" y="1965948"/>
                </a:lnTo>
                <a:lnTo>
                  <a:pt x="1224117" y="1926373"/>
                </a:lnTo>
                <a:lnTo>
                  <a:pt x="1164182" y="1885463"/>
                </a:lnTo>
                <a:lnTo>
                  <a:pt x="1105383" y="1843248"/>
                </a:lnTo>
                <a:lnTo>
                  <a:pt x="1047756" y="1799743"/>
                </a:lnTo>
                <a:lnTo>
                  <a:pt x="991337" y="1754991"/>
                </a:lnTo>
                <a:lnTo>
                  <a:pt x="936158" y="1709006"/>
                </a:lnTo>
                <a:lnTo>
                  <a:pt x="882254" y="1661824"/>
                </a:lnTo>
                <a:lnTo>
                  <a:pt x="829657" y="1613465"/>
                </a:lnTo>
                <a:lnTo>
                  <a:pt x="778400" y="1563966"/>
                </a:lnTo>
                <a:lnTo>
                  <a:pt x="728511" y="1513348"/>
                </a:lnTo>
                <a:lnTo>
                  <a:pt x="680023" y="1461648"/>
                </a:lnTo>
                <a:lnTo>
                  <a:pt x="632963" y="1408903"/>
                </a:lnTo>
                <a:lnTo>
                  <a:pt x="587360" y="1355135"/>
                </a:lnTo>
                <a:lnTo>
                  <a:pt x="543242" y="1300377"/>
                </a:lnTo>
                <a:lnTo>
                  <a:pt x="500635" y="1244669"/>
                </a:lnTo>
                <a:lnTo>
                  <a:pt x="459565" y="1188033"/>
                </a:lnTo>
                <a:lnTo>
                  <a:pt x="420056" y="1130514"/>
                </a:lnTo>
                <a:lnTo>
                  <a:pt x="382134" y="1072134"/>
                </a:lnTo>
                <a:lnTo>
                  <a:pt x="345819" y="1012945"/>
                </a:lnTo>
                <a:lnTo>
                  <a:pt x="311135" y="952974"/>
                </a:lnTo>
                <a:lnTo>
                  <a:pt x="278102" y="892260"/>
                </a:lnTo>
                <a:lnTo>
                  <a:pt x="246739" y="830832"/>
                </a:lnTo>
                <a:lnTo>
                  <a:pt x="217066" y="768734"/>
                </a:lnTo>
                <a:lnTo>
                  <a:pt x="189101" y="706001"/>
                </a:lnTo>
                <a:lnTo>
                  <a:pt x="162861" y="642665"/>
                </a:lnTo>
                <a:lnTo>
                  <a:pt x="138361" y="578778"/>
                </a:lnTo>
                <a:lnTo>
                  <a:pt x="115616" y="514371"/>
                </a:lnTo>
                <a:lnTo>
                  <a:pt x="94640" y="449484"/>
                </a:lnTo>
                <a:lnTo>
                  <a:pt x="75445" y="384151"/>
                </a:lnTo>
                <a:lnTo>
                  <a:pt x="58043" y="318414"/>
                </a:lnTo>
                <a:lnTo>
                  <a:pt x="42445" y="252322"/>
                </a:lnTo>
                <a:lnTo>
                  <a:pt x="28660" y="185899"/>
                </a:lnTo>
                <a:lnTo>
                  <a:pt x="16696" y="119195"/>
                </a:lnTo>
                <a:lnTo>
                  <a:pt x="6560" y="52240"/>
                </a:lnTo>
                <a:lnTo>
                  <a:pt x="0" y="0"/>
                </a:lnTo>
                <a:lnTo>
                  <a:pt x="6104158" y="0"/>
                </a:lnTo>
                <a:lnTo>
                  <a:pt x="6097597" y="52240"/>
                </a:lnTo>
                <a:lnTo>
                  <a:pt x="6087463" y="119195"/>
                </a:lnTo>
                <a:lnTo>
                  <a:pt x="6075498" y="185899"/>
                </a:lnTo>
                <a:lnTo>
                  <a:pt x="6061711" y="252322"/>
                </a:lnTo>
                <a:lnTo>
                  <a:pt x="6046116" y="318414"/>
                </a:lnTo>
                <a:lnTo>
                  <a:pt x="6028717" y="384151"/>
                </a:lnTo>
                <a:lnTo>
                  <a:pt x="6009523" y="449484"/>
                </a:lnTo>
                <a:lnTo>
                  <a:pt x="5988543" y="514371"/>
                </a:lnTo>
                <a:lnTo>
                  <a:pt x="5965796" y="578778"/>
                </a:lnTo>
                <a:lnTo>
                  <a:pt x="5941299" y="642665"/>
                </a:lnTo>
                <a:lnTo>
                  <a:pt x="5915063" y="706001"/>
                </a:lnTo>
                <a:lnTo>
                  <a:pt x="5887095" y="768734"/>
                </a:lnTo>
                <a:lnTo>
                  <a:pt x="5857422" y="830832"/>
                </a:lnTo>
                <a:lnTo>
                  <a:pt x="5826055" y="892260"/>
                </a:lnTo>
                <a:lnTo>
                  <a:pt x="5793025" y="952974"/>
                </a:lnTo>
                <a:lnTo>
                  <a:pt x="5758337" y="1012945"/>
                </a:lnTo>
                <a:lnTo>
                  <a:pt x="5722025" y="1072134"/>
                </a:lnTo>
                <a:lnTo>
                  <a:pt x="5684102" y="1130514"/>
                </a:lnTo>
                <a:lnTo>
                  <a:pt x="5644593" y="1188033"/>
                </a:lnTo>
                <a:lnTo>
                  <a:pt x="5603520" y="1244669"/>
                </a:lnTo>
                <a:lnTo>
                  <a:pt x="5560916" y="1300377"/>
                </a:lnTo>
                <a:lnTo>
                  <a:pt x="5516802" y="1355135"/>
                </a:lnTo>
                <a:lnTo>
                  <a:pt x="5471199" y="1408903"/>
                </a:lnTo>
                <a:lnTo>
                  <a:pt x="5424142" y="1461648"/>
                </a:lnTo>
                <a:lnTo>
                  <a:pt x="5375648" y="1513348"/>
                </a:lnTo>
                <a:lnTo>
                  <a:pt x="5325763" y="1563966"/>
                </a:lnTo>
                <a:lnTo>
                  <a:pt x="5274504" y="1613465"/>
                </a:lnTo>
                <a:lnTo>
                  <a:pt x="5221910" y="1661824"/>
                </a:lnTo>
                <a:lnTo>
                  <a:pt x="5168004" y="1709006"/>
                </a:lnTo>
                <a:lnTo>
                  <a:pt x="5112827" y="1754991"/>
                </a:lnTo>
                <a:lnTo>
                  <a:pt x="5056403" y="1799743"/>
                </a:lnTo>
                <a:lnTo>
                  <a:pt x="4998773" y="1843248"/>
                </a:lnTo>
                <a:lnTo>
                  <a:pt x="4939979" y="1885463"/>
                </a:lnTo>
                <a:lnTo>
                  <a:pt x="4880043" y="1926373"/>
                </a:lnTo>
                <a:lnTo>
                  <a:pt x="4819004" y="1965948"/>
                </a:lnTo>
                <a:lnTo>
                  <a:pt x="4756907" y="2004168"/>
                </a:lnTo>
                <a:lnTo>
                  <a:pt x="4693775" y="2041015"/>
                </a:lnTo>
                <a:lnTo>
                  <a:pt x="4629658" y="2076458"/>
                </a:lnTo>
                <a:lnTo>
                  <a:pt x="4564582" y="2110479"/>
                </a:lnTo>
                <a:lnTo>
                  <a:pt x="4498604" y="2143055"/>
                </a:lnTo>
                <a:lnTo>
                  <a:pt x="4431755" y="2174173"/>
                </a:lnTo>
                <a:lnTo>
                  <a:pt x="4364077" y="2203805"/>
                </a:lnTo>
                <a:lnTo>
                  <a:pt x="4295603" y="2231944"/>
                </a:lnTo>
                <a:lnTo>
                  <a:pt x="4226383" y="2258564"/>
                </a:lnTo>
                <a:lnTo>
                  <a:pt x="4156454" y="2283649"/>
                </a:lnTo>
                <a:lnTo>
                  <a:pt x="4085854" y="2307190"/>
                </a:lnTo>
                <a:lnTo>
                  <a:pt x="4014639" y="2329166"/>
                </a:lnTo>
                <a:lnTo>
                  <a:pt x="3942845" y="2349573"/>
                </a:lnTo>
                <a:lnTo>
                  <a:pt x="3870515" y="2368394"/>
                </a:lnTo>
                <a:lnTo>
                  <a:pt x="3797688" y="2385614"/>
                </a:lnTo>
                <a:lnTo>
                  <a:pt x="3724411" y="2401222"/>
                </a:lnTo>
                <a:lnTo>
                  <a:pt x="3650739" y="2415212"/>
                </a:lnTo>
                <a:lnTo>
                  <a:pt x="3576697" y="2427581"/>
                </a:lnTo>
                <a:lnTo>
                  <a:pt x="3502341" y="2438314"/>
                </a:lnTo>
                <a:lnTo>
                  <a:pt x="3427707" y="2447405"/>
                </a:lnTo>
                <a:lnTo>
                  <a:pt x="3352852" y="2454853"/>
                </a:lnTo>
                <a:lnTo>
                  <a:pt x="3277820" y="2460651"/>
                </a:lnTo>
                <a:lnTo>
                  <a:pt x="3202650" y="2464796"/>
                </a:lnTo>
                <a:lnTo>
                  <a:pt x="3127383" y="2467284"/>
                </a:lnTo>
                <a:lnTo>
                  <a:pt x="3052080" y="2468111"/>
                </a:lnTo>
                <a:close/>
              </a:path>
            </a:pathLst>
          </a:custGeom>
          <a:solidFill>
            <a:srgbClr val="E84658"/>
          </a:solidFill>
        </p:spPr>
        <p:txBody>
          <a:bodyPr wrap="square" lIns="0" tIns="0" rIns="0" bIns="0" rtlCol="0"/>
          <a:lstStyle/>
          <a:p>
            <a:endParaRPr/>
          </a:p>
        </p:txBody>
      </p:sp>
      <p:sp>
        <p:nvSpPr>
          <p:cNvPr id="5" name="Rectángulo 4"/>
          <p:cNvSpPr/>
          <p:nvPr/>
        </p:nvSpPr>
        <p:spPr>
          <a:xfrm>
            <a:off x="940527" y="764177"/>
            <a:ext cx="9731828" cy="2554545"/>
          </a:xfrm>
          <a:prstGeom prst="rect">
            <a:avLst/>
          </a:prstGeom>
        </p:spPr>
        <p:txBody>
          <a:bodyPr wrap="square">
            <a:spAutoFit/>
          </a:bodyPr>
          <a:lstStyle/>
          <a:p>
            <a:pPr algn="just"/>
            <a:r>
              <a:rPr lang="es-MX" sz="3200" dirty="0"/>
              <a:t>Naturaleza de la carga</a:t>
            </a:r>
          </a:p>
          <a:p>
            <a:pPr algn="just"/>
            <a:endParaRPr lang="es-MX" sz="3200" dirty="0"/>
          </a:p>
          <a:p>
            <a:pPr algn="just"/>
            <a:r>
              <a:rPr lang="es-MX" sz="3200" dirty="0"/>
              <a:t>Definir la naturaleza de la carga depende principalmente de aquellos atributos especiales y que deben tener en cuenta la manipulación y el transporte.</a:t>
            </a:r>
            <a:endParaRPr lang="es-CO" sz="3200" dirty="0"/>
          </a:p>
        </p:txBody>
      </p:sp>
      <p:sp>
        <p:nvSpPr>
          <p:cNvPr id="6" name="Rectángulo 5"/>
          <p:cNvSpPr/>
          <p:nvPr/>
        </p:nvSpPr>
        <p:spPr>
          <a:xfrm>
            <a:off x="4506684" y="4187402"/>
            <a:ext cx="7367451" cy="2308324"/>
          </a:xfrm>
          <a:prstGeom prst="rect">
            <a:avLst/>
          </a:prstGeom>
        </p:spPr>
        <p:txBody>
          <a:bodyPr wrap="square">
            <a:spAutoFit/>
          </a:bodyPr>
          <a:lstStyle/>
          <a:p>
            <a:pPr algn="just"/>
            <a:r>
              <a:rPr lang="es-MX" sz="2400" dirty="0"/>
              <a:t>Carga delicada</a:t>
            </a:r>
          </a:p>
          <a:p>
            <a:pPr algn="just"/>
            <a:r>
              <a:rPr lang="es-MX" sz="2400" dirty="0"/>
              <a:t>Tienen un manejo especial, pero enfatiza el atributo en el riesgo de rayar la carga, debido al roce con acción de objetos cortantes que se encuentran en contacto con la misma, en otras ocasiones puede producir manchas, deformaciones o desajustes en alguna de sus partes.</a:t>
            </a:r>
            <a:endParaRPr lang="es-CO" sz="2400" dirty="0"/>
          </a:p>
        </p:txBody>
      </p:sp>
    </p:spTree>
    <p:extLst>
      <p:ext uri="{BB962C8B-B14F-4D97-AF65-F5344CB8AC3E}">
        <p14:creationId xmlns:p14="http://schemas.microsoft.com/office/powerpoint/2010/main" val="353060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4598126"/>
            <a:ext cx="4284617" cy="2259874"/>
          </a:xfrm>
          <a:custGeom>
            <a:avLst/>
            <a:gdLst/>
            <a:ahLst/>
            <a:cxnLst/>
            <a:rect l="l" t="t" r="r" b="b"/>
            <a:pathLst>
              <a:path w="5495925" h="3618865">
                <a:moveTo>
                  <a:pt x="5495779" y="3618737"/>
                </a:moveTo>
                <a:lnTo>
                  <a:pt x="0" y="3618737"/>
                </a:lnTo>
                <a:lnTo>
                  <a:pt x="0" y="265505"/>
                </a:lnTo>
                <a:lnTo>
                  <a:pt x="73849" y="238197"/>
                </a:lnTo>
                <a:lnTo>
                  <a:pt x="121035" y="221638"/>
                </a:lnTo>
                <a:lnTo>
                  <a:pt x="168415" y="205663"/>
                </a:lnTo>
                <a:lnTo>
                  <a:pt x="215988" y="190270"/>
                </a:lnTo>
                <a:lnTo>
                  <a:pt x="263752" y="175460"/>
                </a:lnTo>
                <a:lnTo>
                  <a:pt x="311693" y="161237"/>
                </a:lnTo>
                <a:lnTo>
                  <a:pt x="359799" y="147605"/>
                </a:lnTo>
                <a:lnTo>
                  <a:pt x="408071" y="134565"/>
                </a:lnTo>
                <a:lnTo>
                  <a:pt x="456507" y="122117"/>
                </a:lnTo>
                <a:lnTo>
                  <a:pt x="505093" y="110263"/>
                </a:lnTo>
                <a:lnTo>
                  <a:pt x="553812" y="99009"/>
                </a:lnTo>
                <a:lnTo>
                  <a:pt x="602662" y="88353"/>
                </a:lnTo>
                <a:lnTo>
                  <a:pt x="651642" y="78296"/>
                </a:lnTo>
                <a:lnTo>
                  <a:pt x="700751" y="68841"/>
                </a:lnTo>
                <a:lnTo>
                  <a:pt x="749963" y="59990"/>
                </a:lnTo>
                <a:lnTo>
                  <a:pt x="799280" y="51744"/>
                </a:lnTo>
                <a:lnTo>
                  <a:pt x="848700" y="44103"/>
                </a:lnTo>
                <a:lnTo>
                  <a:pt x="898219" y="37069"/>
                </a:lnTo>
                <a:lnTo>
                  <a:pt x="947808" y="30644"/>
                </a:lnTo>
                <a:lnTo>
                  <a:pt x="997470" y="24828"/>
                </a:lnTo>
                <a:lnTo>
                  <a:pt x="1047209" y="19621"/>
                </a:lnTo>
                <a:lnTo>
                  <a:pt x="1097001" y="15025"/>
                </a:lnTo>
                <a:lnTo>
                  <a:pt x="1146844" y="11040"/>
                </a:lnTo>
                <a:lnTo>
                  <a:pt x="1196733" y="7668"/>
                </a:lnTo>
                <a:lnTo>
                  <a:pt x="1246663" y="4908"/>
                </a:lnTo>
                <a:lnTo>
                  <a:pt x="1296631" y="2760"/>
                </a:lnTo>
                <a:lnTo>
                  <a:pt x="1346610" y="1227"/>
                </a:lnTo>
                <a:lnTo>
                  <a:pt x="1396602" y="306"/>
                </a:lnTo>
                <a:lnTo>
                  <a:pt x="1446606" y="0"/>
                </a:lnTo>
                <a:lnTo>
                  <a:pt x="1496610" y="306"/>
                </a:lnTo>
                <a:lnTo>
                  <a:pt x="1546602" y="1227"/>
                </a:lnTo>
                <a:lnTo>
                  <a:pt x="1596582" y="2760"/>
                </a:lnTo>
                <a:lnTo>
                  <a:pt x="1646550" y="4908"/>
                </a:lnTo>
                <a:lnTo>
                  <a:pt x="1696480" y="7668"/>
                </a:lnTo>
                <a:lnTo>
                  <a:pt x="1746368" y="11040"/>
                </a:lnTo>
                <a:lnTo>
                  <a:pt x="1796211" y="15025"/>
                </a:lnTo>
                <a:lnTo>
                  <a:pt x="1846004" y="19621"/>
                </a:lnTo>
                <a:lnTo>
                  <a:pt x="1895742" y="24828"/>
                </a:lnTo>
                <a:lnTo>
                  <a:pt x="1945405" y="30644"/>
                </a:lnTo>
                <a:lnTo>
                  <a:pt x="1994994" y="37069"/>
                </a:lnTo>
                <a:lnTo>
                  <a:pt x="2044513" y="44103"/>
                </a:lnTo>
                <a:lnTo>
                  <a:pt x="2093933" y="51744"/>
                </a:lnTo>
                <a:lnTo>
                  <a:pt x="2143249" y="59990"/>
                </a:lnTo>
                <a:lnTo>
                  <a:pt x="2192462" y="68841"/>
                </a:lnTo>
                <a:lnTo>
                  <a:pt x="2241571" y="78296"/>
                </a:lnTo>
                <a:lnTo>
                  <a:pt x="2290551" y="88353"/>
                </a:lnTo>
                <a:lnTo>
                  <a:pt x="2339401" y="99009"/>
                </a:lnTo>
                <a:lnTo>
                  <a:pt x="2388120" y="110263"/>
                </a:lnTo>
                <a:lnTo>
                  <a:pt x="2436706" y="122117"/>
                </a:lnTo>
                <a:lnTo>
                  <a:pt x="2485142" y="134565"/>
                </a:lnTo>
                <a:lnTo>
                  <a:pt x="2533413" y="147605"/>
                </a:lnTo>
                <a:lnTo>
                  <a:pt x="2581520" y="161237"/>
                </a:lnTo>
                <a:lnTo>
                  <a:pt x="2629461" y="175460"/>
                </a:lnTo>
                <a:lnTo>
                  <a:pt x="2677225" y="190270"/>
                </a:lnTo>
                <a:lnTo>
                  <a:pt x="2724797" y="205663"/>
                </a:lnTo>
                <a:lnTo>
                  <a:pt x="2772177" y="221638"/>
                </a:lnTo>
                <a:lnTo>
                  <a:pt x="2819364" y="238197"/>
                </a:lnTo>
                <a:lnTo>
                  <a:pt x="2866352" y="255333"/>
                </a:lnTo>
                <a:lnTo>
                  <a:pt x="2913115" y="273041"/>
                </a:lnTo>
                <a:lnTo>
                  <a:pt x="2959655" y="291323"/>
                </a:lnTo>
                <a:lnTo>
                  <a:pt x="3005974" y="310176"/>
                </a:lnTo>
                <a:lnTo>
                  <a:pt x="3052057" y="329597"/>
                </a:lnTo>
                <a:lnTo>
                  <a:pt x="3097892" y="349579"/>
                </a:lnTo>
                <a:lnTo>
                  <a:pt x="3143478" y="370122"/>
                </a:lnTo>
                <a:lnTo>
                  <a:pt x="3188819" y="391226"/>
                </a:lnTo>
                <a:lnTo>
                  <a:pt x="3233890" y="412884"/>
                </a:lnTo>
                <a:lnTo>
                  <a:pt x="3278689" y="435091"/>
                </a:lnTo>
                <a:lnTo>
                  <a:pt x="3323213" y="457846"/>
                </a:lnTo>
                <a:lnTo>
                  <a:pt x="3367459" y="481149"/>
                </a:lnTo>
                <a:lnTo>
                  <a:pt x="3411415" y="504993"/>
                </a:lnTo>
                <a:lnTo>
                  <a:pt x="3455072" y="529371"/>
                </a:lnTo>
                <a:lnTo>
                  <a:pt x="3498429" y="554283"/>
                </a:lnTo>
                <a:lnTo>
                  <a:pt x="3541487" y="579729"/>
                </a:lnTo>
                <a:lnTo>
                  <a:pt x="3584220" y="605702"/>
                </a:lnTo>
                <a:lnTo>
                  <a:pt x="3626628" y="632193"/>
                </a:lnTo>
                <a:lnTo>
                  <a:pt x="3668709" y="659202"/>
                </a:lnTo>
                <a:lnTo>
                  <a:pt x="3710461" y="686730"/>
                </a:lnTo>
                <a:lnTo>
                  <a:pt x="3751865" y="714768"/>
                </a:lnTo>
                <a:lnTo>
                  <a:pt x="3792921" y="743308"/>
                </a:lnTo>
                <a:lnTo>
                  <a:pt x="3833626" y="772349"/>
                </a:lnTo>
                <a:lnTo>
                  <a:pt x="3873975" y="801893"/>
                </a:lnTo>
                <a:lnTo>
                  <a:pt x="3913958" y="831929"/>
                </a:lnTo>
                <a:lnTo>
                  <a:pt x="3953565" y="862449"/>
                </a:lnTo>
                <a:lnTo>
                  <a:pt x="3992793" y="893453"/>
                </a:lnTo>
                <a:lnTo>
                  <a:pt x="4031638" y="924941"/>
                </a:lnTo>
                <a:lnTo>
                  <a:pt x="4070103" y="956903"/>
                </a:lnTo>
                <a:lnTo>
                  <a:pt x="4108165" y="989329"/>
                </a:lnTo>
                <a:lnTo>
                  <a:pt x="4145828" y="1022221"/>
                </a:lnTo>
                <a:lnTo>
                  <a:pt x="4183091" y="1055576"/>
                </a:lnTo>
                <a:lnTo>
                  <a:pt x="4219935" y="1089387"/>
                </a:lnTo>
                <a:lnTo>
                  <a:pt x="4256360" y="1123642"/>
                </a:lnTo>
                <a:lnTo>
                  <a:pt x="4292364" y="1158342"/>
                </a:lnTo>
                <a:lnTo>
                  <a:pt x="4327943" y="1193486"/>
                </a:lnTo>
                <a:lnTo>
                  <a:pt x="4363085" y="1229064"/>
                </a:lnTo>
                <a:lnTo>
                  <a:pt x="4397783" y="1265065"/>
                </a:lnTo>
                <a:lnTo>
                  <a:pt x="4432038" y="1301490"/>
                </a:lnTo>
                <a:lnTo>
                  <a:pt x="4465851" y="1338338"/>
                </a:lnTo>
                <a:lnTo>
                  <a:pt x="4499202" y="1375597"/>
                </a:lnTo>
                <a:lnTo>
                  <a:pt x="4532093" y="1413257"/>
                </a:lnTo>
                <a:lnTo>
                  <a:pt x="4564523" y="1451318"/>
                </a:lnTo>
                <a:lnTo>
                  <a:pt x="4596490" y="1489781"/>
                </a:lnTo>
                <a:lnTo>
                  <a:pt x="4627973" y="1528632"/>
                </a:lnTo>
                <a:lnTo>
                  <a:pt x="4658977" y="1567860"/>
                </a:lnTo>
                <a:lnTo>
                  <a:pt x="4689498" y="1607466"/>
                </a:lnTo>
                <a:lnTo>
                  <a:pt x="4719533" y="1647448"/>
                </a:lnTo>
                <a:lnTo>
                  <a:pt x="4749073" y="1687798"/>
                </a:lnTo>
                <a:lnTo>
                  <a:pt x="4778112" y="1728503"/>
                </a:lnTo>
                <a:lnTo>
                  <a:pt x="4806650" y="1769559"/>
                </a:lnTo>
                <a:lnTo>
                  <a:pt x="4834687" y="1810963"/>
                </a:lnTo>
                <a:lnTo>
                  <a:pt x="4862216" y="1852715"/>
                </a:lnTo>
                <a:lnTo>
                  <a:pt x="4889229" y="1894796"/>
                </a:lnTo>
                <a:lnTo>
                  <a:pt x="4915721" y="1937204"/>
                </a:lnTo>
                <a:lnTo>
                  <a:pt x="4941692" y="1979937"/>
                </a:lnTo>
                <a:lnTo>
                  <a:pt x="4967136" y="2022993"/>
                </a:lnTo>
                <a:lnTo>
                  <a:pt x="4992050" y="2066346"/>
                </a:lnTo>
                <a:lnTo>
                  <a:pt x="5016430" y="2110002"/>
                </a:lnTo>
                <a:lnTo>
                  <a:pt x="5040270" y="2153965"/>
                </a:lnTo>
                <a:lnTo>
                  <a:pt x="5063576" y="2198210"/>
                </a:lnTo>
                <a:lnTo>
                  <a:pt x="5086332" y="2242734"/>
                </a:lnTo>
                <a:lnTo>
                  <a:pt x="5108537" y="2287534"/>
                </a:lnTo>
                <a:lnTo>
                  <a:pt x="5130193" y="2332605"/>
                </a:lnTo>
                <a:lnTo>
                  <a:pt x="5151302" y="2377945"/>
                </a:lnTo>
                <a:lnTo>
                  <a:pt x="5171846" y="2423532"/>
                </a:lnTo>
                <a:lnTo>
                  <a:pt x="5191827" y="2469366"/>
                </a:lnTo>
                <a:lnTo>
                  <a:pt x="5211249" y="2515450"/>
                </a:lnTo>
                <a:lnTo>
                  <a:pt x="5230099" y="2561769"/>
                </a:lnTo>
                <a:lnTo>
                  <a:pt x="5248381" y="2608309"/>
                </a:lnTo>
                <a:lnTo>
                  <a:pt x="5266092" y="2655072"/>
                </a:lnTo>
                <a:lnTo>
                  <a:pt x="5283227" y="2702060"/>
                </a:lnTo>
                <a:lnTo>
                  <a:pt x="5299782" y="2749246"/>
                </a:lnTo>
                <a:lnTo>
                  <a:pt x="5315756" y="2796627"/>
                </a:lnTo>
                <a:lnTo>
                  <a:pt x="5331150" y="2844199"/>
                </a:lnTo>
                <a:lnTo>
                  <a:pt x="5345963" y="2891963"/>
                </a:lnTo>
                <a:lnTo>
                  <a:pt x="5360189" y="2939904"/>
                </a:lnTo>
                <a:lnTo>
                  <a:pt x="5373822" y="2988011"/>
                </a:lnTo>
                <a:lnTo>
                  <a:pt x="5386863" y="3036282"/>
                </a:lnTo>
                <a:lnTo>
                  <a:pt x="5399310" y="3084718"/>
                </a:lnTo>
                <a:lnTo>
                  <a:pt x="5411162" y="3133304"/>
                </a:lnTo>
                <a:lnTo>
                  <a:pt x="5422414" y="3182023"/>
                </a:lnTo>
                <a:lnTo>
                  <a:pt x="5433068" y="3230873"/>
                </a:lnTo>
                <a:lnTo>
                  <a:pt x="5443123" y="3279853"/>
                </a:lnTo>
                <a:lnTo>
                  <a:pt x="5452578" y="3328962"/>
                </a:lnTo>
                <a:lnTo>
                  <a:pt x="5461431" y="3378174"/>
                </a:lnTo>
                <a:lnTo>
                  <a:pt x="5469679" y="3427491"/>
                </a:lnTo>
                <a:lnTo>
                  <a:pt x="5477318" y="3476911"/>
                </a:lnTo>
                <a:lnTo>
                  <a:pt x="5484350" y="3526430"/>
                </a:lnTo>
                <a:lnTo>
                  <a:pt x="5490776" y="3576019"/>
                </a:lnTo>
                <a:lnTo>
                  <a:pt x="5495779" y="3618737"/>
                </a:lnTo>
                <a:close/>
              </a:path>
            </a:pathLst>
          </a:custGeom>
          <a:solidFill>
            <a:srgbClr val="594594"/>
          </a:solidFill>
        </p:spPr>
        <p:txBody>
          <a:bodyPr wrap="square" lIns="0" tIns="0" rIns="0" bIns="0" rtlCol="0"/>
          <a:lstStyle/>
          <a:p>
            <a:endParaRPr/>
          </a:p>
        </p:txBody>
      </p:sp>
      <p:sp>
        <p:nvSpPr>
          <p:cNvPr id="4" name="object 4"/>
          <p:cNvSpPr/>
          <p:nvPr/>
        </p:nvSpPr>
        <p:spPr>
          <a:xfrm>
            <a:off x="8190410" y="0"/>
            <a:ext cx="4001589" cy="1528354"/>
          </a:xfrm>
          <a:custGeom>
            <a:avLst/>
            <a:gdLst/>
            <a:ahLst/>
            <a:cxnLst/>
            <a:rect l="l" t="t" r="r" b="b"/>
            <a:pathLst>
              <a:path w="6104255" h="2468245">
                <a:moveTo>
                  <a:pt x="3052080" y="2468111"/>
                </a:moveTo>
                <a:lnTo>
                  <a:pt x="2976777" y="2467284"/>
                </a:lnTo>
                <a:lnTo>
                  <a:pt x="2901510" y="2464796"/>
                </a:lnTo>
                <a:lnTo>
                  <a:pt x="2826340" y="2460651"/>
                </a:lnTo>
                <a:lnTo>
                  <a:pt x="2751309" y="2454853"/>
                </a:lnTo>
                <a:lnTo>
                  <a:pt x="2676453" y="2447405"/>
                </a:lnTo>
                <a:lnTo>
                  <a:pt x="2601819" y="2438314"/>
                </a:lnTo>
                <a:lnTo>
                  <a:pt x="2527464" y="2427581"/>
                </a:lnTo>
                <a:lnTo>
                  <a:pt x="2453421" y="2415212"/>
                </a:lnTo>
                <a:lnTo>
                  <a:pt x="2379749" y="2401222"/>
                </a:lnTo>
                <a:lnTo>
                  <a:pt x="2306472" y="2385614"/>
                </a:lnTo>
                <a:lnTo>
                  <a:pt x="2233645" y="2368394"/>
                </a:lnTo>
                <a:lnTo>
                  <a:pt x="2161316" y="2349573"/>
                </a:lnTo>
                <a:lnTo>
                  <a:pt x="2089521" y="2329166"/>
                </a:lnTo>
                <a:lnTo>
                  <a:pt x="2018307" y="2307190"/>
                </a:lnTo>
                <a:lnTo>
                  <a:pt x="1947706" y="2283654"/>
                </a:lnTo>
                <a:lnTo>
                  <a:pt x="1877777" y="2258564"/>
                </a:lnTo>
                <a:lnTo>
                  <a:pt x="1808557" y="2231944"/>
                </a:lnTo>
                <a:lnTo>
                  <a:pt x="1740083" y="2203805"/>
                </a:lnTo>
                <a:lnTo>
                  <a:pt x="1672405" y="2174173"/>
                </a:lnTo>
                <a:lnTo>
                  <a:pt x="1605556" y="2143055"/>
                </a:lnTo>
                <a:lnTo>
                  <a:pt x="1539573" y="2110479"/>
                </a:lnTo>
                <a:lnTo>
                  <a:pt x="1474502" y="2076458"/>
                </a:lnTo>
                <a:lnTo>
                  <a:pt x="1410385" y="2041015"/>
                </a:lnTo>
                <a:lnTo>
                  <a:pt x="1347254" y="2004168"/>
                </a:lnTo>
                <a:lnTo>
                  <a:pt x="1285156" y="1965948"/>
                </a:lnTo>
                <a:lnTo>
                  <a:pt x="1224117" y="1926373"/>
                </a:lnTo>
                <a:lnTo>
                  <a:pt x="1164182" y="1885463"/>
                </a:lnTo>
                <a:lnTo>
                  <a:pt x="1105383" y="1843248"/>
                </a:lnTo>
                <a:lnTo>
                  <a:pt x="1047756" y="1799743"/>
                </a:lnTo>
                <a:lnTo>
                  <a:pt x="991337" y="1754991"/>
                </a:lnTo>
                <a:lnTo>
                  <a:pt x="936158" y="1709006"/>
                </a:lnTo>
                <a:lnTo>
                  <a:pt x="882254" y="1661824"/>
                </a:lnTo>
                <a:lnTo>
                  <a:pt x="829657" y="1613465"/>
                </a:lnTo>
                <a:lnTo>
                  <a:pt x="778400" y="1563966"/>
                </a:lnTo>
                <a:lnTo>
                  <a:pt x="728511" y="1513348"/>
                </a:lnTo>
                <a:lnTo>
                  <a:pt x="680023" y="1461648"/>
                </a:lnTo>
                <a:lnTo>
                  <a:pt x="632963" y="1408903"/>
                </a:lnTo>
                <a:lnTo>
                  <a:pt x="587360" y="1355135"/>
                </a:lnTo>
                <a:lnTo>
                  <a:pt x="543242" y="1300377"/>
                </a:lnTo>
                <a:lnTo>
                  <a:pt x="500635" y="1244669"/>
                </a:lnTo>
                <a:lnTo>
                  <a:pt x="459565" y="1188033"/>
                </a:lnTo>
                <a:lnTo>
                  <a:pt x="420056" y="1130514"/>
                </a:lnTo>
                <a:lnTo>
                  <a:pt x="382134" y="1072134"/>
                </a:lnTo>
                <a:lnTo>
                  <a:pt x="345819" y="1012945"/>
                </a:lnTo>
                <a:lnTo>
                  <a:pt x="311135" y="952974"/>
                </a:lnTo>
                <a:lnTo>
                  <a:pt x="278102" y="892260"/>
                </a:lnTo>
                <a:lnTo>
                  <a:pt x="246739" y="830832"/>
                </a:lnTo>
                <a:lnTo>
                  <a:pt x="217066" y="768734"/>
                </a:lnTo>
                <a:lnTo>
                  <a:pt x="189101" y="706001"/>
                </a:lnTo>
                <a:lnTo>
                  <a:pt x="162861" y="642665"/>
                </a:lnTo>
                <a:lnTo>
                  <a:pt x="138361" y="578778"/>
                </a:lnTo>
                <a:lnTo>
                  <a:pt x="115616" y="514371"/>
                </a:lnTo>
                <a:lnTo>
                  <a:pt x="94640" y="449484"/>
                </a:lnTo>
                <a:lnTo>
                  <a:pt x="75445" y="384151"/>
                </a:lnTo>
                <a:lnTo>
                  <a:pt x="58043" y="318414"/>
                </a:lnTo>
                <a:lnTo>
                  <a:pt x="42445" y="252322"/>
                </a:lnTo>
                <a:lnTo>
                  <a:pt x="28660" y="185899"/>
                </a:lnTo>
                <a:lnTo>
                  <a:pt x="16696" y="119195"/>
                </a:lnTo>
                <a:lnTo>
                  <a:pt x="6560" y="52240"/>
                </a:lnTo>
                <a:lnTo>
                  <a:pt x="0" y="0"/>
                </a:lnTo>
                <a:lnTo>
                  <a:pt x="6104158" y="0"/>
                </a:lnTo>
                <a:lnTo>
                  <a:pt x="6097597" y="52240"/>
                </a:lnTo>
                <a:lnTo>
                  <a:pt x="6087463" y="119195"/>
                </a:lnTo>
                <a:lnTo>
                  <a:pt x="6075498" y="185899"/>
                </a:lnTo>
                <a:lnTo>
                  <a:pt x="6061711" y="252322"/>
                </a:lnTo>
                <a:lnTo>
                  <a:pt x="6046116" y="318414"/>
                </a:lnTo>
                <a:lnTo>
                  <a:pt x="6028717" y="384151"/>
                </a:lnTo>
                <a:lnTo>
                  <a:pt x="6009523" y="449484"/>
                </a:lnTo>
                <a:lnTo>
                  <a:pt x="5988543" y="514371"/>
                </a:lnTo>
                <a:lnTo>
                  <a:pt x="5965796" y="578778"/>
                </a:lnTo>
                <a:lnTo>
                  <a:pt x="5941299" y="642665"/>
                </a:lnTo>
                <a:lnTo>
                  <a:pt x="5915063" y="706001"/>
                </a:lnTo>
                <a:lnTo>
                  <a:pt x="5887095" y="768734"/>
                </a:lnTo>
                <a:lnTo>
                  <a:pt x="5857422" y="830832"/>
                </a:lnTo>
                <a:lnTo>
                  <a:pt x="5826055" y="892260"/>
                </a:lnTo>
                <a:lnTo>
                  <a:pt x="5793025" y="952974"/>
                </a:lnTo>
                <a:lnTo>
                  <a:pt x="5758337" y="1012945"/>
                </a:lnTo>
                <a:lnTo>
                  <a:pt x="5722025" y="1072134"/>
                </a:lnTo>
                <a:lnTo>
                  <a:pt x="5684102" y="1130514"/>
                </a:lnTo>
                <a:lnTo>
                  <a:pt x="5644593" y="1188033"/>
                </a:lnTo>
                <a:lnTo>
                  <a:pt x="5603520" y="1244669"/>
                </a:lnTo>
                <a:lnTo>
                  <a:pt x="5560916" y="1300377"/>
                </a:lnTo>
                <a:lnTo>
                  <a:pt x="5516802" y="1355135"/>
                </a:lnTo>
                <a:lnTo>
                  <a:pt x="5471199" y="1408903"/>
                </a:lnTo>
                <a:lnTo>
                  <a:pt x="5424142" y="1461648"/>
                </a:lnTo>
                <a:lnTo>
                  <a:pt x="5375648" y="1513348"/>
                </a:lnTo>
                <a:lnTo>
                  <a:pt x="5325763" y="1563966"/>
                </a:lnTo>
                <a:lnTo>
                  <a:pt x="5274504" y="1613465"/>
                </a:lnTo>
                <a:lnTo>
                  <a:pt x="5221910" y="1661824"/>
                </a:lnTo>
                <a:lnTo>
                  <a:pt x="5168004" y="1709006"/>
                </a:lnTo>
                <a:lnTo>
                  <a:pt x="5112827" y="1754991"/>
                </a:lnTo>
                <a:lnTo>
                  <a:pt x="5056403" y="1799743"/>
                </a:lnTo>
                <a:lnTo>
                  <a:pt x="4998773" y="1843248"/>
                </a:lnTo>
                <a:lnTo>
                  <a:pt x="4939979" y="1885463"/>
                </a:lnTo>
                <a:lnTo>
                  <a:pt x="4880043" y="1926373"/>
                </a:lnTo>
                <a:lnTo>
                  <a:pt x="4819004" y="1965948"/>
                </a:lnTo>
                <a:lnTo>
                  <a:pt x="4756907" y="2004168"/>
                </a:lnTo>
                <a:lnTo>
                  <a:pt x="4693775" y="2041015"/>
                </a:lnTo>
                <a:lnTo>
                  <a:pt x="4629658" y="2076458"/>
                </a:lnTo>
                <a:lnTo>
                  <a:pt x="4564582" y="2110479"/>
                </a:lnTo>
                <a:lnTo>
                  <a:pt x="4498604" y="2143055"/>
                </a:lnTo>
                <a:lnTo>
                  <a:pt x="4431755" y="2174173"/>
                </a:lnTo>
                <a:lnTo>
                  <a:pt x="4364077" y="2203805"/>
                </a:lnTo>
                <a:lnTo>
                  <a:pt x="4295603" y="2231944"/>
                </a:lnTo>
                <a:lnTo>
                  <a:pt x="4226383" y="2258564"/>
                </a:lnTo>
                <a:lnTo>
                  <a:pt x="4156454" y="2283649"/>
                </a:lnTo>
                <a:lnTo>
                  <a:pt x="4085854" y="2307190"/>
                </a:lnTo>
                <a:lnTo>
                  <a:pt x="4014639" y="2329166"/>
                </a:lnTo>
                <a:lnTo>
                  <a:pt x="3942845" y="2349573"/>
                </a:lnTo>
                <a:lnTo>
                  <a:pt x="3870515" y="2368394"/>
                </a:lnTo>
                <a:lnTo>
                  <a:pt x="3797688" y="2385614"/>
                </a:lnTo>
                <a:lnTo>
                  <a:pt x="3724411" y="2401222"/>
                </a:lnTo>
                <a:lnTo>
                  <a:pt x="3650739" y="2415212"/>
                </a:lnTo>
                <a:lnTo>
                  <a:pt x="3576697" y="2427581"/>
                </a:lnTo>
                <a:lnTo>
                  <a:pt x="3502341" y="2438314"/>
                </a:lnTo>
                <a:lnTo>
                  <a:pt x="3427707" y="2447405"/>
                </a:lnTo>
                <a:lnTo>
                  <a:pt x="3352852" y="2454853"/>
                </a:lnTo>
                <a:lnTo>
                  <a:pt x="3277820" y="2460651"/>
                </a:lnTo>
                <a:lnTo>
                  <a:pt x="3202650" y="2464796"/>
                </a:lnTo>
                <a:lnTo>
                  <a:pt x="3127383" y="2467284"/>
                </a:lnTo>
                <a:lnTo>
                  <a:pt x="3052080" y="2468111"/>
                </a:lnTo>
                <a:close/>
              </a:path>
            </a:pathLst>
          </a:custGeom>
          <a:solidFill>
            <a:srgbClr val="E84658"/>
          </a:solidFill>
        </p:spPr>
        <p:txBody>
          <a:bodyPr wrap="square" lIns="0" tIns="0" rIns="0" bIns="0" rtlCol="0"/>
          <a:lstStyle/>
          <a:p>
            <a:endParaRPr/>
          </a:p>
        </p:txBody>
      </p:sp>
      <p:sp>
        <p:nvSpPr>
          <p:cNvPr id="5" name="Rectángulo 4"/>
          <p:cNvSpPr/>
          <p:nvPr/>
        </p:nvSpPr>
        <p:spPr>
          <a:xfrm>
            <a:off x="1214847" y="536562"/>
            <a:ext cx="9731828" cy="3416320"/>
          </a:xfrm>
          <a:prstGeom prst="rect">
            <a:avLst/>
          </a:prstGeom>
        </p:spPr>
        <p:txBody>
          <a:bodyPr wrap="square">
            <a:spAutoFit/>
          </a:bodyPr>
          <a:lstStyle/>
          <a:p>
            <a:pPr algn="just"/>
            <a:r>
              <a:rPr lang="es-MX" sz="2400" b="1" dirty="0"/>
              <a:t>Carga frágil</a:t>
            </a:r>
          </a:p>
          <a:p>
            <a:pPr algn="just"/>
            <a:endParaRPr lang="es-MX" sz="2400" b="1" dirty="0"/>
          </a:p>
          <a:p>
            <a:pPr algn="just"/>
            <a:r>
              <a:rPr lang="es-MX" sz="2400" b="1" dirty="0"/>
              <a:t> </a:t>
            </a:r>
            <a:r>
              <a:rPr lang="es-MX" sz="2400" dirty="0"/>
              <a:t>También es considerada como carga delicada, pero a gran diferencia de la anterior, esta carga tiene el riesgo de romperse durante su manipulación y transporte ocasionado por, vibración o compresión. </a:t>
            </a:r>
          </a:p>
          <a:p>
            <a:pPr algn="just"/>
            <a:endParaRPr lang="es-MX" sz="2400" dirty="0"/>
          </a:p>
          <a:p>
            <a:pPr algn="just"/>
            <a:endParaRPr lang="es-MX" sz="2400" dirty="0"/>
          </a:p>
          <a:p>
            <a:pPr algn="just"/>
            <a:endParaRPr lang="es-MX" sz="2400" dirty="0"/>
          </a:p>
          <a:p>
            <a:pPr algn="just"/>
            <a:endParaRPr lang="es-MX" sz="2400" dirty="0"/>
          </a:p>
        </p:txBody>
      </p:sp>
      <p:pic>
        <p:nvPicPr>
          <p:cNvPr id="2" name="Imagen 1"/>
          <p:cNvPicPr>
            <a:picLocks noChangeAspect="1"/>
          </p:cNvPicPr>
          <p:nvPr/>
        </p:nvPicPr>
        <p:blipFill>
          <a:blip r:embed="rId2"/>
          <a:stretch>
            <a:fillRect/>
          </a:stretch>
        </p:blipFill>
        <p:spPr>
          <a:xfrm>
            <a:off x="2490651" y="2422937"/>
            <a:ext cx="2438400" cy="1876425"/>
          </a:xfrm>
          <a:prstGeom prst="rect">
            <a:avLst/>
          </a:prstGeom>
        </p:spPr>
      </p:pic>
      <p:sp>
        <p:nvSpPr>
          <p:cNvPr id="7" name="Rectángulo 6"/>
          <p:cNvSpPr/>
          <p:nvPr/>
        </p:nvSpPr>
        <p:spPr>
          <a:xfrm>
            <a:off x="5142410" y="5030587"/>
            <a:ext cx="6096000" cy="1785104"/>
          </a:xfrm>
          <a:prstGeom prst="rect">
            <a:avLst/>
          </a:prstGeom>
        </p:spPr>
        <p:txBody>
          <a:bodyPr>
            <a:spAutoFit/>
          </a:bodyPr>
          <a:lstStyle/>
          <a:p>
            <a:pPr algn="just"/>
            <a:r>
              <a:rPr lang="es-MX" sz="2200" dirty="0"/>
              <a:t>Su tamaño, forma y espesor del embalaje externo pueden elevar en forma considerable el factor de riesgo. La carga se protege adecuadamente si se rodea con una cantidad suficiente de material para amortiguación. </a:t>
            </a:r>
            <a:endParaRPr lang="es-CO" sz="2200" dirty="0"/>
          </a:p>
        </p:txBody>
      </p:sp>
      <p:sp>
        <p:nvSpPr>
          <p:cNvPr id="9" name="Rectángulo 8"/>
          <p:cNvSpPr/>
          <p:nvPr/>
        </p:nvSpPr>
        <p:spPr>
          <a:xfrm>
            <a:off x="3246191" y="4251646"/>
            <a:ext cx="1038426" cy="369332"/>
          </a:xfrm>
          <a:prstGeom prst="rect">
            <a:avLst/>
          </a:prstGeom>
        </p:spPr>
        <p:txBody>
          <a:bodyPr wrap="none">
            <a:spAutoFit/>
          </a:bodyPr>
          <a:lstStyle/>
          <a:p>
            <a:r>
              <a:rPr lang="es-MX" dirty="0"/>
              <a:t>impactos</a:t>
            </a:r>
            <a:endParaRPr lang="es-CO" dirty="0"/>
          </a:p>
        </p:txBody>
      </p:sp>
      <p:pic>
        <p:nvPicPr>
          <p:cNvPr id="10" name="Imagen 9"/>
          <p:cNvPicPr>
            <a:picLocks noChangeAspect="1"/>
          </p:cNvPicPr>
          <p:nvPr/>
        </p:nvPicPr>
        <p:blipFill>
          <a:blip r:embed="rId3"/>
          <a:stretch>
            <a:fillRect/>
          </a:stretch>
        </p:blipFill>
        <p:spPr>
          <a:xfrm>
            <a:off x="6813230" y="2407877"/>
            <a:ext cx="2517125" cy="2190249"/>
          </a:xfrm>
          <a:prstGeom prst="rect">
            <a:avLst/>
          </a:prstGeom>
        </p:spPr>
      </p:pic>
      <p:sp>
        <p:nvSpPr>
          <p:cNvPr id="11" name="Rectángulo 10"/>
          <p:cNvSpPr/>
          <p:nvPr/>
        </p:nvSpPr>
        <p:spPr>
          <a:xfrm>
            <a:off x="7350255" y="4661255"/>
            <a:ext cx="1096839" cy="369332"/>
          </a:xfrm>
          <a:prstGeom prst="rect">
            <a:avLst/>
          </a:prstGeom>
        </p:spPr>
        <p:txBody>
          <a:bodyPr wrap="none">
            <a:spAutoFit/>
          </a:bodyPr>
          <a:lstStyle/>
          <a:p>
            <a:r>
              <a:rPr lang="es-MX" dirty="0"/>
              <a:t>vibración </a:t>
            </a:r>
            <a:endParaRPr lang="es-CO" dirty="0"/>
          </a:p>
        </p:txBody>
      </p:sp>
    </p:spTree>
    <p:extLst>
      <p:ext uri="{BB962C8B-B14F-4D97-AF65-F5344CB8AC3E}">
        <p14:creationId xmlns:p14="http://schemas.microsoft.com/office/powerpoint/2010/main" val="2142575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503544" y="3833528"/>
            <a:ext cx="3410630" cy="1477328"/>
          </a:xfrm>
          <a:prstGeom prst="rect">
            <a:avLst/>
          </a:prstGeom>
        </p:spPr>
        <p:txBody>
          <a:bodyPr wrap="square">
            <a:spAutoFit/>
          </a:bodyPr>
          <a:lstStyle/>
          <a:p>
            <a:pPr algn="just"/>
            <a:r>
              <a:rPr lang="es-MX" dirty="0"/>
              <a:t>RELLENO SUELTO: rellena y protege con total seguridad uno o</a:t>
            </a:r>
          </a:p>
          <a:p>
            <a:pPr algn="just"/>
            <a:r>
              <a:rPr lang="es-MX" dirty="0"/>
              <a:t>varios productos. Es adecuado para empacar objetos frágiles y delicados. Absorben los golpes.</a:t>
            </a:r>
            <a:endParaRPr lang="es-CO" dirty="0"/>
          </a:p>
        </p:txBody>
      </p:sp>
      <p:pic>
        <p:nvPicPr>
          <p:cNvPr id="6" name="Imagen 5"/>
          <p:cNvPicPr>
            <a:picLocks noChangeAspect="1"/>
          </p:cNvPicPr>
          <p:nvPr/>
        </p:nvPicPr>
        <p:blipFill>
          <a:blip r:embed="rId2"/>
          <a:stretch>
            <a:fillRect/>
          </a:stretch>
        </p:blipFill>
        <p:spPr>
          <a:xfrm>
            <a:off x="7994092" y="175231"/>
            <a:ext cx="4093405" cy="3219714"/>
          </a:xfrm>
          <a:prstGeom prst="rect">
            <a:avLst/>
          </a:prstGeom>
        </p:spPr>
      </p:pic>
      <p:sp>
        <p:nvSpPr>
          <p:cNvPr id="10" name="Rectángulo 9"/>
          <p:cNvSpPr/>
          <p:nvPr/>
        </p:nvSpPr>
        <p:spPr>
          <a:xfrm>
            <a:off x="258641" y="3980662"/>
            <a:ext cx="3048000" cy="1477328"/>
          </a:xfrm>
          <a:prstGeom prst="rect">
            <a:avLst/>
          </a:prstGeom>
        </p:spPr>
        <p:txBody>
          <a:bodyPr wrap="square">
            <a:spAutoFit/>
          </a:bodyPr>
          <a:lstStyle/>
          <a:p>
            <a:pPr algn="just"/>
            <a:r>
              <a:rPr lang="es-MX" dirty="0"/>
              <a:t>DIVISIONES DE CARTÓN: se usan para dividir los productos</a:t>
            </a:r>
          </a:p>
          <a:p>
            <a:pPr algn="just"/>
            <a:r>
              <a:rPr lang="es-MX" dirty="0"/>
              <a:t>que van dentro de su caja y evitar que se rompan golpeándose uno con otro. </a:t>
            </a:r>
          </a:p>
        </p:txBody>
      </p:sp>
      <p:pic>
        <p:nvPicPr>
          <p:cNvPr id="25602" name="Picture 2" descr="Cajas con divisiones – Bemposta, Embalajes y cajas de cartón corrugado"/>
          <p:cNvPicPr>
            <a:picLocks noChangeAspect="1" noChangeArrowheads="1"/>
          </p:cNvPicPr>
          <p:nvPr/>
        </p:nvPicPr>
        <p:blipFill rotWithShape="1">
          <a:blip r:embed="rId3">
            <a:extLst>
              <a:ext uri="{28A0092B-C50C-407E-A947-70E740481C1C}">
                <a14:useLocalDpi xmlns:a14="http://schemas.microsoft.com/office/drawing/2010/main" val="0"/>
              </a:ext>
            </a:extLst>
          </a:blip>
          <a:srcRect l="10688" t="11763" r="5474" b="13883"/>
          <a:stretch/>
        </p:blipFill>
        <p:spPr bwMode="auto">
          <a:xfrm>
            <a:off x="31631" y="-54155"/>
            <a:ext cx="3168769" cy="25280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3992777" y="1324313"/>
            <a:ext cx="3574869" cy="1754326"/>
          </a:xfrm>
          <a:prstGeom prst="rect">
            <a:avLst/>
          </a:prstGeom>
        </p:spPr>
        <p:txBody>
          <a:bodyPr wrap="square">
            <a:spAutoFit/>
          </a:bodyPr>
          <a:lstStyle/>
          <a:p>
            <a:r>
              <a:rPr lang="es-MX" dirty="0"/>
              <a:t>SEPARADOR CARTÓN CORRUGADO:</a:t>
            </a:r>
          </a:p>
          <a:p>
            <a:pPr algn="just"/>
            <a:r>
              <a:rPr lang="es-MX" dirty="0"/>
              <a:t>son útiles para separar, apoyar y proteger los productos en una caja.</a:t>
            </a:r>
          </a:p>
          <a:p>
            <a:r>
              <a:rPr lang="es-MX" dirty="0"/>
              <a:t>Aporta rigidez; ya sea en el fondo o</a:t>
            </a:r>
          </a:p>
          <a:p>
            <a:pPr algn="just"/>
            <a:r>
              <a:rPr lang="es-MX" dirty="0"/>
              <a:t>encima de una caja, refuerza su embalaje.</a:t>
            </a:r>
          </a:p>
        </p:txBody>
      </p:sp>
      <p:pic>
        <p:nvPicPr>
          <p:cNvPr id="12" name="Imagen 11"/>
          <p:cNvPicPr>
            <a:picLocks noChangeAspect="1"/>
          </p:cNvPicPr>
          <p:nvPr/>
        </p:nvPicPr>
        <p:blipFill>
          <a:blip r:embed="rId4"/>
          <a:stretch>
            <a:fillRect/>
          </a:stretch>
        </p:blipFill>
        <p:spPr>
          <a:xfrm>
            <a:off x="4040572" y="3595229"/>
            <a:ext cx="3914934" cy="2936200"/>
          </a:xfrm>
          <a:prstGeom prst="rect">
            <a:avLst/>
          </a:prstGeom>
        </p:spPr>
      </p:pic>
      <p:pic>
        <p:nvPicPr>
          <p:cNvPr id="13" name="Imagen 12"/>
          <p:cNvPicPr>
            <a:picLocks noChangeAspect="1"/>
          </p:cNvPicPr>
          <p:nvPr/>
        </p:nvPicPr>
        <p:blipFill>
          <a:blip r:embed="rId5"/>
          <a:stretch>
            <a:fillRect/>
          </a:stretch>
        </p:blipFill>
        <p:spPr>
          <a:xfrm>
            <a:off x="865560" y="1785088"/>
            <a:ext cx="3503989" cy="2511192"/>
          </a:xfrm>
          <a:prstGeom prst="rect">
            <a:avLst/>
          </a:prstGeom>
        </p:spPr>
      </p:pic>
    </p:spTree>
    <p:extLst>
      <p:ext uri="{BB962C8B-B14F-4D97-AF65-F5344CB8AC3E}">
        <p14:creationId xmlns:p14="http://schemas.microsoft.com/office/powerpoint/2010/main" val="1053645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161238" y="2401095"/>
            <a:ext cx="2791276" cy="2092235"/>
          </a:xfrm>
          <a:prstGeom prst="rect">
            <a:avLst/>
          </a:prstGeom>
        </p:spPr>
      </p:pic>
      <p:pic>
        <p:nvPicPr>
          <p:cNvPr id="3" name="Imagen 2"/>
          <p:cNvPicPr>
            <a:picLocks noChangeAspect="1"/>
          </p:cNvPicPr>
          <p:nvPr/>
        </p:nvPicPr>
        <p:blipFill>
          <a:blip r:embed="rId3"/>
          <a:stretch>
            <a:fillRect/>
          </a:stretch>
        </p:blipFill>
        <p:spPr>
          <a:xfrm>
            <a:off x="9304731" y="4688238"/>
            <a:ext cx="2504289" cy="2092235"/>
          </a:xfrm>
          <a:prstGeom prst="rect">
            <a:avLst/>
          </a:prstGeom>
        </p:spPr>
      </p:pic>
      <p:pic>
        <p:nvPicPr>
          <p:cNvPr id="4" name="Imagen 3"/>
          <p:cNvPicPr>
            <a:picLocks noChangeAspect="1"/>
          </p:cNvPicPr>
          <p:nvPr/>
        </p:nvPicPr>
        <p:blipFill>
          <a:blip r:embed="rId4"/>
          <a:stretch>
            <a:fillRect/>
          </a:stretch>
        </p:blipFill>
        <p:spPr>
          <a:xfrm>
            <a:off x="0" y="3475164"/>
            <a:ext cx="3768110" cy="2963849"/>
          </a:xfrm>
          <a:prstGeom prst="rect">
            <a:avLst/>
          </a:prstGeom>
        </p:spPr>
      </p:pic>
      <p:sp>
        <p:nvSpPr>
          <p:cNvPr id="5" name="Rectángulo 4"/>
          <p:cNvSpPr/>
          <p:nvPr/>
        </p:nvSpPr>
        <p:spPr>
          <a:xfrm>
            <a:off x="336935" y="861889"/>
            <a:ext cx="3836126" cy="2585323"/>
          </a:xfrm>
          <a:prstGeom prst="rect">
            <a:avLst/>
          </a:prstGeom>
        </p:spPr>
        <p:txBody>
          <a:bodyPr wrap="square">
            <a:spAutoFit/>
          </a:bodyPr>
          <a:lstStyle/>
          <a:p>
            <a:pPr algn="just"/>
            <a:r>
              <a:rPr lang="es-MX" dirty="0"/>
              <a:t>BURBUJA PLÁSTICA: ideal para proteger productos ligeros con superficie no delicada. Coloque varias capas para que el producto quede protegido contra impactos y no olvide proteger los bordes y esquinas.</a:t>
            </a:r>
          </a:p>
          <a:p>
            <a:pPr algn="just"/>
            <a:r>
              <a:rPr lang="es-MX" dirty="0"/>
              <a:t>Si el empaque es para múltiples artículos, envuelva cada uno por separado</a:t>
            </a:r>
            <a:endParaRPr lang="es-CO" dirty="0"/>
          </a:p>
        </p:txBody>
      </p:sp>
      <p:sp>
        <p:nvSpPr>
          <p:cNvPr id="6" name="Rectángulo 5"/>
          <p:cNvSpPr/>
          <p:nvPr/>
        </p:nvSpPr>
        <p:spPr>
          <a:xfrm>
            <a:off x="4618357" y="4657733"/>
            <a:ext cx="3836126" cy="1477328"/>
          </a:xfrm>
          <a:prstGeom prst="rect">
            <a:avLst/>
          </a:prstGeom>
        </p:spPr>
        <p:txBody>
          <a:bodyPr wrap="square">
            <a:spAutoFit/>
          </a:bodyPr>
          <a:lstStyle/>
          <a:p>
            <a:r>
              <a:rPr lang="es-MX" dirty="0"/>
              <a:t>ESPUMA DE POLIETILENO O HIELO SECO: permite fijar los productos al mismo tiempo que garantiza una perfecta protección contra los golpes e impide la fricción.</a:t>
            </a:r>
            <a:endParaRPr lang="es-CO" dirty="0"/>
          </a:p>
        </p:txBody>
      </p:sp>
      <p:pic>
        <p:nvPicPr>
          <p:cNvPr id="7" name="Imagen 6"/>
          <p:cNvPicPr>
            <a:picLocks noChangeAspect="1"/>
          </p:cNvPicPr>
          <p:nvPr/>
        </p:nvPicPr>
        <p:blipFill>
          <a:blip r:embed="rId5"/>
          <a:stretch>
            <a:fillRect/>
          </a:stretch>
        </p:blipFill>
        <p:spPr>
          <a:xfrm>
            <a:off x="4491442" y="1468049"/>
            <a:ext cx="4089957" cy="2550931"/>
          </a:xfrm>
          <a:prstGeom prst="rect">
            <a:avLst/>
          </a:prstGeom>
        </p:spPr>
      </p:pic>
      <p:pic>
        <p:nvPicPr>
          <p:cNvPr id="8" name="Imagen 7"/>
          <p:cNvPicPr>
            <a:picLocks noChangeAspect="1"/>
          </p:cNvPicPr>
          <p:nvPr/>
        </p:nvPicPr>
        <p:blipFill>
          <a:blip r:embed="rId6"/>
          <a:stretch>
            <a:fillRect/>
          </a:stretch>
        </p:blipFill>
        <p:spPr>
          <a:xfrm>
            <a:off x="9161238" y="0"/>
            <a:ext cx="2882716" cy="2189970"/>
          </a:xfrm>
          <a:prstGeom prst="rect">
            <a:avLst/>
          </a:prstGeom>
        </p:spPr>
      </p:pic>
    </p:spTree>
    <p:extLst>
      <p:ext uri="{BB962C8B-B14F-4D97-AF65-F5344CB8AC3E}">
        <p14:creationId xmlns:p14="http://schemas.microsoft.com/office/powerpoint/2010/main" val="239789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48E5F4-1035-9A7D-1D36-0D582FB136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76" t="1867" r="7476" b="2584"/>
          <a:stretch/>
        </p:blipFill>
        <p:spPr bwMode="auto">
          <a:xfrm>
            <a:off x="-26902" y="-26617"/>
            <a:ext cx="1221890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2532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z-terzer-pictograma-comercio-internacional"/>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462416" y="384176"/>
            <a:ext cx="10991396" cy="6210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70858" y="1900514"/>
            <a:ext cx="10784114" cy="4832092"/>
          </a:xfrm>
          <a:prstGeom prst="rect">
            <a:avLst/>
          </a:prstGeom>
          <a:solidFill>
            <a:schemeClr val="bg1"/>
          </a:solidFill>
        </p:spPr>
        <p:txBody>
          <a:bodyPr wrap="square">
            <a:spAutoFit/>
          </a:bodyPr>
          <a:lstStyle/>
          <a:p>
            <a:pPr fontAlgn="base"/>
            <a:r>
              <a:rPr lang="es-MX" sz="2200" b="1" cap="all" dirty="0">
                <a:solidFill>
                  <a:srgbClr val="111111"/>
                </a:solidFill>
                <a:latin typeface="Bebas Neue"/>
              </a:rPr>
              <a:t>PICTOGRAMAS MÁS UTILIZADOS EN EL COMERCIO INTERNACIONAL</a:t>
            </a:r>
          </a:p>
          <a:p>
            <a:pPr algn="just" fontAlgn="base"/>
            <a:endParaRPr lang="es-MX" sz="2200" b="1" cap="all" dirty="0">
              <a:solidFill>
                <a:srgbClr val="111111"/>
              </a:solidFill>
              <a:latin typeface="Bebas Neue"/>
            </a:endParaRPr>
          </a:p>
          <a:p>
            <a:pPr fontAlgn="base"/>
            <a:r>
              <a:rPr lang="es-MX" sz="2200" b="1" dirty="0">
                <a:solidFill>
                  <a:srgbClr val="111111"/>
                </a:solidFill>
                <a:latin typeface="Roboto"/>
              </a:rPr>
              <a:t>Las marcas o símbolos son el conjunto de normas que deben colocarse al  empaque de la mercancía en el transporte internacional.</a:t>
            </a:r>
          </a:p>
          <a:p>
            <a:pPr fontAlgn="base"/>
            <a:endParaRPr lang="es-MX" sz="2200" b="1" dirty="0">
              <a:solidFill>
                <a:srgbClr val="111111"/>
              </a:solidFill>
              <a:latin typeface="Roboto"/>
            </a:endParaRPr>
          </a:p>
          <a:p>
            <a:pPr algn="just" fontAlgn="base"/>
            <a:r>
              <a:rPr lang="es-MX" sz="2200" b="1" dirty="0">
                <a:solidFill>
                  <a:srgbClr val="111111"/>
                </a:solidFill>
                <a:latin typeface="Roboto"/>
              </a:rPr>
              <a:t>Según la Asociación Latinoamericana de Integración (</a:t>
            </a:r>
            <a:r>
              <a:rPr lang="es-MX" sz="2200" b="1" dirty="0" err="1">
                <a:solidFill>
                  <a:srgbClr val="111111"/>
                </a:solidFill>
                <a:latin typeface="Roboto"/>
              </a:rPr>
              <a:t>Aladi</a:t>
            </a:r>
            <a:r>
              <a:rPr lang="es-MX" sz="2200" b="1" dirty="0">
                <a:solidFill>
                  <a:srgbClr val="111111"/>
                </a:solidFill>
                <a:latin typeface="Roboto"/>
              </a:rPr>
              <a:t>), el marcado es la forma de identificar  cada pieza de la carga, de manera que esta llegue al destino correcto en condiciones óptimas y así evitar inconvenientes al momento de manipularlas.</a:t>
            </a:r>
          </a:p>
          <a:p>
            <a:pPr fontAlgn="base"/>
            <a:endParaRPr lang="es-MX" sz="2200" b="1" dirty="0">
              <a:solidFill>
                <a:srgbClr val="111111"/>
              </a:solidFill>
              <a:latin typeface="Roboto"/>
            </a:endParaRPr>
          </a:p>
          <a:p>
            <a:pPr algn="just" fontAlgn="base"/>
            <a:r>
              <a:rPr lang="es-MX" sz="2200" b="1" dirty="0">
                <a:solidFill>
                  <a:srgbClr val="111111"/>
                </a:solidFill>
                <a:latin typeface="Roboto"/>
              </a:rPr>
              <a:t>Estos símbolos fueron desarrollados por las normas ISO 780-1983</a:t>
            </a:r>
            <a:br>
              <a:rPr lang="es-MX" sz="2200" b="1" dirty="0">
                <a:solidFill>
                  <a:srgbClr val="111111"/>
                </a:solidFill>
                <a:latin typeface="Roboto"/>
              </a:rPr>
            </a:br>
            <a:r>
              <a:rPr lang="es-MX" sz="2200" b="1" dirty="0">
                <a:solidFill>
                  <a:srgbClr val="111111"/>
                </a:solidFill>
                <a:latin typeface="Roboto"/>
              </a:rPr>
              <a:t>e ISO 7000-1994 como un conjunto de imágenes usadas convencionalmente</a:t>
            </a:r>
            <a:br>
              <a:rPr lang="es-MX" sz="2200" b="1" dirty="0">
                <a:solidFill>
                  <a:srgbClr val="111111"/>
                </a:solidFill>
                <a:latin typeface="Roboto"/>
              </a:rPr>
            </a:br>
            <a:r>
              <a:rPr lang="es-MX" sz="2200" b="1" dirty="0">
                <a:solidFill>
                  <a:srgbClr val="111111"/>
                </a:solidFill>
                <a:latin typeface="Roboto"/>
              </a:rPr>
              <a:t>para el marcado de la carga a transportar, con el fin de resolver problemas de idioma.</a:t>
            </a:r>
            <a:endParaRPr lang="es-MX" sz="2200" b="1" i="0" dirty="0">
              <a:solidFill>
                <a:srgbClr val="111111"/>
              </a:solidFill>
              <a:effectLst/>
              <a:latin typeface="Roboto"/>
            </a:endParaRPr>
          </a:p>
        </p:txBody>
      </p:sp>
    </p:spTree>
    <p:extLst>
      <p:ext uri="{BB962C8B-B14F-4D97-AF65-F5344CB8AC3E}">
        <p14:creationId xmlns:p14="http://schemas.microsoft.com/office/powerpoint/2010/main" val="3248603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z-terzer-pictograma-comercio-internac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088572"/>
            <a:ext cx="10991396" cy="5621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48343" y="216265"/>
            <a:ext cx="11001828" cy="646331"/>
          </a:xfrm>
          <a:prstGeom prst="rect">
            <a:avLst/>
          </a:prstGeom>
        </p:spPr>
        <p:txBody>
          <a:bodyPr wrap="square">
            <a:spAutoFit/>
          </a:bodyPr>
          <a:lstStyle/>
          <a:p>
            <a:r>
              <a:rPr lang="es-MX" dirty="0"/>
              <a:t>Estos pictogramas universales colocados debidamente en la caja sirven de orientación para la perfecta manipulación de la carga, ya que no van acompañados de palabras escritas y son atendibles en cualquier parte. </a:t>
            </a:r>
          </a:p>
        </p:txBody>
      </p:sp>
    </p:spTree>
    <p:extLst>
      <p:ext uri="{BB962C8B-B14F-4D97-AF65-F5344CB8AC3E}">
        <p14:creationId xmlns:p14="http://schemas.microsoft.com/office/powerpoint/2010/main" val="2867502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42483" y="337458"/>
            <a:ext cx="4752975" cy="6096000"/>
          </a:xfrm>
          <a:prstGeom prst="rect">
            <a:avLst/>
          </a:prstGeom>
        </p:spPr>
      </p:pic>
      <p:pic>
        <p:nvPicPr>
          <p:cNvPr id="3" name="Imagen 2"/>
          <p:cNvPicPr>
            <a:picLocks noChangeAspect="1"/>
          </p:cNvPicPr>
          <p:nvPr/>
        </p:nvPicPr>
        <p:blipFill>
          <a:blip r:embed="rId3"/>
          <a:stretch>
            <a:fillRect/>
          </a:stretch>
        </p:blipFill>
        <p:spPr>
          <a:xfrm>
            <a:off x="6007326" y="337458"/>
            <a:ext cx="4676775" cy="6096000"/>
          </a:xfrm>
          <a:prstGeom prst="rect">
            <a:avLst/>
          </a:prstGeom>
        </p:spPr>
      </p:pic>
    </p:spTree>
    <p:extLst>
      <p:ext uri="{BB962C8B-B14F-4D97-AF65-F5344CB8AC3E}">
        <p14:creationId xmlns:p14="http://schemas.microsoft.com/office/powerpoint/2010/main" val="21662029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73942" y="0"/>
            <a:ext cx="8679543" cy="6516460"/>
          </a:xfrm>
          <a:prstGeom prst="rect">
            <a:avLst/>
          </a:prstGeom>
        </p:spPr>
      </p:pic>
    </p:spTree>
    <p:extLst>
      <p:ext uri="{BB962C8B-B14F-4D97-AF65-F5344CB8AC3E}">
        <p14:creationId xmlns:p14="http://schemas.microsoft.com/office/powerpoint/2010/main" val="2178508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6775" r="15351"/>
          <a:stretch/>
        </p:blipFill>
        <p:spPr>
          <a:xfrm>
            <a:off x="1146630" y="385401"/>
            <a:ext cx="9622970" cy="5691040"/>
          </a:xfrm>
          <a:prstGeom prst="rect">
            <a:avLst/>
          </a:prstGeom>
        </p:spPr>
      </p:pic>
    </p:spTree>
    <p:extLst>
      <p:ext uri="{BB962C8B-B14F-4D97-AF65-F5344CB8AC3E}">
        <p14:creationId xmlns:p14="http://schemas.microsoft.com/office/powerpoint/2010/main" val="3704863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4488" y="2293257"/>
            <a:ext cx="5878286" cy="1938992"/>
          </a:xfrm>
          <a:prstGeom prst="rect">
            <a:avLst/>
          </a:prstGeom>
          <a:noFill/>
        </p:spPr>
        <p:txBody>
          <a:bodyPr wrap="square" rtlCol="0">
            <a:spAutoFit/>
          </a:bodyPr>
          <a:lstStyle/>
          <a:p>
            <a:pPr algn="ctr"/>
            <a:r>
              <a:rPr lang="es-CO" sz="6000" dirty="0"/>
              <a:t>VEHÍCULOS PARA CARGA </a:t>
            </a:r>
          </a:p>
        </p:txBody>
      </p:sp>
      <p:pic>
        <p:nvPicPr>
          <p:cNvPr id="3" name="Imagen 2"/>
          <p:cNvPicPr>
            <a:picLocks noChangeAspect="1"/>
          </p:cNvPicPr>
          <p:nvPr/>
        </p:nvPicPr>
        <p:blipFill rotWithShape="1">
          <a:blip r:embed="rId2"/>
          <a:srcRect t="19162"/>
          <a:stretch/>
        </p:blipFill>
        <p:spPr>
          <a:xfrm>
            <a:off x="6052774" y="94343"/>
            <a:ext cx="6139226" cy="6763657"/>
          </a:xfrm>
          <a:prstGeom prst="rect">
            <a:avLst/>
          </a:prstGeom>
        </p:spPr>
      </p:pic>
    </p:spTree>
    <p:extLst>
      <p:ext uri="{BB962C8B-B14F-4D97-AF65-F5344CB8AC3E}">
        <p14:creationId xmlns:p14="http://schemas.microsoft.com/office/powerpoint/2010/main" val="2917519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34562" y="1293669"/>
            <a:ext cx="8124281" cy="5313591"/>
          </a:xfrm>
          <a:prstGeom prst="rect">
            <a:avLst/>
          </a:prstGeom>
        </p:spPr>
      </p:pic>
      <p:sp>
        <p:nvSpPr>
          <p:cNvPr id="3" name="Rectángulo 2"/>
          <p:cNvSpPr/>
          <p:nvPr/>
        </p:nvSpPr>
        <p:spPr>
          <a:xfrm>
            <a:off x="2377440" y="93340"/>
            <a:ext cx="9640389" cy="1200329"/>
          </a:xfrm>
          <a:prstGeom prst="rect">
            <a:avLst/>
          </a:prstGeom>
        </p:spPr>
        <p:txBody>
          <a:bodyPr wrap="square">
            <a:spAutoFit/>
          </a:bodyPr>
          <a:lstStyle/>
          <a:p>
            <a:r>
              <a:rPr lang="es-MX" dirty="0"/>
              <a:t>Con el primer dígito se designa el número de ejes del camión o del </a:t>
            </a:r>
            <a:r>
              <a:rPr lang="es-MX" dirty="0" err="1"/>
              <a:t>tractocamión</a:t>
            </a:r>
            <a:r>
              <a:rPr lang="es-MX" dirty="0"/>
              <a:t> (Cabezote).</a:t>
            </a:r>
          </a:p>
          <a:p>
            <a:r>
              <a:rPr lang="es-MX" dirty="0"/>
              <a:t>B. La letra S significa semirremolque y el dígito inmediato indica el número de sus ejes.</a:t>
            </a:r>
          </a:p>
          <a:p>
            <a:r>
              <a:rPr lang="es-MX" dirty="0"/>
              <a:t>C. La letra R significa remolque y el dígito inmediato indica el número de sus ejes.</a:t>
            </a:r>
          </a:p>
          <a:p>
            <a:r>
              <a:rPr lang="es-MX" dirty="0"/>
              <a:t>D. La letra B significa remolque balanceado y el dígito inmediato indica el número de sus ejes.</a:t>
            </a:r>
            <a:endParaRPr lang="es-CO" dirty="0"/>
          </a:p>
        </p:txBody>
      </p:sp>
    </p:spTree>
    <p:extLst>
      <p:ext uri="{BB962C8B-B14F-4D97-AF65-F5344CB8AC3E}">
        <p14:creationId xmlns:p14="http://schemas.microsoft.com/office/powerpoint/2010/main" val="504622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22960" y="29260"/>
            <a:ext cx="10424160" cy="6879945"/>
          </a:xfrm>
          <a:prstGeom prst="rect">
            <a:avLst/>
          </a:prstGeom>
        </p:spPr>
      </p:pic>
    </p:spTree>
    <p:extLst>
      <p:ext uri="{BB962C8B-B14F-4D97-AF65-F5344CB8AC3E}">
        <p14:creationId xmlns:p14="http://schemas.microsoft.com/office/powerpoint/2010/main" val="928209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57551" y="391884"/>
            <a:ext cx="11107580" cy="6322395"/>
          </a:xfrm>
          <a:prstGeom prst="rect">
            <a:avLst/>
          </a:prstGeom>
        </p:spPr>
      </p:pic>
    </p:spTree>
    <p:extLst>
      <p:ext uri="{BB962C8B-B14F-4D97-AF65-F5344CB8AC3E}">
        <p14:creationId xmlns:p14="http://schemas.microsoft.com/office/powerpoint/2010/main" val="1537561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a:p>
        </p:txBody>
      </p:sp>
      <p:pic>
        <p:nvPicPr>
          <p:cNvPr id="4" name="Imagen 3"/>
          <p:cNvPicPr>
            <a:picLocks noChangeAspect="1"/>
          </p:cNvPicPr>
          <p:nvPr/>
        </p:nvPicPr>
        <p:blipFill rotWithShape="1">
          <a:blip r:embed="rId2"/>
          <a:srcRect l="14026" t="29230" r="35058" b="5347"/>
          <a:stretch/>
        </p:blipFill>
        <p:spPr>
          <a:xfrm>
            <a:off x="365760" y="0"/>
            <a:ext cx="11826240" cy="6867910"/>
          </a:xfrm>
          <a:prstGeom prst="rect">
            <a:avLst/>
          </a:prstGeom>
        </p:spPr>
      </p:pic>
    </p:spTree>
    <p:extLst>
      <p:ext uri="{BB962C8B-B14F-4D97-AF65-F5344CB8AC3E}">
        <p14:creationId xmlns:p14="http://schemas.microsoft.com/office/powerpoint/2010/main" val="45160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IPO DE CARGA Y ENVASE | ADORNOS DE CERÁMICA">
            <a:extLst>
              <a:ext uri="{FF2B5EF4-FFF2-40B4-BE49-F238E27FC236}">
                <a16:creationId xmlns:a16="http://schemas.microsoft.com/office/drawing/2014/main" id="{445E7A57-8BBC-4CE3-BB21-BB0C5527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87" y="518805"/>
            <a:ext cx="8834284" cy="586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9187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lstStyle/>
          <a:p>
            <a:endParaRPr lang="es-CO" dirty="0"/>
          </a:p>
        </p:txBody>
      </p:sp>
      <p:pic>
        <p:nvPicPr>
          <p:cNvPr id="4" name="Imagen 3"/>
          <p:cNvPicPr>
            <a:picLocks noChangeAspect="1"/>
          </p:cNvPicPr>
          <p:nvPr/>
        </p:nvPicPr>
        <p:blipFill rotWithShape="1">
          <a:blip r:embed="rId3"/>
          <a:srcRect l="11813" t="30270" r="35611" b="5347"/>
          <a:stretch/>
        </p:blipFill>
        <p:spPr>
          <a:xfrm>
            <a:off x="169816" y="0"/>
            <a:ext cx="11900263" cy="6858000"/>
          </a:xfrm>
          <a:prstGeom prst="rect">
            <a:avLst/>
          </a:prstGeom>
        </p:spPr>
      </p:pic>
    </p:spTree>
    <p:extLst>
      <p:ext uri="{BB962C8B-B14F-4D97-AF65-F5344CB8AC3E}">
        <p14:creationId xmlns:p14="http://schemas.microsoft.com/office/powerpoint/2010/main" val="1465124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9046" t="45846" r="31737" b="13655"/>
          <a:stretch/>
        </p:blipFill>
        <p:spPr>
          <a:xfrm>
            <a:off x="717869" y="865758"/>
            <a:ext cx="11315258" cy="4124253"/>
          </a:xfrm>
          <a:prstGeom prst="rect">
            <a:avLst/>
          </a:prstGeom>
        </p:spPr>
      </p:pic>
    </p:spTree>
    <p:extLst>
      <p:ext uri="{BB962C8B-B14F-4D97-AF65-F5344CB8AC3E}">
        <p14:creationId xmlns:p14="http://schemas.microsoft.com/office/powerpoint/2010/main" val="73985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1184" t="38577" r="32290" b="16769"/>
          <a:stretch/>
        </p:blipFill>
        <p:spPr>
          <a:xfrm>
            <a:off x="679269" y="-105790"/>
            <a:ext cx="11103428" cy="6728659"/>
          </a:xfrm>
          <a:prstGeom prst="rect">
            <a:avLst/>
          </a:prstGeom>
        </p:spPr>
      </p:pic>
    </p:spTree>
    <p:extLst>
      <p:ext uri="{BB962C8B-B14F-4D97-AF65-F5344CB8AC3E}">
        <p14:creationId xmlns:p14="http://schemas.microsoft.com/office/powerpoint/2010/main" val="455282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920" t="44808" r="35057" b="12616"/>
          <a:stretch/>
        </p:blipFill>
        <p:spPr>
          <a:xfrm>
            <a:off x="421904" y="638070"/>
            <a:ext cx="11473625" cy="5298496"/>
          </a:xfrm>
          <a:prstGeom prst="rect">
            <a:avLst/>
          </a:prstGeom>
        </p:spPr>
      </p:pic>
      <p:sp>
        <p:nvSpPr>
          <p:cNvPr id="3" name="Rectángulo 2"/>
          <p:cNvSpPr/>
          <p:nvPr/>
        </p:nvSpPr>
        <p:spPr>
          <a:xfrm>
            <a:off x="1524000" y="6309320"/>
            <a:ext cx="8622704" cy="369332"/>
          </a:xfrm>
          <a:prstGeom prst="rect">
            <a:avLst/>
          </a:prstGeom>
        </p:spPr>
        <p:txBody>
          <a:bodyPr wrap="square">
            <a:spAutoFit/>
          </a:bodyPr>
          <a:lstStyle/>
          <a:p>
            <a:r>
              <a:rPr lang="es-CO" dirty="0"/>
              <a:t>http://www.gpiberia.es/tipos-de-camiones-de-carga-infografia/</a:t>
            </a:r>
          </a:p>
        </p:txBody>
      </p:sp>
    </p:spTree>
    <p:extLst>
      <p:ext uri="{BB962C8B-B14F-4D97-AF65-F5344CB8AC3E}">
        <p14:creationId xmlns:p14="http://schemas.microsoft.com/office/powerpoint/2010/main" val="2821264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porexportglobalservices.com/wp-content/uploads/2017/08/camione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969" y="0"/>
            <a:ext cx="8453853" cy="6752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59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1"/>
            <a:ext cx="6253445" cy="6858000"/>
          </a:xfrm>
          <a:prstGeom prst="rect">
            <a:avLst/>
          </a:prstGeom>
        </p:spPr>
      </p:pic>
      <p:pic>
        <p:nvPicPr>
          <p:cNvPr id="3" name="Imagen 2"/>
          <p:cNvPicPr>
            <a:picLocks noChangeAspect="1"/>
          </p:cNvPicPr>
          <p:nvPr/>
        </p:nvPicPr>
        <p:blipFill rotWithShape="1">
          <a:blip r:embed="rId3"/>
          <a:srcRect b="50434"/>
          <a:stretch/>
        </p:blipFill>
        <p:spPr>
          <a:xfrm>
            <a:off x="6531429" y="0"/>
            <a:ext cx="5660571" cy="6964670"/>
          </a:xfrm>
          <a:prstGeom prst="rect">
            <a:avLst/>
          </a:prstGeom>
        </p:spPr>
      </p:pic>
    </p:spTree>
    <p:extLst>
      <p:ext uri="{BB962C8B-B14F-4D97-AF65-F5344CB8AC3E}">
        <p14:creationId xmlns:p14="http://schemas.microsoft.com/office/powerpoint/2010/main" val="3878034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65820" y="0"/>
            <a:ext cx="11144250" cy="14220825"/>
          </a:xfrm>
          <a:prstGeom prst="rect">
            <a:avLst/>
          </a:prstGeom>
        </p:spPr>
      </p:pic>
    </p:spTree>
    <p:extLst>
      <p:ext uri="{BB962C8B-B14F-4D97-AF65-F5344CB8AC3E}">
        <p14:creationId xmlns:p14="http://schemas.microsoft.com/office/powerpoint/2010/main" val="3164852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93366" y="1589649"/>
            <a:ext cx="6203852" cy="3277820"/>
          </a:xfrm>
          <a:prstGeom prst="rect">
            <a:avLst/>
          </a:prstGeom>
          <a:noFill/>
        </p:spPr>
        <p:txBody>
          <a:bodyPr wrap="square" rtlCol="0">
            <a:spAutoFit/>
          </a:bodyPr>
          <a:lstStyle/>
          <a:p>
            <a:r>
              <a:rPr lang="es-CO" sz="6900" dirty="0"/>
              <a:t>ENVASE, EMPAQUE Y EMBALAJE</a:t>
            </a:r>
          </a:p>
        </p:txBody>
      </p:sp>
    </p:spTree>
    <p:extLst>
      <p:ext uri="{BB962C8B-B14F-4D97-AF65-F5344CB8AC3E}">
        <p14:creationId xmlns:p14="http://schemas.microsoft.com/office/powerpoint/2010/main" val="2416480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3047" y="1496760"/>
            <a:ext cx="8117058" cy="4154984"/>
          </a:xfrm>
          <a:prstGeom prst="rect">
            <a:avLst/>
          </a:prstGeom>
        </p:spPr>
        <p:txBody>
          <a:bodyPr wrap="square">
            <a:spAutoFit/>
          </a:bodyPr>
          <a:lstStyle/>
          <a:p>
            <a:pPr algn="just"/>
            <a:r>
              <a:rPr lang="es-MX" sz="2400" dirty="0"/>
              <a:t>Como un objeto que contiene o guarda un producto líquido, sólido, granulado, cremoso y en polvo. </a:t>
            </a:r>
          </a:p>
          <a:p>
            <a:pPr algn="just"/>
            <a:endParaRPr lang="es-MX" sz="2400" dirty="0"/>
          </a:p>
          <a:p>
            <a:pPr algn="just"/>
            <a:r>
              <a:rPr lang="es-MX" sz="2400" dirty="0"/>
              <a:t>Además de protegerlo y estar en contacto directo, facilita su transporte y su comercialización. </a:t>
            </a:r>
          </a:p>
          <a:p>
            <a:pPr algn="just"/>
            <a:endParaRPr lang="es-MX" sz="2400" dirty="0"/>
          </a:p>
          <a:p>
            <a:pPr algn="just"/>
            <a:r>
              <a:rPr lang="es-MX" sz="2400" dirty="0"/>
              <a:t>Así mismo, se conoce como embalaje primario y un ejemplo sería el plástico que envuelve las galletas o el vidrio para contener las bebidas. </a:t>
            </a:r>
          </a:p>
          <a:p>
            <a:pPr algn="just"/>
            <a:endParaRPr lang="es-MX" sz="2400" dirty="0"/>
          </a:p>
          <a:p>
            <a:pPr algn="just"/>
            <a:r>
              <a:rPr lang="es-MX" sz="2400" dirty="0"/>
              <a:t>Por ejemplo, la cerveza.</a:t>
            </a:r>
            <a:endParaRPr lang="es-CO" sz="2400" dirty="0"/>
          </a:p>
        </p:txBody>
      </p:sp>
      <p:sp>
        <p:nvSpPr>
          <p:cNvPr id="3" name="Rectángulo 2"/>
          <p:cNvSpPr/>
          <p:nvPr/>
        </p:nvSpPr>
        <p:spPr>
          <a:xfrm>
            <a:off x="1194700" y="571472"/>
            <a:ext cx="2513830" cy="707886"/>
          </a:xfrm>
          <a:prstGeom prst="rect">
            <a:avLst/>
          </a:prstGeom>
        </p:spPr>
        <p:txBody>
          <a:bodyPr wrap="none">
            <a:spAutoFit/>
          </a:bodyPr>
          <a:lstStyle/>
          <a:p>
            <a:r>
              <a:rPr lang="es-MX" sz="4000" dirty="0"/>
              <a:t>EL ENVASE </a:t>
            </a:r>
            <a:endParaRPr lang="es-CO" sz="4000" dirty="0"/>
          </a:p>
        </p:txBody>
      </p:sp>
      <p:pic>
        <p:nvPicPr>
          <p:cNvPr id="4" name="Imagen 3"/>
          <p:cNvPicPr>
            <a:picLocks noChangeAspect="1"/>
          </p:cNvPicPr>
          <p:nvPr/>
        </p:nvPicPr>
        <p:blipFill>
          <a:blip r:embed="rId2"/>
          <a:stretch>
            <a:fillRect/>
          </a:stretch>
        </p:blipFill>
        <p:spPr>
          <a:xfrm>
            <a:off x="4150308" y="4656655"/>
            <a:ext cx="7858812" cy="2103640"/>
          </a:xfrm>
          <a:prstGeom prst="rect">
            <a:avLst/>
          </a:prstGeom>
          <a:ln w="19050">
            <a:solidFill>
              <a:schemeClr val="tx1"/>
            </a:solidFill>
          </a:ln>
        </p:spPr>
      </p:pic>
      <p:pic>
        <p:nvPicPr>
          <p:cNvPr id="5" name="Imagen 4"/>
          <p:cNvPicPr>
            <a:picLocks noChangeAspect="1"/>
          </p:cNvPicPr>
          <p:nvPr/>
        </p:nvPicPr>
        <p:blipFill rotWithShape="1">
          <a:blip r:embed="rId3"/>
          <a:srcRect l="47421"/>
          <a:stretch/>
        </p:blipFill>
        <p:spPr>
          <a:xfrm>
            <a:off x="9060502" y="1731208"/>
            <a:ext cx="2948618" cy="2925447"/>
          </a:xfrm>
          <a:prstGeom prst="rect">
            <a:avLst/>
          </a:prstGeom>
          <a:ln w="19050">
            <a:solidFill>
              <a:schemeClr val="tx1"/>
            </a:solidFill>
          </a:ln>
        </p:spPr>
      </p:pic>
      <p:pic>
        <p:nvPicPr>
          <p:cNvPr id="2050" name="Picture 2" descr="Concurso de la UPB busca el mejor empaque colombiano"/>
          <p:cNvPicPr>
            <a:picLocks noChangeAspect="1" noChangeArrowheads="1"/>
          </p:cNvPicPr>
          <p:nvPr/>
        </p:nvPicPr>
        <p:blipFill rotWithShape="1">
          <a:blip r:embed="rId4">
            <a:extLst>
              <a:ext uri="{28A0092B-C50C-407E-A947-70E740481C1C}">
                <a14:useLocalDpi xmlns:a14="http://schemas.microsoft.com/office/drawing/2010/main" val="0"/>
              </a:ext>
            </a:extLst>
          </a:blip>
          <a:srcRect r="51845" b="51021"/>
          <a:stretch/>
        </p:blipFill>
        <p:spPr bwMode="auto">
          <a:xfrm>
            <a:off x="9060503" y="47788"/>
            <a:ext cx="2948618" cy="176304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9425354" y="1496760"/>
            <a:ext cx="914400" cy="369332"/>
          </a:xfrm>
          <a:prstGeom prst="rect">
            <a:avLst/>
          </a:prstGeom>
          <a:solidFill>
            <a:schemeClr val="bg1"/>
          </a:solidFill>
        </p:spPr>
        <p:txBody>
          <a:bodyPr wrap="square" rtlCol="0">
            <a:spAutoFit/>
          </a:bodyPr>
          <a:lstStyle/>
          <a:p>
            <a:endParaRPr lang="es-CO" dirty="0"/>
          </a:p>
        </p:txBody>
      </p:sp>
    </p:spTree>
    <p:extLst>
      <p:ext uri="{BB962C8B-B14F-4D97-AF65-F5344CB8AC3E}">
        <p14:creationId xmlns:p14="http://schemas.microsoft.com/office/powerpoint/2010/main" val="3337781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40897" y="2131568"/>
            <a:ext cx="10217835" cy="3416320"/>
          </a:xfrm>
          <a:prstGeom prst="rect">
            <a:avLst/>
          </a:prstGeom>
        </p:spPr>
        <p:txBody>
          <a:bodyPr wrap="square">
            <a:spAutoFit/>
          </a:bodyPr>
          <a:lstStyle/>
          <a:p>
            <a:pPr algn="just"/>
            <a:r>
              <a:rPr lang="es-MX" sz="2400" dirty="0"/>
              <a:t>El empaque o embalaje secundario es el encargado de vestir y contener el envase (que hemos descrito hace un momento). </a:t>
            </a:r>
          </a:p>
          <a:p>
            <a:pPr algn="just"/>
            <a:endParaRPr lang="es-MX" sz="2400" dirty="0"/>
          </a:p>
          <a:p>
            <a:pPr algn="just"/>
            <a:r>
              <a:rPr lang="es-MX" sz="2400" dirty="0"/>
              <a:t>Tiene como función principal </a:t>
            </a:r>
            <a:r>
              <a:rPr lang="es-MX" sz="2400" b="1" dirty="0"/>
              <a:t>EXHIBIR, IDENTIFICAR Y FACILITAR LA VENTA </a:t>
            </a:r>
            <a:r>
              <a:rPr lang="es-MX" sz="2400" dirty="0"/>
              <a:t>y/o uso del producto dándole una buena imagen visual y distinguiéndola de los productos de la competencia. </a:t>
            </a:r>
          </a:p>
          <a:p>
            <a:pPr algn="just"/>
            <a:endParaRPr lang="es-MX" sz="2400" dirty="0"/>
          </a:p>
          <a:p>
            <a:pPr algn="just"/>
            <a:r>
              <a:rPr lang="es-MX" sz="2400" dirty="0"/>
              <a:t>Un buen ejemplo de </a:t>
            </a:r>
            <a:r>
              <a:rPr lang="es-MX" sz="2400" dirty="0" err="1"/>
              <a:t>packaging</a:t>
            </a:r>
            <a:r>
              <a:rPr lang="es-MX" sz="2400" dirty="0"/>
              <a:t> sería la caja plegadiza de la bolsa de galletas o la caja del </a:t>
            </a:r>
            <a:r>
              <a:rPr lang="es-MX" sz="2400" dirty="0" err="1"/>
              <a:t>sixpack</a:t>
            </a:r>
            <a:r>
              <a:rPr lang="es-MX" sz="2400" dirty="0"/>
              <a:t> de las botellas de cerveza.</a:t>
            </a:r>
            <a:endParaRPr lang="es-CO" sz="2400" dirty="0"/>
          </a:p>
        </p:txBody>
      </p:sp>
      <p:sp>
        <p:nvSpPr>
          <p:cNvPr id="3" name="Rectángulo 2"/>
          <p:cNvSpPr/>
          <p:nvPr/>
        </p:nvSpPr>
        <p:spPr>
          <a:xfrm>
            <a:off x="980048" y="1035706"/>
            <a:ext cx="2965364" cy="846386"/>
          </a:xfrm>
          <a:prstGeom prst="rect">
            <a:avLst/>
          </a:prstGeom>
        </p:spPr>
        <p:txBody>
          <a:bodyPr wrap="none">
            <a:spAutoFit/>
          </a:bodyPr>
          <a:lstStyle/>
          <a:p>
            <a:r>
              <a:rPr lang="es-MX" sz="4900" dirty="0"/>
              <a:t>EMPAQUE:</a:t>
            </a:r>
          </a:p>
        </p:txBody>
      </p:sp>
      <p:pic>
        <p:nvPicPr>
          <p:cNvPr id="4" name="Imagen 3"/>
          <p:cNvPicPr>
            <a:picLocks noChangeAspect="1"/>
          </p:cNvPicPr>
          <p:nvPr/>
        </p:nvPicPr>
        <p:blipFill rotWithShape="1">
          <a:blip r:embed="rId2"/>
          <a:srcRect t="10366" b="12195"/>
          <a:stretch/>
        </p:blipFill>
        <p:spPr>
          <a:xfrm>
            <a:off x="9439423" y="-1"/>
            <a:ext cx="2752578" cy="2131569"/>
          </a:xfrm>
          <a:prstGeom prst="rect">
            <a:avLst/>
          </a:prstGeom>
        </p:spPr>
      </p:pic>
      <p:pic>
        <p:nvPicPr>
          <p:cNvPr id="5" name="Imagen 4"/>
          <p:cNvPicPr>
            <a:picLocks noChangeAspect="1"/>
          </p:cNvPicPr>
          <p:nvPr/>
        </p:nvPicPr>
        <p:blipFill>
          <a:blip r:embed="rId3"/>
          <a:stretch>
            <a:fillRect/>
          </a:stretch>
        </p:blipFill>
        <p:spPr>
          <a:xfrm>
            <a:off x="9073663" y="5114925"/>
            <a:ext cx="2619375" cy="1743075"/>
          </a:xfrm>
          <a:prstGeom prst="rect">
            <a:avLst/>
          </a:prstGeom>
        </p:spPr>
      </p:pic>
    </p:spTree>
    <p:extLst>
      <p:ext uri="{BB962C8B-B14F-4D97-AF65-F5344CB8AC3E}">
        <p14:creationId xmlns:p14="http://schemas.microsoft.com/office/powerpoint/2010/main" val="44643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302725" y="672812"/>
            <a:ext cx="8055429" cy="830997"/>
          </a:xfrm>
          <a:prstGeom prst="rect">
            <a:avLst/>
          </a:prstGeom>
        </p:spPr>
        <p:txBody>
          <a:bodyPr wrap="square">
            <a:spAutoFit/>
          </a:bodyPr>
          <a:lstStyle/>
          <a:p>
            <a:r>
              <a:rPr lang="es-MX" sz="2400" dirty="0"/>
              <a:t>Al realizar la clasificación de la carga permite definir el modo y medio de transporte y tipos de empaque y embalaje.</a:t>
            </a:r>
            <a:endParaRPr lang="es-CO" sz="2400" dirty="0"/>
          </a:p>
        </p:txBody>
      </p:sp>
      <p:sp>
        <p:nvSpPr>
          <p:cNvPr id="4" name="Rectángulo 3"/>
          <p:cNvSpPr/>
          <p:nvPr/>
        </p:nvSpPr>
        <p:spPr>
          <a:xfrm>
            <a:off x="2964988" y="1918186"/>
            <a:ext cx="8730905" cy="3785652"/>
          </a:xfrm>
          <a:prstGeom prst="rect">
            <a:avLst/>
          </a:prstGeom>
        </p:spPr>
        <p:txBody>
          <a:bodyPr wrap="square">
            <a:spAutoFit/>
          </a:bodyPr>
          <a:lstStyle/>
          <a:p>
            <a:pPr marL="342900" indent="-342900" algn="just">
              <a:buFont typeface="Wingdings" panose="05000000000000000000" pitchFamily="2" charset="2"/>
              <a:buChar char="q"/>
            </a:pPr>
            <a:r>
              <a:rPr lang="es-MX" sz="2400" dirty="0"/>
              <a:t>Los modos de transporte: son los sistemas para la movilización, utilizados en el traslado de la mercancía desde el punto de origen al punto de destino. Combinan redes, vehículos y operaciones.</a:t>
            </a:r>
          </a:p>
          <a:p>
            <a:pPr algn="just"/>
            <a:endParaRPr lang="es-MX" sz="2400" dirty="0"/>
          </a:p>
          <a:p>
            <a:pPr marL="342900" indent="-342900" algn="just">
              <a:buFont typeface="Wingdings" panose="05000000000000000000" pitchFamily="2" charset="2"/>
              <a:buChar char="q"/>
            </a:pPr>
            <a:endParaRPr lang="es-MX" sz="2400" dirty="0"/>
          </a:p>
          <a:p>
            <a:pPr marL="342900" indent="-342900" algn="just">
              <a:buFont typeface="Wingdings" panose="05000000000000000000" pitchFamily="2" charset="2"/>
              <a:buChar char="q"/>
            </a:pPr>
            <a:endParaRPr lang="es-MX" sz="2400" dirty="0"/>
          </a:p>
          <a:p>
            <a:pPr marL="342900" indent="-342900" algn="just">
              <a:buFont typeface="Wingdings" panose="05000000000000000000" pitchFamily="2" charset="2"/>
              <a:buChar char="q"/>
            </a:pPr>
            <a:endParaRPr lang="es-MX" sz="2400" dirty="0"/>
          </a:p>
          <a:p>
            <a:pPr marL="342900" indent="-342900" algn="just">
              <a:buFont typeface="Wingdings" panose="05000000000000000000" pitchFamily="2" charset="2"/>
              <a:buChar char="q"/>
            </a:pPr>
            <a:r>
              <a:rPr lang="es-MX" sz="2400" dirty="0"/>
              <a:t>Los medios de transporte: son los diferentes elementos físico, instrumento o recurso que se utilizan en los modos para movilizar la mercancía</a:t>
            </a:r>
            <a:endParaRPr lang="es-CO" sz="2400" dirty="0"/>
          </a:p>
        </p:txBody>
      </p:sp>
      <p:sp>
        <p:nvSpPr>
          <p:cNvPr id="6" name="CuadroTexto 5"/>
          <p:cNvSpPr txBox="1"/>
          <p:nvPr/>
        </p:nvSpPr>
        <p:spPr>
          <a:xfrm>
            <a:off x="3631476" y="3348459"/>
            <a:ext cx="1645919" cy="477054"/>
          </a:xfrm>
          <a:prstGeom prst="rect">
            <a:avLst/>
          </a:prstGeom>
          <a:solidFill>
            <a:schemeClr val="accent2">
              <a:lumMod val="60000"/>
              <a:lumOff val="40000"/>
            </a:schemeClr>
          </a:solidFill>
          <a:ln w="12700">
            <a:solidFill>
              <a:schemeClr val="tx1"/>
            </a:solidFill>
          </a:ln>
        </p:spPr>
        <p:txBody>
          <a:bodyPr wrap="square" rtlCol="0">
            <a:spAutoFit/>
          </a:bodyPr>
          <a:lstStyle/>
          <a:p>
            <a:r>
              <a:rPr lang="es-CO" sz="2500" dirty="0"/>
              <a:t>MARÍTIMO </a:t>
            </a:r>
          </a:p>
        </p:txBody>
      </p:sp>
      <p:sp>
        <p:nvSpPr>
          <p:cNvPr id="8" name="CuadroTexto 7"/>
          <p:cNvSpPr txBox="1"/>
          <p:nvPr/>
        </p:nvSpPr>
        <p:spPr>
          <a:xfrm>
            <a:off x="5760722" y="3346673"/>
            <a:ext cx="1260562" cy="477054"/>
          </a:xfrm>
          <a:prstGeom prst="rect">
            <a:avLst/>
          </a:prstGeom>
          <a:solidFill>
            <a:schemeClr val="accent5">
              <a:lumMod val="40000"/>
              <a:lumOff val="60000"/>
            </a:schemeClr>
          </a:solidFill>
          <a:ln w="19050">
            <a:solidFill>
              <a:schemeClr val="tx1"/>
            </a:solidFill>
          </a:ln>
        </p:spPr>
        <p:txBody>
          <a:bodyPr wrap="square" rtlCol="0">
            <a:spAutoFit/>
          </a:bodyPr>
          <a:lstStyle/>
          <a:p>
            <a:r>
              <a:rPr lang="es-CO" sz="2500" dirty="0"/>
              <a:t>FÉRREO </a:t>
            </a:r>
          </a:p>
        </p:txBody>
      </p:sp>
      <p:sp>
        <p:nvSpPr>
          <p:cNvPr id="9" name="CuadroTexto 8"/>
          <p:cNvSpPr txBox="1"/>
          <p:nvPr/>
        </p:nvSpPr>
        <p:spPr>
          <a:xfrm>
            <a:off x="7611296" y="3346673"/>
            <a:ext cx="1654623" cy="477054"/>
          </a:xfrm>
          <a:prstGeom prst="rect">
            <a:avLst/>
          </a:prstGeom>
          <a:solidFill>
            <a:schemeClr val="accent6">
              <a:lumMod val="60000"/>
              <a:lumOff val="40000"/>
            </a:schemeClr>
          </a:solidFill>
          <a:ln w="19050">
            <a:solidFill>
              <a:schemeClr val="tx1"/>
            </a:solidFill>
          </a:ln>
        </p:spPr>
        <p:txBody>
          <a:bodyPr wrap="square" rtlCol="0">
            <a:spAutoFit/>
          </a:bodyPr>
          <a:lstStyle/>
          <a:p>
            <a:r>
              <a:rPr lang="es-CO" sz="2500" dirty="0"/>
              <a:t>TERRESTRE</a:t>
            </a:r>
          </a:p>
        </p:txBody>
      </p:sp>
      <p:sp>
        <p:nvSpPr>
          <p:cNvPr id="10" name="CuadroTexto 9"/>
          <p:cNvSpPr txBox="1"/>
          <p:nvPr/>
        </p:nvSpPr>
        <p:spPr>
          <a:xfrm>
            <a:off x="9794966" y="3346673"/>
            <a:ext cx="1105987" cy="477054"/>
          </a:xfrm>
          <a:prstGeom prst="rect">
            <a:avLst/>
          </a:prstGeom>
          <a:solidFill>
            <a:srgbClr val="00B0F0"/>
          </a:solidFill>
          <a:ln w="19050">
            <a:solidFill>
              <a:schemeClr val="tx1"/>
            </a:solidFill>
          </a:ln>
        </p:spPr>
        <p:txBody>
          <a:bodyPr wrap="square" rtlCol="0">
            <a:spAutoFit/>
          </a:bodyPr>
          <a:lstStyle/>
          <a:p>
            <a:r>
              <a:rPr lang="es-CO" sz="2500" dirty="0"/>
              <a:t>AÉREO  </a:t>
            </a:r>
          </a:p>
        </p:txBody>
      </p:sp>
      <p:sp>
        <p:nvSpPr>
          <p:cNvPr id="11" name="CuadroTexto 10"/>
          <p:cNvSpPr txBox="1"/>
          <p:nvPr/>
        </p:nvSpPr>
        <p:spPr>
          <a:xfrm>
            <a:off x="5580013" y="4003506"/>
            <a:ext cx="1127760" cy="477054"/>
          </a:xfrm>
          <a:prstGeom prst="rect">
            <a:avLst/>
          </a:prstGeom>
          <a:solidFill>
            <a:schemeClr val="accent4">
              <a:lumMod val="60000"/>
              <a:lumOff val="40000"/>
            </a:schemeClr>
          </a:solidFill>
          <a:ln w="19050">
            <a:solidFill>
              <a:schemeClr val="tx1"/>
            </a:solidFill>
          </a:ln>
        </p:spPr>
        <p:txBody>
          <a:bodyPr wrap="square" rtlCol="0">
            <a:spAutoFit/>
          </a:bodyPr>
          <a:lstStyle/>
          <a:p>
            <a:r>
              <a:rPr lang="es-CO" sz="2500" dirty="0"/>
              <a:t>DUCTO </a:t>
            </a:r>
          </a:p>
        </p:txBody>
      </p:sp>
      <p:sp>
        <p:nvSpPr>
          <p:cNvPr id="12" name="CuadroTexto 11"/>
          <p:cNvSpPr txBox="1"/>
          <p:nvPr/>
        </p:nvSpPr>
        <p:spPr>
          <a:xfrm>
            <a:off x="7330441" y="4003506"/>
            <a:ext cx="2155370" cy="477054"/>
          </a:xfrm>
          <a:prstGeom prst="rect">
            <a:avLst/>
          </a:prstGeom>
          <a:solidFill>
            <a:schemeClr val="accent2">
              <a:lumMod val="75000"/>
            </a:schemeClr>
          </a:solidFill>
          <a:ln w="19050">
            <a:solidFill>
              <a:schemeClr val="tx1"/>
            </a:solidFill>
          </a:ln>
        </p:spPr>
        <p:txBody>
          <a:bodyPr wrap="square" rtlCol="0">
            <a:spAutoFit/>
          </a:bodyPr>
          <a:lstStyle/>
          <a:p>
            <a:r>
              <a:rPr lang="es-CO" sz="2500" dirty="0"/>
              <a:t>MULTIMODAL</a:t>
            </a:r>
          </a:p>
        </p:txBody>
      </p:sp>
      <p:pic>
        <p:nvPicPr>
          <p:cNvPr id="7" name="Imagen 6"/>
          <p:cNvPicPr>
            <a:picLocks noChangeAspect="1"/>
          </p:cNvPicPr>
          <p:nvPr/>
        </p:nvPicPr>
        <p:blipFill rotWithShape="1">
          <a:blip r:embed="rId2"/>
          <a:srcRect t="52279" r="17340" b="24933"/>
          <a:stretch/>
        </p:blipFill>
        <p:spPr>
          <a:xfrm>
            <a:off x="4096056" y="5539364"/>
            <a:ext cx="6468770" cy="1428788"/>
          </a:xfrm>
          <a:prstGeom prst="rect">
            <a:avLst/>
          </a:prstGeom>
        </p:spPr>
      </p:pic>
      <p:pic>
        <p:nvPicPr>
          <p:cNvPr id="13" name="Imagen 12">
            <a:extLst>
              <a:ext uri="{FF2B5EF4-FFF2-40B4-BE49-F238E27FC236}">
                <a16:creationId xmlns:a16="http://schemas.microsoft.com/office/drawing/2014/main" id="{885D4430-A2D3-D559-5D58-FE35A2952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49677"/>
            <a:ext cx="2581275" cy="2308323"/>
          </a:xfrm>
          <a:prstGeom prst="rect">
            <a:avLst/>
          </a:prstGeom>
        </p:spPr>
      </p:pic>
      <p:pic>
        <p:nvPicPr>
          <p:cNvPr id="14" name="Imagen 13">
            <a:extLst>
              <a:ext uri="{FF2B5EF4-FFF2-40B4-BE49-F238E27FC236}">
                <a16:creationId xmlns:a16="http://schemas.microsoft.com/office/drawing/2014/main" id="{C1850BA5-9ECE-3256-2034-4DEDFA33B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3265"/>
            <a:ext cx="2581274" cy="2147129"/>
          </a:xfrm>
          <a:prstGeom prst="rect">
            <a:avLst/>
          </a:prstGeom>
        </p:spPr>
      </p:pic>
      <p:pic>
        <p:nvPicPr>
          <p:cNvPr id="15" name="Imagen 14">
            <a:extLst>
              <a:ext uri="{FF2B5EF4-FFF2-40B4-BE49-F238E27FC236}">
                <a16:creationId xmlns:a16="http://schemas.microsoft.com/office/drawing/2014/main" id="{E51F37E2-D18E-756F-3CE5-3AAED1AC1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2581274" cy="2147129"/>
          </a:xfrm>
          <a:prstGeom prst="rect">
            <a:avLst/>
          </a:prstGeom>
        </p:spPr>
      </p:pic>
    </p:spTree>
    <p:extLst>
      <p:ext uri="{BB962C8B-B14F-4D97-AF65-F5344CB8AC3E}">
        <p14:creationId xmlns:p14="http://schemas.microsoft.com/office/powerpoint/2010/main" val="2826662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3385" y="2299793"/>
            <a:ext cx="10325686" cy="2677656"/>
          </a:xfrm>
          <a:prstGeom prst="rect">
            <a:avLst/>
          </a:prstGeom>
        </p:spPr>
        <p:txBody>
          <a:bodyPr wrap="square">
            <a:spAutoFit/>
          </a:bodyPr>
          <a:lstStyle/>
          <a:p>
            <a:pPr algn="just"/>
            <a:r>
              <a:rPr lang="es-MX" sz="2400" dirty="0"/>
              <a:t>Embalaje terciario cuya única función es la de </a:t>
            </a:r>
            <a:r>
              <a:rPr lang="es-MX" sz="2400" b="1" dirty="0"/>
              <a:t>ALMACENAR, PROTEGER, CONSERVAR Y TRANSPORTAR</a:t>
            </a:r>
            <a:r>
              <a:rPr lang="es-MX" sz="2400" dirty="0"/>
              <a:t> </a:t>
            </a:r>
            <a:r>
              <a:rPr lang="es-MX" sz="2400" b="1" dirty="0"/>
              <a:t>VARIAS UNIDADES DEL MISMO PRODUCTO EN GRANDES CANTIDADES</a:t>
            </a:r>
            <a:r>
              <a:rPr lang="es-MX" sz="2400" dirty="0"/>
              <a:t>. </a:t>
            </a:r>
          </a:p>
          <a:p>
            <a:pPr algn="just"/>
            <a:endParaRPr lang="es-MX" sz="2400" dirty="0"/>
          </a:p>
          <a:p>
            <a:pPr algn="just"/>
            <a:r>
              <a:rPr lang="es-MX" sz="2400" dirty="0"/>
              <a:t>Por ejemplo, la caja externa o envoltura que protege las cajas de galletas o las botellas de cerveza para su transporte, manejo, carga o descarga.</a:t>
            </a:r>
          </a:p>
          <a:p>
            <a:pPr algn="just"/>
            <a:endParaRPr lang="es-MX" sz="2400" dirty="0"/>
          </a:p>
        </p:txBody>
      </p:sp>
      <p:sp>
        <p:nvSpPr>
          <p:cNvPr id="3" name="Rectángulo 2"/>
          <p:cNvSpPr/>
          <p:nvPr/>
        </p:nvSpPr>
        <p:spPr>
          <a:xfrm>
            <a:off x="1209822" y="735955"/>
            <a:ext cx="3037306" cy="846386"/>
          </a:xfrm>
          <a:prstGeom prst="rect">
            <a:avLst/>
          </a:prstGeom>
        </p:spPr>
        <p:txBody>
          <a:bodyPr wrap="none">
            <a:spAutoFit/>
          </a:bodyPr>
          <a:lstStyle/>
          <a:p>
            <a:r>
              <a:rPr lang="es-CO" sz="4900" dirty="0"/>
              <a:t>EMBALAJE:</a:t>
            </a:r>
          </a:p>
        </p:txBody>
      </p:sp>
      <p:pic>
        <p:nvPicPr>
          <p:cNvPr id="4" name="Imagen 3"/>
          <p:cNvPicPr>
            <a:picLocks noChangeAspect="1"/>
          </p:cNvPicPr>
          <p:nvPr/>
        </p:nvPicPr>
        <p:blipFill>
          <a:blip r:embed="rId2"/>
          <a:stretch>
            <a:fillRect/>
          </a:stretch>
        </p:blipFill>
        <p:spPr>
          <a:xfrm>
            <a:off x="9017244" y="4610466"/>
            <a:ext cx="2457450" cy="1857375"/>
          </a:xfrm>
          <a:prstGeom prst="rect">
            <a:avLst/>
          </a:prstGeom>
        </p:spPr>
      </p:pic>
      <p:pic>
        <p:nvPicPr>
          <p:cNvPr id="6" name="Imagen 5"/>
          <p:cNvPicPr>
            <a:picLocks noChangeAspect="1"/>
          </p:cNvPicPr>
          <p:nvPr/>
        </p:nvPicPr>
        <p:blipFill rotWithShape="1">
          <a:blip r:embed="rId3"/>
          <a:srcRect l="11455" t="7946" r="4394" b="6392"/>
          <a:stretch/>
        </p:blipFill>
        <p:spPr>
          <a:xfrm>
            <a:off x="1463040" y="4533093"/>
            <a:ext cx="2067950" cy="2039815"/>
          </a:xfrm>
          <a:prstGeom prst="rect">
            <a:avLst/>
          </a:prstGeom>
        </p:spPr>
      </p:pic>
    </p:spTree>
    <p:extLst>
      <p:ext uri="{BB962C8B-B14F-4D97-AF65-F5344CB8AC3E}">
        <p14:creationId xmlns:p14="http://schemas.microsoft.com/office/powerpoint/2010/main" val="3520450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4800" y="216197"/>
            <a:ext cx="5399313" cy="3785652"/>
          </a:xfrm>
          <a:prstGeom prst="rect">
            <a:avLst/>
          </a:prstGeom>
        </p:spPr>
        <p:txBody>
          <a:bodyPr wrap="square">
            <a:spAutoFit/>
          </a:bodyPr>
          <a:lstStyle/>
          <a:p>
            <a:r>
              <a:rPr lang="es-MX" sz="2400" dirty="0"/>
              <a:t>CARACTERÍSTICAS</a:t>
            </a:r>
          </a:p>
          <a:p>
            <a:pPr algn="just"/>
            <a:r>
              <a:rPr lang="es-MX" sz="2400" dirty="0"/>
              <a:t>La correcta disposición de las cargas permite maximizar el uso de las instalaciones de almacenamiento, transporte terrestre y marítimo. Sobre todo, permite dotar a la unidad de carga de características como resistencia y estabilidad.</a:t>
            </a:r>
          </a:p>
          <a:p>
            <a:endParaRPr lang="es-MX" sz="2400" dirty="0"/>
          </a:p>
          <a:p>
            <a:endParaRPr lang="es-MX" sz="2400" dirty="0"/>
          </a:p>
        </p:txBody>
      </p:sp>
      <p:sp>
        <p:nvSpPr>
          <p:cNvPr id="5" name="Rectángulo 4"/>
          <p:cNvSpPr/>
          <p:nvPr/>
        </p:nvSpPr>
        <p:spPr>
          <a:xfrm>
            <a:off x="6473374" y="216197"/>
            <a:ext cx="5152570" cy="304713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200" dirty="0">
                <a:solidFill>
                  <a:schemeClr val="tx1">
                    <a:lumMod val="65000"/>
                    <a:lumOff val="35000"/>
                  </a:schemeClr>
                </a:solidFill>
              </a:rPr>
              <a:t>Resistencia (APILADO)</a:t>
            </a:r>
          </a:p>
          <a:p>
            <a:pPr algn="just"/>
            <a:r>
              <a:rPr lang="es-MX" sz="2200" dirty="0">
                <a:solidFill>
                  <a:schemeClr val="tx1">
                    <a:lumMod val="65000"/>
                    <a:lumOff val="35000"/>
                  </a:schemeClr>
                </a:solidFill>
              </a:rPr>
              <a:t>Puede permitir que se apilen otras unidades de carga sobre ella, optimizando espacio dentro del contenedor o en la bodega del barco. Por ejemplo, Los huacales de madera o metálicos o algunos pallets como cerámica entre otros.</a:t>
            </a:r>
          </a:p>
        </p:txBody>
      </p:sp>
      <p:sp>
        <p:nvSpPr>
          <p:cNvPr id="6" name="Rectángulo 5"/>
          <p:cNvSpPr/>
          <p:nvPr/>
        </p:nvSpPr>
        <p:spPr>
          <a:xfrm>
            <a:off x="304799" y="3424939"/>
            <a:ext cx="5950859" cy="312100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400" dirty="0">
                <a:solidFill>
                  <a:schemeClr val="bg1"/>
                </a:solidFill>
              </a:rPr>
              <a:t>Estabilidad (MOVIMIENTO)</a:t>
            </a:r>
          </a:p>
          <a:p>
            <a:pPr algn="just"/>
            <a:r>
              <a:rPr lang="es-MX" sz="2400" dirty="0">
                <a:solidFill>
                  <a:schemeClr val="bg1"/>
                </a:solidFill>
              </a:rPr>
              <a:t>Permite proteger la mercancía de daños ocasionados por movimientos durante el transporte terrestre y la travesía marítima. Es decir, si viajan dentro de un contenedor, puedan cruzarse o acuñarse para brindar estabilidad al grupo.</a:t>
            </a:r>
            <a:endParaRPr lang="es-CO" sz="2400" dirty="0">
              <a:solidFill>
                <a:schemeClr val="bg1"/>
              </a:solidFill>
            </a:endParaRPr>
          </a:p>
        </p:txBody>
      </p:sp>
      <p:pic>
        <p:nvPicPr>
          <p:cNvPr id="7" name="Imagen 6"/>
          <p:cNvPicPr>
            <a:picLocks noChangeAspect="1"/>
          </p:cNvPicPr>
          <p:nvPr/>
        </p:nvPicPr>
        <p:blipFill>
          <a:blip r:embed="rId2"/>
          <a:stretch>
            <a:fillRect/>
          </a:stretch>
        </p:blipFill>
        <p:spPr>
          <a:xfrm>
            <a:off x="6473374" y="3263333"/>
            <a:ext cx="5152569" cy="3537630"/>
          </a:xfrm>
          <a:prstGeom prst="rect">
            <a:avLst/>
          </a:prstGeom>
        </p:spPr>
      </p:pic>
      <p:sp>
        <p:nvSpPr>
          <p:cNvPr id="8" name="Flecha abajo 7"/>
          <p:cNvSpPr/>
          <p:nvPr/>
        </p:nvSpPr>
        <p:spPr>
          <a:xfrm>
            <a:off x="8926286" y="2975429"/>
            <a:ext cx="653143" cy="740228"/>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14685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74055" y="2106151"/>
            <a:ext cx="11016342" cy="830997"/>
          </a:xfrm>
          <a:prstGeom prst="rect">
            <a:avLst/>
          </a:prstGeom>
        </p:spPr>
        <p:txBody>
          <a:bodyPr wrap="square">
            <a:spAutoFit/>
          </a:bodyPr>
          <a:lstStyle/>
          <a:p>
            <a:endParaRPr lang="es-MX" sz="2400" dirty="0"/>
          </a:p>
          <a:p>
            <a:endParaRPr lang="es-MX" sz="2400" dirty="0"/>
          </a:p>
        </p:txBody>
      </p:sp>
      <p:sp>
        <p:nvSpPr>
          <p:cNvPr id="3" name="CuadroTexto 2"/>
          <p:cNvSpPr txBox="1"/>
          <p:nvPr/>
        </p:nvSpPr>
        <p:spPr>
          <a:xfrm>
            <a:off x="116114" y="596665"/>
            <a:ext cx="732508" cy="5646057"/>
          </a:xfrm>
          <a:prstGeom prst="rect">
            <a:avLst/>
          </a:prstGeom>
          <a:solidFill>
            <a:schemeClr val="accent2">
              <a:lumMod val="20000"/>
              <a:lumOff val="80000"/>
            </a:schemeClr>
          </a:solidFill>
        </p:spPr>
        <p:txBody>
          <a:bodyPr vert="wordArtVert" wrap="square" rtlCol="0">
            <a:spAutoFit/>
          </a:bodyPr>
          <a:lstStyle/>
          <a:p>
            <a:pPr algn="ctr"/>
            <a:r>
              <a:rPr lang="es-MX" sz="3000" b="1" dirty="0"/>
              <a:t>VENTAJAS</a:t>
            </a:r>
          </a:p>
        </p:txBody>
      </p:sp>
      <p:graphicFrame>
        <p:nvGraphicFramePr>
          <p:cNvPr id="4" name="Diagrama 3"/>
          <p:cNvGraphicFramePr/>
          <p:nvPr>
            <p:extLst>
              <p:ext uri="{D42A27DB-BD31-4B8C-83A1-F6EECF244321}">
                <p14:modId xmlns:p14="http://schemas.microsoft.com/office/powerpoint/2010/main" val="2840937344"/>
              </p:ext>
            </p:extLst>
          </p:nvPr>
        </p:nvGraphicFramePr>
        <p:xfrm>
          <a:off x="1523998" y="11995"/>
          <a:ext cx="10450288" cy="6261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1523998" y="6488668"/>
            <a:ext cx="4835426" cy="369332"/>
          </a:xfrm>
          <a:prstGeom prst="rect">
            <a:avLst/>
          </a:prstGeom>
        </p:spPr>
        <p:txBody>
          <a:bodyPr wrap="none">
            <a:spAutoFit/>
          </a:bodyPr>
          <a:lstStyle/>
          <a:p>
            <a:r>
              <a:rPr lang="es-CO" dirty="0"/>
              <a:t>https://maritimaterranova.com/unidad-de-carga/</a:t>
            </a:r>
          </a:p>
        </p:txBody>
      </p:sp>
    </p:spTree>
    <p:extLst>
      <p:ext uri="{BB962C8B-B14F-4D97-AF65-F5344CB8AC3E}">
        <p14:creationId xmlns:p14="http://schemas.microsoft.com/office/powerpoint/2010/main" val="106766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5076"/>
          <a:stretch/>
        </p:blipFill>
        <p:spPr>
          <a:xfrm>
            <a:off x="6419411" y="3442196"/>
            <a:ext cx="5772589" cy="3415804"/>
          </a:xfrm>
          <a:prstGeom prst="rect">
            <a:avLst/>
          </a:prstGeom>
        </p:spPr>
      </p:pic>
      <p:pic>
        <p:nvPicPr>
          <p:cNvPr id="2" name="Imagen 1"/>
          <p:cNvPicPr>
            <a:picLocks noChangeAspect="1"/>
          </p:cNvPicPr>
          <p:nvPr/>
        </p:nvPicPr>
        <p:blipFill>
          <a:blip r:embed="rId3"/>
          <a:stretch>
            <a:fillRect/>
          </a:stretch>
        </p:blipFill>
        <p:spPr>
          <a:xfrm>
            <a:off x="220394" y="351691"/>
            <a:ext cx="6199017" cy="4649263"/>
          </a:xfrm>
          <a:prstGeom prst="rect">
            <a:avLst/>
          </a:prstGeom>
        </p:spPr>
      </p:pic>
    </p:spTree>
    <p:extLst>
      <p:ext uri="{BB962C8B-B14F-4D97-AF65-F5344CB8AC3E}">
        <p14:creationId xmlns:p14="http://schemas.microsoft.com/office/powerpoint/2010/main" val="36911579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04378" y="690122"/>
            <a:ext cx="7867650" cy="5534025"/>
          </a:xfrm>
          <a:prstGeom prst="rect">
            <a:avLst/>
          </a:prstGeom>
        </p:spPr>
      </p:pic>
      <p:sp>
        <p:nvSpPr>
          <p:cNvPr id="3" name="CuadroTexto 2"/>
          <p:cNvSpPr txBox="1"/>
          <p:nvPr/>
        </p:nvSpPr>
        <p:spPr>
          <a:xfrm>
            <a:off x="295422" y="5993314"/>
            <a:ext cx="1810482" cy="461665"/>
          </a:xfrm>
          <a:prstGeom prst="rect">
            <a:avLst/>
          </a:prstGeom>
          <a:noFill/>
        </p:spPr>
        <p:txBody>
          <a:bodyPr wrap="square" rtlCol="0">
            <a:spAutoFit/>
          </a:bodyPr>
          <a:lstStyle/>
          <a:p>
            <a:pPr algn="ctr"/>
            <a:r>
              <a:rPr lang="es-CO" sz="2400" dirty="0"/>
              <a:t>TAMBORES</a:t>
            </a:r>
          </a:p>
        </p:txBody>
      </p:sp>
    </p:spTree>
    <p:extLst>
      <p:ext uri="{BB962C8B-B14F-4D97-AF65-F5344CB8AC3E}">
        <p14:creationId xmlns:p14="http://schemas.microsoft.com/office/powerpoint/2010/main" val="2185832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19200" y="685800"/>
            <a:ext cx="9753600" cy="5486400"/>
          </a:xfrm>
          <a:prstGeom prst="rect">
            <a:avLst/>
          </a:prstGeom>
        </p:spPr>
      </p:pic>
      <p:sp>
        <p:nvSpPr>
          <p:cNvPr id="3" name="CuadroTexto 2"/>
          <p:cNvSpPr txBox="1"/>
          <p:nvPr/>
        </p:nvSpPr>
        <p:spPr>
          <a:xfrm>
            <a:off x="225083" y="6172200"/>
            <a:ext cx="3685735" cy="461665"/>
          </a:xfrm>
          <a:prstGeom prst="rect">
            <a:avLst/>
          </a:prstGeom>
          <a:noFill/>
        </p:spPr>
        <p:txBody>
          <a:bodyPr wrap="square" rtlCol="0">
            <a:spAutoFit/>
          </a:bodyPr>
          <a:lstStyle/>
          <a:p>
            <a:pPr algn="ctr"/>
            <a:r>
              <a:rPr lang="es-CO" sz="2400" dirty="0"/>
              <a:t>POSTES DE CERCAMIENTO</a:t>
            </a:r>
          </a:p>
        </p:txBody>
      </p:sp>
    </p:spTree>
    <p:extLst>
      <p:ext uri="{BB962C8B-B14F-4D97-AF65-F5344CB8AC3E}">
        <p14:creationId xmlns:p14="http://schemas.microsoft.com/office/powerpoint/2010/main" val="3816969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2400" y="226696"/>
            <a:ext cx="4572000" cy="6058852"/>
          </a:xfrm>
          <a:prstGeom prst="rect">
            <a:avLst/>
          </a:prstGeom>
        </p:spPr>
      </p:pic>
      <p:pic>
        <p:nvPicPr>
          <p:cNvPr id="3" name="Imagen 2"/>
          <p:cNvPicPr>
            <a:picLocks noChangeAspect="1"/>
          </p:cNvPicPr>
          <p:nvPr/>
        </p:nvPicPr>
        <p:blipFill>
          <a:blip r:embed="rId3"/>
          <a:stretch>
            <a:fillRect/>
          </a:stretch>
        </p:blipFill>
        <p:spPr>
          <a:xfrm>
            <a:off x="5036235" y="450166"/>
            <a:ext cx="6814036" cy="5835381"/>
          </a:xfrm>
          <a:prstGeom prst="rect">
            <a:avLst/>
          </a:prstGeom>
        </p:spPr>
      </p:pic>
      <p:sp>
        <p:nvSpPr>
          <p:cNvPr id="4" name="CuadroTexto 3"/>
          <p:cNvSpPr txBox="1"/>
          <p:nvPr/>
        </p:nvSpPr>
        <p:spPr>
          <a:xfrm>
            <a:off x="2090058" y="6285547"/>
            <a:ext cx="725714" cy="461665"/>
          </a:xfrm>
          <a:prstGeom prst="rect">
            <a:avLst/>
          </a:prstGeom>
          <a:noFill/>
        </p:spPr>
        <p:txBody>
          <a:bodyPr wrap="square" rtlCol="0">
            <a:spAutoFit/>
          </a:bodyPr>
          <a:lstStyle/>
          <a:p>
            <a:pPr algn="ctr"/>
            <a:r>
              <a:rPr lang="es-CO" sz="2400" dirty="0"/>
              <a:t>PLT</a:t>
            </a:r>
          </a:p>
        </p:txBody>
      </p:sp>
      <p:sp>
        <p:nvSpPr>
          <p:cNvPr id="5" name="CuadroTexto 4"/>
          <p:cNvSpPr txBox="1"/>
          <p:nvPr/>
        </p:nvSpPr>
        <p:spPr>
          <a:xfrm>
            <a:off x="7082970" y="6285547"/>
            <a:ext cx="3802743" cy="461665"/>
          </a:xfrm>
          <a:prstGeom prst="rect">
            <a:avLst/>
          </a:prstGeom>
          <a:noFill/>
        </p:spPr>
        <p:txBody>
          <a:bodyPr wrap="square" rtlCol="0">
            <a:spAutoFit/>
          </a:bodyPr>
          <a:lstStyle/>
          <a:p>
            <a:pPr algn="ctr"/>
            <a:r>
              <a:rPr lang="es-CO" sz="2400" dirty="0"/>
              <a:t>CON VARIAS CARGAS</a:t>
            </a:r>
          </a:p>
        </p:txBody>
      </p:sp>
    </p:spTree>
    <p:extLst>
      <p:ext uri="{BB962C8B-B14F-4D97-AF65-F5344CB8AC3E}">
        <p14:creationId xmlns:p14="http://schemas.microsoft.com/office/powerpoint/2010/main" val="37852334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455706" y="160494"/>
            <a:ext cx="7620000" cy="5715000"/>
          </a:xfrm>
          <a:prstGeom prst="rect">
            <a:avLst/>
          </a:prstGeom>
        </p:spPr>
      </p:pic>
      <p:sp>
        <p:nvSpPr>
          <p:cNvPr id="3" name="CuadroTexto 2"/>
          <p:cNvSpPr txBox="1"/>
          <p:nvPr/>
        </p:nvSpPr>
        <p:spPr>
          <a:xfrm>
            <a:off x="4923134" y="6064180"/>
            <a:ext cx="2685143" cy="461665"/>
          </a:xfrm>
          <a:prstGeom prst="rect">
            <a:avLst/>
          </a:prstGeom>
          <a:noFill/>
        </p:spPr>
        <p:txBody>
          <a:bodyPr wrap="square" rtlCol="0">
            <a:spAutoFit/>
          </a:bodyPr>
          <a:lstStyle/>
          <a:p>
            <a:pPr algn="ctr"/>
            <a:r>
              <a:rPr lang="es-CO" sz="2400" dirty="0"/>
              <a:t>COMPACTO</a:t>
            </a:r>
          </a:p>
        </p:txBody>
      </p:sp>
    </p:spTree>
    <p:extLst>
      <p:ext uri="{BB962C8B-B14F-4D97-AF65-F5344CB8AC3E}">
        <p14:creationId xmlns:p14="http://schemas.microsoft.com/office/powerpoint/2010/main" val="4247843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RIAS CARG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120" y="611089"/>
            <a:ext cx="7924800" cy="59436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7248147" y="5936343"/>
            <a:ext cx="2815773" cy="461665"/>
          </a:xfrm>
          <a:prstGeom prst="rect">
            <a:avLst/>
          </a:prstGeom>
          <a:noFill/>
        </p:spPr>
        <p:txBody>
          <a:bodyPr wrap="square" rtlCol="0">
            <a:spAutoFit/>
          </a:bodyPr>
          <a:lstStyle/>
          <a:p>
            <a:pPr algn="ctr"/>
            <a:r>
              <a:rPr lang="es-CO" sz="2400" dirty="0">
                <a:solidFill>
                  <a:schemeClr val="bg1"/>
                </a:solidFill>
              </a:rPr>
              <a:t>VARIAS CARGAS </a:t>
            </a:r>
          </a:p>
        </p:txBody>
      </p:sp>
    </p:spTree>
    <p:extLst>
      <p:ext uri="{BB962C8B-B14F-4D97-AF65-F5344CB8AC3E}">
        <p14:creationId xmlns:p14="http://schemas.microsoft.com/office/powerpoint/2010/main" val="1584193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248228" y="328860"/>
            <a:ext cx="9318842" cy="6312877"/>
          </a:xfrm>
          <a:prstGeom prst="rect">
            <a:avLst/>
          </a:prstGeom>
        </p:spPr>
      </p:pic>
      <p:sp>
        <p:nvSpPr>
          <p:cNvPr id="3" name="CuadroTexto 2"/>
          <p:cNvSpPr txBox="1"/>
          <p:nvPr/>
        </p:nvSpPr>
        <p:spPr>
          <a:xfrm>
            <a:off x="7010401" y="5326743"/>
            <a:ext cx="2902856" cy="461665"/>
          </a:xfrm>
          <a:prstGeom prst="rect">
            <a:avLst/>
          </a:prstGeom>
          <a:noFill/>
        </p:spPr>
        <p:txBody>
          <a:bodyPr wrap="square" rtlCol="0">
            <a:spAutoFit/>
          </a:bodyPr>
          <a:lstStyle/>
          <a:p>
            <a:r>
              <a:rPr lang="es-CO" sz="2400" dirty="0">
                <a:solidFill>
                  <a:schemeClr val="bg1"/>
                </a:solidFill>
              </a:rPr>
              <a:t>CUÑETES Y PIMPINAS </a:t>
            </a:r>
          </a:p>
        </p:txBody>
      </p:sp>
    </p:spTree>
    <p:extLst>
      <p:ext uri="{BB962C8B-B14F-4D97-AF65-F5344CB8AC3E}">
        <p14:creationId xmlns:p14="http://schemas.microsoft.com/office/powerpoint/2010/main" val="295794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retilla de mano azul al lado de cajas de cart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050869" cy="203179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0" y="2031793"/>
            <a:ext cx="2050869" cy="2448767"/>
          </a:xfrm>
          <a:prstGeom prst="rect">
            <a:avLst/>
          </a:prstGeom>
        </p:spPr>
      </p:pic>
      <p:pic>
        <p:nvPicPr>
          <p:cNvPr id="3" name="Imagen 2"/>
          <p:cNvPicPr>
            <a:picLocks noChangeAspect="1"/>
          </p:cNvPicPr>
          <p:nvPr/>
        </p:nvPicPr>
        <p:blipFill>
          <a:blip r:embed="rId4"/>
          <a:stretch>
            <a:fillRect/>
          </a:stretch>
        </p:blipFill>
        <p:spPr>
          <a:xfrm>
            <a:off x="0" y="4480560"/>
            <a:ext cx="2050869" cy="2377440"/>
          </a:xfrm>
          <a:prstGeom prst="rect">
            <a:avLst/>
          </a:prstGeom>
        </p:spPr>
      </p:pic>
      <p:sp>
        <p:nvSpPr>
          <p:cNvPr id="6" name="Rectángulo 5"/>
          <p:cNvSpPr/>
          <p:nvPr/>
        </p:nvSpPr>
        <p:spPr>
          <a:xfrm>
            <a:off x="2817142" y="1128330"/>
            <a:ext cx="8486503" cy="5262979"/>
          </a:xfrm>
          <a:prstGeom prst="rect">
            <a:avLst/>
          </a:prstGeom>
        </p:spPr>
        <p:txBody>
          <a:bodyPr wrap="square">
            <a:spAutoFit/>
          </a:bodyPr>
          <a:lstStyle/>
          <a:p>
            <a:pPr algn="just"/>
            <a:r>
              <a:rPr lang="es-MX" sz="2400" dirty="0"/>
              <a:t>Transporte terrestre: involucra la utilización de infraestructura como carreteras o líneas férreas (camión, tren). </a:t>
            </a:r>
          </a:p>
          <a:p>
            <a:pPr algn="just"/>
            <a:endParaRPr lang="es-MX" sz="2400" dirty="0"/>
          </a:p>
          <a:p>
            <a:pPr algn="just"/>
            <a:r>
              <a:rPr lang="es-MX" sz="2400" dirty="0"/>
              <a:t>Es muy versátil. Por su velocidad frente a la capacidad para prestar servicio puerta a puerta, este modo es el más asequible para cualquier tipo de empresa</a:t>
            </a:r>
          </a:p>
          <a:p>
            <a:pPr algn="just"/>
            <a:endParaRPr lang="es-MX" sz="2400" dirty="0"/>
          </a:p>
          <a:p>
            <a:pPr algn="just"/>
            <a:r>
              <a:rPr lang="es-MX" sz="2400" dirty="0"/>
              <a:t> </a:t>
            </a:r>
          </a:p>
          <a:p>
            <a:pPr algn="just"/>
            <a:endParaRPr lang="es-MX" sz="2400" dirty="0"/>
          </a:p>
          <a:p>
            <a:pPr algn="just"/>
            <a:endParaRPr lang="es-MX" sz="2400" dirty="0"/>
          </a:p>
          <a:p>
            <a:pPr algn="just"/>
            <a:endParaRPr lang="es-MX" sz="2400" dirty="0"/>
          </a:p>
          <a:p>
            <a:pPr algn="just"/>
            <a:endParaRPr lang="es-MX" sz="2400" dirty="0"/>
          </a:p>
          <a:p>
            <a:pPr algn="just"/>
            <a:endParaRPr lang="es-MX" sz="2400" dirty="0"/>
          </a:p>
          <a:p>
            <a:pPr algn="just"/>
            <a:endParaRPr lang="es-MX" sz="2400" dirty="0"/>
          </a:p>
        </p:txBody>
      </p:sp>
      <p:pic>
        <p:nvPicPr>
          <p:cNvPr id="8" name="Imagen 7"/>
          <p:cNvPicPr>
            <a:picLocks noChangeAspect="1"/>
          </p:cNvPicPr>
          <p:nvPr/>
        </p:nvPicPr>
        <p:blipFill rotWithShape="1">
          <a:blip r:embed="rId5"/>
          <a:srcRect l="14192" t="14301" r="38622" b="67426"/>
          <a:stretch/>
        </p:blipFill>
        <p:spPr>
          <a:xfrm>
            <a:off x="2657852" y="3971108"/>
            <a:ext cx="8805082" cy="1878133"/>
          </a:xfrm>
          <a:prstGeom prst="rect">
            <a:avLst/>
          </a:prstGeom>
        </p:spPr>
      </p:pic>
    </p:spTree>
    <p:extLst>
      <p:ext uri="{BB962C8B-B14F-4D97-AF65-F5344CB8AC3E}">
        <p14:creationId xmlns:p14="http://schemas.microsoft.com/office/powerpoint/2010/main" val="25588913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3254" y="0"/>
            <a:ext cx="3796027" cy="1752599"/>
          </a:xfrm>
        </p:spPr>
        <p:txBody>
          <a:bodyPr/>
          <a:lstStyle/>
          <a:p>
            <a:r>
              <a:rPr lang="es-CO" dirty="0"/>
              <a:t>Objetivos: </a:t>
            </a:r>
          </a:p>
        </p:txBody>
      </p:sp>
      <p:sp>
        <p:nvSpPr>
          <p:cNvPr id="3" name="Marcador de contenido 2"/>
          <p:cNvSpPr>
            <a:spLocks noGrp="1"/>
          </p:cNvSpPr>
          <p:nvPr>
            <p:ph sz="half" idx="1"/>
          </p:nvPr>
        </p:nvSpPr>
        <p:spPr>
          <a:xfrm>
            <a:off x="887067" y="2187360"/>
            <a:ext cx="2714200" cy="1765662"/>
          </a:xfrm>
          <a:solidFill>
            <a:schemeClr val="accent1">
              <a:lumMod val="40000"/>
              <a:lumOff val="60000"/>
            </a:schemeClr>
          </a:solidFill>
        </p:spPr>
        <p:txBody>
          <a:bodyPr>
            <a:normAutofit fontScale="85000" lnSpcReduction="20000"/>
          </a:bodyPr>
          <a:lstStyle/>
          <a:p>
            <a:pPr marL="0" indent="0" algn="just">
              <a:buNone/>
            </a:pPr>
            <a:r>
              <a:rPr lang="es-CO" sz="2800" dirty="0">
                <a:latin typeface="Helvetica Neue"/>
              </a:rPr>
              <a:t>Del envase: </a:t>
            </a:r>
          </a:p>
          <a:p>
            <a:pPr>
              <a:buFont typeface="Wingdings" panose="05000000000000000000" pitchFamily="2" charset="2"/>
              <a:buChar char="q"/>
            </a:pPr>
            <a:r>
              <a:rPr lang="es-CO" sz="2800" dirty="0">
                <a:latin typeface="Helvetica Neue"/>
              </a:rPr>
              <a:t>Es dar protección al producto para su transportación.</a:t>
            </a:r>
            <a:endParaRPr lang="es-CO" dirty="0"/>
          </a:p>
        </p:txBody>
      </p:sp>
      <p:sp>
        <p:nvSpPr>
          <p:cNvPr id="4" name="Marcador de contenido 3"/>
          <p:cNvSpPr>
            <a:spLocks noGrp="1"/>
          </p:cNvSpPr>
          <p:nvPr>
            <p:ph sz="half" idx="2"/>
          </p:nvPr>
        </p:nvSpPr>
        <p:spPr>
          <a:xfrm>
            <a:off x="4493675" y="2602191"/>
            <a:ext cx="3023820" cy="2497427"/>
          </a:xfrm>
          <a:solidFill>
            <a:schemeClr val="tx2">
              <a:lumMod val="25000"/>
              <a:lumOff val="75000"/>
            </a:schemeClr>
          </a:solidFill>
        </p:spPr>
        <p:txBody>
          <a:bodyPr>
            <a:normAutofit fontScale="85000" lnSpcReduction="20000"/>
          </a:bodyPr>
          <a:lstStyle/>
          <a:p>
            <a:pPr marL="0" indent="0">
              <a:buNone/>
            </a:pPr>
            <a:r>
              <a:rPr lang="es-CO" sz="2800" dirty="0">
                <a:latin typeface="Helvetica Neue"/>
              </a:rPr>
              <a:t>Del empaque </a:t>
            </a:r>
          </a:p>
          <a:p>
            <a:pPr>
              <a:buFont typeface="Wingdings" panose="05000000000000000000" pitchFamily="2" charset="2"/>
              <a:buChar char="q"/>
            </a:pPr>
            <a:r>
              <a:rPr lang="es-CO" sz="2800" dirty="0">
                <a:latin typeface="Helvetica Neue"/>
              </a:rPr>
              <a:t>Proteger el producto, el envase o ambos y ser promotor del artículo dentro del canal de distribución</a:t>
            </a:r>
          </a:p>
        </p:txBody>
      </p:sp>
      <p:sp>
        <p:nvSpPr>
          <p:cNvPr id="6" name="CuadroTexto 5"/>
          <p:cNvSpPr txBox="1"/>
          <p:nvPr/>
        </p:nvSpPr>
        <p:spPr>
          <a:xfrm>
            <a:off x="8409903" y="2615927"/>
            <a:ext cx="3336620" cy="3231654"/>
          </a:xfrm>
          <a:prstGeom prst="rect">
            <a:avLst/>
          </a:prstGeom>
          <a:solidFill>
            <a:schemeClr val="accent2">
              <a:lumMod val="20000"/>
              <a:lumOff val="80000"/>
            </a:schemeClr>
          </a:solidFill>
        </p:spPr>
        <p:txBody>
          <a:bodyPr wrap="square" rtlCol="0">
            <a:spAutoFit/>
          </a:bodyPr>
          <a:lstStyle/>
          <a:p>
            <a:endParaRPr lang="es-CO" sz="1000" dirty="0">
              <a:latin typeface="Helvetica Neue"/>
            </a:endParaRPr>
          </a:p>
          <a:p>
            <a:r>
              <a:rPr lang="es-CO" sz="2200" dirty="0">
                <a:latin typeface="Helvetica Neue"/>
              </a:rPr>
              <a:t>Del embalaje </a:t>
            </a:r>
          </a:p>
          <a:p>
            <a:endParaRPr lang="es-CO" sz="2200" dirty="0">
              <a:latin typeface="Helvetica Neue"/>
            </a:endParaRPr>
          </a:p>
          <a:p>
            <a:pPr marL="342900" indent="-342900" algn="just">
              <a:buFont typeface="Wingdings" panose="05000000000000000000" pitchFamily="2" charset="2"/>
              <a:buChar char="q"/>
            </a:pPr>
            <a:r>
              <a:rPr lang="es-CO" sz="2200" dirty="0">
                <a:latin typeface="Helvetica Neue"/>
              </a:rPr>
              <a:t>Es llevar un producto y proteger su contenido durante el traslado de la fábrica a los centros de consumo.</a:t>
            </a:r>
          </a:p>
          <a:p>
            <a:endParaRPr lang="es-CO" dirty="0"/>
          </a:p>
        </p:txBody>
      </p:sp>
    </p:spTree>
    <p:extLst>
      <p:ext uri="{BB962C8B-B14F-4D97-AF65-F5344CB8AC3E}">
        <p14:creationId xmlns:p14="http://schemas.microsoft.com/office/powerpoint/2010/main" val="1034271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7968" b="20651"/>
          <a:stretch/>
        </p:blipFill>
        <p:spPr>
          <a:xfrm>
            <a:off x="1574953" y="1223815"/>
            <a:ext cx="9077459" cy="4769420"/>
          </a:xfrm>
          <a:prstGeom prst="rect">
            <a:avLst/>
          </a:prstGeom>
        </p:spPr>
      </p:pic>
    </p:spTree>
    <p:extLst>
      <p:ext uri="{BB962C8B-B14F-4D97-AF65-F5344CB8AC3E}">
        <p14:creationId xmlns:p14="http://schemas.microsoft.com/office/powerpoint/2010/main" val="9938370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867104" y="1541987"/>
            <a:ext cx="2891307" cy="2123658"/>
          </a:xfrm>
          <a:prstGeom prst="rect">
            <a:avLst/>
          </a:prstGeom>
          <a:solidFill>
            <a:schemeClr val="accent1"/>
          </a:solidFill>
        </p:spPr>
        <p:txBody>
          <a:bodyPr wrap="square">
            <a:spAutoFit/>
          </a:bodyPr>
          <a:lstStyle/>
          <a:p>
            <a:pPr algn="just"/>
            <a:r>
              <a:rPr lang="es-CO" sz="2200" dirty="0"/>
              <a:t> c.              Promocionar, el envase representa para algunos pro­ductos una forma de diferenciación de los de la competencia.</a:t>
            </a:r>
          </a:p>
        </p:txBody>
      </p:sp>
      <p:sp>
        <p:nvSpPr>
          <p:cNvPr id="3" name="CuadroTexto 2"/>
          <p:cNvSpPr txBox="1"/>
          <p:nvPr/>
        </p:nvSpPr>
        <p:spPr>
          <a:xfrm>
            <a:off x="4295103" y="339049"/>
            <a:ext cx="4675031" cy="523220"/>
          </a:xfrm>
          <a:prstGeom prst="rect">
            <a:avLst/>
          </a:prstGeom>
          <a:noFill/>
        </p:spPr>
        <p:txBody>
          <a:bodyPr wrap="square" rtlCol="0">
            <a:spAutoFit/>
          </a:bodyPr>
          <a:lstStyle/>
          <a:p>
            <a:pPr algn="ctr"/>
            <a:r>
              <a:rPr lang="es-CO" sz="2800" dirty="0"/>
              <a:t>Funciones de Envase </a:t>
            </a:r>
          </a:p>
        </p:txBody>
      </p:sp>
      <p:sp>
        <p:nvSpPr>
          <p:cNvPr id="4" name="Rectángulo 3"/>
          <p:cNvSpPr/>
          <p:nvPr/>
        </p:nvSpPr>
        <p:spPr>
          <a:xfrm>
            <a:off x="5185893" y="1541987"/>
            <a:ext cx="2893454" cy="2083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200" dirty="0">
                <a:solidFill>
                  <a:schemeClr val="tx1"/>
                </a:solidFill>
              </a:rPr>
              <a:t>b. Preservar, trata de eliminar el perecimiento del producto envasado no solamente durante el transporte. </a:t>
            </a:r>
          </a:p>
        </p:txBody>
      </p:sp>
      <p:sp>
        <p:nvSpPr>
          <p:cNvPr id="5" name="Rectángulo 4"/>
          <p:cNvSpPr/>
          <p:nvPr/>
        </p:nvSpPr>
        <p:spPr>
          <a:xfrm>
            <a:off x="1738648" y="1485155"/>
            <a:ext cx="2659488" cy="2123658"/>
          </a:xfrm>
          <a:prstGeom prst="rect">
            <a:avLst/>
          </a:prstGeom>
          <a:solidFill>
            <a:schemeClr val="accent1"/>
          </a:solidFill>
        </p:spPr>
        <p:txBody>
          <a:bodyPr wrap="square">
            <a:spAutoFit/>
          </a:bodyPr>
          <a:lstStyle/>
          <a:p>
            <a:pPr algn="just"/>
            <a:r>
              <a:rPr lang="es-CO" sz="2200" dirty="0"/>
              <a:t>a. Protege de alteraciones intencionales o externas a la naturaleza del producto.</a:t>
            </a:r>
          </a:p>
        </p:txBody>
      </p:sp>
      <p:sp>
        <p:nvSpPr>
          <p:cNvPr id="6" name="Rectángulo 5"/>
          <p:cNvSpPr/>
          <p:nvPr/>
        </p:nvSpPr>
        <p:spPr>
          <a:xfrm>
            <a:off x="4846749" y="4347581"/>
            <a:ext cx="3571741" cy="2062103"/>
          </a:xfrm>
          <a:prstGeom prst="rect">
            <a:avLst/>
          </a:prstGeom>
          <a:solidFill>
            <a:schemeClr val="accent1"/>
          </a:solidFill>
        </p:spPr>
        <p:txBody>
          <a:bodyPr wrap="square">
            <a:spAutoFit/>
          </a:bodyPr>
          <a:lstStyle/>
          <a:p>
            <a:endParaRPr lang="es-CO" dirty="0"/>
          </a:p>
          <a:p>
            <a:r>
              <a:rPr lang="es-CO" dirty="0"/>
              <a:t>d</a:t>
            </a:r>
            <a:r>
              <a:rPr lang="es-CO" sz="2200" dirty="0"/>
              <a:t>.             Presentar, el envase puede hacer atrayente el pro­ducto y servir para dar a conocer la marca de la empresa en el mercado.</a:t>
            </a:r>
          </a:p>
        </p:txBody>
      </p:sp>
    </p:spTree>
    <p:extLst>
      <p:ext uri="{BB962C8B-B14F-4D97-AF65-F5344CB8AC3E}">
        <p14:creationId xmlns:p14="http://schemas.microsoft.com/office/powerpoint/2010/main" val="874431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2764" t="32513" r="22531" b="50609"/>
          <a:stretch/>
        </p:blipFill>
        <p:spPr>
          <a:xfrm>
            <a:off x="792504" y="3326529"/>
            <a:ext cx="10637950" cy="2413090"/>
          </a:xfrm>
          <a:prstGeom prst="rect">
            <a:avLst/>
          </a:prstGeom>
        </p:spPr>
      </p:pic>
      <p:sp>
        <p:nvSpPr>
          <p:cNvPr id="3" name="CuadroTexto 2"/>
          <p:cNvSpPr txBox="1"/>
          <p:nvPr/>
        </p:nvSpPr>
        <p:spPr>
          <a:xfrm>
            <a:off x="2778708" y="1468558"/>
            <a:ext cx="5821251" cy="707886"/>
          </a:xfrm>
          <a:prstGeom prst="rect">
            <a:avLst/>
          </a:prstGeom>
          <a:noFill/>
        </p:spPr>
        <p:txBody>
          <a:bodyPr wrap="square" rtlCol="0">
            <a:spAutoFit/>
          </a:bodyPr>
          <a:lstStyle/>
          <a:p>
            <a:pPr algn="ctr"/>
            <a:r>
              <a:rPr lang="es-CO" sz="4000" dirty="0"/>
              <a:t>TIPOS DE ENVASES</a:t>
            </a:r>
          </a:p>
        </p:txBody>
      </p:sp>
      <p:pic>
        <p:nvPicPr>
          <p:cNvPr id="4" name="Imagen 3"/>
          <p:cNvPicPr>
            <a:picLocks noChangeAspect="1"/>
          </p:cNvPicPr>
          <p:nvPr/>
        </p:nvPicPr>
        <p:blipFill rotWithShape="1">
          <a:blip r:embed="rId3"/>
          <a:srcRect l="13874" t="3826" r="7576" b="12088"/>
          <a:stretch/>
        </p:blipFill>
        <p:spPr>
          <a:xfrm>
            <a:off x="8170270" y="0"/>
            <a:ext cx="3446964" cy="2716306"/>
          </a:xfrm>
          <a:prstGeom prst="rect">
            <a:avLst/>
          </a:prstGeom>
        </p:spPr>
      </p:pic>
    </p:spTree>
    <p:extLst>
      <p:ext uri="{BB962C8B-B14F-4D97-AF65-F5344CB8AC3E}">
        <p14:creationId xmlns:p14="http://schemas.microsoft.com/office/powerpoint/2010/main" val="10645899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sultado de imagen para tipos de enva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8" name="Picture 4" descr="Resultado de imagen para tipos de env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889" y="1005510"/>
            <a:ext cx="9736031" cy="525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872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637395" y="-7303"/>
            <a:ext cx="6630306" cy="1077218"/>
          </a:xfrm>
          <a:prstGeom prst="rect">
            <a:avLst/>
          </a:prstGeom>
          <a:noFill/>
        </p:spPr>
        <p:txBody>
          <a:bodyPr wrap="square" rtlCol="0">
            <a:spAutoFit/>
          </a:bodyPr>
          <a:lstStyle/>
          <a:p>
            <a:pPr algn="ctr"/>
            <a:r>
              <a:rPr lang="es-CO" sz="3200" dirty="0"/>
              <a:t>COMBINACIONES</a:t>
            </a:r>
          </a:p>
          <a:p>
            <a:pPr algn="ctr"/>
            <a:r>
              <a:rPr lang="es-CO" sz="3200" dirty="0"/>
              <a:t>Especiales para bebidas alimenticias </a:t>
            </a:r>
            <a:r>
              <a:rPr lang="es-CO" dirty="0"/>
              <a:t> </a:t>
            </a:r>
          </a:p>
        </p:txBody>
      </p:sp>
      <p:pic>
        <p:nvPicPr>
          <p:cNvPr id="4" name="Imagen 3"/>
          <p:cNvPicPr>
            <a:picLocks noChangeAspect="1"/>
          </p:cNvPicPr>
          <p:nvPr/>
        </p:nvPicPr>
        <p:blipFill>
          <a:blip r:embed="rId2"/>
          <a:stretch>
            <a:fillRect/>
          </a:stretch>
        </p:blipFill>
        <p:spPr>
          <a:xfrm>
            <a:off x="1524001" y="1795936"/>
            <a:ext cx="2364939" cy="2224521"/>
          </a:xfrm>
          <a:prstGeom prst="rect">
            <a:avLst/>
          </a:prstGeom>
        </p:spPr>
      </p:pic>
      <p:pic>
        <p:nvPicPr>
          <p:cNvPr id="6" name="Imagen 5"/>
          <p:cNvPicPr>
            <a:picLocks noChangeAspect="1"/>
          </p:cNvPicPr>
          <p:nvPr/>
        </p:nvPicPr>
        <p:blipFill>
          <a:blip r:embed="rId3"/>
          <a:stretch>
            <a:fillRect/>
          </a:stretch>
        </p:blipFill>
        <p:spPr>
          <a:xfrm>
            <a:off x="6282871" y="2811133"/>
            <a:ext cx="5474021" cy="2867025"/>
          </a:xfrm>
          <a:prstGeom prst="rect">
            <a:avLst/>
          </a:prstGeom>
        </p:spPr>
      </p:pic>
      <p:pic>
        <p:nvPicPr>
          <p:cNvPr id="7" name="Imagen 6"/>
          <p:cNvPicPr>
            <a:picLocks noChangeAspect="1"/>
          </p:cNvPicPr>
          <p:nvPr/>
        </p:nvPicPr>
        <p:blipFill>
          <a:blip r:embed="rId4"/>
          <a:stretch>
            <a:fillRect/>
          </a:stretch>
        </p:blipFill>
        <p:spPr>
          <a:xfrm>
            <a:off x="3142343" y="4244646"/>
            <a:ext cx="2857500" cy="2381250"/>
          </a:xfrm>
          <a:prstGeom prst="rect">
            <a:avLst/>
          </a:prstGeom>
        </p:spPr>
      </p:pic>
      <p:pic>
        <p:nvPicPr>
          <p:cNvPr id="8" name="Imagen 7"/>
          <p:cNvPicPr>
            <a:picLocks noChangeAspect="1"/>
          </p:cNvPicPr>
          <p:nvPr/>
        </p:nvPicPr>
        <p:blipFill rotWithShape="1">
          <a:blip r:embed="rId5"/>
          <a:srcRect l="45824" t="34211" b="22333"/>
          <a:stretch/>
        </p:blipFill>
        <p:spPr>
          <a:xfrm>
            <a:off x="7010400" y="1126934"/>
            <a:ext cx="4024993" cy="1088571"/>
          </a:xfrm>
          <a:prstGeom prst="rect">
            <a:avLst/>
          </a:prstGeom>
        </p:spPr>
      </p:pic>
    </p:spTree>
    <p:extLst>
      <p:ext uri="{BB962C8B-B14F-4D97-AF65-F5344CB8AC3E}">
        <p14:creationId xmlns:p14="http://schemas.microsoft.com/office/powerpoint/2010/main" val="41205141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BRE EL TETRAPAK">
            <a:extLst>
              <a:ext uri="{FF2B5EF4-FFF2-40B4-BE49-F238E27FC236}">
                <a16:creationId xmlns:a16="http://schemas.microsoft.com/office/drawing/2014/main" id="{10A7D511-21FF-4447-A1B5-96D0804F77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6" y="643467"/>
            <a:ext cx="7428088"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311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192000" cy="6961031"/>
          </a:xfrm>
          <a:prstGeom prst="rect">
            <a:avLst/>
          </a:prstGeom>
        </p:spPr>
      </p:pic>
    </p:spTree>
    <p:extLst>
      <p:ext uri="{BB962C8B-B14F-4D97-AF65-F5344CB8AC3E}">
        <p14:creationId xmlns:p14="http://schemas.microsoft.com/office/powerpoint/2010/main" val="24074888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6220884" cy="3592286"/>
          </a:xfrm>
          <a:prstGeom prst="rect">
            <a:avLst/>
          </a:prstGeom>
        </p:spPr>
      </p:pic>
      <p:pic>
        <p:nvPicPr>
          <p:cNvPr id="3" name="Imagen 2"/>
          <p:cNvPicPr>
            <a:picLocks noChangeAspect="1"/>
          </p:cNvPicPr>
          <p:nvPr/>
        </p:nvPicPr>
        <p:blipFill>
          <a:blip r:embed="rId3"/>
          <a:stretch>
            <a:fillRect/>
          </a:stretch>
        </p:blipFill>
        <p:spPr>
          <a:xfrm>
            <a:off x="6220883" y="0"/>
            <a:ext cx="5971117" cy="3592286"/>
          </a:xfrm>
          <a:prstGeom prst="rect">
            <a:avLst/>
          </a:prstGeom>
        </p:spPr>
      </p:pic>
      <p:pic>
        <p:nvPicPr>
          <p:cNvPr id="4" name="Imagen 3"/>
          <p:cNvPicPr>
            <a:picLocks noChangeAspect="1"/>
          </p:cNvPicPr>
          <p:nvPr/>
        </p:nvPicPr>
        <p:blipFill rotWithShape="1">
          <a:blip r:embed="rId4"/>
          <a:srcRect l="9593" t="18571" r="29590" b="31361"/>
          <a:stretch/>
        </p:blipFill>
        <p:spPr>
          <a:xfrm>
            <a:off x="3110441" y="3327968"/>
            <a:ext cx="5717117" cy="3530032"/>
          </a:xfrm>
          <a:prstGeom prst="rect">
            <a:avLst/>
          </a:prstGeom>
        </p:spPr>
      </p:pic>
      <p:sp>
        <p:nvSpPr>
          <p:cNvPr id="5" name="Rectángulo 4"/>
          <p:cNvSpPr/>
          <p:nvPr/>
        </p:nvSpPr>
        <p:spPr>
          <a:xfrm>
            <a:off x="158939" y="2866303"/>
            <a:ext cx="5395003" cy="461665"/>
          </a:xfrm>
          <a:prstGeom prst="rect">
            <a:avLst/>
          </a:prstGeom>
        </p:spPr>
        <p:txBody>
          <a:bodyPr wrap="none">
            <a:spAutoFit/>
          </a:bodyPr>
          <a:lstStyle/>
          <a:p>
            <a:r>
              <a:rPr lang="es-MX" sz="2400" b="1" dirty="0">
                <a:solidFill>
                  <a:schemeClr val="bg1"/>
                </a:solidFill>
              </a:rPr>
              <a:t>Ejemplos de Unidades de Carga Huacales</a:t>
            </a:r>
            <a:endParaRPr lang="es-CO" sz="2400" b="1" dirty="0">
              <a:solidFill>
                <a:schemeClr val="bg1"/>
              </a:solidFill>
            </a:endParaRPr>
          </a:p>
        </p:txBody>
      </p:sp>
    </p:spTree>
    <p:extLst>
      <p:ext uri="{BB962C8B-B14F-4D97-AF65-F5344CB8AC3E}">
        <p14:creationId xmlns:p14="http://schemas.microsoft.com/office/powerpoint/2010/main" val="11215830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11508"/>
          <a:stretch/>
        </p:blipFill>
        <p:spPr>
          <a:xfrm>
            <a:off x="0" y="60096"/>
            <a:ext cx="6705600" cy="5687536"/>
          </a:xfrm>
          <a:prstGeom prst="rect">
            <a:avLst/>
          </a:prstGeom>
        </p:spPr>
      </p:pic>
      <p:pic>
        <p:nvPicPr>
          <p:cNvPr id="3" name="Imagen 2"/>
          <p:cNvPicPr>
            <a:picLocks noChangeAspect="1"/>
          </p:cNvPicPr>
          <p:nvPr/>
        </p:nvPicPr>
        <p:blipFill>
          <a:blip r:embed="rId3"/>
          <a:stretch>
            <a:fillRect/>
          </a:stretch>
        </p:blipFill>
        <p:spPr>
          <a:xfrm>
            <a:off x="587903" y="5935997"/>
            <a:ext cx="1639966" cy="646232"/>
          </a:xfrm>
          <a:prstGeom prst="rect">
            <a:avLst/>
          </a:prstGeom>
        </p:spPr>
      </p:pic>
      <p:pic>
        <p:nvPicPr>
          <p:cNvPr id="4" name="Imagen 3"/>
          <p:cNvPicPr>
            <a:picLocks noChangeAspect="1"/>
          </p:cNvPicPr>
          <p:nvPr/>
        </p:nvPicPr>
        <p:blipFill rotWithShape="1">
          <a:blip r:embed="rId4"/>
          <a:srcRect l="9071" t="4707" r="39065"/>
          <a:stretch/>
        </p:blipFill>
        <p:spPr>
          <a:xfrm>
            <a:off x="6705601" y="60096"/>
            <a:ext cx="5486400" cy="5687536"/>
          </a:xfrm>
          <a:prstGeom prst="rect">
            <a:avLst/>
          </a:prstGeom>
        </p:spPr>
      </p:pic>
    </p:spTree>
    <p:extLst>
      <p:ext uri="{BB962C8B-B14F-4D97-AF65-F5344CB8AC3E}">
        <p14:creationId xmlns:p14="http://schemas.microsoft.com/office/powerpoint/2010/main" val="318229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4191" t="51224" r="42838" b="29938"/>
          <a:stretch/>
        </p:blipFill>
        <p:spPr>
          <a:xfrm>
            <a:off x="2960834" y="3806184"/>
            <a:ext cx="8756549" cy="1863096"/>
          </a:xfrm>
          <a:prstGeom prst="rect">
            <a:avLst/>
          </a:prstGeom>
        </p:spPr>
      </p:pic>
      <p:sp>
        <p:nvSpPr>
          <p:cNvPr id="4" name="Rectángulo 3"/>
          <p:cNvSpPr/>
          <p:nvPr/>
        </p:nvSpPr>
        <p:spPr>
          <a:xfrm>
            <a:off x="3104606" y="1015896"/>
            <a:ext cx="3373049" cy="461665"/>
          </a:xfrm>
          <a:prstGeom prst="rect">
            <a:avLst/>
          </a:prstGeom>
        </p:spPr>
        <p:txBody>
          <a:bodyPr wrap="square">
            <a:spAutoFit/>
          </a:bodyPr>
          <a:lstStyle/>
          <a:p>
            <a:r>
              <a:rPr lang="es-CO" sz="2400" dirty="0"/>
              <a:t>Tren–ferrocarril</a:t>
            </a:r>
          </a:p>
        </p:txBody>
      </p:sp>
      <p:sp>
        <p:nvSpPr>
          <p:cNvPr id="6" name="Rectángulo 5"/>
          <p:cNvSpPr/>
          <p:nvPr/>
        </p:nvSpPr>
        <p:spPr>
          <a:xfrm>
            <a:off x="3104606" y="1802904"/>
            <a:ext cx="8747760" cy="1569660"/>
          </a:xfrm>
          <a:prstGeom prst="rect">
            <a:avLst/>
          </a:prstGeom>
        </p:spPr>
        <p:txBody>
          <a:bodyPr wrap="square">
            <a:spAutoFit/>
          </a:bodyPr>
          <a:lstStyle/>
          <a:p>
            <a:pPr algn="just"/>
            <a:r>
              <a:rPr lang="es-MX" sz="2400" dirty="0"/>
              <a:t>Son equipos especializados con vagones sellados, con sillas, vagones planos con contenedores. </a:t>
            </a:r>
          </a:p>
          <a:p>
            <a:pPr algn="just"/>
            <a:r>
              <a:rPr lang="es-MX" sz="2400" dirty="0"/>
              <a:t>Generalmente cargan mercancías a granel como carbón, granos, también los hay como planchones para cargar contenedores. </a:t>
            </a:r>
            <a:endParaRPr lang="es-CO" sz="2400" dirty="0"/>
          </a:p>
        </p:txBody>
      </p:sp>
      <p:pic>
        <p:nvPicPr>
          <p:cNvPr id="7" name="Imagen 6">
            <a:extLst>
              <a:ext uri="{FF2B5EF4-FFF2-40B4-BE49-F238E27FC236}">
                <a16:creationId xmlns:a16="http://schemas.microsoft.com/office/drawing/2014/main" id="{678F64DF-D91D-BE09-E2B7-8747463405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49677"/>
            <a:ext cx="2581275" cy="2308323"/>
          </a:xfrm>
          <a:prstGeom prst="rect">
            <a:avLst/>
          </a:prstGeom>
        </p:spPr>
      </p:pic>
      <p:pic>
        <p:nvPicPr>
          <p:cNvPr id="8" name="Imagen 7">
            <a:extLst>
              <a:ext uri="{FF2B5EF4-FFF2-40B4-BE49-F238E27FC236}">
                <a16:creationId xmlns:a16="http://schemas.microsoft.com/office/drawing/2014/main" id="{14B04C9D-758D-FABF-4B33-7FCC3D5CC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53265"/>
            <a:ext cx="2581274" cy="2147129"/>
          </a:xfrm>
          <a:prstGeom prst="rect">
            <a:avLst/>
          </a:prstGeom>
        </p:spPr>
      </p:pic>
      <p:pic>
        <p:nvPicPr>
          <p:cNvPr id="9" name="Imagen 8">
            <a:extLst>
              <a:ext uri="{FF2B5EF4-FFF2-40B4-BE49-F238E27FC236}">
                <a16:creationId xmlns:a16="http://schemas.microsoft.com/office/drawing/2014/main" id="{4C92DF24-9646-D143-4DA6-1173A6034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2581274" cy="2147129"/>
          </a:xfrm>
          <a:prstGeom prst="rect">
            <a:avLst/>
          </a:prstGeom>
        </p:spPr>
      </p:pic>
    </p:spTree>
    <p:extLst>
      <p:ext uri="{BB962C8B-B14F-4D97-AF65-F5344CB8AC3E}">
        <p14:creationId xmlns:p14="http://schemas.microsoft.com/office/powerpoint/2010/main" val="2794578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17485" y="293915"/>
            <a:ext cx="8251372" cy="6188529"/>
          </a:xfrm>
          <a:prstGeom prst="rect">
            <a:avLst/>
          </a:prstGeom>
        </p:spPr>
      </p:pic>
    </p:spTree>
    <p:extLst>
      <p:ext uri="{BB962C8B-B14F-4D97-AF65-F5344CB8AC3E}">
        <p14:creationId xmlns:p14="http://schemas.microsoft.com/office/powerpoint/2010/main" val="2368039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7217" y="385020"/>
            <a:ext cx="5816913" cy="461665"/>
          </a:xfrm>
          <a:prstGeom prst="rect">
            <a:avLst/>
          </a:prstGeom>
        </p:spPr>
        <p:txBody>
          <a:bodyPr wrap="none">
            <a:spAutoFit/>
          </a:bodyPr>
          <a:lstStyle/>
          <a:p>
            <a:r>
              <a:rPr lang="es-MX" sz="2400" dirty="0"/>
              <a:t>Ejemplos de Unidades de Carga Atados o </a:t>
            </a:r>
            <a:r>
              <a:rPr lang="es-MX" sz="2400" dirty="0" err="1"/>
              <a:t>Lios</a:t>
            </a:r>
            <a:endParaRPr lang="es-CO" sz="2400" dirty="0"/>
          </a:p>
        </p:txBody>
      </p:sp>
      <p:pic>
        <p:nvPicPr>
          <p:cNvPr id="4" name="Imagen 3"/>
          <p:cNvPicPr>
            <a:picLocks noChangeAspect="1"/>
          </p:cNvPicPr>
          <p:nvPr/>
        </p:nvPicPr>
        <p:blipFill>
          <a:blip r:embed="rId2"/>
          <a:stretch>
            <a:fillRect/>
          </a:stretch>
        </p:blipFill>
        <p:spPr>
          <a:xfrm>
            <a:off x="7096125" y="0"/>
            <a:ext cx="5095875" cy="3867150"/>
          </a:xfrm>
          <a:prstGeom prst="rect">
            <a:avLst/>
          </a:prstGeom>
        </p:spPr>
      </p:pic>
      <p:pic>
        <p:nvPicPr>
          <p:cNvPr id="5" name="Imagen 4"/>
          <p:cNvPicPr>
            <a:picLocks noChangeAspect="1"/>
          </p:cNvPicPr>
          <p:nvPr/>
        </p:nvPicPr>
        <p:blipFill rotWithShape="1">
          <a:blip r:embed="rId3"/>
          <a:srcRect l="25014"/>
          <a:stretch/>
        </p:blipFill>
        <p:spPr>
          <a:xfrm>
            <a:off x="0" y="918028"/>
            <a:ext cx="7096124" cy="5909356"/>
          </a:xfrm>
          <a:prstGeom prst="rect">
            <a:avLst/>
          </a:prstGeom>
        </p:spPr>
      </p:pic>
      <p:pic>
        <p:nvPicPr>
          <p:cNvPr id="6" name="Imagen 5"/>
          <p:cNvPicPr>
            <a:picLocks noChangeAspect="1"/>
          </p:cNvPicPr>
          <p:nvPr/>
        </p:nvPicPr>
        <p:blipFill>
          <a:blip r:embed="rId4"/>
          <a:stretch>
            <a:fillRect/>
          </a:stretch>
        </p:blipFill>
        <p:spPr>
          <a:xfrm>
            <a:off x="7096123" y="3867150"/>
            <a:ext cx="5095877" cy="2960234"/>
          </a:xfrm>
          <a:prstGeom prst="rect">
            <a:avLst/>
          </a:prstGeom>
        </p:spPr>
      </p:pic>
    </p:spTree>
    <p:extLst>
      <p:ext uri="{BB962C8B-B14F-4D97-AF65-F5344CB8AC3E}">
        <p14:creationId xmlns:p14="http://schemas.microsoft.com/office/powerpoint/2010/main" val="41574467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33350" y="232228"/>
            <a:ext cx="5498193" cy="6328229"/>
          </a:xfrm>
          <a:prstGeom prst="rect">
            <a:avLst/>
          </a:prstGeom>
        </p:spPr>
      </p:pic>
      <p:pic>
        <p:nvPicPr>
          <p:cNvPr id="3" name="Imagen 2"/>
          <p:cNvPicPr>
            <a:picLocks noChangeAspect="1"/>
          </p:cNvPicPr>
          <p:nvPr/>
        </p:nvPicPr>
        <p:blipFill>
          <a:blip r:embed="rId4"/>
          <a:stretch>
            <a:fillRect/>
          </a:stretch>
        </p:blipFill>
        <p:spPr>
          <a:xfrm>
            <a:off x="5759450" y="232228"/>
            <a:ext cx="6229350" cy="6328229"/>
          </a:xfrm>
          <a:prstGeom prst="rect">
            <a:avLst/>
          </a:prstGeom>
        </p:spPr>
      </p:pic>
    </p:spTree>
    <p:extLst>
      <p:ext uri="{BB962C8B-B14F-4D97-AF65-F5344CB8AC3E}">
        <p14:creationId xmlns:p14="http://schemas.microsoft.com/office/powerpoint/2010/main" val="23929577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2955" y="1451068"/>
            <a:ext cx="11054970" cy="3416320"/>
          </a:xfrm>
          <a:prstGeom prst="rect">
            <a:avLst/>
          </a:prstGeom>
        </p:spPr>
        <p:txBody>
          <a:bodyPr wrap="square">
            <a:spAutoFit/>
          </a:bodyPr>
          <a:lstStyle/>
          <a:p>
            <a:pPr algn="just"/>
            <a:r>
              <a:rPr lang="es-MX" sz="2400" dirty="0"/>
              <a:t>IMPORTANTE</a:t>
            </a:r>
          </a:p>
          <a:p>
            <a:pPr algn="just"/>
            <a:endParaRPr lang="es-MX" sz="2400" dirty="0"/>
          </a:p>
          <a:p>
            <a:pPr algn="just"/>
            <a:r>
              <a:rPr lang="es-MX" sz="2400" dirty="0"/>
              <a:t>Para todos los tipo de Unidad de Carga, es necesario el uso de materiales o máquinas manuales que permitan zunchar, compactar con </a:t>
            </a:r>
            <a:r>
              <a:rPr lang="es-MX" sz="2400" dirty="0" err="1"/>
              <a:t>vinipel</a:t>
            </a:r>
            <a:r>
              <a:rPr lang="es-MX" sz="2400" dirty="0"/>
              <a:t> y que fijen la carga al pallet, huacal o tensar adecuadamente los zunchos metálicos o plásticos del atado.</a:t>
            </a:r>
          </a:p>
          <a:p>
            <a:pPr algn="just"/>
            <a:endParaRPr lang="es-MX" sz="2400" dirty="0"/>
          </a:p>
          <a:p>
            <a:pPr algn="just"/>
            <a:r>
              <a:rPr lang="es-MX" sz="2400" dirty="0"/>
              <a:t>La utilización de estos materiales permitirá que su carga viaje segura durante todo el proceso logístico y le dará la tranquilidad que llegará a destino en la misma condición que fue recibida en Origen.</a:t>
            </a:r>
            <a:endParaRPr lang="es-CO" sz="2400" dirty="0"/>
          </a:p>
        </p:txBody>
      </p:sp>
    </p:spTree>
    <p:extLst>
      <p:ext uri="{BB962C8B-B14F-4D97-AF65-F5344CB8AC3E}">
        <p14:creationId xmlns:p14="http://schemas.microsoft.com/office/powerpoint/2010/main" val="335140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retilla de mano azul al lado de cajas de cart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403566" cy="203179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0" y="2031793"/>
            <a:ext cx="2403566" cy="2448767"/>
          </a:xfrm>
          <a:prstGeom prst="rect">
            <a:avLst/>
          </a:prstGeom>
        </p:spPr>
      </p:pic>
      <p:pic>
        <p:nvPicPr>
          <p:cNvPr id="3" name="Imagen 2"/>
          <p:cNvPicPr>
            <a:picLocks noChangeAspect="1"/>
          </p:cNvPicPr>
          <p:nvPr/>
        </p:nvPicPr>
        <p:blipFill>
          <a:blip r:embed="rId4"/>
          <a:stretch>
            <a:fillRect/>
          </a:stretch>
        </p:blipFill>
        <p:spPr>
          <a:xfrm>
            <a:off x="0" y="4480560"/>
            <a:ext cx="2403566" cy="2377440"/>
          </a:xfrm>
          <a:prstGeom prst="rect">
            <a:avLst/>
          </a:prstGeom>
        </p:spPr>
      </p:pic>
      <p:sp>
        <p:nvSpPr>
          <p:cNvPr id="4" name="Rectángulo 3"/>
          <p:cNvSpPr/>
          <p:nvPr/>
        </p:nvSpPr>
        <p:spPr>
          <a:xfrm>
            <a:off x="3230882" y="719699"/>
            <a:ext cx="8133804" cy="5262979"/>
          </a:xfrm>
          <a:prstGeom prst="rect">
            <a:avLst/>
          </a:prstGeom>
        </p:spPr>
        <p:txBody>
          <a:bodyPr wrap="square">
            <a:spAutoFit/>
          </a:bodyPr>
          <a:lstStyle/>
          <a:p>
            <a:pPr lvl="0" algn="just"/>
            <a:r>
              <a:rPr lang="es-MX" sz="2400" dirty="0">
                <a:solidFill>
                  <a:prstClr val="black"/>
                </a:solidFill>
              </a:rPr>
              <a:t>Transporte marítimo/fluvial: es uno de los transportes más utilizados y de menor costo (barco naviero, barcas). </a:t>
            </a:r>
          </a:p>
          <a:p>
            <a:pPr lvl="0" algn="just"/>
            <a:endParaRPr lang="es-MX" sz="2400" dirty="0">
              <a:solidFill>
                <a:prstClr val="black"/>
              </a:solidFill>
            </a:endParaRPr>
          </a:p>
          <a:p>
            <a:pPr lvl="0" algn="just"/>
            <a:r>
              <a:rPr lang="es-MX" sz="2400" dirty="0"/>
              <a:t>Tiene ventajas diferenciales sobre los otros modos, porque puede cargar embarques muy grandes. Son de aguas profundas como el marítimo y los pequeños para ríos y canales. El mercado de transporte marítimo internacional es tan dinámico que ofrece casi que un tipo de buque para cada tipo de carga que se necesite transportar, no importa la naturaleza</a:t>
            </a:r>
            <a:endParaRPr lang="es-MX" sz="2400" dirty="0">
              <a:solidFill>
                <a:prstClr val="black"/>
              </a:solidFill>
            </a:endParaRPr>
          </a:p>
          <a:p>
            <a:pPr lvl="0" algn="just"/>
            <a:endParaRPr lang="es-MX" sz="2400" dirty="0">
              <a:solidFill>
                <a:prstClr val="black"/>
              </a:solidFill>
            </a:endParaRPr>
          </a:p>
          <a:p>
            <a:pPr lvl="0" algn="just"/>
            <a:endParaRPr lang="es-MX" sz="2400" dirty="0">
              <a:solidFill>
                <a:prstClr val="black"/>
              </a:solidFill>
            </a:endParaRPr>
          </a:p>
          <a:p>
            <a:pPr lvl="0" algn="just"/>
            <a:endParaRPr lang="es-MX" sz="2400" dirty="0">
              <a:solidFill>
                <a:prstClr val="black"/>
              </a:solidFill>
            </a:endParaRPr>
          </a:p>
          <a:p>
            <a:pPr lvl="0" algn="just"/>
            <a:endParaRPr lang="es-MX" sz="2400" dirty="0">
              <a:solidFill>
                <a:prstClr val="black"/>
              </a:solidFill>
            </a:endParaRPr>
          </a:p>
          <a:p>
            <a:pPr lvl="0" algn="just"/>
            <a:endParaRPr lang="es-MX" sz="2400" dirty="0">
              <a:solidFill>
                <a:prstClr val="black"/>
              </a:solidFill>
            </a:endParaRPr>
          </a:p>
        </p:txBody>
      </p:sp>
      <p:pic>
        <p:nvPicPr>
          <p:cNvPr id="6" name="Imagen 5"/>
          <p:cNvPicPr>
            <a:picLocks noChangeAspect="1"/>
          </p:cNvPicPr>
          <p:nvPr/>
        </p:nvPicPr>
        <p:blipFill rotWithShape="1">
          <a:blip r:embed="rId5"/>
          <a:srcRect l="14292" t="33391" r="43541" b="48336"/>
          <a:stretch/>
        </p:blipFill>
        <p:spPr>
          <a:xfrm>
            <a:off x="3230882" y="4480560"/>
            <a:ext cx="8560923" cy="2098847"/>
          </a:xfrm>
          <a:prstGeom prst="rect">
            <a:avLst/>
          </a:prstGeom>
        </p:spPr>
      </p:pic>
    </p:spTree>
    <p:extLst>
      <p:ext uri="{BB962C8B-B14F-4D97-AF65-F5344CB8AC3E}">
        <p14:creationId xmlns:p14="http://schemas.microsoft.com/office/powerpoint/2010/main" val="358756564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2113</TotalTime>
  <Words>2841</Words>
  <Application>Microsoft Office PowerPoint</Application>
  <PresentationFormat>Panorámica</PresentationFormat>
  <Paragraphs>220</Paragraphs>
  <Slides>83</Slides>
  <Notes>4</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83</vt:i4>
      </vt:variant>
    </vt:vector>
  </HeadingPairs>
  <TitlesOfParts>
    <vt:vector size="91" baseType="lpstr">
      <vt:lpstr>Arial</vt:lpstr>
      <vt:lpstr>Bebas Neue</vt:lpstr>
      <vt:lpstr>Calibri</vt:lpstr>
      <vt:lpstr>Calibri Light</vt:lpstr>
      <vt:lpstr>Helvetica Neue</vt:lpstr>
      <vt:lpstr>Roboto</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Dixguel03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Jhanna Rendon</dc:creator>
  <cp:lastModifiedBy>NEILA YASMINA  MILLAN CUERO</cp:lastModifiedBy>
  <cp:revision>64</cp:revision>
  <dcterms:created xsi:type="dcterms:W3CDTF">2021-09-21T22:20:05Z</dcterms:created>
  <dcterms:modified xsi:type="dcterms:W3CDTF">2025-09-16T21:54:45Z</dcterms:modified>
</cp:coreProperties>
</file>