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1" r:id="rId3"/>
    <p:sldId id="443" r:id="rId4"/>
    <p:sldId id="463" r:id="rId5"/>
    <p:sldId id="467" r:id="rId6"/>
    <p:sldId id="464" r:id="rId7"/>
    <p:sldId id="444" r:id="rId8"/>
    <p:sldId id="456" r:id="rId9"/>
    <p:sldId id="445" r:id="rId10"/>
    <p:sldId id="465" r:id="rId11"/>
    <p:sldId id="457" r:id="rId12"/>
    <p:sldId id="458" r:id="rId13"/>
    <p:sldId id="459" r:id="rId14"/>
    <p:sldId id="460" r:id="rId15"/>
    <p:sldId id="461" r:id="rId16"/>
    <p:sldId id="462" r:id="rId17"/>
    <p:sldId id="469" r:id="rId18"/>
    <p:sldId id="468" r:id="rId19"/>
    <p:sldId id="470" r:id="rId20"/>
    <p:sldId id="471" r:id="rId21"/>
    <p:sldId id="472" r:id="rId22"/>
    <p:sldId id="473" r:id="rId23"/>
    <p:sldId id="466" r:id="rId24"/>
    <p:sldId id="474" r:id="rId25"/>
    <p:sldId id="475" r:id="rId26"/>
    <p:sldId id="476" r:id="rId27"/>
    <p:sldId id="477"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6" d="100"/>
          <a:sy n="56" d="100"/>
        </p:scale>
        <p:origin x="483" y="8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DB4E71-DC25-4DFB-947A-13C5AB39F6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3A56A211-E12B-4A3A-821C-54BEA970C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FA7FF79-AE3D-4A59-8EF2-3E55DFDC205F}"/>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2493748E-6AF6-4865-A541-AA3525F8122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9E5F5C6-1F4A-4161-B10A-18A63CE71B7F}"/>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19710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79E6DC-A55B-4B43-AE10-1CC6C6CE12E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368B874-5E58-4F02-807E-48C390AE8DF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C499FB7-0AAE-4F1C-A5C3-15EC5E4FB1FE}"/>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2672912F-E85F-438D-B28D-93EB0FF40FD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E326846-5969-4B7D-B5E7-D4AA3058A034}"/>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325975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579517-E018-4576-93C5-BA54E59749C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3E9ADEA-6ADD-4281-B4A4-E0E9A2DE56F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4498B03-36FC-4ED8-A97A-AC513B0C3762}"/>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5EB6EE06-4963-4C3C-9A5E-2D13D2DDF3B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19FBC04-5074-47AD-BE08-69523EC3D668}"/>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177691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F3676-34A1-4BE9-910B-4340BE7ADA5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3D7428B-1D55-4137-8F76-8942D0AC721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DA08C60-89FC-45CF-B3FA-1BF0C34AC721}"/>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2D0AB013-832A-4BF2-B24C-3C8B1D13E0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A715D5A-D077-4207-B19B-5C923E505619}"/>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83490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FA749-2430-4237-8064-84C505B00F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E91DE22-45E8-4F7A-AB7A-707ADFD5C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26FF82F-06B0-40F8-ACF9-10BE2EE624AA}"/>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9281C623-9072-4ABC-BF65-7E6B16A15A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519FBDD-DCC7-4388-AB19-A28E1FB4F633}"/>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175092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7A43F-0153-4302-9299-FDF63F9E55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8DCDA67-3748-432E-9BEE-4C17E982F76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70CEB5C-9AD5-4F77-9693-2D570383245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702E342-F73C-458E-87AF-668EEBB266D6}"/>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6" name="Marcador de pie de página 5">
            <a:extLst>
              <a:ext uri="{FF2B5EF4-FFF2-40B4-BE49-F238E27FC236}">
                <a16:creationId xmlns:a16="http://schemas.microsoft.com/office/drawing/2014/main" id="{0CC3C12C-D850-4950-BA00-14F9A4F7748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6803C9E-2761-4F08-883C-71059D004B3A}"/>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333789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80ED4-7741-46FA-BECC-ACB8F46B512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8BC3F1B-8BAD-4FF1-82EB-E8EA590B9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BE446C4-F199-4D15-A5AA-64CE8F4C5C7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EA9085A-1A44-434A-B9CD-37BB422D11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3F64D3-2B15-42D3-B8DF-0340CF1BAE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AB0B69B9-5374-4CF6-AA80-70189E76AE02}"/>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8" name="Marcador de pie de página 7">
            <a:extLst>
              <a:ext uri="{FF2B5EF4-FFF2-40B4-BE49-F238E27FC236}">
                <a16:creationId xmlns:a16="http://schemas.microsoft.com/office/drawing/2014/main" id="{0882595B-AC22-4055-BC8F-7A155907F3E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5EE35F4-AA4F-4271-8285-2F8FBAA65813}"/>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91668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24545D-168B-4536-94E7-FEA4840BA61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8D194123-A5B8-4444-BBA0-1CC3034F021B}"/>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4" name="Marcador de pie de página 3">
            <a:extLst>
              <a:ext uri="{FF2B5EF4-FFF2-40B4-BE49-F238E27FC236}">
                <a16:creationId xmlns:a16="http://schemas.microsoft.com/office/drawing/2014/main" id="{602F1648-3128-4150-A4E1-BB7D953448D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7DB23C2-F75D-4F70-8190-4B4A57181493}"/>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863946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5835DF-7030-45E7-AA57-568531AD24E4}"/>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3" name="Marcador de pie de página 2">
            <a:extLst>
              <a:ext uri="{FF2B5EF4-FFF2-40B4-BE49-F238E27FC236}">
                <a16:creationId xmlns:a16="http://schemas.microsoft.com/office/drawing/2014/main" id="{A6EB5C2E-066B-4B4E-B97B-F1FC8381BEE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018B371-C23E-4272-B6D5-85854394E4CC}"/>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52156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11AFE9-2368-4424-933D-044753C52D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A48FA62-8326-4780-B36F-C6181250F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CBF3203-CB03-4096-9CFE-76EA50C15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158B53-2980-4E68-AA3B-F2D8DA399599}"/>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6" name="Marcador de pie de página 5">
            <a:extLst>
              <a:ext uri="{FF2B5EF4-FFF2-40B4-BE49-F238E27FC236}">
                <a16:creationId xmlns:a16="http://schemas.microsoft.com/office/drawing/2014/main" id="{5BA4C319-7797-44AA-B591-9B5630BABE8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8609116-4F9B-462A-9933-31B54BF5E2DD}"/>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80239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6B223F-0206-4EF0-9D1E-D02BE73D21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42F07B4-5BC9-4079-891F-AFA89E1D1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E642293-2181-4D55-B7C5-A5B27BBD6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11F7D9-60DB-45E3-B0A9-25362DE1CF96}"/>
              </a:ext>
            </a:extLst>
          </p:cNvPr>
          <p:cNvSpPr>
            <a:spLocks noGrp="1"/>
          </p:cNvSpPr>
          <p:nvPr>
            <p:ph type="dt" sz="half" idx="10"/>
          </p:nvPr>
        </p:nvSpPr>
        <p:spPr/>
        <p:txBody>
          <a:bodyPr/>
          <a:lstStyle/>
          <a:p>
            <a:fld id="{45063C55-54EB-489C-8397-397122D6E0CB}" type="datetimeFigureOut">
              <a:rPr lang="es-CO" smtClean="0"/>
              <a:t>23/03/2026</a:t>
            </a:fld>
            <a:endParaRPr lang="es-CO"/>
          </a:p>
        </p:txBody>
      </p:sp>
      <p:sp>
        <p:nvSpPr>
          <p:cNvPr id="6" name="Marcador de pie de página 5">
            <a:extLst>
              <a:ext uri="{FF2B5EF4-FFF2-40B4-BE49-F238E27FC236}">
                <a16:creationId xmlns:a16="http://schemas.microsoft.com/office/drawing/2014/main" id="{524243BE-E93F-4A76-8454-910EA57C8D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646F74C-4415-4DB8-A8A4-64EE3F3DF80C}"/>
              </a:ext>
            </a:extLst>
          </p:cNvPr>
          <p:cNvSpPr>
            <a:spLocks noGrp="1"/>
          </p:cNvSpPr>
          <p:nvPr>
            <p:ph type="sldNum" sz="quarter" idx="12"/>
          </p:nvPr>
        </p:nvSpPr>
        <p:spPr/>
        <p:txBody>
          <a:bodyPr/>
          <a:lstStyle/>
          <a:p>
            <a:fld id="{0344B03A-3B32-4346-B871-762C585FDA79}" type="slidenum">
              <a:rPr lang="es-CO" smtClean="0"/>
              <a:t>‹Nº›</a:t>
            </a:fld>
            <a:endParaRPr lang="es-CO"/>
          </a:p>
        </p:txBody>
      </p:sp>
    </p:spTree>
    <p:extLst>
      <p:ext uri="{BB962C8B-B14F-4D97-AF65-F5344CB8AC3E}">
        <p14:creationId xmlns:p14="http://schemas.microsoft.com/office/powerpoint/2010/main" val="160638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A9A918C-8F76-44EE-82CB-AFF1277A6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9A8CAB8-6FAD-4BAC-983C-53E999801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DCCAEC9-C3A1-4CF3-879C-6645FC1182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63C55-54EB-489C-8397-397122D6E0CB}" type="datetimeFigureOut">
              <a:rPr lang="es-CO" smtClean="0"/>
              <a:t>23/03/2026</a:t>
            </a:fld>
            <a:endParaRPr lang="es-CO"/>
          </a:p>
        </p:txBody>
      </p:sp>
      <p:sp>
        <p:nvSpPr>
          <p:cNvPr id="5" name="Marcador de pie de página 4">
            <a:extLst>
              <a:ext uri="{FF2B5EF4-FFF2-40B4-BE49-F238E27FC236}">
                <a16:creationId xmlns:a16="http://schemas.microsoft.com/office/drawing/2014/main" id="{BE4ACAC5-9C3C-411E-9F6A-D827FC090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BE2E8BE-A3EC-471B-BA2F-048B73D32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4B03A-3B32-4346-B871-762C585FDA79}" type="slidenum">
              <a:rPr lang="es-CO" smtClean="0"/>
              <a:t>‹Nº›</a:t>
            </a:fld>
            <a:endParaRPr lang="es-CO"/>
          </a:p>
        </p:txBody>
      </p:sp>
    </p:spTree>
    <p:extLst>
      <p:ext uri="{BB962C8B-B14F-4D97-AF65-F5344CB8AC3E}">
        <p14:creationId xmlns:p14="http://schemas.microsoft.com/office/powerpoint/2010/main" val="2127442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www.ceupe.com/blog/el-almacenamiento-de-mercancias.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A756A2-84AC-493B-BB56-5463C6F1681F}"/>
              </a:ext>
            </a:extLst>
          </p:cNvPr>
          <p:cNvSpPr>
            <a:spLocks noGrp="1"/>
          </p:cNvSpPr>
          <p:nvPr>
            <p:ph type="ctrTitle"/>
          </p:nvPr>
        </p:nvSpPr>
        <p:spPr>
          <a:xfrm>
            <a:off x="2869095" y="173383"/>
            <a:ext cx="6745357" cy="969617"/>
          </a:xfrm>
        </p:spPr>
        <p:txBody>
          <a:bodyPr/>
          <a:lstStyle/>
          <a:p>
            <a:r>
              <a:rPr lang="es-MX" dirty="0"/>
              <a:t>CARGA PERECEDERA </a:t>
            </a:r>
            <a:endParaRPr lang="es-CO" dirty="0"/>
          </a:p>
        </p:txBody>
      </p:sp>
      <p:pic>
        <p:nvPicPr>
          <p:cNvPr id="4" name="Imagen 3">
            <a:extLst>
              <a:ext uri="{FF2B5EF4-FFF2-40B4-BE49-F238E27FC236}">
                <a16:creationId xmlns:a16="http://schemas.microsoft.com/office/drawing/2014/main" id="{7C550461-74B9-41E7-81A4-32734D3BF2AC}"/>
              </a:ext>
            </a:extLst>
          </p:cNvPr>
          <p:cNvPicPr>
            <a:picLocks noChangeAspect="1"/>
          </p:cNvPicPr>
          <p:nvPr/>
        </p:nvPicPr>
        <p:blipFill>
          <a:blip r:embed="rId2"/>
          <a:stretch>
            <a:fillRect/>
          </a:stretch>
        </p:blipFill>
        <p:spPr>
          <a:xfrm>
            <a:off x="1333500" y="969617"/>
            <a:ext cx="9525000" cy="5715000"/>
          </a:xfrm>
          <a:prstGeom prst="rect">
            <a:avLst/>
          </a:prstGeom>
        </p:spPr>
      </p:pic>
    </p:spTree>
    <p:extLst>
      <p:ext uri="{BB962C8B-B14F-4D97-AF65-F5344CB8AC3E}">
        <p14:creationId xmlns:p14="http://schemas.microsoft.com/office/powerpoint/2010/main" val="284378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D9E174-34D7-44A1-B39D-D481ECEB7F18}"/>
              </a:ext>
            </a:extLst>
          </p:cNvPr>
          <p:cNvSpPr txBox="1"/>
          <p:nvPr/>
        </p:nvSpPr>
        <p:spPr>
          <a:xfrm>
            <a:off x="940904" y="1007239"/>
            <a:ext cx="9899374" cy="5262979"/>
          </a:xfrm>
          <a:prstGeom prst="rect">
            <a:avLst/>
          </a:prstGeom>
          <a:noFill/>
        </p:spPr>
        <p:txBody>
          <a:bodyPr wrap="square">
            <a:spAutoFit/>
          </a:bodyPr>
          <a:lstStyle/>
          <a:p>
            <a:pPr algn="ctr"/>
            <a:r>
              <a:rPr lang="es-MX" sz="2400" b="1" i="0" dirty="0">
                <a:effectLst/>
                <a:latin typeface="Open Sans" panose="020B0606030504020204" pitchFamily="34" charset="0"/>
              </a:rPr>
              <a:t>Características de las cargas perecederas</a:t>
            </a:r>
          </a:p>
          <a:p>
            <a:pPr algn="l"/>
            <a:endParaRPr lang="es-MX" sz="2400" b="1" i="0" dirty="0">
              <a:effectLst/>
              <a:latin typeface="Open Sans" panose="020B0606030504020204" pitchFamily="34" charset="0"/>
            </a:endParaRPr>
          </a:p>
          <a:p>
            <a:pPr algn="just">
              <a:buFont typeface="Arial" panose="020B0604020202020204" pitchFamily="34" charset="0"/>
              <a:buChar char="•"/>
            </a:pPr>
            <a:r>
              <a:rPr lang="es-MX" sz="2400" b="0" i="0" dirty="0">
                <a:effectLst/>
                <a:latin typeface="Open Sans" panose="020B0606030504020204" pitchFamily="34" charset="0"/>
              </a:rPr>
              <a:t>Es la mercancía que se echa a perder o se deteriora relativamente rápido.</a:t>
            </a:r>
          </a:p>
          <a:p>
            <a:pPr algn="l">
              <a:buFont typeface="Arial" panose="020B0604020202020204" pitchFamily="34" charset="0"/>
              <a:buChar char="•"/>
            </a:pPr>
            <a:endParaRPr lang="es-MX" sz="2400" b="0" i="0" dirty="0">
              <a:effectLst/>
              <a:latin typeface="Open Sans" panose="020B0606030504020204" pitchFamily="34" charset="0"/>
            </a:endParaRPr>
          </a:p>
          <a:p>
            <a:pPr algn="just">
              <a:buFont typeface="Arial" panose="020B0604020202020204" pitchFamily="34" charset="0"/>
              <a:buChar char="•"/>
            </a:pPr>
            <a:r>
              <a:rPr lang="es-MX" sz="2400" b="0" i="0" dirty="0">
                <a:effectLst/>
                <a:latin typeface="Open Sans" panose="020B0606030504020204" pitchFamily="34" charset="0"/>
              </a:rPr>
              <a:t>Algunos de los factores que afectan a la mercancía perecedera son: la humedad, temperatura, manejo incorrecto de carga y uso de transporte inadecuado.</a:t>
            </a:r>
          </a:p>
          <a:p>
            <a:pPr algn="l">
              <a:buFont typeface="Arial" panose="020B0604020202020204" pitchFamily="34" charset="0"/>
              <a:buChar char="•"/>
            </a:pPr>
            <a:endParaRPr lang="es-MX" sz="2400" b="0" i="0" dirty="0">
              <a:effectLst/>
              <a:latin typeface="Open Sans" panose="020B0606030504020204" pitchFamily="34" charset="0"/>
            </a:endParaRPr>
          </a:p>
          <a:p>
            <a:pPr algn="just">
              <a:buFont typeface="Arial" panose="020B0604020202020204" pitchFamily="34" charset="0"/>
              <a:buChar char="•"/>
            </a:pPr>
            <a:r>
              <a:rPr lang="es-MX" sz="2400" b="0" i="0" dirty="0">
                <a:effectLst/>
                <a:latin typeface="Open Sans" panose="020B0606030504020204" pitchFamily="34" charset="0"/>
              </a:rPr>
              <a:t>La mayoría de las cargas perecederas son de la industria alimentaria.</a:t>
            </a:r>
          </a:p>
          <a:p>
            <a:pPr algn="l">
              <a:buFont typeface="Arial" panose="020B0604020202020204" pitchFamily="34" charset="0"/>
              <a:buChar char="•"/>
            </a:pPr>
            <a:endParaRPr lang="es-MX" sz="2400" b="0" i="0" dirty="0">
              <a:effectLst/>
              <a:latin typeface="Open Sans" panose="020B0606030504020204" pitchFamily="34" charset="0"/>
            </a:endParaRPr>
          </a:p>
          <a:p>
            <a:pPr algn="just">
              <a:buFont typeface="Arial" panose="020B0604020202020204" pitchFamily="34" charset="0"/>
              <a:buChar char="•"/>
            </a:pPr>
            <a:r>
              <a:rPr lang="es-MX" sz="2400" b="0" i="0" dirty="0">
                <a:effectLst/>
                <a:latin typeface="Open Sans" panose="020B0606030504020204" pitchFamily="34" charset="0"/>
              </a:rPr>
              <a:t>Requieren de una logística especializada para garantizar su calidad e inocuidad.</a:t>
            </a:r>
          </a:p>
        </p:txBody>
      </p:sp>
    </p:spTree>
    <p:extLst>
      <p:ext uri="{BB962C8B-B14F-4D97-AF65-F5344CB8AC3E}">
        <p14:creationId xmlns:p14="http://schemas.microsoft.com/office/powerpoint/2010/main" val="313398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6756" t="25076" r="24542" b="7424"/>
          <a:stretch/>
        </p:blipFill>
        <p:spPr>
          <a:xfrm>
            <a:off x="2135560" y="476672"/>
            <a:ext cx="8188971" cy="6048672"/>
          </a:xfrm>
          <a:prstGeom prst="rect">
            <a:avLst/>
          </a:prstGeom>
        </p:spPr>
      </p:pic>
    </p:spTree>
    <p:extLst>
      <p:ext uri="{BB962C8B-B14F-4D97-AF65-F5344CB8AC3E}">
        <p14:creationId xmlns:p14="http://schemas.microsoft.com/office/powerpoint/2010/main" val="253054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221" t="24038" r="23435" b="155"/>
          <a:stretch/>
        </p:blipFill>
        <p:spPr>
          <a:xfrm>
            <a:off x="172277" y="238539"/>
            <a:ext cx="11463131" cy="6579459"/>
          </a:xfrm>
          <a:prstGeom prst="rect">
            <a:avLst/>
          </a:prstGeom>
        </p:spPr>
      </p:pic>
    </p:spTree>
    <p:extLst>
      <p:ext uri="{BB962C8B-B14F-4D97-AF65-F5344CB8AC3E}">
        <p14:creationId xmlns:p14="http://schemas.microsoft.com/office/powerpoint/2010/main" val="184202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774" t="23001" r="22882" b="3269"/>
          <a:stretch/>
        </p:blipFill>
        <p:spPr>
          <a:xfrm>
            <a:off x="1152938" y="207369"/>
            <a:ext cx="10270435" cy="6461991"/>
          </a:xfrm>
          <a:prstGeom prst="rect">
            <a:avLst/>
          </a:prstGeom>
        </p:spPr>
      </p:pic>
    </p:spTree>
    <p:extLst>
      <p:ext uri="{BB962C8B-B14F-4D97-AF65-F5344CB8AC3E}">
        <p14:creationId xmlns:p14="http://schemas.microsoft.com/office/powerpoint/2010/main" val="80881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589" t="22846" r="20224" b="29140"/>
          <a:stretch/>
        </p:blipFill>
        <p:spPr>
          <a:xfrm>
            <a:off x="198783" y="216546"/>
            <a:ext cx="11728174" cy="5998724"/>
          </a:xfrm>
          <a:prstGeom prst="rect">
            <a:avLst/>
          </a:prstGeom>
        </p:spPr>
      </p:pic>
    </p:spTree>
    <p:extLst>
      <p:ext uri="{BB962C8B-B14F-4D97-AF65-F5344CB8AC3E}">
        <p14:creationId xmlns:p14="http://schemas.microsoft.com/office/powerpoint/2010/main" val="377285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775" t="23001" r="23435" b="2230"/>
          <a:stretch/>
        </p:blipFill>
        <p:spPr>
          <a:xfrm>
            <a:off x="424071" y="228641"/>
            <a:ext cx="11264346" cy="6400717"/>
          </a:xfrm>
          <a:prstGeom prst="rect">
            <a:avLst/>
          </a:prstGeom>
        </p:spPr>
      </p:pic>
    </p:spTree>
    <p:extLst>
      <p:ext uri="{BB962C8B-B14F-4D97-AF65-F5344CB8AC3E}">
        <p14:creationId xmlns:p14="http://schemas.microsoft.com/office/powerpoint/2010/main" val="411679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542" t="21962" r="23435" b="4308"/>
          <a:stretch/>
        </p:blipFill>
        <p:spPr>
          <a:xfrm>
            <a:off x="569845" y="166379"/>
            <a:ext cx="10800522" cy="6661804"/>
          </a:xfrm>
          <a:prstGeom prst="rect">
            <a:avLst/>
          </a:prstGeom>
        </p:spPr>
      </p:pic>
    </p:spTree>
    <p:extLst>
      <p:ext uri="{BB962C8B-B14F-4D97-AF65-F5344CB8AC3E}">
        <p14:creationId xmlns:p14="http://schemas.microsoft.com/office/powerpoint/2010/main" val="3700393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0C89E2-3E91-4A4C-9917-266B304BA203}"/>
              </a:ext>
            </a:extLst>
          </p:cNvPr>
          <p:cNvSpPr txBox="1"/>
          <p:nvPr/>
        </p:nvSpPr>
        <p:spPr>
          <a:xfrm>
            <a:off x="1311967" y="997878"/>
            <a:ext cx="9250018" cy="4216539"/>
          </a:xfrm>
          <a:prstGeom prst="rect">
            <a:avLst/>
          </a:prstGeom>
          <a:noFill/>
        </p:spPr>
        <p:txBody>
          <a:bodyPr wrap="square">
            <a:spAutoFit/>
          </a:bodyPr>
          <a:lstStyle/>
          <a:p>
            <a:pPr algn="l"/>
            <a:r>
              <a:rPr lang="es-MX" sz="2800" b="1" i="0" dirty="0">
                <a:effectLst/>
                <a:latin typeface="Open Sans" panose="020B0606030504020204" pitchFamily="34" charset="0"/>
              </a:rPr>
              <a:t>Tipos de transporte de cargas perecederas</a:t>
            </a:r>
          </a:p>
          <a:p>
            <a:pPr algn="l"/>
            <a:endParaRPr lang="es-MX" sz="2400" b="1" i="0" dirty="0">
              <a:effectLst/>
              <a:latin typeface="Open Sans" panose="020B0606030504020204" pitchFamily="34" charset="0"/>
            </a:endParaRPr>
          </a:p>
          <a:p>
            <a:pPr algn="l"/>
            <a:r>
              <a:rPr lang="es-MX" sz="2400" b="0" i="0" dirty="0">
                <a:effectLst/>
                <a:latin typeface="Open Sans" panose="020B0606030504020204" pitchFamily="34" charset="0"/>
              </a:rPr>
              <a:t>El </a:t>
            </a:r>
            <a:r>
              <a:rPr lang="es-MX" sz="2400" b="1" i="0" dirty="0">
                <a:effectLst/>
                <a:latin typeface="Open Sans" panose="020B0606030504020204" pitchFamily="34" charset="0"/>
              </a:rPr>
              <a:t>transporte de las cargas perecederas</a:t>
            </a:r>
            <a:r>
              <a:rPr lang="es-MX" sz="2400" b="0" i="0" dirty="0">
                <a:effectLst/>
                <a:latin typeface="Open Sans" panose="020B0606030504020204" pitchFamily="34" charset="0"/>
              </a:rPr>
              <a:t> se clasifica en 3 tipos de acuerdo a su medio de traslado:</a:t>
            </a:r>
          </a:p>
          <a:p>
            <a:pPr algn="l"/>
            <a:endParaRPr lang="es-MX" sz="2400" b="0" i="0" dirty="0">
              <a:effectLst/>
              <a:latin typeface="Open Sans" panose="020B0606030504020204" pitchFamily="34" charset="0"/>
            </a:endParaRPr>
          </a:p>
          <a:p>
            <a:pPr algn="just"/>
            <a:r>
              <a:rPr lang="es-MX" sz="2400" b="1" i="0" dirty="0">
                <a:effectLst/>
                <a:latin typeface="Open Sans" panose="020B0606030504020204" pitchFamily="34" charset="0"/>
              </a:rPr>
              <a:t>Transporte terrestre de cargas perecederas</a:t>
            </a:r>
          </a:p>
          <a:p>
            <a:pPr algn="l"/>
            <a:endParaRPr lang="es-MX" sz="2400" b="0" i="0" dirty="0">
              <a:effectLst/>
              <a:latin typeface="Open Sans" panose="020B0606030504020204" pitchFamily="34" charset="0"/>
            </a:endParaRPr>
          </a:p>
          <a:p>
            <a:pPr algn="just"/>
            <a:r>
              <a:rPr lang="es-MX" sz="2400" b="0" i="0" dirty="0">
                <a:effectLst/>
                <a:latin typeface="Open Sans" panose="020B0606030504020204" pitchFamily="34" charset="0"/>
              </a:rPr>
              <a:t>El </a:t>
            </a:r>
            <a:r>
              <a:rPr lang="es-MX" sz="2400" b="1" i="0" dirty="0">
                <a:effectLst/>
                <a:latin typeface="Open Sans" panose="020B0606030504020204" pitchFamily="34" charset="0"/>
              </a:rPr>
              <a:t>transporte terrestre</a:t>
            </a:r>
            <a:r>
              <a:rPr lang="es-MX" sz="2400" b="0" i="0" dirty="0">
                <a:effectLst/>
                <a:latin typeface="Open Sans" panose="020B0606030504020204" pitchFamily="34" charset="0"/>
              </a:rPr>
              <a:t> consta principalmente de 2 vías de transporte: </a:t>
            </a:r>
          </a:p>
          <a:p>
            <a:pPr algn="l"/>
            <a:endParaRPr lang="es-MX" sz="2400" dirty="0">
              <a:latin typeface="Open Sans" panose="020B0606030504020204" pitchFamily="34" charset="0"/>
            </a:endParaRPr>
          </a:p>
          <a:p>
            <a:pPr algn="ctr"/>
            <a:r>
              <a:rPr lang="es-MX" sz="2400" b="1" i="0" dirty="0">
                <a:effectLst/>
                <a:latin typeface="Open Sans" panose="020B0606030504020204" pitchFamily="34" charset="0"/>
              </a:rPr>
              <a:t>Por carretera y ferrocarril.</a:t>
            </a:r>
          </a:p>
        </p:txBody>
      </p:sp>
      <p:pic>
        <p:nvPicPr>
          <p:cNvPr id="4" name="Imagen 3">
            <a:extLst>
              <a:ext uri="{FF2B5EF4-FFF2-40B4-BE49-F238E27FC236}">
                <a16:creationId xmlns:a16="http://schemas.microsoft.com/office/drawing/2014/main" id="{B2087EFA-82EB-4A98-86F3-4F3B2EA2238F}"/>
              </a:ext>
            </a:extLst>
          </p:cNvPr>
          <p:cNvPicPr>
            <a:picLocks noChangeAspect="1"/>
          </p:cNvPicPr>
          <p:nvPr/>
        </p:nvPicPr>
        <p:blipFill>
          <a:blip r:embed="rId2"/>
          <a:stretch>
            <a:fillRect/>
          </a:stretch>
        </p:blipFill>
        <p:spPr>
          <a:xfrm>
            <a:off x="8084650" y="4408520"/>
            <a:ext cx="3802549" cy="2376280"/>
          </a:xfrm>
          <a:prstGeom prst="rect">
            <a:avLst/>
          </a:prstGeom>
        </p:spPr>
      </p:pic>
      <p:pic>
        <p:nvPicPr>
          <p:cNvPr id="5" name="Imagen 4">
            <a:extLst>
              <a:ext uri="{FF2B5EF4-FFF2-40B4-BE49-F238E27FC236}">
                <a16:creationId xmlns:a16="http://schemas.microsoft.com/office/drawing/2014/main" id="{4A5D8062-9865-4C55-B22A-62E1A75177A3}"/>
              </a:ext>
            </a:extLst>
          </p:cNvPr>
          <p:cNvPicPr>
            <a:picLocks noChangeAspect="1"/>
          </p:cNvPicPr>
          <p:nvPr/>
        </p:nvPicPr>
        <p:blipFill>
          <a:blip r:embed="rId3"/>
          <a:stretch>
            <a:fillRect/>
          </a:stretch>
        </p:blipFill>
        <p:spPr>
          <a:xfrm>
            <a:off x="172416" y="4408520"/>
            <a:ext cx="3570913" cy="2376280"/>
          </a:xfrm>
          <a:prstGeom prst="rect">
            <a:avLst/>
          </a:prstGeom>
        </p:spPr>
      </p:pic>
    </p:spTree>
    <p:extLst>
      <p:ext uri="{BB962C8B-B14F-4D97-AF65-F5344CB8AC3E}">
        <p14:creationId xmlns:p14="http://schemas.microsoft.com/office/powerpoint/2010/main" val="364707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D747C13-4C34-41C2-8DF3-B466C53DC9DD}"/>
              </a:ext>
            </a:extLst>
          </p:cNvPr>
          <p:cNvSpPr txBox="1"/>
          <p:nvPr/>
        </p:nvSpPr>
        <p:spPr>
          <a:xfrm>
            <a:off x="1417982" y="1616551"/>
            <a:ext cx="9634331"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Carretera:</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Son camiones que poseen sistemas de refrigeración para transportar mercancías perecederas. Mayormente verduras frescas y alimentos congelados.</a:t>
            </a:r>
          </a:p>
          <a:p>
            <a:pPr marL="0" marR="0" lvl="0" indent="0" algn="l" defTabSz="914400" rtl="0" eaLnBrk="1" fontAlgn="auto" latinLnBrk="0" hangingPunct="1">
              <a:lnSpc>
                <a:spcPct val="100000"/>
              </a:lnSpc>
              <a:spcBef>
                <a:spcPts val="0"/>
              </a:spcBef>
              <a:spcAft>
                <a:spcPts val="0"/>
              </a:spcAft>
              <a:buClrTx/>
              <a:buSzTx/>
              <a:tabLst/>
              <a:defRPr/>
            </a:pPr>
            <a:endParaRPr lang="es-MX" sz="2400" dirty="0">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tabLst/>
              <a:defRPr/>
            </a:pPr>
            <a:endParaRPr kumimoji="0" lang="es-MX" sz="2400" b="0"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Ferrocarril:</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Son ferrocarriles que disponen de vagones especiales para conservar cargas que necesiten bajas temperaturas. Al igual que los camiones, poseen un sistema de refrigeración para este cometido, además de tener un recubrimiento aislador.</a:t>
            </a:r>
          </a:p>
        </p:txBody>
      </p:sp>
    </p:spTree>
    <p:extLst>
      <p:ext uri="{BB962C8B-B14F-4D97-AF65-F5344CB8AC3E}">
        <p14:creationId xmlns:p14="http://schemas.microsoft.com/office/powerpoint/2010/main" val="181019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1B4936A-2EBB-41E4-97DC-FAD99EC3580B}"/>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393246" y="1043731"/>
            <a:ext cx="11242164" cy="4770536"/>
          </a:xfrm>
          <a:prstGeom prst="rect">
            <a:avLst/>
          </a:prstGeom>
        </p:spPr>
      </p:pic>
      <p:sp>
        <p:nvSpPr>
          <p:cNvPr id="3" name="CuadroTexto 2">
            <a:extLst>
              <a:ext uri="{FF2B5EF4-FFF2-40B4-BE49-F238E27FC236}">
                <a16:creationId xmlns:a16="http://schemas.microsoft.com/office/drawing/2014/main" id="{D058A3C7-349F-465A-BA91-14EDA51C7F66}"/>
              </a:ext>
            </a:extLst>
          </p:cNvPr>
          <p:cNvSpPr txBox="1"/>
          <p:nvPr/>
        </p:nvSpPr>
        <p:spPr>
          <a:xfrm>
            <a:off x="556590" y="1474618"/>
            <a:ext cx="11078820" cy="3908762"/>
          </a:xfrm>
          <a:prstGeom prst="rect">
            <a:avLst/>
          </a:prstGeom>
          <a:noFill/>
        </p:spPr>
        <p:txBody>
          <a:bodyPr wrap="square">
            <a:spAutoFit/>
          </a:bodyPr>
          <a:lstStyle/>
          <a:p>
            <a:pPr algn="l"/>
            <a:r>
              <a:rPr lang="es-MX" sz="3200" b="0" i="0" dirty="0">
                <a:effectLst/>
                <a:latin typeface="Open Sans" panose="020B0606030504020204" pitchFamily="34" charset="0"/>
              </a:rPr>
              <a:t>Transporte aéreo de cargas perecederas</a:t>
            </a:r>
          </a:p>
          <a:p>
            <a:pPr algn="l"/>
            <a:endParaRPr lang="es-MX" sz="2400" b="0" i="0" dirty="0">
              <a:effectLst/>
              <a:latin typeface="Open Sans" panose="020B0606030504020204" pitchFamily="34" charset="0"/>
            </a:endParaRPr>
          </a:p>
          <a:p>
            <a:pPr algn="just"/>
            <a:r>
              <a:rPr lang="es-MX" sz="2400" i="0" dirty="0">
                <a:effectLst/>
                <a:latin typeface="Open Sans" panose="020B0606030504020204" pitchFamily="34" charset="0"/>
                <a:ea typeface="Open Sans" panose="020B0606030504020204" pitchFamily="34" charset="0"/>
                <a:cs typeface="Open Sans" panose="020B0606030504020204" pitchFamily="34" charset="0"/>
              </a:rPr>
              <a:t>El transporte aéreo consiste en la utilización de aeronaves para transportar mercancías perecederas. </a:t>
            </a:r>
          </a:p>
          <a:p>
            <a:pPr algn="l"/>
            <a:endParaRPr lang="es-MX" sz="2400" dirty="0">
              <a:latin typeface="Open Sans" panose="020B0606030504020204" pitchFamily="34" charset="0"/>
              <a:ea typeface="Open Sans" panose="020B0606030504020204" pitchFamily="34" charset="0"/>
              <a:cs typeface="Open Sans" panose="020B0606030504020204" pitchFamily="34" charset="0"/>
            </a:endParaRPr>
          </a:p>
          <a:p>
            <a:pPr algn="just"/>
            <a:r>
              <a:rPr lang="es-MX" sz="2400" i="0" dirty="0">
                <a:effectLst/>
                <a:latin typeface="Open Sans" panose="020B0606030504020204" pitchFamily="34" charset="0"/>
                <a:ea typeface="Open Sans" panose="020B0606030504020204" pitchFamily="34" charset="0"/>
                <a:cs typeface="Open Sans" panose="020B0606030504020204" pitchFamily="34" charset="0"/>
              </a:rPr>
              <a:t>Es el medio de transporte más rápido, por lo que es la opción idónea para transportar cargas que requieran un tiempo de entrega corto.</a:t>
            </a:r>
          </a:p>
          <a:p>
            <a:pPr algn="l"/>
            <a:endParaRPr lang="es-MX" sz="2400" i="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es-MX" sz="2400" i="0" dirty="0">
                <a:effectLst/>
                <a:latin typeface="Open Sans" panose="020B0606030504020204" pitchFamily="34" charset="0"/>
                <a:ea typeface="Open Sans" panose="020B0606030504020204" pitchFamily="34" charset="0"/>
                <a:cs typeface="Open Sans" panose="020B0606030504020204" pitchFamily="34" charset="0"/>
              </a:rPr>
              <a:t>En este medio, se utilizan </a:t>
            </a:r>
            <a:r>
              <a:rPr lang="es-MX" sz="2400" dirty="0">
                <a:latin typeface="Open Sans" panose="020B0606030504020204" pitchFamily="34" charset="0"/>
                <a:ea typeface="Open Sans" panose="020B0606030504020204" pitchFamily="34" charset="0"/>
                <a:cs typeface="Open Sans" panose="020B0606030504020204" pitchFamily="34" charset="0"/>
              </a:rPr>
              <a:t>frigoríficos o cámaras de congelación para </a:t>
            </a:r>
            <a:r>
              <a:rPr lang="es-MX" sz="24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almacenar productos</a:t>
            </a:r>
            <a:r>
              <a:rPr lang="es-MX" sz="2400" dirty="0">
                <a:latin typeface="Open Sans" panose="020B0606030504020204" pitchFamily="34" charset="0"/>
                <a:ea typeface="Open Sans" panose="020B0606030504020204" pitchFamily="34" charset="0"/>
                <a:cs typeface="Open Sans" panose="020B0606030504020204" pitchFamily="34" charset="0"/>
              </a:rPr>
              <a:t> </a:t>
            </a:r>
            <a:r>
              <a:rPr lang="es-MX" sz="2400" i="0" dirty="0">
                <a:effectLst/>
                <a:latin typeface="Open Sans" panose="020B0606030504020204" pitchFamily="34" charset="0"/>
                <a:ea typeface="Open Sans" panose="020B0606030504020204" pitchFamily="34" charset="0"/>
                <a:cs typeface="Open Sans" panose="020B0606030504020204" pitchFamily="34" charset="0"/>
              </a:rPr>
              <a:t>perecederos durante su viaje.</a:t>
            </a:r>
          </a:p>
        </p:txBody>
      </p:sp>
    </p:spTree>
    <p:extLst>
      <p:ext uri="{BB962C8B-B14F-4D97-AF65-F5344CB8AC3E}">
        <p14:creationId xmlns:p14="http://schemas.microsoft.com/office/powerpoint/2010/main" val="37668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3618" t="9248" r="16391" b="6059"/>
          <a:stretch/>
        </p:blipFill>
        <p:spPr>
          <a:xfrm>
            <a:off x="251792" y="92765"/>
            <a:ext cx="11436626" cy="6809918"/>
          </a:xfrm>
          <a:prstGeom prst="rect">
            <a:avLst/>
          </a:prstGeom>
        </p:spPr>
      </p:pic>
    </p:spTree>
    <p:extLst>
      <p:ext uri="{BB962C8B-B14F-4D97-AF65-F5344CB8AC3E}">
        <p14:creationId xmlns:p14="http://schemas.microsoft.com/office/powerpoint/2010/main" val="1535497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5C05768-8C1C-4BAA-88AA-4976C47BFB1A}"/>
              </a:ext>
            </a:extLst>
          </p:cNvPr>
          <p:cNvSpPr txBox="1"/>
          <p:nvPr/>
        </p:nvSpPr>
        <p:spPr>
          <a:xfrm>
            <a:off x="1113182" y="1257733"/>
            <a:ext cx="10137913" cy="4154984"/>
          </a:xfrm>
          <a:prstGeom prst="rect">
            <a:avLst/>
          </a:prstGeom>
          <a:noFill/>
        </p:spPr>
        <p:txBody>
          <a:bodyPr wrap="square">
            <a:spAutoFit/>
          </a:bodyPr>
          <a:lstStyle/>
          <a:p>
            <a:pPr algn="l" fontAlgn="base"/>
            <a:r>
              <a:rPr lang="es-MX" sz="2400" b="1" i="0" cap="all" dirty="0">
                <a:effectLst/>
                <a:latin typeface="open sans condensed"/>
              </a:rPr>
              <a:t>SOLUCIONES DE CADENA DE FRÍO PARA EL TRANSPORTE AÉREO</a:t>
            </a:r>
          </a:p>
          <a:p>
            <a:pPr algn="l" fontAlgn="base"/>
            <a:endParaRPr lang="es-MX" sz="2400" b="1" i="0" cap="all" dirty="0">
              <a:effectLst/>
              <a:latin typeface="open sans condensed"/>
            </a:endParaRPr>
          </a:p>
          <a:p>
            <a:pPr algn="l" fontAlgn="base"/>
            <a:r>
              <a:rPr lang="es-MX" sz="2400" b="0" i="0" dirty="0">
                <a:effectLst/>
                <a:latin typeface="open sans" panose="020B0606030504020204" pitchFamily="34" charset="0"/>
              </a:rPr>
              <a:t>Según el tipo de producto, el tiempo de vuelo y de conexión, existen diversas soluciones para mantener la cadena de frío desde origen a destino:</a:t>
            </a:r>
          </a:p>
          <a:p>
            <a:pPr algn="l" fontAlgn="base"/>
            <a:endParaRPr lang="es-MX" sz="2400" b="0" i="0" dirty="0">
              <a:effectLst/>
              <a:latin typeface="open sans" panose="020B0606030504020204" pitchFamily="34" charset="0"/>
            </a:endParaRPr>
          </a:p>
          <a:p>
            <a:pPr algn="l" fontAlgn="base">
              <a:buFont typeface="Arial" panose="020B0604020202020204" pitchFamily="34" charset="0"/>
              <a:buChar char="•"/>
            </a:pPr>
            <a:r>
              <a:rPr lang="es-MX" sz="2400" b="0" i="0" dirty="0">
                <a:effectLst/>
                <a:latin typeface="open sans" panose="020B0606030504020204" pitchFamily="34" charset="0"/>
              </a:rPr>
              <a:t>Contenedores isotérmicos</a:t>
            </a:r>
          </a:p>
          <a:p>
            <a:pPr algn="l" fontAlgn="base">
              <a:buFont typeface="Arial" panose="020B0604020202020204" pitchFamily="34" charset="0"/>
              <a:buChar char="•"/>
            </a:pPr>
            <a:endParaRPr lang="es-MX" sz="2400" b="0" i="0" dirty="0">
              <a:effectLst/>
              <a:latin typeface="open sans" panose="020B0606030504020204" pitchFamily="34" charset="0"/>
            </a:endParaRPr>
          </a:p>
          <a:p>
            <a:pPr algn="l" fontAlgn="base">
              <a:buFont typeface="Arial" panose="020B0604020202020204" pitchFamily="34" charset="0"/>
              <a:buChar char="•"/>
            </a:pPr>
            <a:r>
              <a:rPr lang="es-MX" sz="2400" b="0" i="0" dirty="0">
                <a:effectLst/>
                <a:latin typeface="open sans" panose="020B0606030504020204" pitchFamily="34" charset="0"/>
              </a:rPr>
              <a:t>Embalajes aislantes</a:t>
            </a:r>
          </a:p>
          <a:p>
            <a:pPr algn="l" fontAlgn="base">
              <a:buFont typeface="Arial" panose="020B0604020202020204" pitchFamily="34" charset="0"/>
              <a:buChar char="•"/>
            </a:pPr>
            <a:endParaRPr lang="es-MX" sz="2400" b="0" i="0" dirty="0">
              <a:effectLst/>
              <a:latin typeface="open sans" panose="020B0606030504020204" pitchFamily="34" charset="0"/>
            </a:endParaRPr>
          </a:p>
          <a:p>
            <a:pPr algn="l" fontAlgn="base">
              <a:buFont typeface="Arial" panose="020B0604020202020204" pitchFamily="34" charset="0"/>
              <a:buChar char="•"/>
            </a:pPr>
            <a:r>
              <a:rPr lang="es-MX" sz="2400" b="0" i="0" dirty="0">
                <a:effectLst/>
                <a:latin typeface="open sans" panose="020B0606030504020204" pitchFamily="34" charset="0"/>
              </a:rPr>
              <a:t>Materiales refrigerantes</a:t>
            </a:r>
          </a:p>
        </p:txBody>
      </p:sp>
      <p:pic>
        <p:nvPicPr>
          <p:cNvPr id="7" name="Imagen 6">
            <a:extLst>
              <a:ext uri="{FF2B5EF4-FFF2-40B4-BE49-F238E27FC236}">
                <a16:creationId xmlns:a16="http://schemas.microsoft.com/office/drawing/2014/main" id="{54E5D617-DA3A-44BD-A41E-B8D931B4BC50}"/>
              </a:ext>
            </a:extLst>
          </p:cNvPr>
          <p:cNvPicPr>
            <a:picLocks noChangeAspect="1"/>
          </p:cNvPicPr>
          <p:nvPr/>
        </p:nvPicPr>
        <p:blipFill rotWithShape="1">
          <a:blip r:embed="rId2"/>
          <a:srcRect l="13805" t="48420" r="41087" b="24454"/>
          <a:stretch/>
        </p:blipFill>
        <p:spPr>
          <a:xfrm>
            <a:off x="5141842" y="3114261"/>
            <a:ext cx="7050157" cy="3105427"/>
          </a:xfrm>
          <a:prstGeom prst="rect">
            <a:avLst/>
          </a:prstGeom>
        </p:spPr>
      </p:pic>
    </p:spTree>
    <p:extLst>
      <p:ext uri="{BB962C8B-B14F-4D97-AF65-F5344CB8AC3E}">
        <p14:creationId xmlns:p14="http://schemas.microsoft.com/office/powerpoint/2010/main" val="931418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334390-302F-4A50-B246-BE4387244B31}"/>
              </a:ext>
            </a:extLst>
          </p:cNvPr>
          <p:cNvSpPr txBox="1"/>
          <p:nvPr/>
        </p:nvSpPr>
        <p:spPr>
          <a:xfrm>
            <a:off x="4247322" y="844411"/>
            <a:ext cx="6096000" cy="1077218"/>
          </a:xfrm>
          <a:prstGeom prst="rect">
            <a:avLst/>
          </a:prstGeom>
          <a:noFill/>
        </p:spPr>
        <p:txBody>
          <a:bodyPr wrap="square">
            <a:spAutoFit/>
          </a:bodyPr>
          <a:lstStyle/>
          <a:p>
            <a:pPr algn="l" fontAlgn="base"/>
            <a:r>
              <a:rPr lang="es-MX" sz="3200" b="1" i="0" cap="all" dirty="0">
                <a:effectLst/>
                <a:latin typeface="open sans condensed"/>
              </a:rPr>
              <a:t>CONTENEDORES ISOTÉRMICOS</a:t>
            </a:r>
          </a:p>
        </p:txBody>
      </p:sp>
      <p:sp>
        <p:nvSpPr>
          <p:cNvPr id="5" name="CuadroTexto 4">
            <a:extLst>
              <a:ext uri="{FF2B5EF4-FFF2-40B4-BE49-F238E27FC236}">
                <a16:creationId xmlns:a16="http://schemas.microsoft.com/office/drawing/2014/main" id="{4AD862A9-09C0-40B7-964E-030B7937A1DF}"/>
              </a:ext>
            </a:extLst>
          </p:cNvPr>
          <p:cNvSpPr txBox="1"/>
          <p:nvPr/>
        </p:nvSpPr>
        <p:spPr>
          <a:xfrm>
            <a:off x="6679096" y="3313044"/>
            <a:ext cx="5512904" cy="3416320"/>
          </a:xfrm>
          <a:prstGeom prst="rect">
            <a:avLst/>
          </a:prstGeom>
          <a:solidFill>
            <a:schemeClr val="accent6">
              <a:lumMod val="60000"/>
              <a:lumOff val="40000"/>
            </a:schemeClr>
          </a:solidFill>
        </p:spPr>
        <p:txBody>
          <a:bodyPr wrap="square">
            <a:spAutoFit/>
          </a:bodyPr>
          <a:lstStyle/>
          <a:p>
            <a:pPr algn="l" fontAlgn="base"/>
            <a:r>
              <a:rPr lang="es-MX" sz="2400" b="1" i="0" dirty="0" err="1">
                <a:effectLst/>
                <a:latin typeface="open sans condensed"/>
              </a:rPr>
              <a:t>AcuTemp</a:t>
            </a:r>
            <a:endParaRPr lang="es-MX" sz="2400" b="1" i="0" dirty="0">
              <a:effectLst/>
              <a:latin typeface="open sans condensed"/>
            </a:endParaRPr>
          </a:p>
          <a:p>
            <a:pPr algn="l" fontAlgn="base"/>
            <a:r>
              <a:rPr lang="es-MX" sz="2400" b="0" i="0" dirty="0">
                <a:effectLst/>
                <a:latin typeface="open sans" panose="020B0606030504020204" pitchFamily="34" charset="0"/>
              </a:rPr>
              <a:t>Son ULD equipados con un compresor y baterías que permiten hasta 100h de mantenimiento de temperatura controlada. Al no llevar hielo seco (mercancía considerada como peligrosa), se puede embarcar en cualquier tipo de avión, incluidos los de pasaje.</a:t>
            </a:r>
          </a:p>
        </p:txBody>
      </p:sp>
      <p:sp>
        <p:nvSpPr>
          <p:cNvPr id="7" name="CuadroTexto 6">
            <a:extLst>
              <a:ext uri="{FF2B5EF4-FFF2-40B4-BE49-F238E27FC236}">
                <a16:creationId xmlns:a16="http://schemas.microsoft.com/office/drawing/2014/main" id="{A6D8FB8F-111C-4397-A3C9-4DD410081CF1}"/>
              </a:ext>
            </a:extLst>
          </p:cNvPr>
          <p:cNvSpPr txBox="1"/>
          <p:nvPr/>
        </p:nvSpPr>
        <p:spPr>
          <a:xfrm>
            <a:off x="781877" y="3678343"/>
            <a:ext cx="4943061" cy="3046988"/>
          </a:xfrm>
          <a:prstGeom prst="rect">
            <a:avLst/>
          </a:prstGeom>
          <a:solidFill>
            <a:schemeClr val="accent1">
              <a:lumMod val="40000"/>
              <a:lumOff val="60000"/>
            </a:schemeClr>
          </a:solidFill>
        </p:spPr>
        <p:txBody>
          <a:bodyPr wrap="square">
            <a:spAutoFit/>
          </a:bodyPr>
          <a:lstStyle/>
          <a:p>
            <a:pPr algn="just" fontAlgn="base"/>
            <a:r>
              <a:rPr lang="es-MX" sz="2400" b="1" i="0" dirty="0" err="1">
                <a:effectLst/>
                <a:latin typeface="open sans condensed"/>
              </a:rPr>
              <a:t>Envirotainers</a:t>
            </a:r>
            <a:endParaRPr lang="es-MX" sz="2400" b="1" i="0" dirty="0">
              <a:effectLst/>
              <a:latin typeface="open sans condensed"/>
            </a:endParaRPr>
          </a:p>
          <a:p>
            <a:pPr algn="just" fontAlgn="base"/>
            <a:r>
              <a:rPr lang="es-MX" sz="2400" b="0" i="0" dirty="0">
                <a:effectLst/>
                <a:latin typeface="open sans" panose="020B0606030504020204" pitchFamily="34" charset="0"/>
              </a:rPr>
              <a:t>Son ULD preparados con un motor, baterías y compartimento para hielo seco que permiten mantener la temperatura hasta 72h. Es la solución ideal para productos farmacéuticos muy delicados.</a:t>
            </a:r>
          </a:p>
        </p:txBody>
      </p:sp>
      <p:pic>
        <p:nvPicPr>
          <p:cNvPr id="8" name="Imagen 7">
            <a:extLst>
              <a:ext uri="{FF2B5EF4-FFF2-40B4-BE49-F238E27FC236}">
                <a16:creationId xmlns:a16="http://schemas.microsoft.com/office/drawing/2014/main" id="{6E9617A5-1A09-4031-B886-2F2E48963DC0}"/>
              </a:ext>
            </a:extLst>
          </p:cNvPr>
          <p:cNvPicPr>
            <a:picLocks noChangeAspect="1"/>
          </p:cNvPicPr>
          <p:nvPr/>
        </p:nvPicPr>
        <p:blipFill rotWithShape="1">
          <a:blip r:embed="rId2"/>
          <a:srcRect l="9792" t="11242" r="18417" b="13976"/>
          <a:stretch/>
        </p:blipFill>
        <p:spPr>
          <a:xfrm>
            <a:off x="483705" y="0"/>
            <a:ext cx="3419060" cy="3313044"/>
          </a:xfrm>
          <a:prstGeom prst="rect">
            <a:avLst/>
          </a:prstGeom>
        </p:spPr>
      </p:pic>
      <p:pic>
        <p:nvPicPr>
          <p:cNvPr id="9" name="Imagen 8">
            <a:extLst>
              <a:ext uri="{FF2B5EF4-FFF2-40B4-BE49-F238E27FC236}">
                <a16:creationId xmlns:a16="http://schemas.microsoft.com/office/drawing/2014/main" id="{45EF7E5B-A36F-4103-9967-7440D2B31970}"/>
              </a:ext>
            </a:extLst>
          </p:cNvPr>
          <p:cNvPicPr>
            <a:picLocks noChangeAspect="1"/>
          </p:cNvPicPr>
          <p:nvPr/>
        </p:nvPicPr>
        <p:blipFill>
          <a:blip r:embed="rId3"/>
          <a:stretch>
            <a:fillRect/>
          </a:stretch>
        </p:blipFill>
        <p:spPr>
          <a:xfrm>
            <a:off x="7951304" y="368"/>
            <a:ext cx="4040991" cy="2765304"/>
          </a:xfrm>
          <a:prstGeom prst="rect">
            <a:avLst/>
          </a:prstGeom>
        </p:spPr>
      </p:pic>
    </p:spTree>
    <p:extLst>
      <p:ext uri="{BB962C8B-B14F-4D97-AF65-F5344CB8AC3E}">
        <p14:creationId xmlns:p14="http://schemas.microsoft.com/office/powerpoint/2010/main" val="105165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767B86-6E33-4B15-82D7-6C312D496A27}"/>
              </a:ext>
            </a:extLst>
          </p:cNvPr>
          <p:cNvSpPr txBox="1"/>
          <p:nvPr/>
        </p:nvSpPr>
        <p:spPr>
          <a:xfrm>
            <a:off x="8004313" y="7385"/>
            <a:ext cx="3975653" cy="1938992"/>
          </a:xfrm>
          <a:prstGeom prst="rect">
            <a:avLst/>
          </a:prstGeom>
          <a:noFill/>
        </p:spPr>
        <p:txBody>
          <a:bodyPr wrap="square">
            <a:spAutoFit/>
          </a:bodyPr>
          <a:lstStyle/>
          <a:p>
            <a:pPr algn="l" fontAlgn="base"/>
            <a:r>
              <a:rPr lang="es-MX" sz="2000" b="1" i="0" cap="all" dirty="0">
                <a:effectLst/>
                <a:latin typeface="open sans condensed"/>
              </a:rPr>
              <a:t>EMBALAJES AISLANTES</a:t>
            </a:r>
          </a:p>
          <a:p>
            <a:pPr algn="l" fontAlgn="base"/>
            <a:r>
              <a:rPr lang="es-MX" sz="2000" b="0" i="0" dirty="0">
                <a:effectLst/>
                <a:latin typeface="open sans" panose="020B0606030504020204" pitchFamily="34" charset="0"/>
              </a:rPr>
              <a:t>Existen distintas soluciones de embalajes con aislante incluido, como cajas de cartón con poliestireno expandido o con láminas de aluminio. </a:t>
            </a:r>
          </a:p>
        </p:txBody>
      </p:sp>
      <p:pic>
        <p:nvPicPr>
          <p:cNvPr id="4" name="Imagen 3">
            <a:extLst>
              <a:ext uri="{FF2B5EF4-FFF2-40B4-BE49-F238E27FC236}">
                <a16:creationId xmlns:a16="http://schemas.microsoft.com/office/drawing/2014/main" id="{63777230-BD89-4833-953C-10252C271E00}"/>
              </a:ext>
            </a:extLst>
          </p:cNvPr>
          <p:cNvPicPr>
            <a:picLocks noChangeAspect="1"/>
          </p:cNvPicPr>
          <p:nvPr/>
        </p:nvPicPr>
        <p:blipFill>
          <a:blip r:embed="rId2"/>
          <a:stretch>
            <a:fillRect/>
          </a:stretch>
        </p:blipFill>
        <p:spPr>
          <a:xfrm>
            <a:off x="0" y="26351"/>
            <a:ext cx="7620000" cy="1920026"/>
          </a:xfrm>
          <a:prstGeom prst="rect">
            <a:avLst/>
          </a:prstGeom>
        </p:spPr>
      </p:pic>
      <p:pic>
        <p:nvPicPr>
          <p:cNvPr id="5" name="Imagen 4">
            <a:extLst>
              <a:ext uri="{FF2B5EF4-FFF2-40B4-BE49-F238E27FC236}">
                <a16:creationId xmlns:a16="http://schemas.microsoft.com/office/drawing/2014/main" id="{7A99523F-11EF-455F-84A3-BA8A2A5B9C3D}"/>
              </a:ext>
            </a:extLst>
          </p:cNvPr>
          <p:cNvPicPr>
            <a:picLocks noChangeAspect="1"/>
          </p:cNvPicPr>
          <p:nvPr/>
        </p:nvPicPr>
        <p:blipFill>
          <a:blip r:embed="rId3"/>
          <a:stretch>
            <a:fillRect/>
          </a:stretch>
        </p:blipFill>
        <p:spPr>
          <a:xfrm>
            <a:off x="212034" y="3511072"/>
            <a:ext cx="3703186" cy="1710152"/>
          </a:xfrm>
          <a:prstGeom prst="rect">
            <a:avLst/>
          </a:prstGeom>
        </p:spPr>
      </p:pic>
      <p:sp>
        <p:nvSpPr>
          <p:cNvPr id="7" name="CuadroTexto 6">
            <a:extLst>
              <a:ext uri="{FF2B5EF4-FFF2-40B4-BE49-F238E27FC236}">
                <a16:creationId xmlns:a16="http://schemas.microsoft.com/office/drawing/2014/main" id="{D561B634-0B80-4C9A-94CA-03B02FDD01A0}"/>
              </a:ext>
            </a:extLst>
          </p:cNvPr>
          <p:cNvSpPr txBox="1"/>
          <p:nvPr/>
        </p:nvSpPr>
        <p:spPr>
          <a:xfrm>
            <a:off x="2400100" y="2510904"/>
            <a:ext cx="7391799" cy="461665"/>
          </a:xfrm>
          <a:prstGeom prst="rect">
            <a:avLst/>
          </a:prstGeom>
          <a:noFill/>
        </p:spPr>
        <p:txBody>
          <a:bodyPr wrap="square">
            <a:spAutoFit/>
          </a:bodyPr>
          <a:lstStyle/>
          <a:p>
            <a:r>
              <a:rPr lang="es-CO" sz="2400" dirty="0"/>
              <a:t>MATERIAL REFRIGERANTE PARA TRANSPORTE AÉREO:</a:t>
            </a:r>
          </a:p>
        </p:txBody>
      </p:sp>
      <p:sp>
        <p:nvSpPr>
          <p:cNvPr id="9" name="CuadroTexto 8">
            <a:extLst>
              <a:ext uri="{FF2B5EF4-FFF2-40B4-BE49-F238E27FC236}">
                <a16:creationId xmlns:a16="http://schemas.microsoft.com/office/drawing/2014/main" id="{85859739-5B78-45B0-A464-625FAB65B03A}"/>
              </a:ext>
            </a:extLst>
          </p:cNvPr>
          <p:cNvSpPr txBox="1"/>
          <p:nvPr/>
        </p:nvSpPr>
        <p:spPr>
          <a:xfrm>
            <a:off x="1027041" y="3070365"/>
            <a:ext cx="17492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Hielo seco</a:t>
            </a:r>
          </a:p>
        </p:txBody>
      </p:sp>
      <p:sp>
        <p:nvSpPr>
          <p:cNvPr id="11" name="CuadroTexto 10">
            <a:extLst>
              <a:ext uri="{FF2B5EF4-FFF2-40B4-BE49-F238E27FC236}">
                <a16:creationId xmlns:a16="http://schemas.microsoft.com/office/drawing/2014/main" id="{432882E3-74AA-4745-BB82-5E90785F85CC}"/>
              </a:ext>
            </a:extLst>
          </p:cNvPr>
          <p:cNvSpPr txBox="1"/>
          <p:nvPr/>
        </p:nvSpPr>
        <p:spPr>
          <a:xfrm>
            <a:off x="173735" y="5240189"/>
            <a:ext cx="4199482" cy="1569660"/>
          </a:xfrm>
          <a:prstGeom prst="rect">
            <a:avLst/>
          </a:prstGeom>
          <a:noFill/>
        </p:spPr>
        <p:txBody>
          <a:bodyPr wrap="square">
            <a:spAutoFit/>
          </a:bodyPr>
          <a:lstStyle/>
          <a:p>
            <a:r>
              <a:rPr lang="es-MX" sz="2400" dirty="0"/>
              <a:t>También llamado nieve carbónica no es más que dióxido de carbono (CO2), en estado sólido.</a:t>
            </a:r>
            <a:endParaRPr lang="es-CO" sz="2400" dirty="0"/>
          </a:p>
        </p:txBody>
      </p:sp>
      <p:sp>
        <p:nvSpPr>
          <p:cNvPr id="13" name="CuadroTexto 12">
            <a:extLst>
              <a:ext uri="{FF2B5EF4-FFF2-40B4-BE49-F238E27FC236}">
                <a16:creationId xmlns:a16="http://schemas.microsoft.com/office/drawing/2014/main" id="{D82FC2D3-2A88-4862-AADD-D3DF3F5B0A52}"/>
              </a:ext>
            </a:extLst>
          </p:cNvPr>
          <p:cNvSpPr txBox="1"/>
          <p:nvPr/>
        </p:nvSpPr>
        <p:spPr>
          <a:xfrm>
            <a:off x="9415671" y="3455912"/>
            <a:ext cx="1749288" cy="461665"/>
          </a:xfrm>
          <a:prstGeom prst="rect">
            <a:avLst/>
          </a:prstGeom>
          <a:noFill/>
        </p:spPr>
        <p:txBody>
          <a:bodyPr wrap="square">
            <a:spAutoFit/>
          </a:bodyPr>
          <a:lstStyle/>
          <a:p>
            <a:pPr algn="l" fontAlgn="base"/>
            <a:r>
              <a:rPr lang="es-CO" sz="2400" i="0" dirty="0">
                <a:effectLst/>
                <a:latin typeface="Open Sans" panose="020B0606030504020204" pitchFamily="34" charset="0"/>
                <a:ea typeface="Open Sans" panose="020B0606030504020204" pitchFamily="34" charset="0"/>
                <a:cs typeface="Open Sans" panose="020B0606030504020204" pitchFamily="34" charset="0"/>
              </a:rPr>
              <a:t>Gel Packs</a:t>
            </a:r>
          </a:p>
        </p:txBody>
      </p:sp>
      <p:pic>
        <p:nvPicPr>
          <p:cNvPr id="14" name="Imagen 13">
            <a:extLst>
              <a:ext uri="{FF2B5EF4-FFF2-40B4-BE49-F238E27FC236}">
                <a16:creationId xmlns:a16="http://schemas.microsoft.com/office/drawing/2014/main" id="{A3F8A71F-B80E-4FD4-AA47-74F84DA2D472}"/>
              </a:ext>
            </a:extLst>
          </p:cNvPr>
          <p:cNvPicPr>
            <a:picLocks noChangeAspect="1"/>
          </p:cNvPicPr>
          <p:nvPr/>
        </p:nvPicPr>
        <p:blipFill>
          <a:blip r:embed="rId4"/>
          <a:stretch>
            <a:fillRect/>
          </a:stretch>
        </p:blipFill>
        <p:spPr>
          <a:xfrm>
            <a:off x="5353269" y="4002607"/>
            <a:ext cx="3455917" cy="2707589"/>
          </a:xfrm>
          <a:prstGeom prst="rect">
            <a:avLst/>
          </a:prstGeom>
        </p:spPr>
      </p:pic>
      <p:sp>
        <p:nvSpPr>
          <p:cNvPr id="16" name="CuadroTexto 15">
            <a:extLst>
              <a:ext uri="{FF2B5EF4-FFF2-40B4-BE49-F238E27FC236}">
                <a16:creationId xmlns:a16="http://schemas.microsoft.com/office/drawing/2014/main" id="{7DEB8B73-10EB-4632-89F0-F276E4BE299D}"/>
              </a:ext>
            </a:extLst>
          </p:cNvPr>
          <p:cNvSpPr txBox="1"/>
          <p:nvPr/>
        </p:nvSpPr>
        <p:spPr>
          <a:xfrm>
            <a:off x="8809186" y="4002607"/>
            <a:ext cx="2962258" cy="2308324"/>
          </a:xfrm>
          <a:prstGeom prst="rect">
            <a:avLst/>
          </a:prstGeom>
          <a:noFill/>
        </p:spPr>
        <p:txBody>
          <a:bodyPr wrap="square">
            <a:spAutoFit/>
          </a:bodyPr>
          <a:lstStyle/>
          <a:p>
            <a:pPr algn="just"/>
            <a:r>
              <a:rPr lang="es-MX" sz="2400" dirty="0"/>
              <a:t>Son bolsas cerradas con un líquido refrigerante que absorbe el calor y permite mantener la temperatura. </a:t>
            </a:r>
            <a:endParaRPr lang="es-CO" sz="2400" dirty="0"/>
          </a:p>
        </p:txBody>
      </p:sp>
    </p:spTree>
    <p:extLst>
      <p:ext uri="{BB962C8B-B14F-4D97-AF65-F5344CB8AC3E}">
        <p14:creationId xmlns:p14="http://schemas.microsoft.com/office/powerpoint/2010/main" val="2636131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4F498D-D7B2-4F47-8804-9DC0342C1B86}"/>
              </a:ext>
            </a:extLst>
          </p:cNvPr>
          <p:cNvSpPr txBox="1"/>
          <p:nvPr/>
        </p:nvSpPr>
        <p:spPr>
          <a:xfrm>
            <a:off x="198782" y="1172026"/>
            <a:ext cx="5671931" cy="3416320"/>
          </a:xfrm>
          <a:prstGeom prst="rect">
            <a:avLst/>
          </a:prstGeom>
          <a:noFill/>
        </p:spPr>
        <p:txBody>
          <a:bodyPr wrap="square">
            <a:spAutoFit/>
          </a:bodyPr>
          <a:lstStyle/>
          <a:p>
            <a:pPr algn="just" fontAlgn="base"/>
            <a:r>
              <a:rPr lang="es-MX" sz="3200" b="1" i="0" dirty="0">
                <a:effectLst/>
                <a:latin typeface="open sans condensed"/>
              </a:rPr>
              <a:t>Vehículos de transporte a temperatura controlada</a:t>
            </a:r>
          </a:p>
          <a:p>
            <a:pPr algn="just" fontAlgn="base"/>
            <a:endParaRPr lang="es-MX" sz="2400" b="1" i="0" dirty="0">
              <a:effectLst/>
              <a:latin typeface="open sans condensed"/>
            </a:endParaRPr>
          </a:p>
          <a:p>
            <a:pPr algn="just" fontAlgn="base">
              <a:buFont typeface="Arial" panose="020B0604020202020204" pitchFamily="34" charset="0"/>
              <a:buChar char="•"/>
            </a:pPr>
            <a:r>
              <a:rPr lang="es-MX" sz="3200" b="1" i="0" dirty="0">
                <a:effectLst/>
                <a:latin typeface="inherit"/>
              </a:rPr>
              <a:t>Isotermo:</a:t>
            </a:r>
            <a:r>
              <a:rPr lang="es-MX" sz="3200" b="0" i="0" dirty="0">
                <a:effectLst/>
                <a:latin typeface="open sans" panose="020B0606030504020204" pitchFamily="34" charset="0"/>
              </a:rPr>
              <a:t> E</a:t>
            </a:r>
            <a:r>
              <a:rPr lang="es-MX" sz="2400" b="0" i="0" dirty="0">
                <a:effectLst/>
                <a:latin typeface="open sans" panose="020B0606030504020204" pitchFamily="34" charset="0"/>
              </a:rPr>
              <a:t>stá construido completamente con paredes aislantes -puertas, suelo, techo- las cuales limitan el intercambio de calor entre el interior y el exterior.</a:t>
            </a:r>
          </a:p>
        </p:txBody>
      </p:sp>
      <p:sp>
        <p:nvSpPr>
          <p:cNvPr id="5" name="CuadroTexto 4">
            <a:extLst>
              <a:ext uri="{FF2B5EF4-FFF2-40B4-BE49-F238E27FC236}">
                <a16:creationId xmlns:a16="http://schemas.microsoft.com/office/drawing/2014/main" id="{A051B61B-41DC-41EF-BE40-1841B41CBC8C}"/>
              </a:ext>
            </a:extLst>
          </p:cNvPr>
          <p:cNvSpPr txBox="1"/>
          <p:nvPr/>
        </p:nvSpPr>
        <p:spPr>
          <a:xfrm>
            <a:off x="198783" y="6488668"/>
            <a:ext cx="11794434" cy="369332"/>
          </a:xfrm>
          <a:prstGeom prst="rect">
            <a:avLst/>
          </a:prstGeom>
          <a:noFill/>
        </p:spPr>
        <p:txBody>
          <a:bodyPr wrap="square">
            <a:spAutoFit/>
          </a:bodyPr>
          <a:lstStyle/>
          <a:p>
            <a:r>
              <a:rPr lang="es-CO" dirty="0"/>
              <a:t>Tomado de: https://www.tibagroup.com/mx/mercancia-perecedera-como-transportarla</a:t>
            </a:r>
          </a:p>
        </p:txBody>
      </p:sp>
      <p:sp>
        <p:nvSpPr>
          <p:cNvPr id="7" name="CuadroTexto 6">
            <a:extLst>
              <a:ext uri="{FF2B5EF4-FFF2-40B4-BE49-F238E27FC236}">
                <a16:creationId xmlns:a16="http://schemas.microsoft.com/office/drawing/2014/main" id="{2F321E41-D37A-4E21-8DF7-BB0B6C48B2D4}"/>
              </a:ext>
            </a:extLst>
          </p:cNvPr>
          <p:cNvSpPr txBox="1"/>
          <p:nvPr/>
        </p:nvSpPr>
        <p:spPr>
          <a:xfrm>
            <a:off x="198782" y="4839565"/>
            <a:ext cx="11688418" cy="1569660"/>
          </a:xfrm>
          <a:prstGeom prst="rect">
            <a:avLst/>
          </a:prstGeom>
          <a:noFill/>
        </p:spPr>
        <p:txBody>
          <a:bodyPr wrap="square">
            <a:spAutoFit/>
          </a:bodyPr>
          <a:lstStyle/>
          <a:p>
            <a:pPr algn="just"/>
            <a:r>
              <a:rPr lang="es-MX" sz="2400" b="0" i="0" dirty="0">
                <a:effectLst/>
                <a:latin typeface="open sans" panose="020B0606030504020204" pitchFamily="34" charset="0"/>
              </a:rPr>
              <a:t>El transporte de mercancías perecederas está regulado de forma especial por el </a:t>
            </a:r>
            <a:r>
              <a:rPr lang="es-MX" sz="2400" b="1" i="0" dirty="0">
                <a:effectLst/>
                <a:latin typeface="open sans" panose="020B0606030504020204" pitchFamily="34" charset="0"/>
              </a:rPr>
              <a:t>‘Acuerdo Internacional de Mercancías Perecederas’ </a:t>
            </a:r>
            <a:r>
              <a:rPr lang="es-MX" sz="2400" b="0" i="0" dirty="0">
                <a:effectLst/>
                <a:latin typeface="open sans" panose="020B0606030504020204" pitchFamily="34" charset="0"/>
              </a:rPr>
              <a:t>(ATP) el cual establece las normas que garantizan el transporte de alimentos en condiciones óptimas para su consumo.</a:t>
            </a:r>
            <a:endParaRPr lang="es-CO" sz="2400" dirty="0"/>
          </a:p>
        </p:txBody>
      </p:sp>
      <p:pic>
        <p:nvPicPr>
          <p:cNvPr id="8" name="Imagen 7">
            <a:extLst>
              <a:ext uri="{FF2B5EF4-FFF2-40B4-BE49-F238E27FC236}">
                <a16:creationId xmlns:a16="http://schemas.microsoft.com/office/drawing/2014/main" id="{486FEB82-AEB9-4923-AF27-105A9979A960}"/>
              </a:ext>
            </a:extLst>
          </p:cNvPr>
          <p:cNvPicPr>
            <a:picLocks noChangeAspect="1"/>
          </p:cNvPicPr>
          <p:nvPr/>
        </p:nvPicPr>
        <p:blipFill>
          <a:blip r:embed="rId2"/>
          <a:stretch>
            <a:fillRect/>
          </a:stretch>
        </p:blipFill>
        <p:spPr>
          <a:xfrm>
            <a:off x="6202017" y="1172026"/>
            <a:ext cx="5501309" cy="3667539"/>
          </a:xfrm>
          <a:prstGeom prst="rect">
            <a:avLst/>
          </a:prstGeom>
        </p:spPr>
      </p:pic>
    </p:spTree>
    <p:extLst>
      <p:ext uri="{BB962C8B-B14F-4D97-AF65-F5344CB8AC3E}">
        <p14:creationId xmlns:p14="http://schemas.microsoft.com/office/powerpoint/2010/main" val="385711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395E86-5492-4531-911C-FEEF69B000CB}"/>
              </a:ext>
            </a:extLst>
          </p:cNvPr>
          <p:cNvSpPr txBox="1"/>
          <p:nvPr/>
        </p:nvSpPr>
        <p:spPr>
          <a:xfrm>
            <a:off x="530087" y="1068889"/>
            <a:ext cx="6427304" cy="5139869"/>
          </a:xfrm>
          <a:prstGeom prst="rect">
            <a:avLst/>
          </a:prstGeom>
          <a:noFill/>
        </p:spPr>
        <p:txBody>
          <a:bodyPr wrap="square">
            <a:spAutoFit/>
          </a:bodyPr>
          <a:lstStyle/>
          <a:p>
            <a:pPr algn="just" fontAlgn="base">
              <a:buFont typeface="Arial" panose="020B0604020202020204" pitchFamily="34" charset="0"/>
              <a:buChar char="•"/>
            </a:pPr>
            <a:r>
              <a:rPr lang="es-MX" sz="3200" b="1" i="0" dirty="0">
                <a:effectLst/>
                <a:latin typeface="inherit"/>
              </a:rPr>
              <a:t>Refrigerado:</a:t>
            </a:r>
            <a:r>
              <a:rPr lang="es-MX" sz="3200" b="0" i="0" dirty="0">
                <a:effectLst/>
                <a:latin typeface="open sans" panose="020B0606030504020204" pitchFamily="34" charset="0"/>
              </a:rPr>
              <a:t> </a:t>
            </a:r>
            <a:r>
              <a:rPr lang="es-MX" sz="2400" b="0" i="0" dirty="0">
                <a:effectLst/>
                <a:latin typeface="open sans" panose="020B0606030504020204" pitchFamily="34" charset="0"/>
              </a:rPr>
              <a:t>Cuenta con una fuente de frío (no mecánica) que permite reducir la temperatura del interior y mantenerla para una temperatura exterior media de 30º C a -20ºC como máximo.</a:t>
            </a:r>
          </a:p>
          <a:p>
            <a:pPr algn="just" fontAlgn="base">
              <a:buFont typeface="Arial" panose="020B0604020202020204" pitchFamily="34" charset="0"/>
              <a:buChar char="•"/>
            </a:pPr>
            <a:endParaRPr lang="es-MX" sz="2400" dirty="0">
              <a:latin typeface="open sans" panose="020B0606030504020204" pitchFamily="34" charset="0"/>
            </a:endParaRPr>
          </a:p>
          <a:p>
            <a:pPr algn="just" fontAlgn="base">
              <a:buFont typeface="Arial" panose="020B0604020202020204" pitchFamily="34" charset="0"/>
              <a:buChar char="•"/>
            </a:pPr>
            <a:endParaRPr lang="es-MX" sz="2400" dirty="0">
              <a:latin typeface="open sans" panose="020B0606030504020204" pitchFamily="34" charset="0"/>
            </a:endParaRPr>
          </a:p>
          <a:p>
            <a:pPr algn="just" fontAlgn="base">
              <a:buFont typeface="Arial" panose="020B0604020202020204" pitchFamily="34" charset="0"/>
              <a:buChar char="•"/>
            </a:pPr>
            <a:endParaRPr lang="es-MX" sz="2400" b="0" i="0" dirty="0">
              <a:effectLst/>
              <a:latin typeface="open sans" panose="020B0606030504020204" pitchFamily="34" charset="0"/>
            </a:endParaRPr>
          </a:p>
          <a:p>
            <a:pPr algn="just" fontAlgn="base">
              <a:buFont typeface="Arial" panose="020B0604020202020204" pitchFamily="34" charset="0"/>
              <a:buChar char="•"/>
            </a:pPr>
            <a:r>
              <a:rPr lang="es-MX" sz="3200" b="1" i="0" dirty="0">
                <a:effectLst/>
                <a:latin typeface="inherit"/>
              </a:rPr>
              <a:t>Frigorífico: </a:t>
            </a:r>
            <a:r>
              <a:rPr lang="es-MX" sz="2400" b="0" i="0" dirty="0">
                <a:effectLst/>
                <a:latin typeface="open sans" panose="020B0606030504020204" pitchFamily="34" charset="0"/>
              </a:rPr>
              <a:t>Cuenta con un dispositivo mecánico de producción de frío, que permite reducir la temperatura del interior de la caja vacía y mantenerla permanentemente entre -12º C y -20ºC</a:t>
            </a:r>
          </a:p>
        </p:txBody>
      </p:sp>
      <p:pic>
        <p:nvPicPr>
          <p:cNvPr id="4" name="Imagen 3">
            <a:extLst>
              <a:ext uri="{FF2B5EF4-FFF2-40B4-BE49-F238E27FC236}">
                <a16:creationId xmlns:a16="http://schemas.microsoft.com/office/drawing/2014/main" id="{A2B55E89-EF2E-46F9-B237-FC043E3E0CC1}"/>
              </a:ext>
            </a:extLst>
          </p:cNvPr>
          <p:cNvPicPr>
            <a:picLocks noChangeAspect="1"/>
          </p:cNvPicPr>
          <p:nvPr/>
        </p:nvPicPr>
        <p:blipFill>
          <a:blip r:embed="rId2"/>
          <a:stretch>
            <a:fillRect/>
          </a:stretch>
        </p:blipFill>
        <p:spPr>
          <a:xfrm>
            <a:off x="7377485" y="163167"/>
            <a:ext cx="4456707" cy="3265833"/>
          </a:xfrm>
          <a:prstGeom prst="rect">
            <a:avLst/>
          </a:prstGeom>
        </p:spPr>
      </p:pic>
      <p:pic>
        <p:nvPicPr>
          <p:cNvPr id="5" name="Imagen 4">
            <a:extLst>
              <a:ext uri="{FF2B5EF4-FFF2-40B4-BE49-F238E27FC236}">
                <a16:creationId xmlns:a16="http://schemas.microsoft.com/office/drawing/2014/main" id="{D8716975-A761-4A65-8429-455960DD39D0}"/>
              </a:ext>
            </a:extLst>
          </p:cNvPr>
          <p:cNvPicPr>
            <a:picLocks noChangeAspect="1"/>
          </p:cNvPicPr>
          <p:nvPr/>
        </p:nvPicPr>
        <p:blipFill rotWithShape="1">
          <a:blip r:embed="rId3"/>
          <a:srcRect l="8091" t="10858" r="3996" b="11453"/>
          <a:stretch/>
        </p:blipFill>
        <p:spPr>
          <a:xfrm>
            <a:off x="7540486" y="3638824"/>
            <a:ext cx="4293705" cy="3220281"/>
          </a:xfrm>
          <a:prstGeom prst="rect">
            <a:avLst/>
          </a:prstGeom>
        </p:spPr>
      </p:pic>
    </p:spTree>
    <p:extLst>
      <p:ext uri="{BB962C8B-B14F-4D97-AF65-F5344CB8AC3E}">
        <p14:creationId xmlns:p14="http://schemas.microsoft.com/office/powerpoint/2010/main" val="162727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5966E9-3544-40B7-AE20-5E81C6CEA81B}"/>
              </a:ext>
            </a:extLst>
          </p:cNvPr>
          <p:cNvSpPr txBox="1"/>
          <p:nvPr/>
        </p:nvSpPr>
        <p:spPr>
          <a:xfrm>
            <a:off x="185531" y="612844"/>
            <a:ext cx="6718852" cy="5632311"/>
          </a:xfrm>
          <a:prstGeom prst="rect">
            <a:avLst/>
          </a:prstGeom>
          <a:noFill/>
        </p:spPr>
        <p:txBody>
          <a:bodyPr wrap="square">
            <a:spAutoFit/>
          </a:bodyPr>
          <a:lstStyle/>
          <a:p>
            <a:pPr algn="l"/>
            <a:r>
              <a:rPr lang="es-MX" sz="2400" b="0" i="0" dirty="0">
                <a:solidFill>
                  <a:srgbClr val="333333"/>
                </a:solidFill>
                <a:effectLst/>
                <a:latin typeface="Open Sans" panose="020B0606030504020204" pitchFamily="34" charset="0"/>
              </a:rPr>
              <a:t>Transporte marítimo de cargas perecederas</a:t>
            </a:r>
          </a:p>
          <a:p>
            <a:pPr algn="l"/>
            <a:endParaRPr lang="es-MX" sz="2400" b="0" i="0" dirty="0">
              <a:solidFill>
                <a:srgbClr val="333333"/>
              </a:solidFill>
              <a:effectLst/>
              <a:latin typeface="Open Sans" panose="020B0606030504020204" pitchFamily="34" charset="0"/>
            </a:endParaRPr>
          </a:p>
          <a:p>
            <a:pPr algn="l"/>
            <a:r>
              <a:rPr lang="es-MX" sz="2400" b="0" i="0" dirty="0">
                <a:solidFill>
                  <a:srgbClr val="333333"/>
                </a:solidFill>
                <a:effectLst/>
                <a:latin typeface="Open Sans" panose="020B0606030504020204" pitchFamily="34" charset="0"/>
              </a:rPr>
              <a:t>El </a:t>
            </a:r>
            <a:r>
              <a:rPr lang="es-MX" sz="2400" b="1" i="0" dirty="0">
                <a:solidFill>
                  <a:srgbClr val="333333"/>
                </a:solidFill>
                <a:effectLst/>
                <a:latin typeface="Open Sans" panose="020B0606030504020204" pitchFamily="34" charset="0"/>
              </a:rPr>
              <a:t>transporte marítimo</a:t>
            </a:r>
            <a:r>
              <a:rPr lang="es-MX" sz="2400" b="0" i="0" dirty="0">
                <a:solidFill>
                  <a:srgbClr val="333333"/>
                </a:solidFill>
                <a:effectLst/>
                <a:latin typeface="Open Sans" panose="020B0606030504020204" pitchFamily="34" charset="0"/>
              </a:rPr>
              <a:t> trata sobre el traslado de mercancía perecederas a través del mar.</a:t>
            </a:r>
          </a:p>
          <a:p>
            <a:pPr algn="l"/>
            <a:endParaRPr lang="es-MX" sz="2400" b="0" i="0" dirty="0">
              <a:solidFill>
                <a:srgbClr val="333333"/>
              </a:solidFill>
              <a:effectLst/>
              <a:latin typeface="Open Sans" panose="020B0606030504020204" pitchFamily="34" charset="0"/>
            </a:endParaRPr>
          </a:p>
          <a:p>
            <a:pPr algn="l"/>
            <a:r>
              <a:rPr lang="es-MX" sz="2400" b="0" i="0" dirty="0">
                <a:solidFill>
                  <a:srgbClr val="333333"/>
                </a:solidFill>
                <a:effectLst/>
                <a:latin typeface="Open Sans" panose="020B0606030504020204" pitchFamily="34" charset="0"/>
              </a:rPr>
              <a:t>En este medio se utilizan buques con sistemas para mantener la carga fría y con una adecuada circulación de aire.</a:t>
            </a:r>
          </a:p>
          <a:p>
            <a:pPr algn="l"/>
            <a:endParaRPr lang="es-MX" sz="2400" b="0" i="0" dirty="0">
              <a:solidFill>
                <a:srgbClr val="333333"/>
              </a:solidFill>
              <a:effectLst/>
              <a:latin typeface="Open Sans" panose="020B0606030504020204" pitchFamily="34" charset="0"/>
            </a:endParaRPr>
          </a:p>
          <a:p>
            <a:pPr algn="l"/>
            <a:r>
              <a:rPr lang="es-MX" sz="2400" b="0" i="0" dirty="0">
                <a:solidFill>
                  <a:srgbClr val="333333"/>
                </a:solidFill>
                <a:effectLst/>
                <a:latin typeface="Open Sans" panose="020B0606030504020204" pitchFamily="34" charset="0"/>
              </a:rPr>
              <a:t>También, se usan contenedores previamente configurados con </a:t>
            </a:r>
            <a:r>
              <a:rPr lang="es-MX" sz="2400" b="1" i="0" dirty="0">
                <a:solidFill>
                  <a:srgbClr val="333333"/>
                </a:solidFill>
                <a:effectLst/>
                <a:latin typeface="Open Sans" panose="020B0606030504020204" pitchFamily="34" charset="0"/>
              </a:rPr>
              <a:t>sistemas de enfriamiento</a:t>
            </a:r>
            <a:r>
              <a:rPr lang="es-MX" sz="2400" b="0" i="0" dirty="0">
                <a:solidFill>
                  <a:srgbClr val="333333"/>
                </a:solidFill>
                <a:effectLst/>
                <a:latin typeface="Open Sans" panose="020B0606030504020204" pitchFamily="34" charset="0"/>
              </a:rPr>
              <a:t> para que las entidades logísticas sean las responsables en cargar y descargar dichos recipientes</a:t>
            </a:r>
          </a:p>
        </p:txBody>
      </p:sp>
      <p:pic>
        <p:nvPicPr>
          <p:cNvPr id="5" name="Imagen 4">
            <a:extLst>
              <a:ext uri="{FF2B5EF4-FFF2-40B4-BE49-F238E27FC236}">
                <a16:creationId xmlns:a16="http://schemas.microsoft.com/office/drawing/2014/main" id="{A3F7D3BB-A61A-4AFF-B0D7-61AA3C8941DD}"/>
              </a:ext>
            </a:extLst>
          </p:cNvPr>
          <p:cNvPicPr>
            <a:picLocks noChangeAspect="1"/>
          </p:cNvPicPr>
          <p:nvPr/>
        </p:nvPicPr>
        <p:blipFill>
          <a:blip r:embed="rId2"/>
          <a:stretch>
            <a:fillRect/>
          </a:stretch>
        </p:blipFill>
        <p:spPr>
          <a:xfrm>
            <a:off x="6417366" y="1476301"/>
            <a:ext cx="5867400" cy="4162425"/>
          </a:xfrm>
          <a:prstGeom prst="rect">
            <a:avLst/>
          </a:prstGeom>
        </p:spPr>
      </p:pic>
    </p:spTree>
    <p:extLst>
      <p:ext uri="{BB962C8B-B14F-4D97-AF65-F5344CB8AC3E}">
        <p14:creationId xmlns:p14="http://schemas.microsoft.com/office/powerpoint/2010/main" val="236550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B30641-C1E8-4F3E-86F8-186B19BB5B4C}"/>
              </a:ext>
            </a:extLst>
          </p:cNvPr>
          <p:cNvPicPr>
            <a:picLocks noChangeAspect="1"/>
          </p:cNvPicPr>
          <p:nvPr/>
        </p:nvPicPr>
        <p:blipFill>
          <a:blip r:embed="rId2"/>
          <a:stretch>
            <a:fillRect/>
          </a:stretch>
        </p:blipFill>
        <p:spPr>
          <a:xfrm>
            <a:off x="381000" y="244130"/>
            <a:ext cx="11430000" cy="5972175"/>
          </a:xfrm>
          <a:prstGeom prst="rect">
            <a:avLst/>
          </a:prstGeom>
        </p:spPr>
      </p:pic>
    </p:spTree>
    <p:extLst>
      <p:ext uri="{BB962C8B-B14F-4D97-AF65-F5344CB8AC3E}">
        <p14:creationId xmlns:p14="http://schemas.microsoft.com/office/powerpoint/2010/main" val="2770921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4D8657-6146-4CB7-A3F6-CFAAF1198D68}"/>
              </a:ext>
            </a:extLst>
          </p:cNvPr>
          <p:cNvPicPr>
            <a:picLocks noChangeAspect="1"/>
          </p:cNvPicPr>
          <p:nvPr/>
        </p:nvPicPr>
        <p:blipFill>
          <a:blip r:embed="rId2"/>
          <a:stretch>
            <a:fillRect/>
          </a:stretch>
        </p:blipFill>
        <p:spPr>
          <a:xfrm>
            <a:off x="381000" y="442912"/>
            <a:ext cx="11430000" cy="5972175"/>
          </a:xfrm>
          <a:prstGeom prst="rect">
            <a:avLst/>
          </a:prstGeom>
        </p:spPr>
      </p:pic>
    </p:spTree>
    <p:extLst>
      <p:ext uri="{BB962C8B-B14F-4D97-AF65-F5344CB8AC3E}">
        <p14:creationId xmlns:p14="http://schemas.microsoft.com/office/powerpoint/2010/main" val="359529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lasificación de las Carg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09" y="216829"/>
            <a:ext cx="10866781" cy="639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2B1FF3-4E7C-499B-95A6-18AFACB042DE}"/>
              </a:ext>
            </a:extLst>
          </p:cNvPr>
          <p:cNvSpPr txBox="1"/>
          <p:nvPr/>
        </p:nvSpPr>
        <p:spPr>
          <a:xfrm>
            <a:off x="424068" y="1298713"/>
            <a:ext cx="6930887" cy="4524315"/>
          </a:xfrm>
          <a:prstGeom prst="rect">
            <a:avLst/>
          </a:prstGeom>
          <a:noFill/>
        </p:spPr>
        <p:txBody>
          <a:bodyPr wrap="square">
            <a:spAutoFit/>
          </a:bodyPr>
          <a:lstStyle/>
          <a:p>
            <a:pPr algn="l">
              <a:buFont typeface="Arial" panose="020B0604020202020204" pitchFamily="34" charset="0"/>
              <a:buChar char="•"/>
            </a:pPr>
            <a:r>
              <a:rPr lang="es-MX" sz="2400" b="1" i="0" dirty="0">
                <a:effectLst/>
                <a:latin typeface="Open Sans" panose="020B0606030504020204" pitchFamily="34" charset="0"/>
              </a:rPr>
              <a:t>Plantas:</a:t>
            </a:r>
            <a:r>
              <a:rPr lang="es-MX" sz="2400" b="0" i="0" dirty="0">
                <a:effectLst/>
                <a:latin typeface="Open Sans" panose="020B0606030504020204" pitchFamily="34" charset="0"/>
              </a:rPr>
              <a:t> Flores y plantas frescas.</a:t>
            </a:r>
          </a:p>
          <a:p>
            <a:pPr algn="l">
              <a:buFont typeface="Arial" panose="020B0604020202020204" pitchFamily="34" charset="0"/>
              <a:buChar char="•"/>
            </a:pPr>
            <a:endParaRPr lang="es-MX" sz="2400" b="0" i="0" dirty="0">
              <a:effectLst/>
              <a:latin typeface="Open Sans" panose="020B0606030504020204" pitchFamily="34" charset="0"/>
            </a:endParaRPr>
          </a:p>
          <a:p>
            <a:pPr algn="l">
              <a:buFont typeface="Arial" panose="020B0604020202020204" pitchFamily="34" charset="0"/>
              <a:buChar char="•"/>
            </a:pPr>
            <a:r>
              <a:rPr lang="es-MX" sz="2400" b="1" i="0" dirty="0">
                <a:effectLst/>
                <a:latin typeface="Open Sans" panose="020B0606030504020204" pitchFamily="34" charset="0"/>
              </a:rPr>
              <a:t>Productos médicos:</a:t>
            </a:r>
            <a:r>
              <a:rPr lang="es-MX" sz="2400" b="0" i="0" dirty="0">
                <a:effectLst/>
                <a:latin typeface="Open Sans" panose="020B0606030504020204" pitchFamily="34" charset="0"/>
              </a:rPr>
              <a:t> Incluye vacunas, medicamentos y otros fármacos.</a:t>
            </a:r>
          </a:p>
          <a:p>
            <a:pPr algn="l">
              <a:buFont typeface="Arial" panose="020B0604020202020204" pitchFamily="34" charset="0"/>
              <a:buChar char="•"/>
            </a:pPr>
            <a:endParaRPr lang="es-MX" sz="2400" b="0" i="0" dirty="0">
              <a:effectLst/>
              <a:latin typeface="Open Sans" panose="020B0606030504020204" pitchFamily="34" charset="0"/>
            </a:endParaRPr>
          </a:p>
          <a:p>
            <a:pPr algn="l">
              <a:buFont typeface="Arial" panose="020B0604020202020204" pitchFamily="34" charset="0"/>
              <a:buChar char="•"/>
            </a:pPr>
            <a:r>
              <a:rPr lang="es-MX" sz="2400" b="1" i="0" dirty="0">
                <a:effectLst/>
                <a:latin typeface="Open Sans" panose="020B0606030504020204" pitchFamily="34" charset="0"/>
              </a:rPr>
              <a:t>Carnes:</a:t>
            </a:r>
            <a:r>
              <a:rPr lang="es-MX" sz="2400" b="0" i="0" dirty="0">
                <a:effectLst/>
                <a:latin typeface="Open Sans" panose="020B0606030504020204" pitchFamily="34" charset="0"/>
              </a:rPr>
              <a:t> Vaca, res, buey, cerdo, pollo, etc.</a:t>
            </a:r>
          </a:p>
          <a:p>
            <a:pPr algn="l">
              <a:buFont typeface="Arial" panose="020B0604020202020204" pitchFamily="34" charset="0"/>
              <a:buChar char="•"/>
            </a:pPr>
            <a:endParaRPr lang="es-MX" sz="2400" b="0" i="0" dirty="0">
              <a:effectLst/>
              <a:latin typeface="Open Sans" panose="020B0606030504020204" pitchFamily="34" charset="0"/>
            </a:endParaRPr>
          </a:p>
          <a:p>
            <a:pPr algn="l">
              <a:buFont typeface="Arial" panose="020B0604020202020204" pitchFamily="34" charset="0"/>
              <a:buChar char="•"/>
            </a:pPr>
            <a:r>
              <a:rPr lang="es-MX" sz="2400" b="1" i="0" dirty="0">
                <a:effectLst/>
                <a:latin typeface="Open Sans" panose="020B0606030504020204" pitchFamily="34" charset="0"/>
              </a:rPr>
              <a:t>Alimentos procesados:</a:t>
            </a:r>
            <a:r>
              <a:rPr lang="es-MX" sz="2400" b="0" i="0" dirty="0">
                <a:effectLst/>
                <a:latin typeface="Open Sans" panose="020B0606030504020204" pitchFamily="34" charset="0"/>
              </a:rPr>
              <a:t> Galletas, cereales, papas fritas, pan de caja y otros productos empaquetados.</a:t>
            </a:r>
          </a:p>
          <a:p>
            <a:pPr algn="l">
              <a:buFont typeface="Arial" panose="020B0604020202020204" pitchFamily="34" charset="0"/>
              <a:buChar char="•"/>
            </a:pPr>
            <a:endParaRPr lang="es-MX" sz="2400" b="0" i="0" dirty="0">
              <a:effectLst/>
              <a:latin typeface="Open Sans" panose="020B0606030504020204" pitchFamily="34" charset="0"/>
            </a:endParaRPr>
          </a:p>
          <a:p>
            <a:pPr algn="l">
              <a:buFont typeface="Arial" panose="020B0604020202020204" pitchFamily="34" charset="0"/>
              <a:buChar char="•"/>
            </a:pPr>
            <a:r>
              <a:rPr lang="es-MX" sz="2400" b="1" i="0" dirty="0">
                <a:effectLst/>
                <a:latin typeface="Open Sans" panose="020B0606030504020204" pitchFamily="34" charset="0"/>
              </a:rPr>
              <a:t>Peces:</a:t>
            </a:r>
            <a:r>
              <a:rPr lang="es-MX" sz="2400" b="0" i="0" dirty="0">
                <a:effectLst/>
                <a:latin typeface="Open Sans" panose="020B0606030504020204" pitchFamily="34" charset="0"/>
              </a:rPr>
              <a:t> Peces blancos, azules y semigrasos.</a:t>
            </a:r>
          </a:p>
        </p:txBody>
      </p:sp>
      <p:pic>
        <p:nvPicPr>
          <p:cNvPr id="4" name="Imagen 3">
            <a:extLst>
              <a:ext uri="{FF2B5EF4-FFF2-40B4-BE49-F238E27FC236}">
                <a16:creationId xmlns:a16="http://schemas.microsoft.com/office/drawing/2014/main" id="{5230388D-FAFD-44B6-8737-EE4588F7A864}"/>
              </a:ext>
            </a:extLst>
          </p:cNvPr>
          <p:cNvPicPr>
            <a:picLocks noChangeAspect="1"/>
          </p:cNvPicPr>
          <p:nvPr/>
        </p:nvPicPr>
        <p:blipFill>
          <a:blip r:embed="rId2"/>
          <a:stretch>
            <a:fillRect/>
          </a:stretch>
        </p:blipFill>
        <p:spPr>
          <a:xfrm>
            <a:off x="6877876" y="139670"/>
            <a:ext cx="5208106" cy="6578660"/>
          </a:xfrm>
          <a:prstGeom prst="rect">
            <a:avLst/>
          </a:prstGeom>
        </p:spPr>
      </p:pic>
    </p:spTree>
    <p:extLst>
      <p:ext uri="{BB962C8B-B14F-4D97-AF65-F5344CB8AC3E}">
        <p14:creationId xmlns:p14="http://schemas.microsoft.com/office/powerpoint/2010/main" val="17367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8DE8BF4-94A3-4567-864E-8D3723DD234D}"/>
              </a:ext>
            </a:extLst>
          </p:cNvPr>
          <p:cNvSpPr txBox="1"/>
          <p:nvPr/>
        </p:nvSpPr>
        <p:spPr>
          <a:xfrm>
            <a:off x="543338" y="1351508"/>
            <a:ext cx="848139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Moluscos:</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Crustáceos y moluscos. Frescos, congelados y conservados de algún otro modo.</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400" b="0"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Verduras:</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Papas, zanahorias, brócolis, alcachofas, etc.</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400" b="0"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Productos lácteos:</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Leche, queso, yogurt, mantequilla, etc.</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400" b="0" i="0" u="none" strike="noStrike" kern="1200" cap="none" spc="0" normalizeH="0" baseline="0" noProof="0" dirty="0">
              <a:ln>
                <a:noFill/>
              </a:ln>
              <a:effectLst/>
              <a:uLnTx/>
              <a:uFillTx/>
              <a:latin typeface="Open Sans" panose="020B0606030504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effectLst/>
                <a:uLnTx/>
                <a:uFillTx/>
                <a:latin typeface="Open Sans" panose="020B0606030504020204" pitchFamily="34" charset="0"/>
                <a:ea typeface="+mn-ea"/>
                <a:cs typeface="+mn-cs"/>
              </a:rPr>
              <a:t>Frutas:</a:t>
            </a: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 Manzanas, naranjas, melones, tomates, etc.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effectLst/>
                <a:uLnTx/>
                <a:uFillTx/>
                <a:latin typeface="Open Sans" panose="020B0606030504020204" pitchFamily="34" charset="0"/>
                <a:ea typeface="+mn-ea"/>
                <a:cs typeface="+mn-cs"/>
              </a:rPr>
              <a:t>En dichos productos, se incluye toda mercancía fresca, envasada, congelada y conservada de algún otro modo.</a:t>
            </a:r>
          </a:p>
        </p:txBody>
      </p:sp>
      <p:pic>
        <p:nvPicPr>
          <p:cNvPr id="3" name="Imagen 2">
            <a:extLst>
              <a:ext uri="{FF2B5EF4-FFF2-40B4-BE49-F238E27FC236}">
                <a16:creationId xmlns:a16="http://schemas.microsoft.com/office/drawing/2014/main" id="{CC21F740-EBA9-494A-88B7-FE089B9A13DC}"/>
              </a:ext>
            </a:extLst>
          </p:cNvPr>
          <p:cNvPicPr>
            <a:picLocks noChangeAspect="1"/>
          </p:cNvPicPr>
          <p:nvPr/>
        </p:nvPicPr>
        <p:blipFill>
          <a:blip r:embed="rId2"/>
          <a:stretch>
            <a:fillRect/>
          </a:stretch>
        </p:blipFill>
        <p:spPr>
          <a:xfrm>
            <a:off x="9334500" y="0"/>
            <a:ext cx="2857500" cy="1815548"/>
          </a:xfrm>
          <a:prstGeom prst="rect">
            <a:avLst/>
          </a:prstGeom>
        </p:spPr>
      </p:pic>
      <p:pic>
        <p:nvPicPr>
          <p:cNvPr id="4" name="Imagen 3">
            <a:extLst>
              <a:ext uri="{FF2B5EF4-FFF2-40B4-BE49-F238E27FC236}">
                <a16:creationId xmlns:a16="http://schemas.microsoft.com/office/drawing/2014/main" id="{A95B8E3A-1F97-49D3-8D73-339D4E26E4ED}"/>
              </a:ext>
            </a:extLst>
          </p:cNvPr>
          <p:cNvPicPr>
            <a:picLocks noChangeAspect="1"/>
          </p:cNvPicPr>
          <p:nvPr/>
        </p:nvPicPr>
        <p:blipFill>
          <a:blip r:embed="rId3"/>
          <a:stretch>
            <a:fillRect/>
          </a:stretch>
        </p:blipFill>
        <p:spPr>
          <a:xfrm>
            <a:off x="9334500" y="1815549"/>
            <a:ext cx="2847975" cy="1828800"/>
          </a:xfrm>
          <a:prstGeom prst="rect">
            <a:avLst/>
          </a:prstGeom>
        </p:spPr>
      </p:pic>
      <p:pic>
        <p:nvPicPr>
          <p:cNvPr id="5" name="Imagen 4">
            <a:extLst>
              <a:ext uri="{FF2B5EF4-FFF2-40B4-BE49-F238E27FC236}">
                <a16:creationId xmlns:a16="http://schemas.microsoft.com/office/drawing/2014/main" id="{A9975D35-131E-4D0E-8712-548F97395F64}"/>
              </a:ext>
            </a:extLst>
          </p:cNvPr>
          <p:cNvPicPr>
            <a:picLocks noChangeAspect="1"/>
          </p:cNvPicPr>
          <p:nvPr/>
        </p:nvPicPr>
        <p:blipFill>
          <a:blip r:embed="rId4"/>
          <a:stretch>
            <a:fillRect/>
          </a:stretch>
        </p:blipFill>
        <p:spPr>
          <a:xfrm>
            <a:off x="9344025" y="3644350"/>
            <a:ext cx="2857500" cy="1600199"/>
          </a:xfrm>
          <a:prstGeom prst="rect">
            <a:avLst/>
          </a:prstGeom>
        </p:spPr>
      </p:pic>
      <p:pic>
        <p:nvPicPr>
          <p:cNvPr id="6" name="Imagen 5">
            <a:extLst>
              <a:ext uri="{FF2B5EF4-FFF2-40B4-BE49-F238E27FC236}">
                <a16:creationId xmlns:a16="http://schemas.microsoft.com/office/drawing/2014/main" id="{0994666D-BFDE-410F-8C3F-2B5530B0F084}"/>
              </a:ext>
            </a:extLst>
          </p:cNvPr>
          <p:cNvPicPr>
            <a:picLocks noChangeAspect="1"/>
          </p:cNvPicPr>
          <p:nvPr/>
        </p:nvPicPr>
        <p:blipFill>
          <a:blip r:embed="rId5"/>
          <a:stretch>
            <a:fillRect/>
          </a:stretch>
        </p:blipFill>
        <p:spPr>
          <a:xfrm>
            <a:off x="9344025" y="5244550"/>
            <a:ext cx="2847975" cy="1600200"/>
          </a:xfrm>
          <a:prstGeom prst="rect">
            <a:avLst/>
          </a:prstGeom>
        </p:spPr>
      </p:pic>
    </p:spTree>
    <p:extLst>
      <p:ext uri="{BB962C8B-B14F-4D97-AF65-F5344CB8AC3E}">
        <p14:creationId xmlns:p14="http://schemas.microsoft.com/office/powerpoint/2010/main" val="4143073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FCAA60-9BEB-4E0F-9A61-0455E41929AC}"/>
              </a:ext>
            </a:extLst>
          </p:cNvPr>
          <p:cNvSpPr txBox="1"/>
          <p:nvPr/>
        </p:nvSpPr>
        <p:spPr>
          <a:xfrm>
            <a:off x="490330" y="2177321"/>
            <a:ext cx="848139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Moluscos:</a:t>
            </a:r>
            <a:r>
              <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Crustáceos y moluscos. Frescos, congelados y conservados de algún otro modo.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Verduras:</a:t>
            </a:r>
            <a:r>
              <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Papas, zanahorias, brócolis, alcachofas,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Productos lácteos:</a:t>
            </a:r>
            <a:r>
              <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Leche, queso, yogurt, mantequilla, etc.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Frutas:</a:t>
            </a:r>
            <a:r>
              <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Manzanas, naranjas, melones, tomates,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En dichos productos, se incluye toda mercancía fresca, envasada, congelada y conservada de algún otro modo.</a:t>
            </a:r>
          </a:p>
        </p:txBody>
      </p:sp>
      <p:pic>
        <p:nvPicPr>
          <p:cNvPr id="4" name="Imagen 3">
            <a:extLst>
              <a:ext uri="{FF2B5EF4-FFF2-40B4-BE49-F238E27FC236}">
                <a16:creationId xmlns:a16="http://schemas.microsoft.com/office/drawing/2014/main" id="{DA528926-BBBC-4CAD-8268-2F04965C2B41}"/>
              </a:ext>
            </a:extLst>
          </p:cNvPr>
          <p:cNvPicPr>
            <a:picLocks noChangeAspect="1"/>
          </p:cNvPicPr>
          <p:nvPr/>
        </p:nvPicPr>
        <p:blipFill rotWithShape="1">
          <a:blip r:embed="rId2"/>
          <a:srcRect l="5000" r="3261" b="6281"/>
          <a:stretch/>
        </p:blipFill>
        <p:spPr>
          <a:xfrm>
            <a:off x="609600" y="0"/>
            <a:ext cx="11184835" cy="6427304"/>
          </a:xfrm>
          <a:prstGeom prst="rect">
            <a:avLst/>
          </a:prstGeom>
        </p:spPr>
      </p:pic>
      <p:sp>
        <p:nvSpPr>
          <p:cNvPr id="5" name="CuadroTexto 4">
            <a:extLst>
              <a:ext uri="{FF2B5EF4-FFF2-40B4-BE49-F238E27FC236}">
                <a16:creationId xmlns:a16="http://schemas.microsoft.com/office/drawing/2014/main" id="{EDD61A65-1878-462F-882A-F15DAD3E4E5B}"/>
              </a:ext>
            </a:extLst>
          </p:cNvPr>
          <p:cNvSpPr txBox="1"/>
          <p:nvPr/>
        </p:nvSpPr>
        <p:spPr>
          <a:xfrm>
            <a:off x="9197009" y="5226975"/>
            <a:ext cx="2597426" cy="1200329"/>
          </a:xfrm>
          <a:prstGeom prst="rect">
            <a:avLst/>
          </a:prstGeom>
          <a:solidFill>
            <a:schemeClr val="bg1"/>
          </a:solidFill>
        </p:spPr>
        <p:txBody>
          <a:bodyPr wrap="square" rtlCol="0">
            <a:spAutoFit/>
          </a:bodyPr>
          <a:lstStyle/>
          <a:p>
            <a:endParaRPr lang="es-MX" dirty="0"/>
          </a:p>
          <a:p>
            <a:endParaRPr lang="es-CO" dirty="0"/>
          </a:p>
          <a:p>
            <a:endParaRPr lang="es-CO" dirty="0"/>
          </a:p>
          <a:p>
            <a:endParaRPr lang="es-CO" dirty="0"/>
          </a:p>
        </p:txBody>
      </p:sp>
    </p:spTree>
    <p:extLst>
      <p:ext uri="{BB962C8B-B14F-4D97-AF65-F5344CB8AC3E}">
        <p14:creationId xmlns:p14="http://schemas.microsoft.com/office/powerpoint/2010/main" val="368984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aurel בטוויטר: &quot;Si leíste nuestro tweet de esta mañana coméntanos: ¿Cuál  es la carga perecedera mayormente transportada en el mundo? #Taurel #Export  #Import #Cargaperecedera #QuédateEnCasa #LávateLasManos…  https://t.co/AQDqjeVlxX&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39" y="178315"/>
            <a:ext cx="11078818" cy="642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3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221" t="32345" r="23435" b="11578"/>
          <a:stretch/>
        </p:blipFill>
        <p:spPr>
          <a:xfrm>
            <a:off x="356924" y="220569"/>
            <a:ext cx="11371249" cy="6140474"/>
          </a:xfrm>
          <a:prstGeom prst="rect">
            <a:avLst/>
          </a:prstGeom>
        </p:spPr>
      </p:pic>
    </p:spTree>
    <p:extLst>
      <p:ext uri="{BB962C8B-B14F-4D97-AF65-F5344CB8AC3E}">
        <p14:creationId xmlns:p14="http://schemas.microsoft.com/office/powerpoint/2010/main" val="44084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OGÍSTICA: Puerto de Cartagena Implementa proceso Cold Treatment que  permite primera exportación de naranjas – eltransport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47" y="143609"/>
            <a:ext cx="11198088" cy="634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647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859</Words>
  <Application>Microsoft Office PowerPoint</Application>
  <PresentationFormat>Panorámica</PresentationFormat>
  <Paragraphs>94</Paragraphs>
  <Slides>27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Arial</vt:lpstr>
      <vt:lpstr>Calibri</vt:lpstr>
      <vt:lpstr>Calibri Light</vt:lpstr>
      <vt:lpstr>inherit</vt:lpstr>
      <vt:lpstr>open sans</vt:lpstr>
      <vt:lpstr>open sans</vt:lpstr>
      <vt:lpstr>open sans condensed</vt:lpstr>
      <vt:lpstr>Tema de Office</vt:lpstr>
      <vt:lpstr>CARGA PERECEDERA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CARGA  PERECEDERA</dc:title>
  <dc:creator>NEILA YASMINA  MILLAN CUERO</dc:creator>
  <cp:lastModifiedBy>Neila Mill</cp:lastModifiedBy>
  <cp:revision>10</cp:revision>
  <dcterms:created xsi:type="dcterms:W3CDTF">2023-06-22T00:18:43Z</dcterms:created>
  <dcterms:modified xsi:type="dcterms:W3CDTF">2026-03-23T20:11:29Z</dcterms:modified>
</cp:coreProperties>
</file>