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5029200" cy="5029200"/>
          </a:xfrm>
          <a:prstGeom prst="ellipse">
            <a:avLst/>
          </a:prstGeom>
          <a:solidFill>
            <a:srgbClr val="2C4270"/>
          </a:solidFill>
          <a:ln/>
        </p:spPr>
      </p:sp>
      <p:sp>
        <p:nvSpPr>
          <p:cNvPr id="3" name="Shape 1"/>
          <p:cNvSpPr/>
          <p:nvPr/>
        </p:nvSpPr>
        <p:spPr>
          <a:xfrm>
            <a:off x="10789920" y="4206240"/>
            <a:ext cx="2926080" cy="2926080"/>
          </a:xfrm>
          <a:prstGeom prst="ellipse">
            <a:avLst/>
          </a:prstGeom>
          <a:solidFill>
            <a:srgbClr val="2C427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SEMANAS 1–2 · UNIDAD 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8745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Fundamentos Teóricos del Mercadeo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24612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Concepto, evolución, enfoques y entorno del mercadeo en los negocios internacionales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31520" y="4160520"/>
            <a:ext cx="2926080" cy="0"/>
          </a:xfrm>
          <a:prstGeom prst="line">
            <a:avLst/>
          </a:prstGeom>
          <a:noFill/>
          <a:ln w="38100">
            <a:solidFill>
              <a:srgbClr val="B03A2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438912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 de Aprendizaje 1 (RA1): Identifica los fundamentos teóricos del mercadeo moderno, sus enfoques y evolución, relacionándolos con las tendencias del entorno empresarial digital y global.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Administración de Negocios Internacionales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DE LA SESIÓN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vamos a construir hoy?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6916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Concepto y definiciones del mercadeo (AMA y Kotler)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78892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7432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del mercadeo transaccional al relacional y digital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384048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840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379476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Enfoques de gestión del mercadeo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48640" y="48920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4892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8463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mercadeo en los negocios internacionales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217920" y="17373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21792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16916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Microentorno del mercadeo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217920" y="278892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217920" y="2788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903720" y="27432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Macroentorno: análisis PESTEL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6217920" y="384048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217920" y="3840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903720" y="379476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Tendencias digitales y de sostenibilidad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combinada: Semana 1 + Semana 2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1 · CONCEPTO DE MERCADEO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el mercadeo?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257800" cy="4114800"/>
          </a:xfrm>
          <a:prstGeom prst="roundRect">
            <a:avLst>
              <a:gd name="adj" fmla="val 2667"/>
            </a:avLst>
          </a:prstGeom>
          <a:solidFill>
            <a:srgbClr val="EEF3FB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1031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2121408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 Marketing Association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788920"/>
            <a:ext cx="4617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mercadeo es la actividad, el conjunto de instituciones y los procesos para crear, comunicar, entregar e intercambiar ofertas que generan valor para los clientes, los socios y la sociedad en general.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343400"/>
            <a:ext cx="4617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2C4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clave: el mercadeo va más allá de vender — es un proceso de creación e intercambio de valor.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035040" y="1783080"/>
            <a:ext cx="5577840" cy="4114800"/>
          </a:xfrm>
          <a:prstGeom prst="roundRect">
            <a:avLst>
              <a:gd name="adj" fmla="val 2667"/>
            </a:avLst>
          </a:prstGeom>
          <a:solidFill>
            <a:srgbClr val="1B2A4A"/>
          </a:solidFill>
          <a:ln/>
        </p:spPr>
      </p:sp>
      <p:sp>
        <p:nvSpPr>
          <p:cNvPr id="11" name="Shape 9"/>
          <p:cNvSpPr/>
          <p:nvPr/>
        </p:nvSpPr>
        <p:spPr>
          <a:xfrm>
            <a:off x="6355080" y="2103120"/>
            <a:ext cx="548640" cy="548640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35508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PK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121408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Philip Kotler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355080" y="2788920"/>
            <a:ext cx="5029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mercadeo es un proceso social y administrativo mediante el cual individuos y grupos obtienen lo que necesitan y desean, creando e intercambiando valor con otros.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434340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clave: el mercadeo parte de identificar necesidades y deseos humanos antes de diseñar cualquier oferta.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Kotler &amp; Armstrong (2015); AMA (2017)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2 · EVOLUCIÓN DEL MERCADEO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lo transaccional a lo digital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2834640"/>
            <a:ext cx="10332720" cy="0"/>
          </a:xfrm>
          <a:prstGeom prst="line">
            <a:avLst/>
          </a:prstGeom>
          <a:noFill/>
          <a:ln w="25400">
            <a:solidFill>
              <a:srgbClr val="4A6FA5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749808" y="2670048"/>
            <a:ext cx="329184" cy="329184"/>
          </a:xfrm>
          <a:prstGeom prst="ellipse">
            <a:avLst/>
          </a:prstGeom>
          <a:solidFill>
            <a:srgbClr val="4A6FA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3291840"/>
            <a:ext cx="3200400" cy="2651760"/>
          </a:xfrm>
          <a:prstGeom prst="roundRect">
            <a:avLst>
              <a:gd name="adj" fmla="val 3448"/>
            </a:avLst>
          </a:prstGeom>
          <a:solidFill>
            <a:srgbClr val="F7F9FC"/>
          </a:solidFill>
          <a:ln w="19050">
            <a:solidFill>
              <a:srgbClr val="4A6FA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34290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8862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Mercadeo Transaccional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52628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 en la venta puntual. El objetivo es cerrar la transacción; la relación con el cliente termina en la compra.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16168" y="2670048"/>
            <a:ext cx="329184" cy="329184"/>
          </a:xfrm>
          <a:prstGeom prst="ellipse">
            <a:avLst/>
          </a:prstGeom>
          <a:solidFill>
            <a:srgbClr val="2C42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3291840"/>
            <a:ext cx="3200400" cy="2651760"/>
          </a:xfrm>
          <a:prstGeom prst="roundRect">
            <a:avLst>
              <a:gd name="adj" fmla="val 3448"/>
            </a:avLst>
          </a:prstGeom>
          <a:solidFill>
            <a:srgbClr val="F7F9FC"/>
          </a:solidFill>
          <a:ln w="19050">
            <a:solidFill>
              <a:srgbClr val="2C427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17720" y="34290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C4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8862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Mercadeo Relacional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663440" y="452628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 en construir relaciones de largo plazo, fidelización y valor de vida del cliente (CLV).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1082528" y="2670048"/>
            <a:ext cx="329184" cy="329184"/>
          </a:xfrm>
          <a:prstGeom prst="ellipse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39912" y="3291840"/>
            <a:ext cx="3200400" cy="2651760"/>
          </a:xfrm>
          <a:prstGeom prst="roundRect">
            <a:avLst>
              <a:gd name="adj" fmla="val 3448"/>
            </a:avLst>
          </a:prstGeom>
          <a:solidFill>
            <a:srgbClr val="F7F9FC"/>
          </a:solidFill>
          <a:ln w="19050">
            <a:solidFill>
              <a:srgbClr val="1B2A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577072" y="34290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622792" y="38862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Mercadeo Digital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622792" y="452628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 en datos, personalización y canales digitales; el cliente participa y co-crea valor en tiempo real.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 conceptual del mercadeo moderno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3 · ENFOQUES DE GESTIÓN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Cinco enfoques del mercadeo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EEF3FB"/>
          </a:solidFill>
          <a:ln/>
        </p:spPr>
      </p:sp>
      <p:sp>
        <p:nvSpPr>
          <p:cNvPr id="5" name="Shape 3"/>
          <p:cNvSpPr/>
          <p:nvPr/>
        </p:nvSpPr>
        <p:spPr>
          <a:xfrm>
            <a:off x="1316736" y="205740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16736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2788920"/>
            <a:ext cx="1865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Producción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383280"/>
            <a:ext cx="181051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Prioriza la eficiencia y disponibilidad del producto a bajo costo.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779776" y="178308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EEF3FB"/>
          </a:solidFill>
          <a:ln/>
        </p:spPr>
      </p:sp>
      <p:sp>
        <p:nvSpPr>
          <p:cNvPr id="10" name="Shape 8"/>
          <p:cNvSpPr/>
          <p:nvPr/>
        </p:nvSpPr>
        <p:spPr>
          <a:xfrm>
            <a:off x="3547872" y="205740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47872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889504" y="2788920"/>
            <a:ext cx="1865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2916936" y="3383280"/>
            <a:ext cx="181051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enfoca en técnicas agresivas de venta y promoción para mover inventario.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10912" y="178308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EEF3FB"/>
          </a:solidFill>
          <a:ln/>
        </p:spPr>
      </p:sp>
      <p:sp>
        <p:nvSpPr>
          <p:cNvPr id="15" name="Shape 13"/>
          <p:cNvSpPr/>
          <p:nvPr/>
        </p:nvSpPr>
        <p:spPr>
          <a:xfrm>
            <a:off x="5779008" y="205740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779008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2788920"/>
            <a:ext cx="1865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5148072" y="3383280"/>
            <a:ext cx="181051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de identificar necesidades del cliente y diseñar la oferta a partir de ellas.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242048" y="178308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EEF3FB"/>
          </a:solidFill>
          <a:ln/>
        </p:spPr>
      </p:sp>
      <p:sp>
        <p:nvSpPr>
          <p:cNvPr id="20" name="Shape 18"/>
          <p:cNvSpPr/>
          <p:nvPr/>
        </p:nvSpPr>
        <p:spPr>
          <a:xfrm>
            <a:off x="8010144" y="205740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010144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351776" y="2788920"/>
            <a:ext cx="1865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7379208" y="3383280"/>
            <a:ext cx="181051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Equilibra utilidades de la empresa, deseos del cliente y bienestar de la sociedad.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473184" y="1783080"/>
            <a:ext cx="2084832" cy="3200400"/>
          </a:xfrm>
          <a:prstGeom prst="roundRect">
            <a:avLst>
              <a:gd name="adj" fmla="val 4386"/>
            </a:avLst>
          </a:prstGeom>
          <a:solidFill>
            <a:srgbClr val="1B2A4A"/>
          </a:solidFill>
          <a:ln/>
        </p:spPr>
      </p:sp>
      <p:sp>
        <p:nvSpPr>
          <p:cNvPr id="25" name="Shape 23"/>
          <p:cNvSpPr/>
          <p:nvPr/>
        </p:nvSpPr>
        <p:spPr>
          <a:xfrm>
            <a:off x="10241280" y="2057400"/>
            <a:ext cx="548640" cy="548640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24128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9582912" y="2788920"/>
            <a:ext cx="1865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Holístico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9610344" y="3383280"/>
            <a:ext cx="181051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relaciones, marketing interno, desempeño e impacto social de forma simultánea.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Enfoques de gestión del mercadeo (Kotler &amp; Keller, 2006)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4 · CONTEXTO GLOBAL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mercadeo en los negocios internacionales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6035040" cy="4023360"/>
          </a:xfrm>
          <a:prstGeom prst="roundRect">
            <a:avLst>
              <a:gd name="adj" fmla="val 2727"/>
            </a:avLst>
          </a:prstGeom>
          <a:solidFill>
            <a:srgbClr val="2C427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importa para un ANI?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5394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administrador de negocios internacionales aplica los mismos principios del mercadeo, pero debe ajustarlos a la diversidad cultural, legal, económica y de consumo de cada mercado en el que la empresa decide competir.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868680" y="4206240"/>
            <a:ext cx="292608" cy="292608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42062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41605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Adaptar vs. estandarizar la mezcla de mercadeo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68680" y="4754880"/>
            <a:ext cx="292608" cy="292608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68680" y="4754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8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47091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Comprender diferencias culturales de consumo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68680" y="5303520"/>
            <a:ext cx="292608" cy="292608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68680" y="53035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8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52578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 el atractivo de mercados externos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858000" y="1874520"/>
            <a:ext cx="4754880" cy="4023360"/>
          </a:xfrm>
          <a:prstGeom prst="roundRect">
            <a:avLst>
              <a:gd name="adj" fmla="val 2727"/>
            </a:avLst>
          </a:prstGeom>
          <a:solidFill>
            <a:srgbClr val="CFE0F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178040" y="21488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para reflexionar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7178040" y="2697480"/>
            <a:ext cx="4114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2C4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“¿Qué elementos de la oferta de una empresa deberían mantenerse iguales en todos los países, y cuáles deberían adaptarse al mercado local?”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mercadeo como puente entre la empresa y mercados globales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1828800"/>
            <a:ext cx="5486400" cy="5486400"/>
          </a:xfrm>
          <a:prstGeom prst="ellipse">
            <a:avLst/>
          </a:prstGeom>
          <a:solidFill>
            <a:srgbClr val="2C427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31520" y="246888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teoría a la práctica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97180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entorno del mercadeo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11480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decisión de mercadeo ocurre dentro de un entorno: fuerzas cercanas que la empresa puede influir (microentorno) y fuerzas amplias que debe monitorear y a las que debe adaptarse (macroentorno).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Transición temática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5 · MICROENTORNO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Microentorno del mercadeo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Actores cercanos a la empresa que afectan directamente su capacidad de servir al cliente.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057400" y="3246120"/>
            <a:ext cx="1737360" cy="173736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057400" y="324612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534156" y="4114800"/>
            <a:ext cx="2043684" cy="-1714500"/>
          </a:xfrm>
          <a:prstGeom prst="line">
            <a:avLst/>
          </a:prstGeom>
          <a:noFill/>
          <a:ln w="15875">
            <a:solidFill>
              <a:srgbClr val="4A6FA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178308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EEF3FB"/>
          </a:solidFill>
          <a:ln w="12700">
            <a:solidFill>
              <a:srgbClr val="4A6FA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687568" y="1874520"/>
            <a:ext cx="1746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Proveedores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687568" y="2221992"/>
            <a:ext cx="17465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Suministran los recursos para producir bienes y servicios.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534156" y="4114800"/>
            <a:ext cx="5244084" cy="-1714500"/>
          </a:xfrm>
          <a:prstGeom prst="line">
            <a:avLst/>
          </a:prstGeom>
          <a:noFill/>
          <a:ln w="15875">
            <a:solidFill>
              <a:srgbClr val="4A6FA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778240" y="178308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EEF3FB"/>
          </a:solidFill>
          <a:ln w="12700">
            <a:solidFill>
              <a:srgbClr val="4A6FA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887968" y="1874520"/>
            <a:ext cx="1746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Intermediarios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887968" y="2221992"/>
            <a:ext cx="17465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Ayudan a promover, vender y distribuir los productos.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34156" y="4114800"/>
            <a:ext cx="2043684" cy="1348740"/>
          </a:xfrm>
          <a:prstGeom prst="line">
            <a:avLst/>
          </a:prstGeom>
          <a:noFill/>
          <a:ln w="15875">
            <a:solidFill>
              <a:srgbClr val="4A6FA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84632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EEF3FB"/>
          </a:solidFill>
          <a:ln w="12700">
            <a:solidFill>
              <a:srgbClr val="4A6FA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687568" y="4937760"/>
            <a:ext cx="1746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687568" y="5285232"/>
            <a:ext cx="17465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Mercados de consumo, empresariales, gubernamentales e internacionales.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534156" y="4114800"/>
            <a:ext cx="5244084" cy="1348740"/>
          </a:xfrm>
          <a:prstGeom prst="line">
            <a:avLst/>
          </a:prstGeom>
          <a:noFill/>
          <a:ln w="15875">
            <a:solidFill>
              <a:srgbClr val="4A6FA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78240" y="484632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EEF3FB"/>
          </a:solidFill>
          <a:ln w="12700">
            <a:solidFill>
              <a:srgbClr val="4A6FA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887968" y="4937760"/>
            <a:ext cx="1746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8887968" y="5285232"/>
            <a:ext cx="17465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Otras ofertas que compiten por la preferencia del mismo cliente.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microentorno (Armstrong &amp; Kotler, 2012)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6 · MACROENTORNO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Macroentorno: análisis PESTEL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Fuerzas amplias, fuera del control de la empresa, que configuran las oportunidades y amenazas del mercado.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1810512" cy="2468880"/>
          </a:xfrm>
          <a:prstGeom prst="roundRect">
            <a:avLst>
              <a:gd name="adj" fmla="val 5051"/>
            </a:avLst>
          </a:prstGeom>
          <a:solidFill>
            <a:srgbClr val="1B2A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22199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92608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Político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3337560"/>
            <a:ext cx="15910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Estabilidad, políticas de gobierno, regulación del comercio exterior.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487168" y="2057400"/>
            <a:ext cx="1810512" cy="2468880"/>
          </a:xfrm>
          <a:prstGeom prst="roundRect">
            <a:avLst>
              <a:gd name="adj" fmla="val 5051"/>
            </a:avLst>
          </a:prstGeom>
          <a:solidFill>
            <a:srgbClr val="2C427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487168" y="222199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2578608" y="292608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Económico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2596896" y="3337560"/>
            <a:ext cx="15910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Crecimiento, inflación, tipo de cambio, poder adquisitivo.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425696" y="2057400"/>
            <a:ext cx="1810512" cy="2468880"/>
          </a:xfrm>
          <a:prstGeom prst="roundRect">
            <a:avLst>
              <a:gd name="adj" fmla="val 5051"/>
            </a:avLst>
          </a:prstGeom>
          <a:solidFill>
            <a:srgbClr val="4A6FA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425696" y="222199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4517136" y="292608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535424" y="3337560"/>
            <a:ext cx="15910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Demografía, cultura, estilos de vida y valores del consumidor.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364224" y="2057400"/>
            <a:ext cx="1810512" cy="2468880"/>
          </a:xfrm>
          <a:prstGeom prst="roundRect">
            <a:avLst>
              <a:gd name="adj" fmla="val 5051"/>
            </a:avLst>
          </a:prstGeom>
          <a:solidFill>
            <a:srgbClr val="1B2A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64224" y="222199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3400" dirty="0"/>
          </a:p>
        </p:txBody>
      </p:sp>
      <p:sp>
        <p:nvSpPr>
          <p:cNvPr id="19" name="Text 17"/>
          <p:cNvSpPr txBox="1"/>
          <p:nvPr/>
        </p:nvSpPr>
        <p:spPr>
          <a:xfrm>
            <a:off x="6455664" y="292608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Tecnológico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73952" y="3337560"/>
            <a:ext cx="15910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Innovación, automatización, canales y herramientas digitales.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8302752" y="2057400"/>
            <a:ext cx="1810512" cy="2468880"/>
          </a:xfrm>
          <a:prstGeom prst="roundRect">
            <a:avLst>
              <a:gd name="adj" fmla="val 5051"/>
            </a:avLst>
          </a:prstGeom>
          <a:solidFill>
            <a:srgbClr val="2C427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302752" y="222199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3400" dirty="0"/>
          </a:p>
        </p:txBody>
      </p:sp>
      <p:sp>
        <p:nvSpPr>
          <p:cNvPr id="23" name="Text 21"/>
          <p:cNvSpPr txBox="1"/>
          <p:nvPr/>
        </p:nvSpPr>
        <p:spPr>
          <a:xfrm>
            <a:off x="8394192" y="292608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Ecológico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8412480" y="3337560"/>
            <a:ext cx="15910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Sostenibilidad, cambio climático, regulación ambiental.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0241280" y="2057400"/>
            <a:ext cx="1810512" cy="2468880"/>
          </a:xfrm>
          <a:prstGeom prst="roundRect">
            <a:avLst>
              <a:gd name="adj" fmla="val 5051"/>
            </a:avLst>
          </a:prstGeom>
          <a:solidFill>
            <a:srgbClr val="4A6FA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241280" y="222199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3400" dirty="0"/>
          </a:p>
        </p:txBody>
      </p:sp>
      <p:sp>
        <p:nvSpPr>
          <p:cNvPr id="27" name="Text 25"/>
          <p:cNvSpPr txBox="1"/>
          <p:nvPr/>
        </p:nvSpPr>
        <p:spPr>
          <a:xfrm>
            <a:off x="10332720" y="292608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10351008" y="3337560"/>
            <a:ext cx="15910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Normas de protección al consumidor, propiedad intelectual, contratos.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Factores PESTEL aplicados al mercadeo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7 · TENDENCIAS DEL ENTORNO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Tendencias digitales y de sostenibilidad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EEF3FB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201168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984248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y personalización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06040"/>
            <a:ext cx="4800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empresas usan datos del comportamiento digital para ofrecer experiencias hechas a la medida del cliente.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EEF3FB"/>
          </a:solidFill>
          <a:ln/>
        </p:spPr>
      </p:sp>
      <p:sp>
        <p:nvSpPr>
          <p:cNvPr id="10" name="Shape 8"/>
          <p:cNvSpPr/>
          <p:nvPr/>
        </p:nvSpPr>
        <p:spPr>
          <a:xfrm>
            <a:off x="6400800" y="201168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040880" y="1984248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Comercio y pagos digitales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6446520" y="2606040"/>
            <a:ext cx="4800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e-commerce y los medios de pago electrónicos amplían el alcance geográfico de cualquier negocio.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402336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1B2A4A"/>
          </a:solidFill>
          <a:ln/>
        </p:spPr>
      </p:sp>
      <p:sp>
        <p:nvSpPr>
          <p:cNvPr id="15" name="Shape 13"/>
          <p:cNvSpPr/>
          <p:nvPr/>
        </p:nvSpPr>
        <p:spPr>
          <a:xfrm>
            <a:off x="777240" y="4251960"/>
            <a:ext cx="457200" cy="457200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4251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4224528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Consumo consciente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4846320"/>
            <a:ext cx="4800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consumidores premian marcas con prácticas ambientales y sociales responsables.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72200" y="402336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1B2A4A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0" y="4251960"/>
            <a:ext cx="457200" cy="457200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00800" y="4251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4224528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Economía circular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6446520" y="4846320"/>
            <a:ext cx="4800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empresas rediseñan productos y empaques para reducir residuos y extender su ciclo de vida.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Tendencias del entorno digital y sostenible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SÍNTESIS DE LA SESIÓN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construimos hoy?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134356" y="3017520"/>
            <a:ext cx="1920240" cy="1920240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134356" y="301752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MERCADEO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 flipH="1" flipV="1">
            <a:off x="2043298" y="2212848"/>
            <a:ext cx="3170952" cy="1381344"/>
          </a:xfrm>
          <a:prstGeom prst="line">
            <a:avLst/>
          </a:prstGeom>
          <a:noFill/>
          <a:ln w="12700">
            <a:solidFill>
              <a:srgbClr val="4A6FA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627632"/>
            <a:ext cx="1371600" cy="585216"/>
          </a:xfrm>
          <a:prstGeom prst="roundRect">
            <a:avLst>
              <a:gd name="adj" fmla="val 12500"/>
            </a:avLst>
          </a:prstGeom>
          <a:solidFill>
            <a:srgbClr val="2C4270"/>
          </a:solidFill>
          <a:ln w="9525">
            <a:solidFill>
              <a:srgbClr val="CFE0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6276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Concepto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 flipH="1" flipV="1">
            <a:off x="3716966" y="1892808"/>
            <a:ext cx="1655626" cy="1451813"/>
          </a:xfrm>
          <a:prstGeom prst="line">
            <a:avLst/>
          </a:prstGeom>
          <a:noFill/>
          <a:ln w="12700">
            <a:solidFill>
              <a:srgbClr val="4A6FA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97480" y="1307592"/>
            <a:ext cx="1371600" cy="585216"/>
          </a:xfrm>
          <a:prstGeom prst="roundRect">
            <a:avLst>
              <a:gd name="adj" fmla="val 12500"/>
            </a:avLst>
          </a:prstGeom>
          <a:solidFill>
            <a:srgbClr val="2C4270"/>
          </a:solidFill>
          <a:ln w="9525">
            <a:solidFill>
              <a:srgbClr val="CFE0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697480" y="130759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 flipV="1">
            <a:off x="6813158" y="1892808"/>
            <a:ext cx="1634772" cy="1448180"/>
          </a:xfrm>
          <a:prstGeom prst="line">
            <a:avLst/>
          </a:prstGeom>
          <a:noFill/>
          <a:ln w="12700">
            <a:solidFill>
              <a:srgbClr val="4A6FA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1307592"/>
            <a:ext cx="1371600" cy="585216"/>
          </a:xfrm>
          <a:prstGeom prst="roundRect">
            <a:avLst>
              <a:gd name="adj" fmla="val 12500"/>
            </a:avLst>
          </a:prstGeom>
          <a:solidFill>
            <a:srgbClr val="2C4270"/>
          </a:solidFill>
          <a:ln w="9525">
            <a:solidFill>
              <a:srgbClr val="CFE0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092440" y="130759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Enfoques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 flipV="1">
            <a:off x="6999385" y="2620631"/>
            <a:ext cx="2921855" cy="1036119"/>
          </a:xfrm>
          <a:prstGeom prst="line">
            <a:avLst/>
          </a:prstGeom>
          <a:noFill/>
          <a:ln w="12700">
            <a:solidFill>
              <a:srgbClr val="4A6FA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921240" y="2084832"/>
            <a:ext cx="1371600" cy="585216"/>
          </a:xfrm>
          <a:prstGeom prst="roundRect">
            <a:avLst>
              <a:gd name="adj" fmla="val 12500"/>
            </a:avLst>
          </a:prstGeom>
          <a:solidFill>
            <a:srgbClr val="2C4270"/>
          </a:solidFill>
          <a:ln w="9525">
            <a:solidFill>
              <a:srgbClr val="CFE0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921240" y="2084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Negocios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internacionales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 flipH="1">
            <a:off x="2240280" y="4280431"/>
            <a:ext cx="2943071" cy="978060"/>
          </a:xfrm>
          <a:prstGeom prst="line">
            <a:avLst/>
          </a:prstGeom>
          <a:noFill/>
          <a:ln w="12700">
            <a:solidFill>
              <a:srgbClr val="4A6FA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8680" y="5193792"/>
            <a:ext cx="1371600" cy="585216"/>
          </a:xfrm>
          <a:prstGeom prst="roundRect">
            <a:avLst>
              <a:gd name="adj" fmla="val 12500"/>
            </a:avLst>
          </a:prstGeom>
          <a:solidFill>
            <a:srgbClr val="2C4270"/>
          </a:solidFill>
          <a:ln w="9525">
            <a:solidFill>
              <a:srgbClr val="CFE0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9379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Microentorno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916576" y="4473605"/>
            <a:ext cx="1193764" cy="720187"/>
          </a:xfrm>
          <a:prstGeom prst="line">
            <a:avLst/>
          </a:prstGeom>
          <a:noFill/>
          <a:ln w="12700">
            <a:solidFill>
              <a:srgbClr val="4A6FA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909560" y="5193792"/>
            <a:ext cx="1371600" cy="585216"/>
          </a:xfrm>
          <a:prstGeom prst="roundRect">
            <a:avLst>
              <a:gd name="adj" fmla="val 12500"/>
            </a:avLst>
          </a:prstGeom>
          <a:solidFill>
            <a:srgbClr val="2C4270"/>
          </a:solidFill>
          <a:ln w="9525">
            <a:solidFill>
              <a:srgbClr val="CFE0F5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909560" y="519379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Macroentorno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PESTEL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045675" y="4108216"/>
            <a:ext cx="2692685" cy="369640"/>
          </a:xfrm>
          <a:prstGeom prst="line">
            <a:avLst/>
          </a:prstGeom>
          <a:noFill/>
          <a:ln w="12700">
            <a:solidFill>
              <a:srgbClr val="4A6FA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738360" y="4279392"/>
            <a:ext cx="1371600" cy="585216"/>
          </a:xfrm>
          <a:prstGeom prst="roundRect">
            <a:avLst>
              <a:gd name="adj" fmla="val 12500"/>
            </a:avLst>
          </a:prstGeom>
          <a:solidFill>
            <a:srgbClr val="2C4270"/>
          </a:solidFill>
          <a:ln w="9525">
            <a:solidFill>
              <a:srgbClr val="CFE0F5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738360" y="427939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Tendencias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digitales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conceptual de la sesión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ACTIVIDAD EN CLASE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Aplicación práctica en grupos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1737360"/>
          </a:xfrm>
          <a:prstGeom prst="roundRect">
            <a:avLst>
              <a:gd name="adj" fmla="val 6316"/>
            </a:avLst>
          </a:prstGeom>
          <a:solidFill>
            <a:srgbClr val="EEF3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96596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Elijan una empresa colombiana con presencia internacional (real o hipotética).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68680" y="2514600"/>
            <a:ext cx="274320" cy="2743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5146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234440" y="24688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Identifiquen qué enfoque de mercadeo predomina en su forma de operar.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68680" y="2971800"/>
            <a:ext cx="274320" cy="2743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971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8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9260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2 actores de su microentorno y 2 factores PESTEL relevantes para su expansión.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11064240" cy="2011680"/>
          </a:xfrm>
          <a:prstGeom prst="roundRect">
            <a:avLst>
              <a:gd name="adj" fmla="val 5455"/>
            </a:avLst>
          </a:prstGeom>
          <a:solidFill>
            <a:srgbClr val="1B2A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68680" y="39319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Trabajo para la casa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68680" y="4480560"/>
            <a:ext cx="274320" cy="274320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68680" y="4480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443484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Lectura: “Fundamentos del Mercadeo: Concepto, Evolución y Entorno” (PDF).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68680" y="5029200"/>
            <a:ext cx="274320" cy="274320"/>
          </a:xfrm>
          <a:prstGeom prst="ellipse">
            <a:avLst/>
          </a:prstGeom>
          <a:solidFill>
            <a:srgbClr val="B03A2E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68680" y="50292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98348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Estudio de caso: análisis de una empresa colombiana en expansión internacional.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de la sesión combinada semana 1–2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807415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6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Mercadeo · ANI111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2026-09-04T17:09:41Z</dcterms:created>
  <dcterms:modified xsi:type="dcterms:W3CDTF">2026-09-04T17:09:41Z</dcterms:modified>
</cp:coreProperties>
</file>