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66" r:id="rId3"/>
    <p:sldId id="267" r:id="rId4"/>
    <p:sldId id="283" r:id="rId5"/>
    <p:sldId id="282" r:id="rId6"/>
    <p:sldId id="302" r:id="rId7"/>
    <p:sldId id="303" r:id="rId8"/>
    <p:sldId id="272" r:id="rId9"/>
    <p:sldId id="268" r:id="rId10"/>
    <p:sldId id="273" r:id="rId11"/>
    <p:sldId id="304" r:id="rId12"/>
    <p:sldId id="305" r:id="rId13"/>
    <p:sldId id="306" r:id="rId14"/>
    <p:sldId id="274" r:id="rId15"/>
    <p:sldId id="275" r:id="rId16"/>
    <p:sldId id="276" r:id="rId17"/>
    <p:sldId id="298" r:id="rId18"/>
    <p:sldId id="284" r:id="rId19"/>
    <p:sldId id="285" r:id="rId20"/>
    <p:sldId id="286" r:id="rId21"/>
    <p:sldId id="287" r:id="rId22"/>
    <p:sldId id="307" r:id="rId23"/>
    <p:sldId id="288" r:id="rId24"/>
    <p:sldId id="289" r:id="rId25"/>
    <p:sldId id="291" r:id="rId26"/>
    <p:sldId id="309" r:id="rId27"/>
    <p:sldId id="294" r:id="rId28"/>
    <p:sldId id="297" r:id="rId29"/>
    <p:sldId id="271" r:id="rId3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478" dt="2026-09-14T18:34:25.645"/>
    <p1510:client id="{01AF3A17-815C-D601-1453-DEBBE6A69FE0}" v="38" dt="2026-09-14T16:07:25.990"/>
    <p1510:client id="{097FFD8D-470A-24F9-6150-4F46C0F8EF28}" v="7" dt="2026-09-14T18:28:48.060"/>
    <p1510:client id="{152EC4D7-7B97-5B14-F110-3E12DC1C0937}" v="134" dt="2026-09-14T15:00:14.796"/>
    <p1510:client id="{24A3A062-F724-A2C9-7CB0-AB3D2E173165}" v="54" dt="2026-09-14T16:10:00.256"/>
    <p1510:client id="{4124C6FC-DB4F-4FC3-8EC7-96F149919F2B}" v="65" dt="2026-09-14T18:31:44.289"/>
    <p1510:client id="{424568D4-850E-42F6-5404-897DCC08065B}" v="1070" dt="2026-09-14T17:57:44.704"/>
    <p1510:client id="{4F1F98A0-D9C7-9FD7-378E-4545218D37E3}" v="250" dt="2026-09-14T18:34:16.419"/>
    <p1510:client id="{52CEE8EA-0EF0-E87F-E776-C3FF418C67F8}" v="1930" dt="2026-09-14T17:14:34.387"/>
    <p1510:client id="{534E50B4-EEE0-0F39-DEB1-0B36A3DFC960}" v="18" dt="2026-09-14T19:05:46.720"/>
    <p1510:client id="{5C1AE446-073A-784B-8EB1-B024BD566E7B}" v="7" dt="2026-09-14T15:21:27.688"/>
    <p1510:client id="{64DB91A7-C805-C757-8A88-F274C2558554}" v="41" dt="2026-09-14T16:43:51.977"/>
    <p1510:client id="{A93DDD26-D938-2B62-60BC-5AB847202812}" v="17" dt="2026-09-14T15:32:42.260"/>
    <p1510:client id="{B88695D9-93F5-A828-690A-1BD634DA3625}" v="90" dt="2026-09-14T19:16:44.165"/>
    <p1510:client id="{CB702AFE-09B8-4226-4C43-45B733265F95}" v="89" dt="2026-09-14T15:41:26.258"/>
    <p1510:client id="{CE22A38F-DB48-7A1D-1DC8-2768BA9632A1}" v="25" dt="2026-09-14T15:35:13.846"/>
    <p1510:client id="{E0E629ED-0B38-F84E-9D18-AF2ADAD07A9F}" v="37" dt="2026-09-14T15:57:24.6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4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0617E7-5C62-49B8-9B05-E03F40841EF2}" type="datetimeFigureOut">
              <a:rPr lang="es-CO" smtClean="0"/>
              <a:t>14/09/2026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17FD5A-323F-4F8B-8A59-3D6AAE5EF81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32421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FD5A-323F-4F8B-8A59-3D6AAE5EF817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80376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FD5A-323F-4F8B-8A59-3D6AAE5EF817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6167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FD5A-323F-4F8B-8A59-3D6AAE5EF817}" type="slidenum">
              <a:rPr lang="es-CO" smtClean="0"/>
              <a:t>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70235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FD5A-323F-4F8B-8A59-3D6AAE5EF817}" type="slidenum">
              <a:rPr lang="es-CO" smtClean="0"/>
              <a:t>29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30681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49469-EF05-4D5B-B907-7BA54720467B}" type="datetime1">
              <a:rPr lang="es-CO" smtClean="0"/>
              <a:t>14/09/2026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00721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9B89-506E-4173-A8DA-C02F5167971A}" type="datetime1">
              <a:rPr lang="es-CO" smtClean="0"/>
              <a:t>14/09/2026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9817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A0E7B-E936-4B48-A94B-5DF0494D3D29}" type="datetime1">
              <a:rPr lang="es-CO" smtClean="0"/>
              <a:t>14/09/2026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4018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14595-FE64-4549-AC16-44E79FA14E01}" type="datetime1">
              <a:rPr lang="es-CO" smtClean="0"/>
              <a:t>14/09/2026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27970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C888A-445C-41A9-A528-E03A2EC3F749}" type="datetime1">
              <a:rPr lang="es-CO" smtClean="0"/>
              <a:t>14/09/2026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6236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181BD-76B6-4860-93DC-F383C56EF92B}" type="datetime1">
              <a:rPr lang="es-CO" smtClean="0"/>
              <a:t>14/09/2026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81486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2991F-BA85-47DD-A996-CEBA296F154B}" type="datetime1">
              <a:rPr lang="es-CO" smtClean="0"/>
              <a:t>14/09/2026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67644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DC106-A38F-4950-80C2-744C725DF920}" type="datetime1">
              <a:rPr lang="es-CO" smtClean="0"/>
              <a:t>14/09/2026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9841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845B-4CCE-4F5A-9881-C6F24138EB32}" type="datetime1">
              <a:rPr lang="es-CO" smtClean="0"/>
              <a:t>14/09/2026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24933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83CF4-F3ED-4FB2-B87B-FF2A172683BF}" type="datetime1">
              <a:rPr lang="es-CO" smtClean="0"/>
              <a:t>14/09/2026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0930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38901-0EA8-4D7E-A1D4-C935BB58FB88}" type="datetime1">
              <a:rPr lang="es-CO" smtClean="0"/>
              <a:t>14/09/2026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0588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762E2-96A7-4420-B247-B8D8DB1BEA60}" type="datetime1">
              <a:rPr lang="es-CO" smtClean="0"/>
              <a:t>14/09/2026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34754-B031-48F2-9A2E-8BF68A8CAE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98815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5" Type="http://schemas.openxmlformats.org/officeDocument/2006/relationships/image" Target="../media/image2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raftedstructural.com/understanding-structural-failure-causes-and-solutions/" TargetMode="External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/>
          <p:cNvSpPr txBox="1"/>
          <p:nvPr/>
        </p:nvSpPr>
        <p:spPr>
          <a:xfrm>
            <a:off x="0" y="4994236"/>
            <a:ext cx="12192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>
                <a:latin typeface="Arial" panose="020B0604020202020204" pitchFamily="34" charset="0"/>
                <a:cs typeface="Arial" panose="020B0604020202020204" pitchFamily="34" charset="0"/>
              </a:rPr>
              <a:t>PROGRAMA DE ARQUITECTURA</a:t>
            </a:r>
          </a:p>
          <a:p>
            <a:pPr algn="ctr"/>
            <a:r>
              <a:rPr lang="es-CO" sz="1600">
                <a:latin typeface="Arial" panose="020B0604020202020204" pitchFamily="34" charset="0"/>
                <a:cs typeface="Arial" panose="020B0604020202020204" pitchFamily="34" charset="0"/>
              </a:rPr>
              <a:t>Buenaventura, septiembre 07 de 2026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820615" y="2634868"/>
            <a:ext cx="92198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sz="4000">
                <a:latin typeface="Humanst521 BT" panose="020B0602020204020204" pitchFamily="34" charset="0"/>
              </a:defRPr>
            </a:lvl1pPr>
          </a:lstStyle>
          <a:p>
            <a:r>
              <a:rPr lang="es-CO" sz="2800">
                <a:latin typeface="Arial" panose="020B0604020202020204" pitchFamily="34" charset="0"/>
                <a:cs typeface="Arial" panose="020B0604020202020204" pitchFamily="34" charset="0"/>
              </a:rPr>
              <a:t>2026-02</a:t>
            </a:r>
          </a:p>
          <a:p>
            <a:r>
              <a:rPr lang="es-CO" sz="180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COMPONENTE</a:t>
            </a:r>
            <a:r>
              <a:rPr lang="es-CO" sz="280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TECNOLOGÍAS DE LA CONSTRUCCIÓN </a:t>
            </a:r>
          </a:p>
          <a:p>
            <a:r>
              <a:rPr lang="es-CO" sz="280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SISTEMAS CONSTRUCTIVOS III</a:t>
            </a:r>
          </a:p>
          <a:p>
            <a:r>
              <a:rPr lang="es-CO" sz="2800" b="1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 A LAS ESTRUCTURAS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6BD8F9B7-0691-A08B-F82D-08BB701EA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2400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-230737" y="6058366"/>
            <a:ext cx="4375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sz="1200">
                <a:latin typeface="Humanst521 BT" panose="020B0602020204020204" pitchFamily="34" charset="0"/>
              </a:defRPr>
            </a:lvl1pPr>
          </a:lstStyle>
          <a:p>
            <a:r>
              <a:rPr lang="es-CO"/>
              <a:t>PROGRAMA DE ARQUITECTURA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A656F2-76F6-A8FD-34D4-22268DC0F78C}"/>
              </a:ext>
            </a:extLst>
          </p:cNvPr>
          <p:cNvSpPr txBox="1"/>
          <p:nvPr/>
        </p:nvSpPr>
        <p:spPr>
          <a:xfrm>
            <a:off x="1652954" y="1826887"/>
            <a:ext cx="849923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s-CO" sz="1800" b="1" i="0">
                <a:effectLst/>
                <a:latin typeface="+mn-lt"/>
              </a:rPr>
              <a:t>INTRODUCCIÓN A LAS ESTRUCTURAS PARA EDIFICACIONES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800" b="1" i="0">
                <a:effectLst/>
                <a:latin typeface="+mn-lt"/>
              </a:rPr>
              <a:t>Arquitectura IV Semestre</a:t>
            </a:r>
          </a:p>
          <a:p>
            <a:pPr fontAlgn="t">
              <a:lnSpc>
                <a:spcPct val="100000"/>
              </a:lnSpc>
              <a:buNone/>
            </a:pPr>
            <a:endParaRPr lang="es-CO" sz="1800" b="0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800" b="0" i="0">
                <a:effectLst/>
                <a:latin typeface="+mn-lt"/>
              </a:rPr>
              <a:t>Conceptos fundamentales para comprender el comportamiento estructural de las edificaciones.</a:t>
            </a:r>
          </a:p>
          <a:p>
            <a:pPr fontAlgn="t">
              <a:lnSpc>
                <a:spcPct val="100000"/>
              </a:lnSpc>
              <a:buNone/>
            </a:pPr>
            <a:endParaRPr lang="es-CO" sz="1800" b="0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800" b="1" i="0">
                <a:effectLst/>
                <a:latin typeface="+mn-lt"/>
              </a:rPr>
              <a:t>Objetivo general:</a:t>
            </a:r>
            <a:r>
              <a:rPr lang="es-CO" sz="1800" b="0" i="0">
                <a:effectLst/>
                <a:latin typeface="+mn-lt"/>
              </a:rPr>
              <a:t> Comprender cómo las estructuras reciben, resisten y transmiten las cargas para garantizar la seguridad y estabilidad de una construcción o edificación.</a:t>
            </a:r>
            <a:endParaRPr lang="es-CO" sz="1800" b="0" i="0">
              <a:effectLst/>
              <a:latin typeface="Segoe UI" panose="020B0502040204020203" pitchFamily="34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2A5ADB-C642-98F9-E4E0-7E2B14243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5831740"/>
            <a:ext cx="2743200" cy="365125"/>
          </a:xfrm>
        </p:spPr>
        <p:txBody>
          <a:bodyPr/>
          <a:lstStyle/>
          <a:p>
            <a:fld id="{B4C34754-B031-48F2-9A2E-8BF68A8CAE5D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21896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-230737" y="6058366"/>
            <a:ext cx="4375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sz="1200">
                <a:latin typeface="Humanst521 BT" panose="020B0602020204020204" pitchFamily="34" charset="0"/>
              </a:defRPr>
            </a:lvl1pPr>
          </a:lstStyle>
          <a:p>
            <a:r>
              <a:rPr lang="es-CO"/>
              <a:t>PROGRAMA DE ARQUITECTURA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EDEAA92-8F40-95A1-17BD-2F802A674D28}"/>
              </a:ext>
            </a:extLst>
          </p:cNvPr>
          <p:cNvSpPr txBox="1"/>
          <p:nvPr/>
        </p:nvSpPr>
        <p:spPr>
          <a:xfrm>
            <a:off x="2097664" y="2054719"/>
            <a:ext cx="738630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s-CO" sz="1800" b="0" i="0">
                <a:effectLst/>
                <a:latin typeface="+mn-lt"/>
              </a:rPr>
              <a:t>Al finalizar esta sesión (clase + trabajo grupal + trabajo individual) el estudiante podrá:</a:t>
            </a:r>
          </a:p>
          <a:p>
            <a:pPr fontAlgn="t">
              <a:lnSpc>
                <a:spcPct val="100000"/>
              </a:lnSpc>
              <a:buNone/>
            </a:pPr>
            <a:endParaRPr lang="es-CO" sz="1800" b="0" i="0">
              <a:effectLst/>
              <a:latin typeface="+mn-lt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800" b="0" i="0">
                <a:effectLst/>
                <a:latin typeface="+mn-lt"/>
              </a:rPr>
              <a:t>Definir qué es una estructura.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800" b="0" i="0">
                <a:effectLst/>
                <a:latin typeface="+mn-lt"/>
              </a:rPr>
              <a:t>Identificar los elementos estructurales básicos.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800" b="0" i="0">
                <a:effectLst/>
                <a:latin typeface="+mn-lt"/>
              </a:rPr>
              <a:t>Reconocer los diferentes tipos de cargas.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800" b="0" i="0">
                <a:effectLst/>
                <a:latin typeface="+mn-lt"/>
              </a:rPr>
              <a:t>Comprender el camino de transmisión de cargas. Recorrido de las cargas.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800" b="0" i="0">
                <a:effectLst/>
                <a:latin typeface="+mn-lt"/>
              </a:rPr>
              <a:t>Diferenciar sistemas estructurales comunes. Estructuras convencionales.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800" b="0" i="0">
                <a:effectLst/>
                <a:latin typeface="+mn-lt"/>
              </a:rPr>
              <a:t>Relacionar el diseño arquitectónico con el comportamiento estructural.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800" b="0" i="0">
                <a:effectLst/>
                <a:latin typeface="+mn-lt"/>
              </a:rPr>
              <a:t>Analizar ejemplos reales de éxito y falla estructural.</a:t>
            </a:r>
            <a:endParaRPr lang="es-CO" sz="1800" b="0" i="0">
              <a:effectLst/>
              <a:latin typeface="Segoe UI" panose="020B0502040204020203" pitchFamily="34" charset="0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21F50C-EE92-FC2C-08BE-8257C7ECB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5831740"/>
            <a:ext cx="2743200" cy="365125"/>
          </a:xfrm>
        </p:spPr>
        <p:txBody>
          <a:bodyPr/>
          <a:lstStyle/>
          <a:p>
            <a:fld id="{B4C34754-B031-48F2-9A2E-8BF68A8CAE5D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6109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24B487C-26E1-A4FC-19BB-A7377CA4CABD}"/>
              </a:ext>
            </a:extLst>
          </p:cNvPr>
          <p:cNvSpPr txBox="1"/>
          <p:nvPr/>
        </p:nvSpPr>
        <p:spPr>
          <a:xfrm>
            <a:off x="1512277" y="1215705"/>
            <a:ext cx="9249507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s-CO" sz="1800" b="1" i="0">
                <a:effectLst/>
                <a:latin typeface="+mn-lt"/>
              </a:rPr>
              <a:t>¿QUÉ ES UNA ESTRUCTURA?</a:t>
            </a:r>
          </a:p>
          <a:p>
            <a:pPr fontAlgn="t">
              <a:lnSpc>
                <a:spcPct val="100000"/>
              </a:lnSpc>
              <a:buNone/>
            </a:pPr>
            <a:endParaRPr lang="es-CO" sz="1800" b="1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800" b="1" i="0">
                <a:effectLst/>
                <a:latin typeface="+mn-lt"/>
              </a:rPr>
              <a:t>Definición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800" b="0" i="0">
                <a:effectLst/>
                <a:latin typeface="+mn-lt"/>
              </a:rPr>
              <a:t>Una estructura es el conjunto de elementos resistentes que permiten soportar las cargas de una edificación y transmitirlas de forma segura al terreno -suelo. Manteniendo la estabilidad, y la rigidez.</a:t>
            </a:r>
          </a:p>
          <a:p>
            <a:pPr fontAlgn="t">
              <a:lnSpc>
                <a:spcPct val="100000"/>
              </a:lnSpc>
              <a:buNone/>
            </a:pPr>
            <a:endParaRPr lang="es-CO" sz="1800" b="0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800" b="1" i="0">
                <a:effectLst/>
                <a:latin typeface="+mn-lt"/>
              </a:rPr>
              <a:t>Funciones principales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800" b="0" i="0">
                <a:effectLst/>
                <a:latin typeface="+mn-lt"/>
              </a:rPr>
              <a:t>Resistir cargas.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800" b="0" i="0">
                <a:effectLst/>
                <a:latin typeface="+mn-lt"/>
              </a:rPr>
              <a:t>Mantener la estabilidad.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800" b="0" i="0">
                <a:effectLst/>
                <a:latin typeface="+mn-lt"/>
              </a:rPr>
              <a:t>Limitar deformaciones.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800" b="0" i="0">
                <a:effectLst/>
                <a:latin typeface="+mn-lt"/>
              </a:rPr>
              <a:t>Garantizar la seguridad de los usuarios.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800" b="0" i="0">
                <a:effectLst/>
                <a:latin typeface="+mn-lt"/>
              </a:rPr>
              <a:t>Conservar la funcionalidad de la edificación.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s-CO" sz="1800" b="0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800" b="1" i="0">
                <a:effectLst/>
                <a:latin typeface="+mn-lt"/>
              </a:rPr>
              <a:t>Idea clave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800" b="0" i="0">
                <a:effectLst/>
                <a:latin typeface="+mn-lt"/>
              </a:rPr>
              <a:t>Toda obra arquitectónica necesita una estructura capaz de soportar las acciones que actúan sobre ella durante su vida útil.</a:t>
            </a:r>
            <a:endParaRPr lang="es-CO" sz="1800" b="0" i="0">
              <a:effectLst/>
              <a:latin typeface="Segoe UI" panose="020B0502040204020203" pitchFamily="34" charset="0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092E78-1B67-3D93-EF89-E32FC3190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27667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40192FB-A8B3-DDB6-DCFE-25C9532EE9BD}"/>
              </a:ext>
            </a:extLst>
          </p:cNvPr>
          <p:cNvSpPr txBox="1"/>
          <p:nvPr/>
        </p:nvSpPr>
        <p:spPr>
          <a:xfrm>
            <a:off x="339969" y="1305341"/>
            <a:ext cx="11317667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t"/>
            <a:r>
              <a:rPr lang="es-CO" sz="1800" b="1" i="0" dirty="0">
                <a:effectLst/>
                <a:latin typeface="+mn-lt"/>
              </a:rPr>
              <a:t>ARQUITECTURA Y ESTRUCTURA</a:t>
            </a:r>
            <a:r>
              <a:rPr lang="es-CO" b="1" dirty="0"/>
              <a:t>                                          </a:t>
            </a:r>
            <a:endParaRPr lang="es-CO" dirty="0"/>
          </a:p>
          <a:p>
            <a:endParaRPr lang="es-CO" sz="1800" b="1" i="0">
              <a:effectLst/>
              <a:highlight>
                <a:srgbClr val="FFFF00"/>
              </a:highlight>
              <a:latin typeface="+mn-lt"/>
              <a:ea typeface="Calibri"/>
              <a:cs typeface="Calibri"/>
            </a:endParaRPr>
          </a:p>
          <a:p>
            <a:pPr fontAlgn="t">
              <a:lnSpc>
                <a:spcPct val="100000"/>
              </a:lnSpc>
              <a:buNone/>
            </a:pPr>
            <a:endParaRPr lang="es-CO" sz="1800" b="1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800" b="1" i="0" dirty="0">
                <a:effectLst/>
                <a:latin typeface="+mn-lt"/>
              </a:rPr>
              <a:t>Relación entre ambas disciplinas</a:t>
            </a:r>
            <a:endParaRPr lang="es-CO" sz="1800" b="1" i="0" dirty="0">
              <a:effectLst/>
              <a:latin typeface="+mn-lt"/>
              <a:ea typeface="Calibri"/>
              <a:cs typeface="Calibri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800" b="0" i="0" dirty="0">
                <a:effectLst/>
                <a:latin typeface="+mn-lt"/>
              </a:rPr>
              <a:t>La arquitectura crea espacios funcionales y estéticos.</a:t>
            </a:r>
            <a:endParaRPr lang="es-CO" sz="1800" b="0" i="0" dirty="0">
              <a:effectLst/>
              <a:latin typeface="+mn-lt"/>
              <a:ea typeface="Calibri"/>
              <a:cs typeface="Calibri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800" b="0" i="0" dirty="0">
                <a:effectLst/>
                <a:latin typeface="+mn-lt"/>
              </a:rPr>
              <a:t>La estructura permite que esos espacios puedan construirse y mantenerse seguros.</a:t>
            </a:r>
            <a:endParaRPr lang="es-CO" sz="1800" b="0" i="0" dirty="0">
              <a:effectLst/>
              <a:latin typeface="+mn-lt"/>
              <a:ea typeface="Calibri"/>
              <a:cs typeface="Calibri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800" b="1" i="0" dirty="0">
                <a:effectLst/>
                <a:latin typeface="+mn-lt"/>
              </a:rPr>
              <a:t>Ejemplos</a:t>
            </a:r>
            <a:endParaRPr lang="es-CO" sz="1800" b="1" i="0" dirty="0">
              <a:effectLst/>
              <a:latin typeface="+mn-lt"/>
              <a:ea typeface="Calibri"/>
              <a:cs typeface="Calibri"/>
            </a:endParaRPr>
          </a:p>
          <a:p>
            <a:pPr marL="342900" indent="-342900" fontAlgn="t">
              <a:buFont typeface="Arial" panose="020B0604020202020204" pitchFamily="34" charset="0"/>
              <a:buChar char="•"/>
            </a:pPr>
            <a:r>
              <a:rPr lang="es-CO" sz="1800" b="0" i="0" dirty="0">
                <a:effectLst/>
                <a:latin typeface="+mn-lt"/>
              </a:rPr>
              <a:t>Auditorios con grandes luces.  </a:t>
            </a:r>
            <a:endParaRPr lang="es-CO" dirty="0">
              <a:ea typeface="Calibri"/>
              <a:cs typeface="Calibri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CCDD93-FF39-CE65-0CE5-A9AE426F9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5</a:t>
            </a:fld>
            <a:endParaRPr lang="es-CO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1CE561-C803-9F35-B4AD-9891C8038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299" y="3738060"/>
            <a:ext cx="4848354" cy="23457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26639C-81A2-9337-BF2B-C5E867DDC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473" y="3744951"/>
            <a:ext cx="5656413" cy="23323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89E6A9-C3AF-6BA3-8EE0-23E2BC3044EC}"/>
              </a:ext>
            </a:extLst>
          </p:cNvPr>
          <p:cNvSpPr txBox="1"/>
          <p:nvPr/>
        </p:nvSpPr>
        <p:spPr>
          <a:xfrm>
            <a:off x="627245" y="6126733"/>
            <a:ext cx="4841959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Gran </a:t>
            </a:r>
            <a:r>
              <a:rPr lang="en-US" sz="900" b="1" i="1" u="sng" err="1">
                <a:solidFill>
                  <a:srgbClr val="757070"/>
                </a:solidFill>
                <a:ea typeface="+mn-lt"/>
                <a:cs typeface="+mn-lt"/>
              </a:rPr>
              <a:t>auditorio</a:t>
            </a:r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 </a:t>
            </a:r>
            <a:r>
              <a:rPr lang="en-US" sz="900" b="1" i="1" u="sng" err="1">
                <a:solidFill>
                  <a:srgbClr val="757070"/>
                </a:solidFill>
                <a:ea typeface="+mn-lt"/>
                <a:cs typeface="+mn-lt"/>
              </a:rPr>
              <a:t>hecho</a:t>
            </a:r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 </a:t>
            </a:r>
            <a:r>
              <a:rPr lang="en-US" sz="900" b="1" i="1" u="sng" err="1">
                <a:solidFill>
                  <a:srgbClr val="757070"/>
                </a:solidFill>
                <a:ea typeface="+mn-lt"/>
                <a:cs typeface="+mn-lt"/>
              </a:rPr>
              <a:t>en</a:t>
            </a:r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 </a:t>
            </a:r>
            <a:r>
              <a:rPr lang="en-US" sz="900" b="1" i="1" u="sng" err="1">
                <a:solidFill>
                  <a:srgbClr val="757070"/>
                </a:solidFill>
                <a:ea typeface="+mn-lt"/>
                <a:cs typeface="+mn-lt"/>
              </a:rPr>
              <a:t>estilo</a:t>
            </a:r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 </a:t>
            </a:r>
            <a:r>
              <a:rPr lang="en-US" sz="900" b="1" i="1" u="sng" err="1">
                <a:solidFill>
                  <a:srgbClr val="757070"/>
                </a:solidFill>
                <a:ea typeface="+mn-lt"/>
                <a:cs typeface="+mn-lt"/>
              </a:rPr>
              <a:t>moderno</a:t>
            </a:r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 con </a:t>
            </a:r>
            <a:r>
              <a:rPr lang="en-US" sz="900" b="1" i="1" u="sng" err="1">
                <a:solidFill>
                  <a:srgbClr val="757070"/>
                </a:solidFill>
                <a:ea typeface="+mn-lt"/>
                <a:cs typeface="+mn-lt"/>
              </a:rPr>
              <a:t>techo</a:t>
            </a:r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 </a:t>
            </a:r>
            <a:r>
              <a:rPr lang="en-US" sz="900" b="1" i="1" u="sng" err="1">
                <a:solidFill>
                  <a:srgbClr val="757070"/>
                </a:solidFill>
                <a:ea typeface="+mn-lt"/>
                <a:cs typeface="+mn-lt"/>
              </a:rPr>
              <a:t>iluminado</a:t>
            </a:r>
            <a:endParaRPr lang="en-US" sz="900" b="1" i="1" err="1">
              <a:solidFill>
                <a:srgbClr val="75707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226218-42FF-6531-1F2F-FD03E25C85AA}"/>
              </a:ext>
            </a:extLst>
          </p:cNvPr>
          <p:cNvSpPr txBox="1"/>
          <p:nvPr/>
        </p:nvSpPr>
        <p:spPr>
          <a:xfrm>
            <a:off x="5994862" y="6126733"/>
            <a:ext cx="4841959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b="1" i="1" u="sng" err="1">
                <a:solidFill>
                  <a:srgbClr val="757070"/>
                </a:solidFill>
                <a:ea typeface="Calibri"/>
                <a:cs typeface="Calibri"/>
              </a:rPr>
              <a:t>Auditorio</a:t>
            </a:r>
            <a:r>
              <a:rPr lang="en-US" sz="900" b="1" i="1" u="sng">
                <a:solidFill>
                  <a:srgbClr val="757070"/>
                </a:solidFill>
                <a:ea typeface="Calibri"/>
                <a:cs typeface="Calibri"/>
              </a:rPr>
              <a:t> del COEX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051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B3AA1EA-29FD-C917-A7DC-C8CEE94DE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6</a:t>
            </a:fld>
            <a:endParaRPr lang="es-CO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4B0DE7-2602-702A-1E05-E4B9E1A10CBD}"/>
              </a:ext>
            </a:extLst>
          </p:cNvPr>
          <p:cNvSpPr txBox="1"/>
          <p:nvPr/>
        </p:nvSpPr>
        <p:spPr>
          <a:xfrm>
            <a:off x="400726" y="956052"/>
            <a:ext cx="1093220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Puentes </a:t>
            </a:r>
            <a:r>
              <a:rPr lang="en-US" err="1">
                <a:ea typeface="Calibri"/>
                <a:cs typeface="Calibri"/>
              </a:rPr>
              <a:t>peatonales</a:t>
            </a:r>
            <a:r>
              <a:rPr lang="en-US">
                <a:ea typeface="Calibri"/>
                <a:cs typeface="Calibri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813CB3-39E9-BDD3-26D4-65AE8361D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862" y="1284597"/>
            <a:ext cx="5278468" cy="21415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4F80DE-7BF0-159E-E9D9-323F3AC5D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7977" y="1284597"/>
            <a:ext cx="5531330" cy="21415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4796622-88A3-2B93-EBED-689685113A9B}"/>
              </a:ext>
            </a:extLst>
          </p:cNvPr>
          <p:cNvSpPr txBox="1"/>
          <p:nvPr/>
        </p:nvSpPr>
        <p:spPr>
          <a:xfrm>
            <a:off x="396487" y="3647610"/>
            <a:ext cx="32460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Voladizos.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9BD959-81DD-827C-DF47-522471927E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421" y="4008371"/>
            <a:ext cx="5268403" cy="21391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497AFE-E352-AEDB-2ABF-BFE234C11A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3573" y="4008371"/>
            <a:ext cx="5540136" cy="21391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54D67DE-EDFB-40E9-F95C-56809024D567}"/>
              </a:ext>
            </a:extLst>
          </p:cNvPr>
          <p:cNvSpPr txBox="1"/>
          <p:nvPr/>
        </p:nvSpPr>
        <p:spPr>
          <a:xfrm>
            <a:off x="414333" y="3426115"/>
            <a:ext cx="4841959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b="1" i="1" u="sng">
                <a:solidFill>
                  <a:srgbClr val="757070"/>
                </a:solidFill>
                <a:ea typeface="Calibri"/>
                <a:cs typeface="Calibri"/>
              </a:rPr>
              <a:t>Puente Ruyi (Ruyi Bridge),Chengdu, China</a:t>
            </a:r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960D6F-5705-DACD-569A-6AB2D9A9E3BA}"/>
              </a:ext>
            </a:extLst>
          </p:cNvPr>
          <p:cNvSpPr txBox="1"/>
          <p:nvPr/>
        </p:nvSpPr>
        <p:spPr>
          <a:xfrm>
            <a:off x="6095715" y="3426115"/>
            <a:ext cx="4841959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b="1" i="1" u="sng">
                <a:solidFill>
                  <a:srgbClr val="757070"/>
                </a:solidFill>
                <a:ea typeface="Calibri"/>
                <a:cs typeface="Calibri"/>
              </a:rPr>
              <a:t>Puente Ruyi (Ruyi Bridge),Chengdu, China</a:t>
            </a:r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E9AE03-CA34-DE50-C490-53004795881B}"/>
              </a:ext>
            </a:extLst>
          </p:cNvPr>
          <p:cNvSpPr txBox="1"/>
          <p:nvPr/>
        </p:nvSpPr>
        <p:spPr>
          <a:xfrm>
            <a:off x="414332" y="6149144"/>
            <a:ext cx="4841959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Residencia </a:t>
            </a:r>
            <a:r>
              <a:rPr lang="en-US" sz="900" b="1" i="1" u="sng" err="1">
                <a:solidFill>
                  <a:srgbClr val="757070"/>
                </a:solidFill>
                <a:ea typeface="+mn-lt"/>
                <a:cs typeface="+mn-lt"/>
              </a:rPr>
              <a:t>Utriai</a:t>
            </a:r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, </a:t>
            </a:r>
            <a:r>
              <a:rPr lang="en-US" sz="900" b="1" i="1" u="sng" err="1">
                <a:solidFill>
                  <a:srgbClr val="757070"/>
                </a:solidFill>
                <a:ea typeface="+mn-lt"/>
                <a:cs typeface="+mn-lt"/>
              </a:rPr>
              <a:t>valle</a:t>
            </a:r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 de </a:t>
            </a:r>
            <a:r>
              <a:rPr lang="en-US" sz="900" b="1" i="1" u="sng" err="1">
                <a:solidFill>
                  <a:srgbClr val="757070"/>
                </a:solidFill>
                <a:ea typeface="+mn-lt"/>
                <a:cs typeface="+mn-lt"/>
              </a:rPr>
              <a:t>Minija</a:t>
            </a:r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, </a:t>
            </a:r>
            <a:r>
              <a:rPr lang="en-US" sz="900" b="1" i="1" u="sng" err="1">
                <a:solidFill>
                  <a:srgbClr val="757070"/>
                </a:solidFill>
                <a:ea typeface="+mn-lt"/>
                <a:cs typeface="+mn-lt"/>
              </a:rPr>
              <a:t>en</a:t>
            </a:r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 la </a:t>
            </a:r>
            <a:r>
              <a:rPr lang="en-US" sz="900" b="1" i="1" u="sng" err="1">
                <a:solidFill>
                  <a:srgbClr val="757070"/>
                </a:solidFill>
                <a:ea typeface="+mn-lt"/>
                <a:cs typeface="+mn-lt"/>
              </a:rPr>
              <a:t>región</a:t>
            </a:r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 occidental de </a:t>
            </a:r>
            <a:r>
              <a:rPr lang="en-US" sz="900" b="1" i="1" u="sng" err="1">
                <a:solidFill>
                  <a:srgbClr val="757070"/>
                </a:solidFill>
                <a:ea typeface="+mn-lt"/>
                <a:cs typeface="+mn-lt"/>
              </a:rPr>
              <a:t>Lituania</a:t>
            </a:r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.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E41C-8D57-B4EB-5F32-A0D7A8591163}"/>
              </a:ext>
            </a:extLst>
          </p:cNvPr>
          <p:cNvSpPr txBox="1"/>
          <p:nvPr/>
        </p:nvSpPr>
        <p:spPr>
          <a:xfrm>
            <a:off x="6095713" y="6149143"/>
            <a:ext cx="4841959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Ilha Musical (Isla Musical) Parque Villa-Lobos </a:t>
            </a:r>
            <a:r>
              <a:rPr lang="en-US" sz="900" b="1" i="1" u="sng" err="1">
                <a:solidFill>
                  <a:srgbClr val="757070"/>
                </a:solidFill>
                <a:ea typeface="+mn-lt"/>
                <a:cs typeface="+mn-lt"/>
              </a:rPr>
              <a:t>en</a:t>
            </a:r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 São Paulo, </a:t>
            </a:r>
            <a:r>
              <a:rPr lang="en-US" sz="900" b="1" i="1" u="sng" err="1">
                <a:solidFill>
                  <a:srgbClr val="757070"/>
                </a:solidFill>
                <a:ea typeface="+mn-lt"/>
                <a:cs typeface="+mn-lt"/>
              </a:rPr>
              <a:t>Brasil</a:t>
            </a:r>
            <a:endParaRPr lang="en-US" err="1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03055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B3AA1EA-29FD-C917-A7DC-C8CEE94DE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7</a:t>
            </a:fld>
            <a:endParaRPr lang="es-CO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4B0DE7-2602-702A-1E05-E4B9E1A10CBD}"/>
              </a:ext>
            </a:extLst>
          </p:cNvPr>
          <p:cNvSpPr txBox="1"/>
          <p:nvPr/>
        </p:nvSpPr>
        <p:spPr>
          <a:xfrm>
            <a:off x="389520" y="938969"/>
            <a:ext cx="1093220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err="1">
                <a:ea typeface="Calibri"/>
                <a:cs typeface="Calibri"/>
              </a:rPr>
              <a:t>Rascacielos</a:t>
            </a:r>
            <a:r>
              <a:rPr lang="en-US">
                <a:ea typeface="Calibri"/>
                <a:cs typeface="Calibri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796622-88A3-2B93-EBED-689685113A9B}"/>
              </a:ext>
            </a:extLst>
          </p:cNvPr>
          <p:cNvSpPr txBox="1"/>
          <p:nvPr/>
        </p:nvSpPr>
        <p:spPr>
          <a:xfrm>
            <a:off x="396487" y="3860522"/>
            <a:ext cx="32460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err="1">
                <a:ea typeface="Calibri"/>
                <a:cs typeface="Calibri"/>
              </a:rPr>
              <a:t>Cubiertas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especiales</a:t>
            </a:r>
            <a:r>
              <a:rPr lang="en-US">
                <a:ea typeface="Calibri"/>
                <a:cs typeface="Calibri"/>
              </a:rPr>
              <a:t>.</a:t>
            </a:r>
            <a:endParaRPr lang="en-US" err="1">
              <a:ea typeface="Calibri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272F81-D3D1-C61B-1904-985EB8FEE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615" y="1308708"/>
            <a:ext cx="5263912" cy="22567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3A713B-6B48-AE68-A4BB-4BA9ABF99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9055" y="1306183"/>
            <a:ext cx="5529173" cy="2261559"/>
          </a:xfrm>
          <a:prstGeom prst="rect">
            <a:avLst/>
          </a:prstGeom>
        </p:spPr>
      </p:pic>
      <p:pic>
        <p:nvPicPr>
          <p:cNvPr id="11" name="Picture 10" descr="CUBIERTAS ESPECIALES">
            <a:extLst>
              <a:ext uri="{FF2B5EF4-FFF2-40B4-BE49-F238E27FC236}">
                <a16:creationId xmlns:a16="http://schemas.microsoft.com/office/drawing/2014/main" id="{1948C830-04C1-D686-93E7-EA31632FF9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244" y="4224787"/>
            <a:ext cx="5256004" cy="19452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E49C129-9055-F087-78FA-6592634A72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9055" y="4229639"/>
            <a:ext cx="5529173" cy="193555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1A723C5-F457-A104-4C85-9CD26849B7B1}"/>
              </a:ext>
            </a:extLst>
          </p:cNvPr>
          <p:cNvSpPr txBox="1"/>
          <p:nvPr/>
        </p:nvSpPr>
        <p:spPr>
          <a:xfrm>
            <a:off x="385578" y="3569889"/>
            <a:ext cx="4841959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Torres Petronas, </a:t>
            </a:r>
            <a:r>
              <a:rPr lang="en-US" sz="900" b="1" i="1" u="sng" err="1">
                <a:solidFill>
                  <a:srgbClr val="757070"/>
                </a:solidFill>
                <a:ea typeface="+mn-lt"/>
                <a:cs typeface="+mn-lt"/>
              </a:rPr>
              <a:t>ubicadas</a:t>
            </a:r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 </a:t>
            </a:r>
            <a:r>
              <a:rPr lang="en-US" sz="900" b="1" i="1" u="sng" err="1">
                <a:solidFill>
                  <a:srgbClr val="757070"/>
                </a:solidFill>
                <a:ea typeface="+mn-lt"/>
                <a:cs typeface="+mn-lt"/>
              </a:rPr>
              <a:t>en</a:t>
            </a:r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 Kuala Lumpur, Malasia.</a:t>
            </a:r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17FC6C-DDCB-3044-A5F7-88D03F09DD88}"/>
              </a:ext>
            </a:extLst>
          </p:cNvPr>
          <p:cNvSpPr txBox="1"/>
          <p:nvPr/>
        </p:nvSpPr>
        <p:spPr>
          <a:xfrm>
            <a:off x="6093389" y="6172190"/>
            <a:ext cx="4841959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b="1" i="1" u="sng" err="1">
                <a:solidFill>
                  <a:srgbClr val="757070"/>
                </a:solidFill>
                <a:ea typeface="Calibri"/>
                <a:cs typeface="Calibri"/>
              </a:rPr>
              <a:t>Cubierta</a:t>
            </a:r>
            <a:r>
              <a:rPr lang="en-US" sz="900" b="1" i="1" u="sng">
                <a:solidFill>
                  <a:srgbClr val="757070"/>
                </a:solidFill>
                <a:ea typeface="Calibri"/>
                <a:cs typeface="Calibri"/>
              </a:rPr>
              <a:t> Standing Seam Curva, </a:t>
            </a:r>
            <a:r>
              <a:rPr lang="en-US" sz="900" b="1" i="1" u="sng" err="1">
                <a:solidFill>
                  <a:srgbClr val="757070"/>
                </a:solidFill>
                <a:ea typeface="+mn-lt"/>
                <a:cs typeface="+mn-lt"/>
              </a:rPr>
              <a:t>proyecto</a:t>
            </a:r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 de la </a:t>
            </a:r>
            <a:r>
              <a:rPr lang="en-US" sz="900" b="1" i="1" u="sng" err="1">
                <a:solidFill>
                  <a:srgbClr val="757070"/>
                </a:solidFill>
                <a:ea typeface="+mn-lt"/>
                <a:cs typeface="+mn-lt"/>
              </a:rPr>
              <a:t>constructora</a:t>
            </a:r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 e </a:t>
            </a:r>
            <a:r>
              <a:rPr lang="en-US" sz="900" b="1" i="1" u="sng" err="1">
                <a:solidFill>
                  <a:srgbClr val="757070"/>
                </a:solidFill>
                <a:ea typeface="+mn-lt"/>
                <a:cs typeface="+mn-lt"/>
              </a:rPr>
              <a:t>instaladora</a:t>
            </a:r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 </a:t>
            </a:r>
            <a:r>
              <a:rPr lang="en-US" sz="900" b="1" i="1" u="sng" err="1">
                <a:solidFill>
                  <a:srgbClr val="757070"/>
                </a:solidFill>
                <a:ea typeface="+mn-lt"/>
                <a:cs typeface="+mn-lt"/>
              </a:rPr>
              <a:t>colombiana</a:t>
            </a:r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 </a:t>
            </a:r>
            <a:r>
              <a:rPr lang="en-US" sz="900" b="1" i="1" u="sng" err="1">
                <a:solidFill>
                  <a:srgbClr val="757070"/>
                </a:solidFill>
                <a:ea typeface="+mn-lt"/>
                <a:cs typeface="+mn-lt"/>
              </a:rPr>
              <a:t>Cubricol</a:t>
            </a:r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.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8197FD-5885-63E3-ACBE-18B9A4EDB158}"/>
              </a:ext>
            </a:extLst>
          </p:cNvPr>
          <p:cNvSpPr txBox="1"/>
          <p:nvPr/>
        </p:nvSpPr>
        <p:spPr>
          <a:xfrm>
            <a:off x="385578" y="6172191"/>
            <a:ext cx="4841959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b="1" i="1" u="sng">
                <a:solidFill>
                  <a:srgbClr val="757070"/>
                </a:solidFill>
                <a:ea typeface="Calibri"/>
                <a:cs typeface="Calibri"/>
              </a:rPr>
              <a:t>Modelo 3D digital o plano </a:t>
            </a:r>
            <a:r>
              <a:rPr lang="en-US" sz="900" b="1" i="1" u="sng" err="1">
                <a:solidFill>
                  <a:srgbClr val="757070"/>
                </a:solidFill>
                <a:ea typeface="Calibri"/>
                <a:cs typeface="Calibri"/>
              </a:rPr>
              <a:t>analítico</a:t>
            </a:r>
            <a:r>
              <a:rPr lang="en-US" sz="900" b="1" i="1" u="sng">
                <a:solidFill>
                  <a:srgbClr val="757070"/>
                </a:solidFill>
                <a:ea typeface="Calibri"/>
                <a:cs typeface="Calibri"/>
              </a:rPr>
              <a:t> </a:t>
            </a:r>
            <a:r>
              <a:rPr lang="en-US" sz="900" b="1" i="1" u="sng" err="1">
                <a:solidFill>
                  <a:srgbClr val="757070"/>
                </a:solidFill>
                <a:ea typeface="Calibri"/>
                <a:cs typeface="Calibri"/>
              </a:rPr>
              <a:t>estructural</a:t>
            </a:r>
            <a:r>
              <a:rPr lang="en-US" sz="900" b="1" i="1" u="sng">
                <a:solidFill>
                  <a:srgbClr val="757070"/>
                </a:solidFill>
                <a:ea typeface="Calibri"/>
                <a:cs typeface="Calibri"/>
              </a:rPr>
              <a:t> de </a:t>
            </a:r>
            <a:r>
              <a:rPr lang="en-US" sz="900" b="1" i="1" u="sng" err="1">
                <a:solidFill>
                  <a:srgbClr val="757070"/>
                </a:solidFill>
                <a:ea typeface="Calibri"/>
                <a:cs typeface="Calibri"/>
              </a:rPr>
              <a:t>una</a:t>
            </a:r>
            <a:r>
              <a:rPr lang="en-US" sz="900" b="1" i="1" u="sng">
                <a:solidFill>
                  <a:srgbClr val="757070"/>
                </a:solidFill>
                <a:ea typeface="Calibri"/>
                <a:cs typeface="Calibri"/>
              </a:rPr>
              <a:t> </a:t>
            </a:r>
            <a:r>
              <a:rPr lang="en-US" sz="900" b="1" i="1" u="sng" err="1">
                <a:solidFill>
                  <a:srgbClr val="757070"/>
                </a:solidFill>
                <a:ea typeface="Calibri"/>
                <a:cs typeface="Calibri"/>
              </a:rPr>
              <a:t>armadura</a:t>
            </a:r>
            <a:r>
              <a:rPr lang="en-US" sz="900" b="1" i="1" u="sng">
                <a:solidFill>
                  <a:srgbClr val="757070"/>
                </a:solidFill>
                <a:ea typeface="Calibri"/>
                <a:cs typeface="Calibri"/>
              </a:rPr>
              <a:t> </a:t>
            </a:r>
            <a:r>
              <a:rPr lang="en-US" sz="900" b="1" i="1" u="sng" err="1">
                <a:solidFill>
                  <a:srgbClr val="757070"/>
                </a:solidFill>
                <a:ea typeface="Calibri"/>
                <a:cs typeface="Calibri"/>
              </a:rPr>
              <a:t>cilíndrica</a:t>
            </a:r>
            <a:r>
              <a:rPr lang="en-US" sz="900" b="1" i="1" u="sng">
                <a:solidFill>
                  <a:srgbClr val="757070"/>
                </a:solidFill>
                <a:ea typeface="Calibri"/>
                <a:cs typeface="Calibri"/>
              </a:rPr>
              <a:t>.</a:t>
            </a:r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915D23-7890-CA4F-D7A2-1947ABA6B1F5}"/>
              </a:ext>
            </a:extLst>
          </p:cNvPr>
          <p:cNvSpPr txBox="1"/>
          <p:nvPr/>
        </p:nvSpPr>
        <p:spPr>
          <a:xfrm>
            <a:off x="6093388" y="3598643"/>
            <a:ext cx="4841959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Torres </a:t>
            </a:r>
            <a:r>
              <a:rPr lang="en-US" sz="900" b="1" i="1" u="sng" err="1">
                <a:solidFill>
                  <a:srgbClr val="757070"/>
                </a:solidFill>
                <a:ea typeface="+mn-lt"/>
                <a:cs typeface="+mn-lt"/>
              </a:rPr>
              <a:t>Gemelas</a:t>
            </a:r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 del World Trade Center, Bajo Manhattan de Nueva York, </a:t>
            </a:r>
            <a:r>
              <a:rPr lang="en-US" sz="900" b="1" i="1" u="sng" err="1">
                <a:solidFill>
                  <a:srgbClr val="757070"/>
                </a:solidFill>
                <a:ea typeface="+mn-lt"/>
                <a:cs typeface="+mn-lt"/>
              </a:rPr>
              <a:t>Estados</a:t>
            </a:r>
            <a:r>
              <a:rPr lang="en-US" sz="900" b="1" i="1" u="sng">
                <a:solidFill>
                  <a:srgbClr val="757070"/>
                </a:solidFill>
                <a:ea typeface="+mn-lt"/>
                <a:cs typeface="+mn-lt"/>
              </a:rPr>
              <a:t> Unidos.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60831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E18E896-2747-9465-B023-B5EA5C0C60C6}"/>
              </a:ext>
            </a:extLst>
          </p:cNvPr>
          <p:cNvSpPr txBox="1"/>
          <p:nvPr/>
        </p:nvSpPr>
        <p:spPr>
          <a:xfrm>
            <a:off x="164123" y="1582340"/>
            <a:ext cx="573258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s-CO" sz="1800" b="1" i="0">
                <a:effectLst/>
                <a:latin typeface="+mn-lt"/>
              </a:rPr>
              <a:t>CAMINO DE CARGAS EN UNA EDIFICACIÓN</a:t>
            </a:r>
          </a:p>
          <a:p>
            <a:pPr fontAlgn="t">
              <a:lnSpc>
                <a:spcPct val="100000"/>
              </a:lnSpc>
              <a:buNone/>
            </a:pPr>
            <a:endParaRPr lang="es-CO" sz="1800" b="1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800" b="1" i="0">
                <a:effectLst/>
                <a:latin typeface="+mn-lt"/>
              </a:rPr>
              <a:t>Concepto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800" b="0" i="0">
                <a:effectLst/>
                <a:latin typeface="+mn-lt"/>
              </a:rPr>
              <a:t>Las cargas siguen una ruta específica hasta llegar al suelo.</a:t>
            </a:r>
          </a:p>
          <a:p>
            <a:pPr fontAlgn="t">
              <a:lnSpc>
                <a:spcPct val="100000"/>
              </a:lnSpc>
              <a:buNone/>
            </a:pPr>
            <a:endParaRPr lang="es-CO" sz="1800" b="0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800" b="1" i="0">
                <a:effectLst/>
                <a:latin typeface="+mn-lt"/>
              </a:rPr>
              <a:t>Secuencia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800" b="1" i="0">
                <a:effectLst/>
                <a:latin typeface="+mn-lt"/>
              </a:rPr>
              <a:t>LOSA → VIGA → COLUMNA → CIMENTACIÓN → SUELO</a:t>
            </a:r>
          </a:p>
          <a:p>
            <a:pPr fontAlgn="t">
              <a:lnSpc>
                <a:spcPct val="100000"/>
              </a:lnSpc>
              <a:buNone/>
            </a:pPr>
            <a:endParaRPr lang="es-CO" sz="1800" b="0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800" b="1" i="0">
                <a:effectLst/>
                <a:latin typeface="+mn-lt"/>
              </a:rPr>
              <a:t>Explicación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800" b="1" i="0">
                <a:effectLst/>
                <a:latin typeface="+mn-lt"/>
              </a:rPr>
              <a:t>Losa</a:t>
            </a:r>
            <a:r>
              <a:rPr lang="es-CO" sz="1800" b="0" i="0">
                <a:effectLst/>
                <a:latin typeface="+mn-lt"/>
              </a:rPr>
              <a:t> Recibe las cargas de ocupación.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800" b="1" i="0">
                <a:effectLst/>
                <a:latin typeface="+mn-lt"/>
              </a:rPr>
              <a:t>Viga</a:t>
            </a:r>
            <a:r>
              <a:rPr lang="es-CO" sz="1800" b="0" i="0">
                <a:effectLst/>
                <a:latin typeface="+mn-lt"/>
              </a:rPr>
              <a:t> Recoge las cargas de la losa.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800" b="1" i="0">
                <a:effectLst/>
                <a:latin typeface="+mn-lt"/>
              </a:rPr>
              <a:t>Columna</a:t>
            </a:r>
            <a:r>
              <a:rPr lang="es-CO" sz="1800" b="0" i="0">
                <a:effectLst/>
                <a:latin typeface="+mn-lt"/>
              </a:rPr>
              <a:t> Conduce las cargas verticales.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800" b="1" i="0">
                <a:effectLst/>
                <a:latin typeface="+mn-lt"/>
              </a:rPr>
              <a:t>Cimentación</a:t>
            </a:r>
            <a:r>
              <a:rPr lang="es-CO" sz="1800" b="0" i="0">
                <a:effectLst/>
                <a:latin typeface="+mn-lt"/>
              </a:rPr>
              <a:t> Distribuye las cargas sobre el terreno.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800" b="1" i="0">
                <a:effectLst/>
                <a:latin typeface="+mn-lt"/>
              </a:rPr>
              <a:t>Suelo</a:t>
            </a:r>
            <a:r>
              <a:rPr lang="es-CO" sz="1800" b="0" i="0">
                <a:effectLst/>
                <a:latin typeface="+mn-lt"/>
              </a:rPr>
              <a:t> Recibe finalmente las cargas transmitidas.</a:t>
            </a:r>
            <a:endParaRPr lang="es-CO" sz="1800" b="0" i="0">
              <a:effectLst/>
              <a:latin typeface="Segoe UI" panose="020B0502040204020203" pitchFamily="34" charset="0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0BED03-654F-0479-974A-BF4CC856D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8</a:t>
            </a:fld>
            <a:endParaRPr lang="es-CO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3250697-7E14-CE9A-9463-389BF015DD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88" b="6239"/>
          <a:stretch>
            <a:fillRect/>
          </a:stretch>
        </p:blipFill>
        <p:spPr>
          <a:xfrm>
            <a:off x="6093915" y="1585645"/>
            <a:ext cx="6100205" cy="406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89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DD327BBA-625E-0342-56B3-20EA2D856260}"/>
              </a:ext>
            </a:extLst>
          </p:cNvPr>
          <p:cNvSpPr txBox="1"/>
          <p:nvPr/>
        </p:nvSpPr>
        <p:spPr>
          <a:xfrm>
            <a:off x="328247" y="1017064"/>
            <a:ext cx="3341076" cy="526297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TIPOS DE CARGAS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Cargas Muertas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Son cargas permanentes.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Ejemplos: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Peso propio de la estructura.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Muros.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Acabados.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Instalaciones fijas.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Cargas Vivas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Son variables durante el uso.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Ejemplos: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Personas.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Mobiliario.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Vehículos.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Equipos.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Cargas Ambientales (Especiales)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Viento.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Sismo.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Temperatura.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Lluvia.</a:t>
            </a:r>
            <a:endParaRPr lang="es-CO" sz="1600" b="0" i="0">
              <a:effectLst/>
              <a:latin typeface="+mn-lt"/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1600">
                <a:ea typeface="+mn-lt"/>
                <a:cs typeface="+mn-lt"/>
              </a:rPr>
              <a:t>Nieve. Granizo 1200 msnm </a:t>
            </a:r>
            <a:endParaRPr lang="es-CO" sz="1600">
              <a:ea typeface="Calibri"/>
              <a:cs typeface="Calibri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26B69BF-F00F-0595-E0D0-B93397D94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9</a:t>
            </a:fld>
            <a:endParaRPr lang="es-CO"/>
          </a:p>
        </p:txBody>
      </p:sp>
      <p:pic>
        <p:nvPicPr>
          <p:cNvPr id="2" name="Picture 1" descr="The Masonry Wall Guide: What is it?">
            <a:extLst>
              <a:ext uri="{FF2B5EF4-FFF2-40B4-BE49-F238E27FC236}">
                <a16:creationId xmlns:a16="http://schemas.microsoft.com/office/drawing/2014/main" id="{278F5C20-06DC-264B-7A7A-162A0001D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2498" y="1124601"/>
            <a:ext cx="2022390" cy="1512839"/>
          </a:xfrm>
          <a:prstGeom prst="rect">
            <a:avLst/>
          </a:prstGeom>
        </p:spPr>
      </p:pic>
      <p:pic>
        <p:nvPicPr>
          <p:cNvPr id="3" name="Picture 2" descr="PLASTSOLUTION — Espaçadores Plásticos para Concreto Armado">
            <a:extLst>
              <a:ext uri="{FF2B5EF4-FFF2-40B4-BE49-F238E27FC236}">
                <a16:creationId xmlns:a16="http://schemas.microsoft.com/office/drawing/2014/main" id="{6DAB573A-E373-EBC7-B606-918ABDFE70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9379" y="1121079"/>
            <a:ext cx="2166553" cy="1499287"/>
          </a:xfrm>
          <a:prstGeom prst="rect">
            <a:avLst/>
          </a:prstGeom>
        </p:spPr>
      </p:pic>
      <p:pic>
        <p:nvPicPr>
          <p:cNvPr id="4" name="Picture 3" descr="Tile Floor Installation Services in Statesboro, GA | Statesboro Tile">
            <a:extLst>
              <a:ext uri="{FF2B5EF4-FFF2-40B4-BE49-F238E27FC236}">
                <a16:creationId xmlns:a16="http://schemas.microsoft.com/office/drawing/2014/main" id="{5121A262-4FBF-F5FA-59C0-B28C51DF72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5965" y="1116819"/>
            <a:ext cx="1890922" cy="1507665"/>
          </a:xfrm>
          <a:prstGeom prst="rect">
            <a:avLst/>
          </a:prstGeom>
        </p:spPr>
      </p:pic>
      <p:pic>
        <p:nvPicPr>
          <p:cNvPr id="5" name="Picture 4" descr="«Тишин» в Новоселье: ход строительства жилого комплекса - 27 апреля 2026 | ФОНТАНКА.ру">
            <a:extLst>
              <a:ext uri="{FF2B5EF4-FFF2-40B4-BE49-F238E27FC236}">
                <a16:creationId xmlns:a16="http://schemas.microsoft.com/office/drawing/2014/main" id="{9797CF86-50A5-C0D7-0F36-7327B70985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8710" y="1127259"/>
            <a:ext cx="2147653" cy="1528403"/>
          </a:xfrm>
          <a:prstGeom prst="rect">
            <a:avLst/>
          </a:prstGeom>
        </p:spPr>
      </p:pic>
      <p:pic>
        <p:nvPicPr>
          <p:cNvPr id="6" name="Picture 5" descr="LEARNING LANGUAGES ABROAD | Homestay accommodation in New York">
            <a:extLst>
              <a:ext uri="{FF2B5EF4-FFF2-40B4-BE49-F238E27FC236}">
                <a16:creationId xmlns:a16="http://schemas.microsoft.com/office/drawing/2014/main" id="{2EE9B19D-BA26-F1F1-5CBB-C3C3CF5502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3031" y="2681614"/>
            <a:ext cx="2189967" cy="1505211"/>
          </a:xfrm>
          <a:prstGeom prst="rect">
            <a:avLst/>
          </a:prstGeom>
        </p:spPr>
      </p:pic>
      <p:pic>
        <p:nvPicPr>
          <p:cNvPr id="7" name="Imagen 6" descr="https://images.openai.com/static-rsc-4/Mn6pvXVtAfgwGDCrVdvswmA7idG5Rh36-Rf6DGoJslhgs1NSYZ2CKd5vpUYHI6pS-Wg6_Xc9GXNMmfklMjyL9D2IYa97DcRoebQVfYKHeUOJUWCWDZ_SxuKotQP8SGzeh26F8sa4BVlL0tjuPSrg_Qsw34y5yQgHj3tjJr3GyZAtDfha75u7V5SDRX6RVnNj?purpose=fullsize">
            <a:extLst>
              <a:ext uri="{FF2B5EF4-FFF2-40B4-BE49-F238E27FC236}">
                <a16:creationId xmlns:a16="http://schemas.microsoft.com/office/drawing/2014/main" id="{1D14D685-FC12-0E22-E4F0-3ED5A5153F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17715" y="2684437"/>
            <a:ext cx="2022954" cy="1499565"/>
          </a:xfrm>
          <a:prstGeom prst="rect">
            <a:avLst/>
          </a:prstGeom>
        </p:spPr>
      </p:pic>
      <p:pic>
        <p:nvPicPr>
          <p:cNvPr id="10" name="Imagen 9" descr="Distansen parkeringshus - Strängbetong">
            <a:extLst>
              <a:ext uri="{FF2B5EF4-FFF2-40B4-BE49-F238E27FC236}">
                <a16:creationId xmlns:a16="http://schemas.microsoft.com/office/drawing/2014/main" id="{E7025683-AA86-C498-7E4C-24353F4BF2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63633" y="2681156"/>
            <a:ext cx="2158652" cy="1516563"/>
          </a:xfrm>
          <a:prstGeom prst="rect">
            <a:avLst/>
          </a:prstGeom>
        </p:spPr>
      </p:pic>
      <p:pic>
        <p:nvPicPr>
          <p:cNvPr id="12" name="Imagen 11" descr="Downtown Dublin by the Numbers">
            <a:extLst>
              <a:ext uri="{FF2B5EF4-FFF2-40B4-BE49-F238E27FC236}">
                <a16:creationId xmlns:a16="http://schemas.microsoft.com/office/drawing/2014/main" id="{9BDAA895-099F-FD0B-5153-0EEEAF0C5A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49633" y="2650299"/>
            <a:ext cx="1876818" cy="1515651"/>
          </a:xfrm>
          <a:prstGeom prst="rect">
            <a:avLst/>
          </a:prstGeom>
        </p:spPr>
      </p:pic>
      <p:pic>
        <p:nvPicPr>
          <p:cNvPr id="13" name="Imagen 12" descr="https://images.openai.com/static-rsc-4/RHgiakgEYvh7tCtDEzwmgllh7To7NlTyvqC5XgwIVq0I4lrYZYRx-dnc9x3DfzGopv6E6OJKldclGFn_uJob9lNM4eYX8cEso6k8uiSBx-TtF30E52ebkfXyo8NJNyO6eiJ4Rqx1cjZiS3bSqITvlPSabF3BDb1grPnAK6N63CdYHEQFB3AssWX4JYe57YzA?purpose=fullsize">
            <a:extLst>
              <a:ext uri="{FF2B5EF4-FFF2-40B4-BE49-F238E27FC236}">
                <a16:creationId xmlns:a16="http://schemas.microsoft.com/office/drawing/2014/main" id="{7CEA9AE5-C320-2407-4FB4-8AD2E1AC83A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63031" y="4372627"/>
            <a:ext cx="1678490" cy="1379950"/>
          </a:xfrm>
          <a:prstGeom prst="rect">
            <a:avLst/>
          </a:prstGeom>
        </p:spPr>
      </p:pic>
      <p:pic>
        <p:nvPicPr>
          <p:cNvPr id="14" name="Imagen 13" descr="Construcción antisísmica correcta e incorrecta">
            <a:extLst>
              <a:ext uri="{FF2B5EF4-FFF2-40B4-BE49-F238E27FC236}">
                <a16:creationId xmlns:a16="http://schemas.microsoft.com/office/drawing/2014/main" id="{5655CCDC-E2FC-EDE2-1DE8-3A32BECF4F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6168" y="4354489"/>
            <a:ext cx="1787308" cy="1353598"/>
          </a:xfrm>
          <a:prstGeom prst="rect">
            <a:avLst/>
          </a:prstGeom>
        </p:spPr>
      </p:pic>
      <p:pic>
        <p:nvPicPr>
          <p:cNvPr id="15" name="Imagen 14" descr="https://images.openai.com/static-rsc-4/6IMBXSidQg93LPcGK1hpCTly0V-S9QE0U1mA_j5Z4DkEizIaNXsUjVyaZHW99_NcvnWnL4p9IpMiLy5Wwb8ZzlBkiXYG-1EnmuwPYe0orEaFmrqzNNHiHaYN-ofdPMwm7-wGdQ_fbslR1trnKgLdKA2ps_5LFS_uShS69izLMaPKg0zVJ0gml8N_FvUmTkuk?purpose=fullsize">
            <a:extLst>
              <a:ext uri="{FF2B5EF4-FFF2-40B4-BE49-F238E27FC236}">
                <a16:creationId xmlns:a16="http://schemas.microsoft.com/office/drawing/2014/main" id="{912F5AB6-27C9-2748-D77F-B4FC15F3F04E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r="324" b="6935"/>
          <a:stretch>
            <a:fillRect/>
          </a:stretch>
        </p:blipFill>
        <p:spPr>
          <a:xfrm>
            <a:off x="6718127" y="4364276"/>
            <a:ext cx="1870170" cy="1501939"/>
          </a:xfrm>
          <a:prstGeom prst="rect">
            <a:avLst/>
          </a:prstGeom>
        </p:spPr>
      </p:pic>
      <p:pic>
        <p:nvPicPr>
          <p:cNvPr id="16" name="Imagen 15" descr="What Is Hail Damage? A Texas Roofer’s Guide to Understanding the Risks to Your Roof — Community Roofing Texas">
            <a:extLst>
              <a:ext uri="{FF2B5EF4-FFF2-40B4-BE49-F238E27FC236}">
                <a16:creationId xmlns:a16="http://schemas.microsoft.com/office/drawing/2014/main" id="{C4BCB5E5-4F20-A829-11EE-88187CAFCFC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92646" y="4364277"/>
            <a:ext cx="1709804" cy="1501039"/>
          </a:xfrm>
          <a:prstGeom prst="rect">
            <a:avLst/>
          </a:prstGeom>
        </p:spPr>
      </p:pic>
      <p:pic>
        <p:nvPicPr>
          <p:cNvPr id="17" name="Imagen 16" descr="The gutter is blocked on a flat roof">
            <a:extLst>
              <a:ext uri="{FF2B5EF4-FFF2-40B4-BE49-F238E27FC236}">
                <a16:creationId xmlns:a16="http://schemas.microsoft.com/office/drawing/2014/main" id="{991B25E9-6F7C-029A-0179-BB9055E7341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214976" y="4362412"/>
            <a:ext cx="1730679" cy="151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13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ACFE75F-6C66-B428-072C-657B732CB6D1}"/>
              </a:ext>
            </a:extLst>
          </p:cNvPr>
          <p:cNvSpPr txBox="1"/>
          <p:nvPr/>
        </p:nvSpPr>
        <p:spPr>
          <a:xfrm>
            <a:off x="363415" y="993605"/>
            <a:ext cx="295421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s-CO" sz="1800" b="1" i="0">
                <a:effectLst/>
                <a:latin typeface="+mn-lt"/>
              </a:rPr>
              <a:t>ACTIVIDAD 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800" b="1" i="0">
                <a:effectLst/>
                <a:latin typeface="+mn-lt"/>
              </a:rPr>
              <a:t>IDENTIFICANDO LAS CARGAS</a:t>
            </a:r>
          </a:p>
          <a:p>
            <a:pPr fontAlgn="t">
              <a:lnSpc>
                <a:spcPct val="100000"/>
              </a:lnSpc>
              <a:buNone/>
            </a:pPr>
            <a:endParaRPr lang="es-CO" sz="1800" b="1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800" b="0" i="0">
                <a:effectLst/>
                <a:latin typeface="+mn-lt"/>
              </a:rPr>
              <a:t>Observe las imágenes presentadas.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800" b="0" i="0">
                <a:effectLst/>
                <a:latin typeface="+mn-lt"/>
              </a:rPr>
              <a:t>Para cada caso identifique:</a:t>
            </a:r>
          </a:p>
          <a:p>
            <a:pPr marL="342900" lvl="0" indent="-342900" fontAlgn="t">
              <a:lnSpc>
                <a:spcPct val="100000"/>
              </a:lnSpc>
              <a:buFont typeface="+mj-lt"/>
              <a:buAutoNum type="arabicPeriod"/>
            </a:pPr>
            <a:r>
              <a:rPr lang="es-CO" sz="1800" b="0" i="0">
                <a:effectLst/>
                <a:latin typeface="+mn-lt"/>
              </a:rPr>
              <a:t>Cargas muertas.</a:t>
            </a:r>
          </a:p>
          <a:p>
            <a:pPr marL="342900" lvl="0" indent="-342900" fontAlgn="t">
              <a:lnSpc>
                <a:spcPct val="100000"/>
              </a:lnSpc>
              <a:buFont typeface="+mj-lt"/>
              <a:buAutoNum type="arabicPeriod"/>
            </a:pPr>
            <a:r>
              <a:rPr lang="es-CO" sz="1800" b="0" i="0">
                <a:effectLst/>
                <a:latin typeface="+mn-lt"/>
              </a:rPr>
              <a:t>Cargas vivas.</a:t>
            </a:r>
          </a:p>
          <a:p>
            <a:pPr marL="342900" lvl="0" indent="-342900" fontAlgn="t">
              <a:lnSpc>
                <a:spcPct val="100000"/>
              </a:lnSpc>
              <a:buFont typeface="+mj-lt"/>
              <a:buAutoNum type="arabicPeriod"/>
            </a:pPr>
            <a:r>
              <a:rPr lang="es-CO" sz="1800" b="0" i="0">
                <a:effectLst/>
                <a:latin typeface="+mn-lt"/>
              </a:rPr>
              <a:t>Cargas ambientales.</a:t>
            </a:r>
          </a:p>
          <a:p>
            <a:pPr lvl="0" fontAlgn="t">
              <a:lnSpc>
                <a:spcPct val="100000"/>
              </a:lnSpc>
            </a:pPr>
            <a:endParaRPr lang="es-CO" sz="1800" b="0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800" b="1" i="0">
                <a:effectLst/>
                <a:latin typeface="+mn-lt"/>
              </a:rPr>
              <a:t>Ejemplos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800" b="0" i="0">
                <a:effectLst/>
                <a:latin typeface="+mn-lt"/>
              </a:rPr>
              <a:t>Aula universitaria.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800" b="0" i="0">
                <a:effectLst/>
                <a:latin typeface="+mn-lt"/>
              </a:rPr>
              <a:t>Biblioteca.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800" b="0" i="0">
                <a:effectLst/>
                <a:latin typeface="+mn-lt"/>
              </a:rPr>
              <a:t>Estadio.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800" b="0" i="0">
                <a:effectLst/>
                <a:latin typeface="+mn-lt"/>
              </a:rPr>
              <a:t>Cubierta industrial.</a:t>
            </a:r>
            <a:endParaRPr lang="es-CO" sz="1800" b="0" i="0">
              <a:effectLst/>
              <a:latin typeface="Segoe UI" panose="020B0502040204020203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D9E9E85-62E7-76BE-2236-0AFB34DCBA24}"/>
              </a:ext>
            </a:extLst>
          </p:cNvPr>
          <p:cNvSpPr txBox="1"/>
          <p:nvPr/>
        </p:nvSpPr>
        <p:spPr>
          <a:xfrm>
            <a:off x="363415" y="5229787"/>
            <a:ext cx="29542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s-CO" sz="1800" b="1" i="0">
                <a:effectLst/>
                <a:latin typeface="+mn-lt"/>
              </a:rPr>
              <a:t>Discusión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800" b="0" i="0">
                <a:effectLst/>
                <a:latin typeface="+mn-lt"/>
              </a:rPr>
              <a:t>¿Qué cargas pueden cambiar durante la vida útil del edificio?</a:t>
            </a:r>
            <a:endParaRPr lang="es-CO" sz="1800" b="0" i="0">
              <a:effectLst/>
              <a:latin typeface="Segoe UI" panose="020B0502040204020203" pitchFamily="34" charset="0"/>
            </a:endParaRPr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A2E0F5E7-BBC2-9B1E-683F-E8BC8B5DB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10</a:t>
            </a:fld>
            <a:endParaRPr lang="es-CO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3D1CC1-7BA3-64C6-4746-63FAFAC5F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677" y="1426691"/>
            <a:ext cx="7297616" cy="25842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A3F14C-18C5-F3B8-2368-CC1A7FE06AC8}"/>
              </a:ext>
            </a:extLst>
          </p:cNvPr>
          <p:cNvSpPr txBox="1"/>
          <p:nvPr/>
        </p:nvSpPr>
        <p:spPr>
          <a:xfrm>
            <a:off x="3667991" y="4142509"/>
            <a:ext cx="2947553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</a:rPr>
              <a:t>Carga </a:t>
            </a:r>
            <a:r>
              <a:rPr lang="en-US" err="1">
                <a:ea typeface="+mn-lt"/>
                <a:cs typeface="+mn-lt"/>
              </a:rPr>
              <a:t>muerta</a:t>
            </a:r>
            <a:r>
              <a:rPr lang="en-US">
                <a:ea typeface="+mn-lt"/>
                <a:cs typeface="+mn-lt"/>
              </a:rPr>
              <a:t>:</a:t>
            </a:r>
            <a:endParaRPr lang="en-US"/>
          </a:p>
          <a:p>
            <a:endParaRPr lang="en-US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</a:rPr>
              <a:t>Peso de la </a:t>
            </a:r>
            <a:r>
              <a:rPr lang="en-US" err="1">
                <a:ea typeface="+mn-lt"/>
                <a:cs typeface="+mn-lt"/>
              </a:rPr>
              <a:t>estructura</a:t>
            </a:r>
            <a:r>
              <a:rPr lang="en-US">
                <a:ea typeface="+mn-lt"/>
                <a:cs typeface="+mn-lt"/>
              </a:rPr>
              <a:t>.</a:t>
            </a:r>
            <a:endParaRPr lang="en-US"/>
          </a:p>
          <a:p>
            <a:endParaRPr lang="en-US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</a:rPr>
              <a:t>Piso, </a:t>
            </a:r>
            <a:r>
              <a:rPr lang="en-US" err="1">
                <a:ea typeface="+mn-lt"/>
                <a:cs typeface="+mn-lt"/>
              </a:rPr>
              <a:t>techo</a:t>
            </a:r>
            <a:r>
              <a:rPr lang="en-US">
                <a:ea typeface="+mn-lt"/>
                <a:cs typeface="+mn-lt"/>
              </a:rPr>
              <a:t>, </a:t>
            </a:r>
            <a:r>
              <a:rPr lang="en-US" err="1">
                <a:ea typeface="+mn-lt"/>
                <a:cs typeface="+mn-lt"/>
              </a:rPr>
              <a:t>paredes</a:t>
            </a:r>
            <a:r>
              <a:rPr lang="en-US">
                <a:ea typeface="+mn-lt"/>
                <a:cs typeface="+mn-lt"/>
              </a:rPr>
              <a:t>.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endParaRPr lang="en-US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</a:rPr>
              <a:t>Mesas, </a:t>
            </a:r>
            <a:r>
              <a:rPr lang="en-US" err="1">
                <a:ea typeface="+mn-lt"/>
                <a:cs typeface="+mn-lt"/>
              </a:rPr>
              <a:t>sillas</a:t>
            </a:r>
            <a:r>
              <a:rPr lang="en-US">
                <a:ea typeface="+mn-lt"/>
                <a:cs typeface="+mn-lt"/>
              </a:rPr>
              <a:t> y </a:t>
            </a:r>
            <a:r>
              <a:rPr lang="en-US" err="1">
                <a:ea typeface="+mn-lt"/>
                <a:cs typeface="+mn-lt"/>
              </a:rPr>
              <a:t>elementos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fijos</a:t>
            </a:r>
            <a:r>
              <a:rPr lang="en-US">
                <a:ea typeface="+mn-lt"/>
                <a:cs typeface="+mn-lt"/>
              </a:rPr>
              <a:t>.</a:t>
            </a: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pPr algn="l"/>
            <a:endParaRPr lang="en-US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9BB7CF-0658-3698-72FC-FF2BB9505D54}"/>
              </a:ext>
            </a:extLst>
          </p:cNvPr>
          <p:cNvSpPr txBox="1"/>
          <p:nvPr/>
        </p:nvSpPr>
        <p:spPr>
          <a:xfrm>
            <a:off x="6386946" y="990600"/>
            <a:ext cx="221672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AULA UNIVERSITARIA</a:t>
            </a:r>
            <a:endParaRPr lang="en-US" b="1">
              <a:ea typeface="Calibri"/>
              <a:cs typeface="Calibri"/>
            </a:endParaRPr>
          </a:p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8E55F2-85D8-D118-2492-4390795461D1}"/>
              </a:ext>
            </a:extLst>
          </p:cNvPr>
          <p:cNvSpPr txBox="1"/>
          <p:nvPr/>
        </p:nvSpPr>
        <p:spPr>
          <a:xfrm>
            <a:off x="6643254" y="4149436"/>
            <a:ext cx="3002974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</a:rPr>
              <a:t>Carga viva:</a:t>
            </a:r>
            <a:endParaRPr lang="en-US">
              <a:ea typeface="Calibri"/>
              <a:cs typeface="Calibri"/>
            </a:endParaRPr>
          </a:p>
          <a:p>
            <a:endParaRPr lang="en-US"/>
          </a:p>
          <a:p>
            <a:r>
              <a:rPr lang="en-US" err="1">
                <a:ea typeface="+mn-lt"/>
                <a:cs typeface="+mn-lt"/>
              </a:rPr>
              <a:t>Estudiantes</a:t>
            </a:r>
            <a:r>
              <a:rPr lang="en-US">
                <a:ea typeface="+mn-lt"/>
                <a:cs typeface="+mn-lt"/>
              </a:rPr>
              <a:t> y </a:t>
            </a:r>
            <a:r>
              <a:rPr lang="en-US" err="1">
                <a:ea typeface="+mn-lt"/>
                <a:cs typeface="+mn-lt"/>
              </a:rPr>
              <a:t>profesores</a:t>
            </a:r>
            <a:r>
              <a:rPr lang="en-US">
                <a:ea typeface="+mn-lt"/>
                <a:cs typeface="+mn-lt"/>
              </a:rPr>
              <a:t>.</a:t>
            </a:r>
            <a:endParaRPr lang="en-US"/>
          </a:p>
          <a:p>
            <a:r>
              <a:rPr lang="en-US">
                <a:ea typeface="+mn-lt"/>
                <a:cs typeface="+mn-lt"/>
              </a:rPr>
              <a:t>Personas </a:t>
            </a:r>
            <a:r>
              <a:rPr lang="en-US" err="1">
                <a:ea typeface="+mn-lt"/>
                <a:cs typeface="+mn-lt"/>
              </a:rPr>
              <a:t>moviéndose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dentro</a:t>
            </a:r>
            <a:r>
              <a:rPr lang="en-US">
                <a:ea typeface="+mn-lt"/>
                <a:cs typeface="+mn-lt"/>
              </a:rPr>
              <a:t> del aula.</a:t>
            </a:r>
            <a:endParaRPr lang="en-US"/>
          </a:p>
          <a:p>
            <a:r>
              <a:rPr lang="en-US" err="1">
                <a:ea typeface="+mn-lt"/>
                <a:cs typeface="+mn-lt"/>
              </a:rPr>
              <a:t>Mobiliario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que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puede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cambiar</a:t>
            </a:r>
            <a:r>
              <a:rPr lang="en-US">
                <a:ea typeface="+mn-lt"/>
                <a:cs typeface="+mn-lt"/>
              </a:rPr>
              <a:t> de </a:t>
            </a:r>
            <a:r>
              <a:rPr lang="en-US" err="1">
                <a:ea typeface="+mn-lt"/>
                <a:cs typeface="+mn-lt"/>
              </a:rPr>
              <a:t>posición</a:t>
            </a:r>
            <a:r>
              <a:rPr lang="en-US">
                <a:ea typeface="+mn-lt"/>
                <a:cs typeface="+mn-lt"/>
              </a:rPr>
              <a:t>.</a:t>
            </a:r>
            <a:endParaRPr lang="en-US"/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95E8D5-E214-2EFB-1157-04C4C4C1D051}"/>
              </a:ext>
            </a:extLst>
          </p:cNvPr>
          <p:cNvSpPr txBox="1"/>
          <p:nvPr/>
        </p:nvSpPr>
        <p:spPr>
          <a:xfrm>
            <a:off x="9632373" y="4132118"/>
            <a:ext cx="2531916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</a:rPr>
              <a:t>Carga </a:t>
            </a:r>
            <a:r>
              <a:rPr lang="en-US" err="1">
                <a:ea typeface="+mn-lt"/>
                <a:cs typeface="+mn-lt"/>
              </a:rPr>
              <a:t>ambiental</a:t>
            </a:r>
            <a:r>
              <a:rPr lang="en-US">
                <a:ea typeface="+mn-lt"/>
                <a:cs typeface="+mn-lt"/>
              </a:rPr>
              <a:t>:</a:t>
            </a:r>
          </a:p>
          <a:p>
            <a:endParaRPr lang="en-US"/>
          </a:p>
          <a:p>
            <a:r>
              <a:rPr lang="en-US">
                <a:ea typeface="+mn-lt"/>
                <a:cs typeface="+mn-lt"/>
              </a:rPr>
              <a:t>Viento.</a:t>
            </a:r>
            <a:endParaRPr lang="en-US"/>
          </a:p>
          <a:p>
            <a:endParaRPr lang="en-US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</a:rPr>
              <a:t>Lluvia.</a:t>
            </a:r>
            <a:endParaRPr lang="en-US"/>
          </a:p>
          <a:p>
            <a:r>
              <a:rPr lang="en-US" err="1">
                <a:ea typeface="+mn-lt"/>
                <a:cs typeface="+mn-lt"/>
              </a:rPr>
              <a:t>Temperatura</a:t>
            </a:r>
            <a:r>
              <a:rPr lang="en-US">
                <a:ea typeface="+mn-lt"/>
                <a:cs typeface="+mn-lt"/>
              </a:rPr>
              <a:t> y </a:t>
            </a:r>
            <a:r>
              <a:rPr lang="en-US" err="1">
                <a:ea typeface="+mn-lt"/>
                <a:cs typeface="+mn-lt"/>
              </a:rPr>
              <a:t>cambios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climáticos</a:t>
            </a:r>
            <a:r>
              <a:rPr lang="en-US">
                <a:ea typeface="+mn-lt"/>
                <a:cs typeface="+mn-lt"/>
              </a:rPr>
              <a:t>.</a:t>
            </a:r>
            <a:endParaRPr lang="en-US"/>
          </a:p>
          <a:p>
            <a:endParaRPr lang="en-US"/>
          </a:p>
          <a:p>
            <a:endParaRPr lang="en-US"/>
          </a:p>
          <a:p>
            <a:pPr algn="l"/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3929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264795-E044-1821-3661-D4227BAB9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11</a:t>
            </a:fld>
            <a:endParaRPr lang="es-CO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A1C601-F3ED-C880-03FB-A0A14242F44F}"/>
              </a:ext>
            </a:extLst>
          </p:cNvPr>
          <p:cNvSpPr txBox="1"/>
          <p:nvPr/>
        </p:nvSpPr>
        <p:spPr>
          <a:xfrm>
            <a:off x="365342" y="1064782"/>
            <a:ext cx="316992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O" sz="1800" b="1" i="0" u="none" strike="noStrike" baseline="0">
                <a:solidFill>
                  <a:srgbClr val="000000"/>
                </a:solidFill>
                <a:latin typeface="Calibri"/>
              </a:rPr>
              <a:t>IDENTIFICANDO LAS CARGAS</a:t>
            </a:r>
            <a:r>
              <a:rPr sz="1800" b="0" i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​</a:t>
            </a:r>
            <a:endParaRPr lang="en-US"/>
          </a:p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8281B1-1E07-E3E1-AD5E-538548A21F56}"/>
              </a:ext>
            </a:extLst>
          </p:cNvPr>
          <p:cNvSpPr txBox="1"/>
          <p:nvPr/>
        </p:nvSpPr>
        <p:spPr>
          <a:xfrm>
            <a:off x="6238240" y="949960"/>
            <a:ext cx="14528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BIBLIOTECA</a:t>
            </a:r>
            <a:endParaRPr lang="en-US" b="1">
              <a:ea typeface="Calibri"/>
              <a:cs typeface="Calibri"/>
            </a:endParaRPr>
          </a:p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08CCDE-DF0C-0A14-F24E-172CB13FF8A9}"/>
              </a:ext>
            </a:extLst>
          </p:cNvPr>
          <p:cNvSpPr txBox="1"/>
          <p:nvPr/>
        </p:nvSpPr>
        <p:spPr>
          <a:xfrm>
            <a:off x="365342" y="1650861"/>
            <a:ext cx="3180080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Carga </a:t>
            </a:r>
            <a:r>
              <a:rPr lang="en-US" b="1" err="1"/>
              <a:t>muerta</a:t>
            </a:r>
            <a:r>
              <a:rPr lang="en-US" b="1"/>
              <a:t>: </a:t>
            </a:r>
            <a:endParaRPr lang="en-US" b="1">
              <a:ea typeface="Calibri"/>
              <a:cs typeface="Calibri"/>
            </a:endParaRPr>
          </a:p>
          <a:p>
            <a:r>
              <a:rPr lang="en-US" err="1"/>
              <a:t>Estructura</a:t>
            </a:r>
            <a:r>
              <a:rPr lang="en-US"/>
              <a:t>, </a:t>
            </a:r>
            <a:r>
              <a:rPr lang="en-US" err="1"/>
              <a:t>pisos</a:t>
            </a:r>
            <a:r>
              <a:rPr lang="en-US"/>
              <a:t> y </a:t>
            </a:r>
            <a:r>
              <a:rPr lang="en-US" err="1"/>
              <a:t>paredes</a:t>
            </a:r>
            <a:r>
              <a:rPr lang="en-US"/>
              <a:t>. </a:t>
            </a:r>
            <a:endParaRPr lang="en-US">
              <a:ea typeface="Calibri"/>
              <a:cs typeface="Calibri"/>
            </a:endParaRPr>
          </a:p>
          <a:p>
            <a:r>
              <a:rPr lang="en-US" err="1"/>
              <a:t>Estanterías</a:t>
            </a:r>
            <a:r>
              <a:rPr lang="en-US"/>
              <a:t> </a:t>
            </a:r>
            <a:r>
              <a:rPr lang="en-US" err="1"/>
              <a:t>fijas</a:t>
            </a:r>
            <a:r>
              <a:rPr lang="en-US"/>
              <a:t>.</a:t>
            </a:r>
            <a:endParaRPr lang="en-US">
              <a:ea typeface="Calibri"/>
              <a:cs typeface="Calibri"/>
            </a:endParaRPr>
          </a:p>
          <a:p>
            <a:r>
              <a:rPr lang="en-US" err="1"/>
              <a:t>Elementos</a:t>
            </a:r>
            <a:r>
              <a:rPr lang="en-US"/>
              <a:t> </a:t>
            </a:r>
            <a:r>
              <a:rPr lang="en-US" err="1"/>
              <a:t>permanentes</a:t>
            </a:r>
            <a:r>
              <a:rPr lang="en-US"/>
              <a:t>. </a:t>
            </a:r>
            <a:endParaRPr lang="en-US">
              <a:ea typeface="Calibri"/>
              <a:cs typeface="Calibri"/>
            </a:endParaRPr>
          </a:p>
          <a:p>
            <a:endParaRPr lang="en-US"/>
          </a:p>
          <a:p>
            <a:r>
              <a:rPr lang="en-US" b="1"/>
              <a:t>Carga viva: Personas. </a:t>
            </a:r>
            <a:endParaRPr lang="en-US" b="1">
              <a:ea typeface="Calibri"/>
              <a:cs typeface="Calibri"/>
            </a:endParaRPr>
          </a:p>
          <a:p>
            <a:r>
              <a:rPr lang="en-US"/>
              <a:t>Mesas y </a:t>
            </a:r>
            <a:r>
              <a:rPr lang="en-US" err="1"/>
              <a:t>sillas</a:t>
            </a:r>
            <a:r>
              <a:rPr lang="en-US"/>
              <a:t> </a:t>
            </a:r>
            <a:r>
              <a:rPr lang="en-US" err="1"/>
              <a:t>móviles</a:t>
            </a:r>
            <a:r>
              <a:rPr lang="en-US"/>
              <a:t>. 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Libros </a:t>
            </a:r>
            <a:r>
              <a:rPr lang="en-US" err="1"/>
              <a:t>que</a:t>
            </a:r>
            <a:r>
              <a:rPr lang="en-US"/>
              <a:t> </a:t>
            </a:r>
            <a:r>
              <a:rPr lang="en-US" err="1"/>
              <a:t>pueden</a:t>
            </a:r>
            <a:r>
              <a:rPr lang="en-US"/>
              <a:t> </a:t>
            </a:r>
            <a:r>
              <a:rPr lang="en-US" err="1"/>
              <a:t>aumentar</a:t>
            </a:r>
            <a:r>
              <a:rPr lang="en-US"/>
              <a:t> o </a:t>
            </a:r>
            <a:r>
              <a:rPr lang="en-US" err="1"/>
              <a:t>disminuir</a:t>
            </a:r>
            <a:r>
              <a:rPr lang="en-US"/>
              <a:t>.</a:t>
            </a:r>
            <a:endParaRPr lang="en-US">
              <a:ea typeface="Calibri"/>
              <a:cs typeface="Calibri"/>
            </a:endParaRPr>
          </a:p>
          <a:p>
            <a:endParaRPr lang="en-US"/>
          </a:p>
          <a:p>
            <a:r>
              <a:rPr lang="en-US" b="1"/>
              <a:t>Carga </a:t>
            </a:r>
            <a:r>
              <a:rPr lang="en-US" b="1" err="1"/>
              <a:t>ambiental</a:t>
            </a:r>
            <a:r>
              <a:rPr lang="en-US" b="1"/>
              <a:t>: </a:t>
            </a:r>
            <a:endParaRPr lang="en-US" b="1">
              <a:ea typeface="Calibri"/>
              <a:cs typeface="Calibri"/>
            </a:endParaRPr>
          </a:p>
          <a:p>
            <a:r>
              <a:rPr lang="en-US"/>
              <a:t>Viento.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Lluvia.</a:t>
            </a:r>
            <a:endParaRPr lang="en-US">
              <a:ea typeface="Calibri"/>
              <a:cs typeface="Calibri"/>
            </a:endParaRPr>
          </a:p>
          <a:p>
            <a:r>
              <a:rPr lang="en-US" err="1"/>
              <a:t>Cambios</a:t>
            </a:r>
            <a:r>
              <a:rPr lang="en-US"/>
              <a:t> de </a:t>
            </a:r>
            <a:r>
              <a:rPr lang="en-US" err="1"/>
              <a:t>temperatura</a:t>
            </a:r>
            <a:r>
              <a:rPr lang="en-US"/>
              <a:t>.</a:t>
            </a:r>
            <a:endParaRPr lang="en-US">
              <a:ea typeface="Calibri"/>
              <a:cs typeface="Calibri"/>
            </a:endParaRPr>
          </a:p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F42711-0B62-F2BC-B0AD-3622B19AB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075" y="1277750"/>
            <a:ext cx="6990230" cy="461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121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EE75E3-0E75-FC7E-E08A-09C24959D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12</a:t>
            </a:fld>
            <a:endParaRPr lang="es-CO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F6DD9B-F7ED-9D86-45A4-796EA8B8FD50}"/>
              </a:ext>
            </a:extLst>
          </p:cNvPr>
          <p:cNvSpPr txBox="1"/>
          <p:nvPr/>
        </p:nvSpPr>
        <p:spPr>
          <a:xfrm>
            <a:off x="281835" y="1255904"/>
            <a:ext cx="3034632" cy="6596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O" sz="1800" b="1" i="0" u="none" strike="noStrike" baseline="0">
                <a:solidFill>
                  <a:srgbClr val="000000"/>
                </a:solidFill>
                <a:latin typeface="Calibri"/>
              </a:rPr>
              <a:t>IDENTIFICANDO LAS CARGAS</a:t>
            </a:r>
            <a:r>
              <a:rPr lang="en-US" sz="1800" b="0" i="0" u="none" strike="noStrike" baseline="0">
                <a:solidFill>
                  <a:srgbClr val="000000"/>
                </a:solidFill>
                <a:latin typeface="Calibri"/>
              </a:rPr>
              <a:t>​</a:t>
            </a:r>
            <a:r>
              <a:rPr sz="1800" b="0" i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​</a:t>
            </a:r>
            <a:endParaRPr lang="en-US"/>
          </a:p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F08F29-7535-9167-E576-7A94D7E8C98A}"/>
              </a:ext>
            </a:extLst>
          </p:cNvPr>
          <p:cNvSpPr txBox="1"/>
          <p:nvPr/>
        </p:nvSpPr>
        <p:spPr>
          <a:xfrm>
            <a:off x="281836" y="1715095"/>
            <a:ext cx="3957053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Carga </a:t>
            </a:r>
            <a:r>
              <a:rPr lang="en-US" b="1" err="1"/>
              <a:t>muerta</a:t>
            </a:r>
            <a:r>
              <a:rPr lang="en-US" b="1"/>
              <a:t>: </a:t>
            </a:r>
            <a:endParaRPr lang="en-US" b="1">
              <a:ea typeface="Calibri"/>
              <a:cs typeface="Calibri"/>
            </a:endParaRPr>
          </a:p>
          <a:p>
            <a:r>
              <a:rPr lang="en-US" err="1"/>
              <a:t>Gradas</a:t>
            </a:r>
            <a:r>
              <a:rPr lang="en-US"/>
              <a:t>.</a:t>
            </a:r>
            <a:endParaRPr lang="en-US">
              <a:ea typeface="Calibri"/>
              <a:cs typeface="Calibri"/>
            </a:endParaRPr>
          </a:p>
          <a:p>
            <a:r>
              <a:rPr lang="en-US" err="1"/>
              <a:t>Cubierta</a:t>
            </a:r>
            <a:r>
              <a:rPr lang="en-US"/>
              <a:t>. 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Columnas y </a:t>
            </a:r>
            <a:r>
              <a:rPr lang="en-US" err="1"/>
              <a:t>estructura</a:t>
            </a:r>
            <a:r>
              <a:rPr lang="en-US"/>
              <a:t>. </a:t>
            </a:r>
            <a:endParaRPr lang="en-US">
              <a:ea typeface="Calibri"/>
              <a:cs typeface="Calibri"/>
            </a:endParaRPr>
          </a:p>
          <a:p>
            <a:endParaRPr lang="en-US"/>
          </a:p>
          <a:p>
            <a:r>
              <a:rPr lang="en-US" b="1"/>
              <a:t>Carga viva: </a:t>
            </a:r>
            <a:endParaRPr lang="en-US" b="1">
              <a:ea typeface="Calibri"/>
              <a:cs typeface="Calibri"/>
            </a:endParaRPr>
          </a:p>
          <a:p>
            <a:r>
              <a:rPr lang="en-US" err="1"/>
              <a:t>Espectadores</a:t>
            </a:r>
            <a:r>
              <a:rPr lang="en-US"/>
              <a:t>. </a:t>
            </a:r>
          </a:p>
          <a:p>
            <a:r>
              <a:rPr lang="en-US" err="1"/>
              <a:t>Deportistas</a:t>
            </a:r>
            <a:r>
              <a:rPr lang="en-US"/>
              <a:t>. 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Personal del </a:t>
            </a:r>
            <a:r>
              <a:rPr lang="en-US" err="1"/>
              <a:t>estadio</a:t>
            </a:r>
            <a:r>
              <a:rPr lang="en-US"/>
              <a:t>.</a:t>
            </a:r>
            <a:endParaRPr lang="en-US">
              <a:ea typeface="Calibri"/>
              <a:cs typeface="Calibri"/>
            </a:endParaRPr>
          </a:p>
          <a:p>
            <a:endParaRPr lang="en-US" b="1"/>
          </a:p>
          <a:p>
            <a:r>
              <a:rPr lang="en-US" b="1"/>
              <a:t>Carga </a:t>
            </a:r>
            <a:r>
              <a:rPr lang="en-US" b="1" err="1"/>
              <a:t>ambiental</a:t>
            </a:r>
            <a:r>
              <a:rPr lang="en-US" b="1"/>
              <a:t>: </a:t>
            </a:r>
            <a:endParaRPr lang="en-US" b="1">
              <a:ea typeface="Calibri"/>
              <a:cs typeface="Calibri"/>
            </a:endParaRPr>
          </a:p>
          <a:p>
            <a:r>
              <a:rPr lang="en-US"/>
              <a:t>Viento </a:t>
            </a:r>
            <a:r>
              <a:rPr lang="en-US" err="1"/>
              <a:t>sobre</a:t>
            </a:r>
            <a:r>
              <a:rPr lang="en-US"/>
              <a:t> la </a:t>
            </a:r>
            <a:r>
              <a:rPr lang="en-US" err="1"/>
              <a:t>cubierta</a:t>
            </a:r>
            <a:r>
              <a:rPr lang="en-US"/>
              <a:t>. 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Lluvia. </a:t>
            </a:r>
            <a:endParaRPr lang="en-US">
              <a:ea typeface="Calibri"/>
              <a:cs typeface="Calibri"/>
            </a:endParaRPr>
          </a:p>
          <a:p>
            <a:r>
              <a:rPr lang="en-US" err="1"/>
              <a:t>Posibles</a:t>
            </a:r>
            <a:r>
              <a:rPr lang="en-US"/>
              <a:t> </a:t>
            </a:r>
            <a:r>
              <a:rPr lang="en-US" err="1"/>
              <a:t>cambios</a:t>
            </a:r>
            <a:r>
              <a:rPr lang="en-US"/>
              <a:t> de </a:t>
            </a:r>
            <a:r>
              <a:rPr lang="en-US" err="1"/>
              <a:t>temperatura</a:t>
            </a:r>
            <a:r>
              <a:rPr lang="en-US"/>
              <a:t>. </a:t>
            </a:r>
            <a:endParaRPr lang="en-US">
              <a:ea typeface="Calibri"/>
              <a:cs typeface="Calibri"/>
            </a:endParaRPr>
          </a:p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A8A997-47B7-BB19-041C-6610F5067614}"/>
              </a:ext>
            </a:extLst>
          </p:cNvPr>
          <p:cNvSpPr txBox="1"/>
          <p:nvPr/>
        </p:nvSpPr>
        <p:spPr>
          <a:xfrm>
            <a:off x="6443579" y="942751"/>
            <a:ext cx="121652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ea typeface="+mn-lt"/>
                <a:cs typeface="+mn-lt"/>
              </a:rPr>
              <a:t>ESTADIO</a:t>
            </a:r>
            <a:endParaRPr lang="en-US" b="1">
              <a:ea typeface="Calibri"/>
              <a:cs typeface="Calibri"/>
            </a:endParaRPr>
          </a:p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33BC86-292D-FD4F-3B92-4EEAE1289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2460" y="1411941"/>
            <a:ext cx="6782759" cy="42582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F70ABC-A926-5B3F-8CAD-20F253D7C434}"/>
              </a:ext>
            </a:extLst>
          </p:cNvPr>
          <p:cNvSpPr txBox="1"/>
          <p:nvPr/>
        </p:nvSpPr>
        <p:spPr>
          <a:xfrm>
            <a:off x="4687019" y="5671868"/>
            <a:ext cx="60960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Estadio Santiago Bernabéu</a:t>
            </a:r>
            <a:r>
              <a:rPr lang="en-US"/>
              <a:t>, ubicado en Madrid, España, sede del Real Madrid.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652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D78298-59F0-D475-3CCB-64871B8F5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13</a:t>
            </a:fld>
            <a:endParaRPr lang="es-CO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4E3FAC-241F-8378-A2F6-6759E126067A}"/>
              </a:ext>
            </a:extLst>
          </p:cNvPr>
          <p:cNvSpPr txBox="1"/>
          <p:nvPr/>
        </p:nvSpPr>
        <p:spPr>
          <a:xfrm>
            <a:off x="6096000" y="929640"/>
            <a:ext cx="3921760" cy="6666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ea typeface="+mn-lt"/>
                <a:cs typeface="+mn-lt"/>
              </a:rPr>
              <a:t>CUBIERTA INDUSTRIAL</a:t>
            </a:r>
            <a:endParaRPr lang="en-US" b="1">
              <a:ea typeface="Calibri"/>
              <a:cs typeface="Calibri"/>
            </a:endParaRPr>
          </a:p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CD8E4A-6BB5-D446-0932-22D1F5AF4EBC}"/>
              </a:ext>
            </a:extLst>
          </p:cNvPr>
          <p:cNvSpPr txBox="1"/>
          <p:nvPr/>
        </p:nvSpPr>
        <p:spPr>
          <a:xfrm>
            <a:off x="292274" y="1075777"/>
            <a:ext cx="303784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O" sz="1800" b="1" i="0" u="none" strike="noStrike" baseline="0">
                <a:solidFill>
                  <a:srgbClr val="000000"/>
                </a:solidFill>
                <a:latin typeface="Calibri"/>
              </a:rPr>
              <a:t>IDENTIFICANDO LAS CARGAS</a:t>
            </a:r>
            <a:r>
              <a:rPr lang="en-US" sz="1800" b="0" i="0" u="none" strike="noStrike" baseline="0">
                <a:solidFill>
                  <a:srgbClr val="000000"/>
                </a:solidFill>
                <a:latin typeface="Calibri"/>
              </a:rPr>
              <a:t>​​</a:t>
            </a:r>
            <a:r>
              <a:rPr sz="1800" b="0" i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​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FB8BB5-CFB2-87D8-1DC0-4A2738F53393}"/>
              </a:ext>
            </a:extLst>
          </p:cNvPr>
          <p:cNvSpPr txBox="1"/>
          <p:nvPr/>
        </p:nvSpPr>
        <p:spPr>
          <a:xfrm>
            <a:off x="292274" y="1599226"/>
            <a:ext cx="3921760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Carga </a:t>
            </a:r>
            <a:r>
              <a:rPr lang="en-US" b="1" err="1"/>
              <a:t>muerta</a:t>
            </a:r>
            <a:r>
              <a:rPr lang="en-US" b="1"/>
              <a:t>: </a:t>
            </a:r>
            <a:endParaRPr lang="en-US" b="1">
              <a:ea typeface="Calibri"/>
              <a:cs typeface="Calibri"/>
            </a:endParaRPr>
          </a:p>
          <a:p>
            <a:r>
              <a:rPr lang="en-US"/>
              <a:t>Peso de la </a:t>
            </a:r>
            <a:r>
              <a:rPr lang="en-US" err="1"/>
              <a:t>cubierta</a:t>
            </a:r>
            <a:r>
              <a:rPr lang="en-US"/>
              <a:t>. </a:t>
            </a:r>
            <a:endParaRPr lang="en-US">
              <a:ea typeface="Calibri"/>
              <a:cs typeface="Calibri"/>
            </a:endParaRPr>
          </a:p>
          <a:p>
            <a:r>
              <a:rPr lang="en-US" err="1"/>
              <a:t>Estructura</a:t>
            </a:r>
            <a:r>
              <a:rPr lang="en-US"/>
              <a:t> </a:t>
            </a:r>
            <a:r>
              <a:rPr lang="en-US" err="1"/>
              <a:t>metálica</a:t>
            </a:r>
            <a:r>
              <a:rPr lang="en-US"/>
              <a:t>. </a:t>
            </a:r>
            <a:endParaRPr lang="en-US">
              <a:ea typeface="Calibri"/>
              <a:cs typeface="Calibri"/>
            </a:endParaRPr>
          </a:p>
          <a:p>
            <a:r>
              <a:rPr lang="en-US" err="1"/>
              <a:t>Elementos</a:t>
            </a:r>
            <a:r>
              <a:rPr lang="en-US"/>
              <a:t> </a:t>
            </a:r>
            <a:r>
              <a:rPr lang="en-US" err="1"/>
              <a:t>permanentes</a:t>
            </a:r>
            <a:r>
              <a:rPr lang="en-US"/>
              <a:t>. </a:t>
            </a:r>
            <a:endParaRPr lang="en-US">
              <a:ea typeface="Calibri"/>
              <a:cs typeface="Calibri"/>
            </a:endParaRPr>
          </a:p>
          <a:p>
            <a:endParaRPr lang="en-US"/>
          </a:p>
          <a:p>
            <a:r>
              <a:rPr lang="en-US" b="1"/>
              <a:t>Carga viva: </a:t>
            </a:r>
            <a:endParaRPr lang="en-US" b="1">
              <a:ea typeface="Calibri"/>
              <a:cs typeface="Calibri"/>
            </a:endParaRPr>
          </a:p>
          <a:p>
            <a:r>
              <a:rPr lang="en-US"/>
              <a:t>Personas </a:t>
            </a:r>
            <a:r>
              <a:rPr lang="en-US" err="1"/>
              <a:t>que</a:t>
            </a:r>
            <a:r>
              <a:rPr lang="en-US"/>
              <a:t> </a:t>
            </a:r>
            <a:r>
              <a:rPr lang="en-US" err="1"/>
              <a:t>realizan</a:t>
            </a:r>
            <a:r>
              <a:rPr lang="en-US"/>
              <a:t> </a:t>
            </a:r>
            <a:r>
              <a:rPr lang="en-US" err="1"/>
              <a:t>mantenimiento</a:t>
            </a:r>
            <a:r>
              <a:rPr lang="en-US"/>
              <a:t>. </a:t>
            </a:r>
            <a:endParaRPr lang="en-US">
              <a:ea typeface="Calibri"/>
              <a:cs typeface="Calibri"/>
            </a:endParaRPr>
          </a:p>
          <a:p>
            <a:r>
              <a:rPr lang="en-US" err="1"/>
              <a:t>Equipos</a:t>
            </a:r>
            <a:r>
              <a:rPr lang="en-US"/>
              <a:t> </a:t>
            </a:r>
            <a:r>
              <a:rPr lang="en-US" err="1"/>
              <a:t>temporales</a:t>
            </a:r>
            <a:r>
              <a:rPr lang="en-US"/>
              <a:t>.</a:t>
            </a:r>
            <a:endParaRPr lang="en-US">
              <a:ea typeface="Calibri"/>
              <a:cs typeface="Calibri"/>
            </a:endParaRPr>
          </a:p>
          <a:p>
            <a:r>
              <a:rPr lang="en-US" err="1"/>
              <a:t>Materiales</a:t>
            </a:r>
            <a:r>
              <a:rPr lang="en-US"/>
              <a:t> </a:t>
            </a:r>
            <a:r>
              <a:rPr lang="en-US" err="1"/>
              <a:t>que</a:t>
            </a:r>
            <a:r>
              <a:rPr lang="en-US"/>
              <a:t> </a:t>
            </a:r>
            <a:r>
              <a:rPr lang="en-US" err="1"/>
              <a:t>puedan</a:t>
            </a:r>
            <a:r>
              <a:rPr lang="en-US"/>
              <a:t> </a:t>
            </a:r>
            <a:r>
              <a:rPr lang="en-US" err="1"/>
              <a:t>colocarse</a:t>
            </a:r>
            <a:r>
              <a:rPr lang="en-US"/>
              <a:t> </a:t>
            </a:r>
            <a:r>
              <a:rPr lang="en-US" err="1"/>
              <a:t>sobre</a:t>
            </a:r>
            <a:r>
              <a:rPr lang="en-US"/>
              <a:t> la </a:t>
            </a:r>
            <a:r>
              <a:rPr lang="en-US" err="1"/>
              <a:t>cubierta</a:t>
            </a:r>
            <a:r>
              <a:rPr lang="en-US"/>
              <a:t>. </a:t>
            </a:r>
            <a:endParaRPr lang="en-US">
              <a:ea typeface="Calibri"/>
              <a:cs typeface="Calibri"/>
            </a:endParaRPr>
          </a:p>
          <a:p>
            <a:endParaRPr lang="en-US"/>
          </a:p>
          <a:p>
            <a:r>
              <a:rPr lang="en-US" b="1"/>
              <a:t>Carga </a:t>
            </a:r>
            <a:r>
              <a:rPr lang="en-US" b="1" err="1"/>
              <a:t>ambiental</a:t>
            </a:r>
            <a:r>
              <a:rPr lang="en-US" b="1"/>
              <a:t>:</a:t>
            </a:r>
            <a:endParaRPr lang="en-US" b="1">
              <a:ea typeface="Calibri"/>
              <a:cs typeface="Calibri"/>
            </a:endParaRPr>
          </a:p>
          <a:p>
            <a:r>
              <a:rPr lang="en-US"/>
              <a:t>Viento. 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Lluvia. 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En </a:t>
            </a:r>
            <a:r>
              <a:rPr lang="en-US" err="1"/>
              <a:t>algunos</a:t>
            </a:r>
            <a:r>
              <a:rPr lang="en-US"/>
              <a:t> </a:t>
            </a:r>
            <a:r>
              <a:rPr lang="en-US" err="1"/>
              <a:t>casos</a:t>
            </a:r>
            <a:r>
              <a:rPr lang="en-US"/>
              <a:t>, </a:t>
            </a:r>
            <a:r>
              <a:rPr lang="en-US" err="1"/>
              <a:t>acumulación</a:t>
            </a:r>
            <a:r>
              <a:rPr lang="en-US"/>
              <a:t> de </a:t>
            </a:r>
            <a:r>
              <a:rPr lang="en-US" err="1"/>
              <a:t>agua</a:t>
            </a:r>
            <a:r>
              <a:rPr lang="en-US"/>
              <a:t>.</a:t>
            </a:r>
            <a:endParaRPr lang="en-US">
              <a:ea typeface="Calibri"/>
              <a:cs typeface="Calibri"/>
            </a:endParaRPr>
          </a:p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95192C-D09F-444A-C229-10E58DCF9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5703" y="1442948"/>
            <a:ext cx="6755440" cy="35298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28131D4-4D71-1F40-BF56-DB8DC718297E}"/>
              </a:ext>
            </a:extLst>
          </p:cNvPr>
          <p:cNvSpPr txBox="1"/>
          <p:nvPr/>
        </p:nvSpPr>
        <p:spPr>
          <a:xfrm>
            <a:off x="4594412" y="4997823"/>
            <a:ext cx="7160558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‎¿</a:t>
            </a:r>
            <a:r>
              <a:rPr lang="en-US" dirty="0" err="1"/>
              <a:t>Qué</a:t>
            </a:r>
            <a:r>
              <a:rPr lang="en-US" dirty="0"/>
              <a:t> cargas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cambiar</a:t>
            </a:r>
            <a:r>
              <a:rPr lang="en-US" dirty="0"/>
              <a:t> </a:t>
            </a:r>
            <a:r>
              <a:rPr lang="en-US" dirty="0" err="1"/>
              <a:t>durante</a:t>
            </a:r>
            <a:r>
              <a:rPr lang="en-US" dirty="0"/>
              <a:t> la </a:t>
            </a:r>
            <a:r>
              <a:rPr lang="en-US" dirty="0" err="1"/>
              <a:t>vida</a:t>
            </a:r>
            <a:r>
              <a:rPr lang="en-US" dirty="0"/>
              <a:t> </a:t>
            </a:r>
            <a:r>
              <a:rPr lang="en-US" dirty="0" err="1"/>
              <a:t>útil</a:t>
            </a:r>
            <a:r>
              <a:rPr lang="en-US" dirty="0"/>
              <a:t> del </a:t>
            </a:r>
            <a:r>
              <a:rPr lang="en-US" dirty="0" err="1"/>
              <a:t>edificio</a:t>
            </a:r>
            <a:r>
              <a:rPr lang="en-US" dirty="0"/>
              <a:t>? ‎</a:t>
            </a:r>
          </a:p>
          <a:p>
            <a:r>
              <a:rPr lang="en-US" dirty="0"/>
              <a:t> ‎Las cargas vivas y </a:t>
            </a:r>
            <a:r>
              <a:rPr lang="en-US" dirty="0" err="1"/>
              <a:t>ambientales</a:t>
            </a:r>
            <a:r>
              <a:rPr lang="en-US" dirty="0"/>
              <a:t> son las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variar</a:t>
            </a:r>
            <a:r>
              <a:rPr lang="en-US" dirty="0"/>
              <a:t>, </a:t>
            </a:r>
            <a:r>
              <a:rPr lang="en-US" dirty="0" err="1"/>
              <a:t>porque</a:t>
            </a:r>
            <a:r>
              <a:rPr lang="en-US" dirty="0"/>
              <a:t> </a:t>
            </a:r>
            <a:r>
              <a:rPr lang="en-US" dirty="0" err="1"/>
              <a:t>dependen</a:t>
            </a:r>
            <a:r>
              <a:rPr lang="en-US" dirty="0"/>
              <a:t> de la </a:t>
            </a:r>
            <a:r>
              <a:rPr lang="en-US" dirty="0" err="1"/>
              <a:t>cantidad</a:t>
            </a:r>
            <a:r>
              <a:rPr lang="en-US" dirty="0"/>
              <a:t> de personas, el </a:t>
            </a:r>
            <a:r>
              <a:rPr lang="en-US" dirty="0" err="1"/>
              <a:t>uso</a:t>
            </a:r>
            <a:r>
              <a:rPr lang="en-US" dirty="0"/>
              <a:t> del </a:t>
            </a:r>
            <a:r>
              <a:rPr lang="en-US" dirty="0" err="1"/>
              <a:t>edificio</a:t>
            </a:r>
            <a:r>
              <a:rPr lang="en-US" dirty="0"/>
              <a:t>,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muebles</a:t>
            </a:r>
            <a:r>
              <a:rPr lang="en-US" dirty="0"/>
              <a:t> y las </a:t>
            </a:r>
            <a:r>
              <a:rPr lang="en-US" dirty="0" err="1"/>
              <a:t>condiciones</a:t>
            </a:r>
            <a:r>
              <a:rPr lang="en-US" dirty="0"/>
              <a:t> del </a:t>
            </a:r>
            <a:r>
              <a:rPr lang="en-US" dirty="0" err="1"/>
              <a:t>clima</a:t>
            </a:r>
            <a:r>
              <a:rPr lang="en-US" dirty="0"/>
              <a:t>.</a:t>
            </a:r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52119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5EDC3EE-48E4-6A1C-97CF-7DCE5A26BA06}"/>
              </a:ext>
            </a:extLst>
          </p:cNvPr>
          <p:cNvSpPr txBox="1"/>
          <p:nvPr/>
        </p:nvSpPr>
        <p:spPr>
          <a:xfrm>
            <a:off x="371893" y="1490684"/>
            <a:ext cx="572410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ELEMENTOS ESTRUCTURALES BÁSICOS</a:t>
            </a:r>
          </a:p>
          <a:p>
            <a:pPr fontAlgn="t">
              <a:lnSpc>
                <a:spcPct val="100000"/>
              </a:lnSpc>
              <a:buNone/>
            </a:pPr>
            <a:endParaRPr lang="es-CO" sz="1600" b="1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Losa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Elemento horizontal que recibe las cargas directamente.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Viga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Elemento horizontal que recoge cargas de las losas.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Columna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Elemento vertical que transmite cargas hacia la cimentación.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Muro estructural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Elemento vertical que ayuda a resistir cargas verticales y laterales.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Cimentación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Elemento encargado de transmitir cargas al terreno.</a:t>
            </a:r>
            <a:endParaRPr lang="es-CO" sz="1600" b="0" i="0">
              <a:effectLst/>
              <a:latin typeface="Segoe UI" panose="020B0502040204020203" pitchFamily="34" charset="0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95888FB-8C5A-B9AA-D1EB-F1CD8605D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14</a:t>
            </a:fld>
            <a:endParaRPr lang="es-CO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4A4F215-ABDC-C22A-0935-FA204FD2EC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598" y="1351762"/>
            <a:ext cx="5796532" cy="386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565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E3FCFE46-F8E3-98E8-7028-103B352A94D9}"/>
              </a:ext>
            </a:extLst>
          </p:cNvPr>
          <p:cNvSpPr txBox="1"/>
          <p:nvPr/>
        </p:nvSpPr>
        <p:spPr>
          <a:xfrm>
            <a:off x="384908" y="1021664"/>
            <a:ext cx="585176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ESFUERZOS ESTRUCTURALES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Compresión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Fuerzas que empujan hacia el centro del elemento.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Ejemplo: Columnas.</a:t>
            </a:r>
          </a:p>
          <a:p>
            <a:pPr fontAlgn="t">
              <a:lnSpc>
                <a:spcPct val="100000"/>
              </a:lnSpc>
              <a:buNone/>
            </a:pPr>
            <a:br>
              <a:rPr lang="es-CO" sz="1600" b="0" i="0">
                <a:effectLst/>
                <a:latin typeface="+mn-lt"/>
              </a:rPr>
            </a:br>
            <a:r>
              <a:rPr lang="es-CO" sz="1600" b="1" i="0">
                <a:effectLst/>
                <a:latin typeface="+mn-lt"/>
              </a:rPr>
              <a:t>Tracción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Fuerzas que jalan o estiran el elemento.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Ejemplo: Cables.</a:t>
            </a:r>
          </a:p>
          <a:p>
            <a:pPr fontAlgn="t">
              <a:lnSpc>
                <a:spcPct val="100000"/>
              </a:lnSpc>
              <a:buNone/>
            </a:pPr>
            <a:endParaRPr lang="es-CO" sz="1600" b="0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Flexión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Combinación de compresión y tracción.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Ejemplo: Vigas.</a:t>
            </a:r>
          </a:p>
          <a:p>
            <a:pPr fontAlgn="t">
              <a:lnSpc>
                <a:spcPct val="100000"/>
              </a:lnSpc>
              <a:buNone/>
            </a:pPr>
            <a:endParaRPr lang="es-CO" sz="1600" b="0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Cortante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Fuerzas paralelas que intentan deslizar una sección respecto a otra.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Ejemplo: Apoyos de vigas.</a:t>
            </a:r>
          </a:p>
          <a:p>
            <a:pPr fontAlgn="t">
              <a:lnSpc>
                <a:spcPct val="100000"/>
              </a:lnSpc>
              <a:buNone/>
            </a:pPr>
            <a:endParaRPr lang="es-CO" sz="1600" b="0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Torsión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Fuerzas que generan giro.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Ejemplo: Voladizos y vigas curvas.</a:t>
            </a:r>
            <a:endParaRPr lang="es-CO" sz="1600" b="0" i="0">
              <a:effectLst/>
              <a:latin typeface="Segoe UI" panose="020B0502040204020203" pitchFamily="34" charset="0"/>
            </a:endParaRPr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0226927D-3437-9946-7C85-F5AB4DE83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15</a:t>
            </a:fld>
            <a:endParaRPr lang="es-CO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8B46C83-E23F-43EB-F6C5-56BED89A22B4}"/>
              </a:ext>
            </a:extLst>
          </p:cNvPr>
          <p:cNvSpPr txBox="1"/>
          <p:nvPr/>
        </p:nvSpPr>
        <p:spPr>
          <a:xfrm>
            <a:off x="5045127" y="5310029"/>
            <a:ext cx="47808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800" b="0" i="0">
                <a:effectLst/>
                <a:latin typeface="+mn-lt"/>
              </a:rPr>
              <a:t>Cargas son fuerzas externas y los esfuerzos son las fuerzas internas</a:t>
            </a:r>
            <a:endParaRPr lang="es-CO"/>
          </a:p>
        </p:txBody>
      </p:sp>
      <p:pic>
        <p:nvPicPr>
          <p:cNvPr id="3" name="Picture 2" descr="4.- Esfuerzos">
            <a:extLst>
              <a:ext uri="{FF2B5EF4-FFF2-40B4-BE49-F238E27FC236}">
                <a16:creationId xmlns:a16="http://schemas.microsoft.com/office/drawing/2014/main" id="{291100B4-0024-97FA-C593-5AF2AF389A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44" r="50249" b="37162"/>
          <a:stretch>
            <a:fillRect/>
          </a:stretch>
        </p:blipFill>
        <p:spPr>
          <a:xfrm>
            <a:off x="9027994" y="1011540"/>
            <a:ext cx="2851481" cy="3433433"/>
          </a:xfrm>
          <a:prstGeom prst="rect">
            <a:avLst/>
          </a:prstGeom>
        </p:spPr>
      </p:pic>
      <p:pic>
        <p:nvPicPr>
          <p:cNvPr id="4" name="Picture 3" descr="4.- Esfuerzos">
            <a:extLst>
              <a:ext uri="{FF2B5EF4-FFF2-40B4-BE49-F238E27FC236}">
                <a16:creationId xmlns:a16="http://schemas.microsoft.com/office/drawing/2014/main" id="{5732B84A-2E8C-43E3-F5FD-7A771CF5C1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37" t="57856" r="50741" b="676"/>
          <a:stretch>
            <a:fillRect/>
          </a:stretch>
        </p:blipFill>
        <p:spPr>
          <a:xfrm>
            <a:off x="9818747" y="4576827"/>
            <a:ext cx="2054102" cy="1463647"/>
          </a:xfrm>
          <a:prstGeom prst="rect">
            <a:avLst/>
          </a:prstGeom>
        </p:spPr>
      </p:pic>
      <p:pic>
        <p:nvPicPr>
          <p:cNvPr id="5" name="Picture 4" descr="No hay ninguna descripción de la foto disponible.">
            <a:extLst>
              <a:ext uri="{FF2B5EF4-FFF2-40B4-BE49-F238E27FC236}">
                <a16:creationId xmlns:a16="http://schemas.microsoft.com/office/drawing/2014/main" id="{8CEDB511-29FB-45FE-8ABD-0B25727D74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926" r="410" b="370"/>
          <a:stretch>
            <a:fillRect/>
          </a:stretch>
        </p:blipFill>
        <p:spPr>
          <a:xfrm>
            <a:off x="5548673" y="1114514"/>
            <a:ext cx="3481351" cy="324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557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11ACEE7-1171-A38F-95BD-611656529F40}"/>
              </a:ext>
            </a:extLst>
          </p:cNvPr>
          <p:cNvSpPr txBox="1"/>
          <p:nvPr/>
        </p:nvSpPr>
        <p:spPr>
          <a:xfrm>
            <a:off x="389206" y="1639402"/>
            <a:ext cx="319024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Concreto Reforzado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Ventajas: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Durabilidad.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Versatilidad.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Resistencia al fuego.</a:t>
            </a:r>
          </a:p>
          <a:p>
            <a:pPr lvl="0" fontAlgn="t">
              <a:lnSpc>
                <a:spcPct val="100000"/>
              </a:lnSpc>
            </a:pPr>
            <a:endParaRPr lang="es-CO" sz="1600" b="0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Aplicaciones: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Viviendas.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Edificios.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Puentes.</a:t>
            </a:r>
            <a:endParaRPr lang="es-CO" sz="1600" b="0" i="0">
              <a:effectLst/>
              <a:latin typeface="Segoe UI" panose="020B0502040204020203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1D2095E-AEB2-395C-0543-109815EACA78}"/>
              </a:ext>
            </a:extLst>
          </p:cNvPr>
          <p:cNvSpPr txBox="1"/>
          <p:nvPr/>
        </p:nvSpPr>
        <p:spPr>
          <a:xfrm>
            <a:off x="9116255" y="1639402"/>
            <a:ext cx="205583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Madera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Ventajas: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Bajo peso.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Sustentabilidad</a:t>
            </a:r>
          </a:p>
          <a:p>
            <a:pPr lvl="0" fontAlgn="t">
              <a:lnSpc>
                <a:spcPct val="100000"/>
              </a:lnSpc>
            </a:pPr>
            <a:endParaRPr lang="es-CO" sz="1600" b="0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Aplicaciones: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Viviendas.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Cubiertas.</a:t>
            </a:r>
            <a:endParaRPr lang="es-CO" sz="1600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867D10B3-3890-7389-2A79-2048FC558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16</a:t>
            </a:fld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B012078-4242-E93E-A9E3-8B45504EDF2D}"/>
              </a:ext>
            </a:extLst>
          </p:cNvPr>
          <p:cNvSpPr txBox="1"/>
          <p:nvPr/>
        </p:nvSpPr>
        <p:spPr>
          <a:xfrm>
            <a:off x="4397717" y="1639402"/>
            <a:ext cx="319024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Acero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Ventajas: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Alta resistencia.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Rapidez de construcción.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Grandes luces.</a:t>
            </a:r>
          </a:p>
          <a:p>
            <a:pPr lvl="0" fontAlgn="t">
              <a:lnSpc>
                <a:spcPct val="100000"/>
              </a:lnSpc>
            </a:pPr>
            <a:endParaRPr lang="es-CO" sz="1600" b="0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Aplicaciones: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Edificios altos.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Naves industriales.</a:t>
            </a:r>
          </a:p>
          <a:p>
            <a:pPr fontAlgn="t">
              <a:lnSpc>
                <a:spcPct val="100000"/>
              </a:lnSpc>
              <a:buNone/>
            </a:pPr>
            <a:endParaRPr lang="es-CO" sz="1600" b="0" i="0">
              <a:effectLst/>
              <a:latin typeface="+mn-lt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09A8EEB-16ED-495E-1333-F2E34974206C}"/>
              </a:ext>
            </a:extLst>
          </p:cNvPr>
          <p:cNvSpPr txBox="1"/>
          <p:nvPr/>
        </p:nvSpPr>
        <p:spPr>
          <a:xfrm>
            <a:off x="539261" y="10283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s-CO" sz="1800" b="1" i="0">
                <a:effectLst/>
                <a:latin typeface="+mn-lt"/>
              </a:rPr>
              <a:t>MATERIALES ESTRUCTURALES</a:t>
            </a:r>
          </a:p>
        </p:txBody>
      </p:sp>
      <p:pic>
        <p:nvPicPr>
          <p:cNvPr id="2" name="Imagen 1" descr="Concreto reforzado con neumáticos, un innovador sistema de reciclaje -  Revista Constructivo">
            <a:extLst>
              <a:ext uri="{FF2B5EF4-FFF2-40B4-BE49-F238E27FC236}">
                <a16:creationId xmlns:a16="http://schemas.microsoft.com/office/drawing/2014/main" id="{0E3A4016-E334-35A2-586B-814004666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82" y="4378973"/>
            <a:ext cx="2743199" cy="1607343"/>
          </a:xfrm>
          <a:prstGeom prst="rect">
            <a:avLst/>
          </a:prstGeom>
        </p:spPr>
      </p:pic>
      <p:pic>
        <p:nvPicPr>
          <p:cNvPr id="3" name="Imagen 2" descr="Stainless Structurals: perfiles estándar y personalizados en acero  inoxidable">
            <a:extLst>
              <a:ext uri="{FF2B5EF4-FFF2-40B4-BE49-F238E27FC236}">
                <a16:creationId xmlns:a16="http://schemas.microsoft.com/office/drawing/2014/main" id="{D17CBBE2-8299-1AC7-7D28-56460EDC3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9540" y="4384045"/>
            <a:ext cx="3597058" cy="1910350"/>
          </a:xfrm>
          <a:prstGeom prst="rect">
            <a:avLst/>
          </a:prstGeom>
        </p:spPr>
      </p:pic>
      <p:pic>
        <p:nvPicPr>
          <p:cNvPr id="5" name="Imagen 4" descr="Durabilidad de las estructuras de madera – e-STRUC">
            <a:extLst>
              <a:ext uri="{FF2B5EF4-FFF2-40B4-BE49-F238E27FC236}">
                <a16:creationId xmlns:a16="http://schemas.microsoft.com/office/drawing/2014/main" id="{C4DC0070-18EC-6F6E-3AC0-C1A7F229FA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7469" y="4187830"/>
            <a:ext cx="2910213" cy="189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194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4D23783E-7045-18B4-1E97-6BB5F1EFC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17</a:t>
            </a:fld>
            <a:endParaRPr lang="es-C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7B0C4E-6A8D-79B5-A941-24E5AAE7E827}"/>
              </a:ext>
            </a:extLst>
          </p:cNvPr>
          <p:cNvSpPr txBox="1"/>
          <p:nvPr/>
        </p:nvSpPr>
        <p:spPr>
          <a:xfrm>
            <a:off x="457200" y="1234440"/>
            <a:ext cx="2590800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O" sz="2000" b="1" i="0" u="none" strike="noStrike" baseline="0">
                <a:solidFill>
                  <a:srgbClr val="000000"/>
                </a:solidFill>
                <a:latin typeface="Calibri"/>
              </a:rPr>
              <a:t>Concreto Reforzado</a:t>
            </a:r>
            <a:r>
              <a:rPr b="0" i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​</a:t>
            </a:r>
            <a:endParaRPr lang="en-US">
              <a:ea typeface="Calibri"/>
              <a:cs typeface="Calibri"/>
            </a:endParaRPr>
          </a:p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6F2D50-E116-25B7-FE52-BB3BC426FB6F}"/>
              </a:ext>
            </a:extLst>
          </p:cNvPr>
          <p:cNvSpPr txBox="1"/>
          <p:nvPr/>
        </p:nvSpPr>
        <p:spPr>
          <a:xfrm>
            <a:off x="4765040" y="1238710"/>
            <a:ext cx="123952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O" sz="2000" b="1" i="0" u="none" strike="noStrike" baseline="0">
                <a:solidFill>
                  <a:srgbClr val="000000"/>
                </a:solidFill>
                <a:latin typeface="Calibri"/>
              </a:rPr>
              <a:t>Acero</a:t>
            </a:r>
            <a:r>
              <a:rPr lang="es-CO" sz="2000" b="0" i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​</a:t>
            </a:r>
            <a:endParaRPr lang="es-CO" sz="2000">
              <a:ea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7953C7-E573-DD1A-75CB-0B83139F4B82}"/>
              </a:ext>
            </a:extLst>
          </p:cNvPr>
          <p:cNvSpPr txBox="1"/>
          <p:nvPr/>
        </p:nvSpPr>
        <p:spPr>
          <a:xfrm>
            <a:off x="8442960" y="1234440"/>
            <a:ext cx="102616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i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Madera</a:t>
            </a:r>
            <a:endParaRPr lang="en-US" sz="2000"/>
          </a:p>
        </p:txBody>
      </p:sp>
      <p:pic>
        <p:nvPicPr>
          <p:cNvPr id="10" name="Picture 9" descr="Viaducto Puerto Buenaventura - Subsuelos">
            <a:extLst>
              <a:ext uri="{FF2B5EF4-FFF2-40B4-BE49-F238E27FC236}">
                <a16:creationId xmlns:a16="http://schemas.microsoft.com/office/drawing/2014/main" id="{EC06F6BE-A7CC-F661-BDE1-12AC4DE1A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1" y="2301655"/>
            <a:ext cx="3637278" cy="25182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D8992EB-03F8-8EC6-BF8D-8FAE1C6722B3}"/>
              </a:ext>
            </a:extLst>
          </p:cNvPr>
          <p:cNvSpPr txBox="1"/>
          <p:nvPr/>
        </p:nvSpPr>
        <p:spPr>
          <a:xfrm>
            <a:off x="152400" y="1815369"/>
            <a:ext cx="257187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Puente via </a:t>
            </a:r>
            <a:r>
              <a:rPr lang="en-US" b="1" dirty="0" err="1"/>
              <a:t>alterna</a:t>
            </a:r>
            <a:r>
              <a:rPr lang="en-US" b="1" dirty="0"/>
              <a:t> </a:t>
            </a:r>
            <a:endParaRPr lang="en-US" b="1" dirty="0">
              <a:ea typeface="Calibri"/>
              <a:cs typeface="Calibri"/>
            </a:endParaRPr>
          </a:p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AF77B3-84C4-CF6C-1F7C-180688717266}"/>
              </a:ext>
            </a:extLst>
          </p:cNvPr>
          <p:cNvSpPr txBox="1"/>
          <p:nvPr/>
        </p:nvSpPr>
        <p:spPr>
          <a:xfrm>
            <a:off x="3789680" y="1671320"/>
            <a:ext cx="32004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0" i="0" err="1">
                <a:solidFill>
                  <a:srgbClr val="080809"/>
                </a:solidFill>
                <a:latin typeface="Calibri"/>
                <a:ea typeface="Calibri"/>
                <a:cs typeface="Calibri"/>
              </a:rPr>
              <a:t>Edificio</a:t>
            </a:r>
            <a:r>
              <a:rPr lang="en-US" b="0" i="0">
                <a:solidFill>
                  <a:srgbClr val="080809"/>
                </a:solidFill>
                <a:latin typeface="Calibri"/>
                <a:ea typeface="Calibri"/>
                <a:cs typeface="Calibri"/>
              </a:rPr>
              <a:t> "</a:t>
            </a:r>
            <a:r>
              <a:rPr lang="en-US" b="0" i="0" err="1">
                <a:solidFill>
                  <a:srgbClr val="080809"/>
                </a:solidFill>
                <a:latin typeface="Calibri"/>
                <a:ea typeface="Calibri"/>
                <a:cs typeface="Calibri"/>
              </a:rPr>
              <a:t>Cilíndrico</a:t>
            </a:r>
            <a:r>
              <a:rPr lang="en-US" b="0" i="0">
                <a:solidFill>
                  <a:srgbClr val="08080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b="0" i="0" err="1">
                <a:solidFill>
                  <a:srgbClr val="080809"/>
                </a:solidFill>
                <a:latin typeface="Calibri"/>
                <a:ea typeface="Calibri"/>
                <a:cs typeface="Calibri"/>
              </a:rPr>
              <a:t>inteligente</a:t>
            </a:r>
            <a:r>
              <a:rPr lang="en-US" b="0" i="0">
                <a:solidFill>
                  <a:srgbClr val="080809"/>
                </a:solidFill>
                <a:latin typeface="Calibri"/>
                <a:ea typeface="Calibri"/>
                <a:cs typeface="Calibri"/>
              </a:rPr>
              <a:t>"</a:t>
            </a:r>
            <a:endParaRPr lang="en-US" b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r>
              <a:rPr lang="en-US" b="1">
                <a:solidFill>
                  <a:srgbClr val="080809"/>
                </a:solidFill>
                <a:latin typeface="Calibri"/>
                <a:ea typeface="Calibri"/>
                <a:cs typeface="Calibri"/>
              </a:rPr>
              <a:t>                 </a:t>
            </a:r>
            <a:r>
              <a:rPr lang="en-US" b="1" i="0">
                <a:solidFill>
                  <a:srgbClr val="080809"/>
                </a:solidFill>
                <a:latin typeface="Calibri"/>
                <a:ea typeface="Calibri"/>
                <a:cs typeface="Calibri"/>
              </a:rPr>
              <a:t>Babilonia.</a:t>
            </a:r>
            <a:endParaRPr lang="en-US" b="1">
              <a:latin typeface="Calibri"/>
              <a:ea typeface="Calibri"/>
              <a:cs typeface="Calibri"/>
            </a:endParaRPr>
          </a:p>
          <a:p>
            <a:pPr algn="ctr"/>
            <a:endParaRPr lang="en-US"/>
          </a:p>
        </p:txBody>
      </p:sp>
      <p:pic>
        <p:nvPicPr>
          <p:cNvPr id="13" name="Picture 12" descr="Hace cinco años, el arquitecto Juan Felipe Cadavid soñó con construir algo diferente para Cali. Inspirado en una obra que vio en Francia, rompió los esquemas tradicionales de financiación y convirtió su">
            <a:extLst>
              <a:ext uri="{FF2B5EF4-FFF2-40B4-BE49-F238E27FC236}">
                <a16:creationId xmlns:a16="http://schemas.microsoft.com/office/drawing/2014/main" id="{8B86FFE8-0C87-8EBE-C258-A3EB88F857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6425" y="2316480"/>
            <a:ext cx="2127229" cy="3667760"/>
          </a:xfrm>
          <a:prstGeom prst="rect">
            <a:avLst/>
          </a:prstGeom>
        </p:spPr>
      </p:pic>
      <p:pic>
        <p:nvPicPr>
          <p:cNvPr id="14" name="Picture 13" descr="Vivir sobre el agua - Curiosidades &amp; Vivienda Bio Eco Actual">
            <a:extLst>
              <a:ext uri="{FF2B5EF4-FFF2-40B4-BE49-F238E27FC236}">
                <a16:creationId xmlns:a16="http://schemas.microsoft.com/office/drawing/2014/main" id="{6F0F4B35-833C-50C6-1224-237E468805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9145" y="2316480"/>
            <a:ext cx="3834109" cy="251968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6ED782F-3253-D9D1-B673-200F09167567}"/>
              </a:ext>
            </a:extLst>
          </p:cNvPr>
          <p:cNvSpPr txBox="1"/>
          <p:nvPr/>
        </p:nvSpPr>
        <p:spPr>
          <a:xfrm>
            <a:off x="7498080" y="1630680"/>
            <a:ext cx="292608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Vivienda palafitica baja mar</a:t>
            </a:r>
            <a:endParaRPr lang="en-US" b="1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3045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21B063-986A-F7BE-006A-54CF89760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18</a:t>
            </a:fld>
            <a:endParaRPr lang="es-CO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7073981-706C-4648-BAF5-31DDA6C6B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423" y="2110348"/>
            <a:ext cx="1785660" cy="1550336"/>
          </a:xfrm>
          <a:prstGeom prst="rect">
            <a:avLst/>
          </a:prstGeom>
        </p:spPr>
      </p:pic>
      <p:sp>
        <p:nvSpPr>
          <p:cNvPr id="12" name="CuadroTexto 2">
            <a:extLst>
              <a:ext uri="{FF2B5EF4-FFF2-40B4-BE49-F238E27FC236}">
                <a16:creationId xmlns:a16="http://schemas.microsoft.com/office/drawing/2014/main" id="{2BAB3900-91DE-DD97-79D8-05AF6C51CA41}"/>
              </a:ext>
            </a:extLst>
          </p:cNvPr>
          <p:cNvSpPr txBox="1"/>
          <p:nvPr/>
        </p:nvSpPr>
        <p:spPr>
          <a:xfrm>
            <a:off x="4419429" y="3664616"/>
            <a:ext cx="365760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t"/>
            <a:r>
              <a:rPr lang="es-CO" sz="1600"/>
              <a:t>Edificio de Residencias. MEDELLIN </a:t>
            </a:r>
            <a:endParaRPr lang="es-CO" sz="1600" i="0">
              <a:effectLst/>
              <a:latin typeface="Segoe UI" panose="020B0502040204020203" pitchFamily="34" charset="0"/>
              <a:cs typeface="Segoe UI"/>
            </a:endParaRPr>
          </a:p>
        </p:txBody>
      </p:sp>
      <p:sp>
        <p:nvSpPr>
          <p:cNvPr id="13" name="CuadroTexto 2">
            <a:extLst>
              <a:ext uri="{FF2B5EF4-FFF2-40B4-BE49-F238E27FC236}">
                <a16:creationId xmlns:a16="http://schemas.microsoft.com/office/drawing/2014/main" id="{89CF94BB-3CAC-FE3C-D422-BA09CAA2930B}"/>
              </a:ext>
            </a:extLst>
          </p:cNvPr>
          <p:cNvSpPr txBox="1"/>
          <p:nvPr/>
        </p:nvSpPr>
        <p:spPr>
          <a:xfrm>
            <a:off x="374105" y="3586173"/>
            <a:ext cx="3657600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t"/>
            <a:r>
              <a:rPr lang="es-CO" sz="1600"/>
              <a:t>Edificio DON julio, buenaventura</a:t>
            </a:r>
            <a:endParaRPr lang="es-CO" sz="1600" i="0">
              <a:effectLst/>
              <a:latin typeface="Calibri"/>
              <a:ea typeface="Calibri"/>
              <a:cs typeface="Calibri"/>
            </a:endParaRPr>
          </a:p>
        </p:txBody>
      </p:sp>
      <p:pic>
        <p:nvPicPr>
          <p:cNvPr id="15" name="Picture 14" descr="Proyecto de Vivienda Bermellón | Aptos Subsidiados | Prodesa">
            <a:extLst>
              <a:ext uri="{FF2B5EF4-FFF2-40B4-BE49-F238E27FC236}">
                <a16:creationId xmlns:a16="http://schemas.microsoft.com/office/drawing/2014/main" id="{C3AC0DDC-1CAC-9DBB-04C5-0BF06E1C39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216" r="457" b="17625"/>
          <a:stretch>
            <a:fillRect/>
          </a:stretch>
        </p:blipFill>
        <p:spPr>
          <a:xfrm>
            <a:off x="4724400" y="2298334"/>
            <a:ext cx="2440653" cy="128828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6BB4EC9-B3C8-E9ED-7BCA-15E802E8EB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5400" y="2206773"/>
            <a:ext cx="2138082" cy="1458338"/>
          </a:xfrm>
          <a:prstGeom prst="rect">
            <a:avLst/>
          </a:prstGeom>
        </p:spPr>
      </p:pic>
      <p:sp>
        <p:nvSpPr>
          <p:cNvPr id="17" name="CuadroTexto 2">
            <a:extLst>
              <a:ext uri="{FF2B5EF4-FFF2-40B4-BE49-F238E27FC236}">
                <a16:creationId xmlns:a16="http://schemas.microsoft.com/office/drawing/2014/main" id="{34332E0A-2F69-4E02-7FE5-BDBCA431BE42}"/>
              </a:ext>
            </a:extLst>
          </p:cNvPr>
          <p:cNvSpPr txBox="1"/>
          <p:nvPr/>
        </p:nvSpPr>
        <p:spPr>
          <a:xfrm>
            <a:off x="8991428" y="3664614"/>
            <a:ext cx="1416424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t"/>
            <a:r>
              <a:rPr lang="es-CO" sz="1600">
                <a:latin typeface="Calibri"/>
                <a:ea typeface="Calibri"/>
                <a:cs typeface="Calibri"/>
              </a:rPr>
              <a:t>TORRE EIFFEL</a:t>
            </a:r>
            <a:endParaRPr lang="es-CO" sz="1600" i="0">
              <a:effectLst/>
              <a:latin typeface="Calibri"/>
              <a:ea typeface="Calibri"/>
              <a:cs typeface="Calibri"/>
            </a:endParaRPr>
          </a:p>
        </p:txBody>
      </p:sp>
      <p:pic>
        <p:nvPicPr>
          <p:cNvPr id="18" name="Picture 17" descr="Centro Vida en la Comuna 5 avanza en su ejecución">
            <a:extLst>
              <a:ext uri="{FF2B5EF4-FFF2-40B4-BE49-F238E27FC236}">
                <a16:creationId xmlns:a16="http://schemas.microsoft.com/office/drawing/2014/main" id="{2AF6DB86-6CCA-0EDF-E5A0-2A9FE692E4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9778" y="4513310"/>
            <a:ext cx="2227730" cy="1534398"/>
          </a:xfrm>
          <a:prstGeom prst="rect">
            <a:avLst/>
          </a:prstGeom>
        </p:spPr>
      </p:pic>
      <p:pic>
        <p:nvPicPr>
          <p:cNvPr id="19" name="Picture 18" descr="Pascual Guerrero de Cali - Cali - Colombia   Since 2011, the Pascual Guerrero Olympic Stadium illuminates the heart of the city of Cali. Its roof, composed of c…">
            <a:extLst>
              <a:ext uri="{FF2B5EF4-FFF2-40B4-BE49-F238E27FC236}">
                <a16:creationId xmlns:a16="http://schemas.microsoft.com/office/drawing/2014/main" id="{9252BE1A-FB23-3A0D-E098-D3933B4665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7842" y="4510141"/>
            <a:ext cx="2238937" cy="1367574"/>
          </a:xfrm>
          <a:prstGeom prst="rect">
            <a:avLst/>
          </a:prstGeom>
        </p:spPr>
      </p:pic>
      <p:sp>
        <p:nvSpPr>
          <p:cNvPr id="20" name="CuadroTexto 2">
            <a:extLst>
              <a:ext uri="{FF2B5EF4-FFF2-40B4-BE49-F238E27FC236}">
                <a16:creationId xmlns:a16="http://schemas.microsoft.com/office/drawing/2014/main" id="{0D941FAF-8F03-3CD9-3945-79DBF8D23E68}"/>
              </a:ext>
            </a:extLst>
          </p:cNvPr>
          <p:cNvSpPr txBox="1"/>
          <p:nvPr/>
        </p:nvSpPr>
        <p:spPr>
          <a:xfrm>
            <a:off x="2548046" y="6017850"/>
            <a:ext cx="1864659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t"/>
            <a:r>
              <a:rPr lang="es-CO" sz="1600"/>
              <a:t>VIVIENDA. BOGOTA </a:t>
            </a:r>
            <a:endParaRPr lang="es-CO" sz="1600" i="0">
              <a:effectLst/>
              <a:latin typeface="Segoe UI" panose="020B0502040204020203" pitchFamily="34" charset="0"/>
              <a:cs typeface="Segoe UI"/>
            </a:endParaRPr>
          </a:p>
        </p:txBody>
      </p:sp>
      <p:sp>
        <p:nvSpPr>
          <p:cNvPr id="21" name="CuadroTexto 2">
            <a:extLst>
              <a:ext uri="{FF2B5EF4-FFF2-40B4-BE49-F238E27FC236}">
                <a16:creationId xmlns:a16="http://schemas.microsoft.com/office/drawing/2014/main" id="{FE9E50F6-44A4-B4AB-5845-5A76C6208D89}"/>
              </a:ext>
            </a:extLst>
          </p:cNvPr>
          <p:cNvSpPr txBox="1"/>
          <p:nvPr/>
        </p:nvSpPr>
        <p:spPr>
          <a:xfrm>
            <a:off x="6548546" y="5883378"/>
            <a:ext cx="3657600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t"/>
            <a:r>
              <a:rPr lang="es-CO" sz="1600">
                <a:latin typeface="Calibri"/>
                <a:ea typeface="Calibri"/>
                <a:cs typeface="Calibri"/>
              </a:rPr>
              <a:t>Estadio Pascual Guerrero. </a:t>
            </a:r>
            <a:r>
              <a:rPr lang="es-CO" sz="1600" err="1">
                <a:latin typeface="Calibri"/>
                <a:ea typeface="Calibri"/>
                <a:cs typeface="Calibri"/>
              </a:rPr>
              <a:t>cali</a:t>
            </a:r>
            <a:endParaRPr lang="es-CO" sz="1600" i="0" err="1">
              <a:effectLst/>
              <a:latin typeface="Calibri"/>
              <a:ea typeface="Calibri"/>
              <a:cs typeface="Calibri"/>
            </a:endParaRPr>
          </a:p>
        </p:txBody>
      </p:sp>
      <p:sp>
        <p:nvSpPr>
          <p:cNvPr id="22" name="CuadroTexto 2">
            <a:extLst>
              <a:ext uri="{FF2B5EF4-FFF2-40B4-BE49-F238E27FC236}">
                <a16:creationId xmlns:a16="http://schemas.microsoft.com/office/drawing/2014/main" id="{AA0506EE-6CA5-B0B4-0E5F-B66832A644F9}"/>
              </a:ext>
            </a:extLst>
          </p:cNvPr>
          <p:cNvSpPr txBox="1"/>
          <p:nvPr/>
        </p:nvSpPr>
        <p:spPr>
          <a:xfrm>
            <a:off x="374105" y="1132084"/>
            <a:ext cx="3657600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t"/>
            <a:r>
              <a:rPr lang="es-CO" sz="1600" b="1">
                <a:latin typeface="Calibri"/>
                <a:ea typeface="Calibri"/>
                <a:cs typeface="Calibri"/>
              </a:rPr>
              <a:t>SISTEMAS ESTRUCTURALES</a:t>
            </a:r>
            <a:endParaRPr lang="es-CO" sz="1600" b="1" i="0">
              <a:effectLst/>
              <a:latin typeface="Calibri"/>
              <a:ea typeface="Calibri"/>
              <a:cs typeface="Calibri"/>
            </a:endParaRPr>
          </a:p>
        </p:txBody>
      </p:sp>
      <p:sp>
        <p:nvSpPr>
          <p:cNvPr id="23" name="CuadroTexto 2">
            <a:extLst>
              <a:ext uri="{FF2B5EF4-FFF2-40B4-BE49-F238E27FC236}">
                <a16:creationId xmlns:a16="http://schemas.microsoft.com/office/drawing/2014/main" id="{59078359-AD56-8B5A-99F3-EF73250CD3D4}"/>
              </a:ext>
            </a:extLst>
          </p:cNvPr>
          <p:cNvSpPr txBox="1"/>
          <p:nvPr/>
        </p:nvSpPr>
        <p:spPr>
          <a:xfrm>
            <a:off x="284457" y="1625143"/>
            <a:ext cx="3657600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t"/>
            <a:r>
              <a:rPr lang="es-CO" sz="1600" b="1">
                <a:latin typeface="Calibri"/>
                <a:ea typeface="Calibri"/>
                <a:cs typeface="Calibri"/>
              </a:rPr>
              <a:t>Pórticos </a:t>
            </a:r>
          </a:p>
          <a:p>
            <a:r>
              <a:rPr lang="es-CO" sz="1600">
                <a:latin typeface="Calibri"/>
                <a:ea typeface="Calibri"/>
                <a:cs typeface="Calibri"/>
              </a:rPr>
              <a:t>Formados por vigas y columnas</a:t>
            </a:r>
          </a:p>
        </p:txBody>
      </p:sp>
      <p:sp>
        <p:nvSpPr>
          <p:cNvPr id="26" name="CuadroTexto 2">
            <a:extLst>
              <a:ext uri="{FF2B5EF4-FFF2-40B4-BE49-F238E27FC236}">
                <a16:creationId xmlns:a16="http://schemas.microsoft.com/office/drawing/2014/main" id="{BEE07D6F-EB2A-37D0-238B-A0B61C086220}"/>
              </a:ext>
            </a:extLst>
          </p:cNvPr>
          <p:cNvSpPr txBox="1"/>
          <p:nvPr/>
        </p:nvSpPr>
        <p:spPr>
          <a:xfrm>
            <a:off x="4531486" y="1714789"/>
            <a:ext cx="3657600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t"/>
            <a:r>
              <a:rPr lang="es-CO" sz="1600" b="1">
                <a:ea typeface="Calibri"/>
                <a:cs typeface="Calibri"/>
              </a:rPr>
              <a:t>Muros estructurales</a:t>
            </a:r>
          </a:p>
          <a:p>
            <a:r>
              <a:rPr lang="es-CO" sz="1600">
                <a:latin typeface="Calibri"/>
                <a:ea typeface="Calibri"/>
                <a:cs typeface="Calibri"/>
              </a:rPr>
              <a:t>Proporcionan resistencias y rigidez.</a:t>
            </a:r>
          </a:p>
        </p:txBody>
      </p:sp>
      <p:sp>
        <p:nvSpPr>
          <p:cNvPr id="27" name="CuadroTexto 2">
            <a:extLst>
              <a:ext uri="{FF2B5EF4-FFF2-40B4-BE49-F238E27FC236}">
                <a16:creationId xmlns:a16="http://schemas.microsoft.com/office/drawing/2014/main" id="{606AD756-91E3-2DF9-DA63-474A02816442}"/>
              </a:ext>
            </a:extLst>
          </p:cNvPr>
          <p:cNvSpPr txBox="1"/>
          <p:nvPr/>
        </p:nvSpPr>
        <p:spPr>
          <a:xfrm>
            <a:off x="8386309" y="1625142"/>
            <a:ext cx="3657600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t"/>
            <a:r>
              <a:rPr lang="es-CO" sz="1600" b="1">
                <a:latin typeface="Calibri"/>
                <a:ea typeface="Calibri"/>
                <a:cs typeface="Calibri"/>
              </a:rPr>
              <a:t>Cerchas</a:t>
            </a:r>
          </a:p>
          <a:p>
            <a:r>
              <a:rPr lang="es-CO" sz="1600">
                <a:latin typeface="Calibri"/>
                <a:ea typeface="Calibri"/>
                <a:cs typeface="Calibri"/>
              </a:rPr>
              <a:t>Permiten cubrir grandes espacios libres.</a:t>
            </a:r>
          </a:p>
        </p:txBody>
      </p:sp>
      <p:sp>
        <p:nvSpPr>
          <p:cNvPr id="28" name="CuadroTexto 2">
            <a:extLst>
              <a:ext uri="{FF2B5EF4-FFF2-40B4-BE49-F238E27FC236}">
                <a16:creationId xmlns:a16="http://schemas.microsoft.com/office/drawing/2014/main" id="{F510F802-4B01-D7C9-06F8-EF785D46B117}"/>
              </a:ext>
            </a:extLst>
          </p:cNvPr>
          <p:cNvSpPr txBox="1"/>
          <p:nvPr/>
        </p:nvSpPr>
        <p:spPr>
          <a:xfrm>
            <a:off x="2155839" y="3967173"/>
            <a:ext cx="3657600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t"/>
            <a:r>
              <a:rPr lang="es-CO" sz="1600" b="1">
                <a:latin typeface="Calibri"/>
                <a:ea typeface="Calibri"/>
                <a:cs typeface="Calibri"/>
              </a:rPr>
              <a:t>Sistemas duales </a:t>
            </a:r>
            <a:endParaRPr lang="en-US"/>
          </a:p>
          <a:p>
            <a:r>
              <a:rPr lang="es-CO" sz="1600">
                <a:latin typeface="Calibri"/>
                <a:ea typeface="Calibri"/>
                <a:cs typeface="Calibri"/>
              </a:rPr>
              <a:t>Combinan pórticos y muros estructurales</a:t>
            </a:r>
          </a:p>
        </p:txBody>
      </p:sp>
      <p:sp>
        <p:nvSpPr>
          <p:cNvPr id="29" name="CuadroTexto 2">
            <a:extLst>
              <a:ext uri="{FF2B5EF4-FFF2-40B4-BE49-F238E27FC236}">
                <a16:creationId xmlns:a16="http://schemas.microsoft.com/office/drawing/2014/main" id="{C4CA6801-5A78-63CF-634E-C26F4EE47C25}"/>
              </a:ext>
            </a:extLst>
          </p:cNvPr>
          <p:cNvSpPr txBox="1"/>
          <p:nvPr/>
        </p:nvSpPr>
        <p:spPr>
          <a:xfrm>
            <a:off x="6358045" y="4000791"/>
            <a:ext cx="3657600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t"/>
            <a:r>
              <a:rPr lang="es-CO" sz="1600" b="1">
                <a:latin typeface="Calibri"/>
                <a:ea typeface="Calibri"/>
                <a:cs typeface="Calibri"/>
              </a:rPr>
              <a:t>Estructuras especiales</a:t>
            </a:r>
          </a:p>
          <a:p>
            <a:r>
              <a:rPr lang="es-CO" sz="1600">
                <a:latin typeface="Calibri"/>
                <a:ea typeface="Calibri"/>
                <a:cs typeface="Calibri"/>
              </a:rPr>
              <a:t>Utilizadas en cubiertas especiales</a:t>
            </a:r>
          </a:p>
        </p:txBody>
      </p:sp>
    </p:spTree>
    <p:extLst>
      <p:ext uri="{BB962C8B-B14F-4D97-AF65-F5344CB8AC3E}">
        <p14:creationId xmlns:p14="http://schemas.microsoft.com/office/powerpoint/2010/main" val="352131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651F28B-589C-BF07-5E1A-C40376C1C30E}"/>
              </a:ext>
            </a:extLst>
          </p:cNvPr>
          <p:cNvSpPr txBox="1"/>
          <p:nvPr/>
        </p:nvSpPr>
        <p:spPr>
          <a:xfrm>
            <a:off x="242674" y="995752"/>
            <a:ext cx="5756971" cy="427809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s-CO" sz="1600" b="1" i="0" dirty="0">
                <a:effectLst/>
                <a:latin typeface="+mn-lt"/>
              </a:rPr>
              <a:t>CASO DE ESTUDIO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1" i="0" dirty="0">
                <a:effectLst/>
                <a:latin typeface="+mn-lt"/>
              </a:rPr>
              <a:t>TORRE EIFFEL</a:t>
            </a:r>
            <a:endParaRPr lang="es-CO" sz="1600" b="1" i="0" dirty="0">
              <a:effectLst/>
              <a:latin typeface="+mn-lt"/>
              <a:ea typeface="Calibri"/>
              <a:cs typeface="Calibri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600" b="1" i="0" dirty="0">
                <a:effectLst/>
                <a:latin typeface="+mn-lt"/>
              </a:rPr>
              <a:t>Ubicación:</a:t>
            </a:r>
            <a:r>
              <a:rPr lang="es-CO" sz="1600" b="0" i="0" dirty="0">
                <a:effectLst/>
                <a:latin typeface="+mn-lt"/>
              </a:rPr>
              <a:t> París, Francia</a:t>
            </a:r>
            <a:endParaRPr lang="es-CO" sz="1600" b="0" i="0" dirty="0">
              <a:effectLst/>
              <a:latin typeface="+mn-lt"/>
              <a:ea typeface="Calibri"/>
              <a:cs typeface="Calibri"/>
            </a:endParaRPr>
          </a:p>
          <a:p>
            <a:pPr fontAlgn="t">
              <a:lnSpc>
                <a:spcPct val="100000"/>
              </a:lnSpc>
              <a:buNone/>
            </a:pPr>
            <a:endParaRPr lang="es-CO" sz="1600" b="0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600" b="1" i="0" dirty="0">
                <a:effectLst/>
                <a:latin typeface="+mn-lt"/>
              </a:rPr>
              <a:t>Aspectos destacados</a:t>
            </a:r>
            <a:endParaRPr lang="es-CO" sz="1600" b="1" i="0" dirty="0">
              <a:effectLst/>
              <a:latin typeface="+mn-lt"/>
              <a:ea typeface="Calibri"/>
              <a:cs typeface="Calibri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1" i="0" dirty="0">
                <a:effectLst/>
                <a:latin typeface="+mn-lt"/>
              </a:rPr>
              <a:t>Estructura metálica reticulada.</a:t>
            </a:r>
            <a:endParaRPr lang="es-CO" sz="1600" b="1" i="0" dirty="0">
              <a:effectLst/>
              <a:latin typeface="+mn-lt"/>
              <a:ea typeface="Calibri" panose="020F0502020204030204"/>
              <a:cs typeface="Calibri" panose="020F0502020204030204"/>
            </a:endParaRPr>
          </a:p>
          <a:p>
            <a:r>
              <a:rPr lang="es-CO" sz="1600" dirty="0">
                <a:ea typeface="+mn-lt"/>
                <a:cs typeface="+mn-lt"/>
              </a:rPr>
              <a:t>La Torre Eiffel está formada por una estructura de elementos metálicos conectados entre sí, creando una retícula o celosía</a:t>
            </a:r>
            <a:endParaRPr lang="es-CO" dirty="0">
              <a:ea typeface="+mn-lt"/>
              <a:cs typeface="+mn-lt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1" i="0" dirty="0">
                <a:effectLst/>
                <a:latin typeface="+mn-lt"/>
              </a:rPr>
              <a:t>Diseño optimizado para resistir viento.</a:t>
            </a:r>
            <a:endParaRPr lang="es-CO" sz="1600" b="1" i="0" dirty="0">
              <a:effectLst/>
              <a:latin typeface="+mn-lt"/>
              <a:ea typeface="Calibri"/>
              <a:cs typeface="Calibri"/>
            </a:endParaRPr>
          </a:p>
          <a:p>
            <a:r>
              <a:rPr lang="es-CO" sz="1600" dirty="0">
                <a:ea typeface="+mn-lt"/>
                <a:cs typeface="+mn-lt"/>
              </a:rPr>
              <a:t>Su forma curva y abierta permite que el viento atraviese gran parte de la estructura, reduciendo la presión que ejerce sobre ella.</a:t>
            </a:r>
            <a:endParaRPr lang="es-CO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1" i="0" dirty="0">
                <a:effectLst/>
                <a:latin typeface="+mn-lt"/>
              </a:rPr>
              <a:t>Uso eficiente del material.</a:t>
            </a:r>
            <a:endParaRPr lang="es-CO" sz="1600" b="1" i="0" dirty="0">
              <a:effectLst/>
              <a:latin typeface="+mn-lt"/>
              <a:ea typeface="Calibri"/>
              <a:cs typeface="Calibri"/>
            </a:endParaRPr>
          </a:p>
          <a:p>
            <a:r>
              <a:rPr lang="es-CO" sz="1600" dirty="0">
                <a:ea typeface="+mn-lt"/>
                <a:cs typeface="+mn-lt"/>
              </a:rPr>
              <a:t>La estructura utiliza elementos metálicos principalmente donde son necesarios para soportar las cargas. </a:t>
            </a:r>
            <a:endParaRPr lang="es-CO" dirty="0">
              <a:ea typeface="+mn-lt"/>
              <a:cs typeface="+mn-lt"/>
            </a:endParaRPr>
          </a:p>
          <a:p>
            <a:endParaRPr lang="es-CO" sz="1600"/>
          </a:p>
          <a:p>
            <a:pPr fontAlgn="t">
              <a:lnSpc>
                <a:spcPct val="100000"/>
              </a:lnSpc>
              <a:buNone/>
            </a:pPr>
            <a:r>
              <a:rPr lang="es-CO" sz="1600" b="1" i="0" dirty="0">
                <a:effectLst/>
                <a:latin typeface="+mn-lt"/>
              </a:rPr>
              <a:t>Pregunta para discusión</a:t>
            </a:r>
            <a:endParaRPr lang="es-CO" sz="1600" b="1" i="0" dirty="0">
              <a:effectLst/>
              <a:latin typeface="+mn-lt"/>
              <a:ea typeface="Calibri"/>
              <a:cs typeface="Calibri"/>
            </a:endParaRPr>
          </a:p>
          <a:p>
            <a:pPr fontAlgn="t"/>
            <a:r>
              <a:rPr lang="es-CO" sz="1600" b="0" i="0" dirty="0">
                <a:effectLst/>
                <a:latin typeface="+mn-lt"/>
              </a:rPr>
              <a:t>¿Por qué la sección de la torre disminuye hacia la parte superior?</a:t>
            </a:r>
            <a:r>
              <a:rPr lang="es-CO" sz="1600" dirty="0"/>
              <a:t> </a:t>
            </a:r>
            <a:endParaRPr lang="es-CO" sz="1600" b="0" i="0" dirty="0">
              <a:effectLst/>
              <a:latin typeface="+mn-lt"/>
              <a:ea typeface="Calibri"/>
              <a:cs typeface="Calibri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9A87212-ED5D-9D13-69EA-B6BB87E94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19</a:t>
            </a:fld>
            <a:endParaRPr lang="es-CO"/>
          </a:p>
        </p:txBody>
      </p:sp>
      <p:sp>
        <p:nvSpPr>
          <p:cNvPr id="5" name="CuadroTexto 2">
            <a:extLst>
              <a:ext uri="{FF2B5EF4-FFF2-40B4-BE49-F238E27FC236}">
                <a16:creationId xmlns:a16="http://schemas.microsoft.com/office/drawing/2014/main" id="{8761966F-3FC8-F044-A74C-E61798AD3235}"/>
              </a:ext>
            </a:extLst>
          </p:cNvPr>
          <p:cNvSpPr txBox="1"/>
          <p:nvPr/>
        </p:nvSpPr>
        <p:spPr>
          <a:xfrm>
            <a:off x="242674" y="5150216"/>
            <a:ext cx="5642150" cy="13542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 fontAlgn="t"/>
            <a:r>
              <a:rPr lang="es-CO" sz="1600"/>
              <a:t>La Torre Eiffel disminuye su sección hacia la parte superior por razones estructurales y de optimación de material. porque esta forma permite resistir mejor las cargas</a:t>
            </a:r>
            <a:r>
              <a:rPr lang="en-US"/>
              <a:t>, </a:t>
            </a:r>
            <a:r>
              <a:rPr lang="en-US" sz="1600" err="1"/>
              <a:t>disminuir</a:t>
            </a:r>
            <a:r>
              <a:rPr lang="en-US" sz="1600"/>
              <a:t> el peso </a:t>
            </a:r>
            <a:r>
              <a:rPr lang="en-US" sz="1600" err="1"/>
              <a:t>propio</a:t>
            </a:r>
            <a:r>
              <a:rPr lang="en-US" sz="1600"/>
              <a:t> y </a:t>
            </a:r>
            <a:r>
              <a:rPr lang="en-US" sz="1600" err="1"/>
              <a:t>utilizar</a:t>
            </a:r>
            <a:r>
              <a:rPr lang="en-US" sz="1600"/>
              <a:t> el material de </a:t>
            </a:r>
            <a:r>
              <a:rPr lang="en-US" sz="1600" err="1"/>
              <a:t>manera</a:t>
            </a:r>
            <a:r>
              <a:rPr lang="en-US" sz="1600"/>
              <a:t> </a:t>
            </a:r>
            <a:r>
              <a:rPr lang="en-US" sz="1600" err="1"/>
              <a:t>eficiente</a:t>
            </a:r>
            <a:r>
              <a:rPr lang="en-US" sz="1600"/>
              <a:t>.</a:t>
            </a:r>
            <a:endParaRPr lang="en-US" sz="1600">
              <a:ea typeface="Calibri" panose="020F0502020204030204"/>
              <a:cs typeface="Calibri" panose="020F0502020204030204"/>
            </a:endParaRPr>
          </a:p>
          <a:p>
            <a:pPr fontAlgn="t">
              <a:lnSpc>
                <a:spcPct val="100000"/>
              </a:lnSpc>
              <a:buNone/>
            </a:pPr>
            <a:endParaRPr lang="es-CO" sz="1600" i="0">
              <a:effectLst/>
              <a:latin typeface="+mn-lt"/>
              <a:ea typeface="Calibri"/>
              <a:cs typeface="Calibri"/>
            </a:endParaRPr>
          </a:p>
        </p:txBody>
      </p:sp>
      <p:pic>
        <p:nvPicPr>
          <p:cNvPr id="7" name="Picture 6" descr="Eiffel Tower - Structure - modlar.com">
            <a:extLst>
              <a:ext uri="{FF2B5EF4-FFF2-40B4-BE49-F238E27FC236}">
                <a16:creationId xmlns:a16="http://schemas.microsoft.com/office/drawing/2014/main" id="{FAF25BC2-56CA-B1F3-95EC-5D18DFB36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1140" y="1745735"/>
            <a:ext cx="2743200" cy="1894724"/>
          </a:xfrm>
          <a:prstGeom prst="rect">
            <a:avLst/>
          </a:prstGeom>
        </p:spPr>
      </p:pic>
      <p:pic>
        <p:nvPicPr>
          <p:cNvPr id="8" name="Picture 7" descr="Eiffel Tower Dedicated Access up to 2nd floor or Summit by Lift 2026 - Paris - BOOK NOW">
            <a:extLst>
              <a:ext uri="{FF2B5EF4-FFF2-40B4-BE49-F238E27FC236}">
                <a16:creationId xmlns:a16="http://schemas.microsoft.com/office/drawing/2014/main" id="{EA92FA3F-88FB-9D76-A60D-FDD6C136E1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085" y="4028162"/>
            <a:ext cx="2743200" cy="1828800"/>
          </a:xfrm>
          <a:prstGeom prst="rect">
            <a:avLst/>
          </a:prstGeom>
        </p:spPr>
      </p:pic>
      <p:pic>
        <p:nvPicPr>
          <p:cNvPr id="10" name="Picture 9" descr="File:Eiffel Tower from Champ-de-Mars, Paris 5 February 2019.jpg - Wikimedia Commons">
            <a:extLst>
              <a:ext uri="{FF2B5EF4-FFF2-40B4-BE49-F238E27FC236}">
                <a16:creationId xmlns:a16="http://schemas.microsoft.com/office/drawing/2014/main" id="{BBA1F5AF-C55D-8755-68CB-868E9CCE75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085" y="1758892"/>
            <a:ext cx="2743199" cy="1899722"/>
          </a:xfrm>
          <a:prstGeom prst="rect">
            <a:avLst/>
          </a:prstGeom>
        </p:spPr>
      </p:pic>
      <p:pic>
        <p:nvPicPr>
          <p:cNvPr id="12" name="Picture 11" descr="Eiffel tower in Paris">
            <a:extLst>
              <a:ext uri="{FF2B5EF4-FFF2-40B4-BE49-F238E27FC236}">
                <a16:creationId xmlns:a16="http://schemas.microsoft.com/office/drawing/2014/main" id="{3E1C8C87-72E8-D30A-59CC-A75AB2F3A1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1140" y="4027046"/>
            <a:ext cx="2743199" cy="183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0777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AD0246D-7D7D-6A4E-798F-9EFDFBF35720}"/>
              </a:ext>
            </a:extLst>
          </p:cNvPr>
          <p:cNvSpPr txBox="1"/>
          <p:nvPr/>
        </p:nvSpPr>
        <p:spPr>
          <a:xfrm>
            <a:off x="414215" y="1182944"/>
            <a:ext cx="5341816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CASO DE ESTUDIO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BURJ KHALIFA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Ubicación:</a:t>
            </a:r>
            <a:r>
              <a:rPr lang="es-CO" sz="1600" b="0" i="0">
                <a:effectLst/>
                <a:latin typeface="+mn-lt"/>
              </a:rPr>
              <a:t> Dubái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Altura:</a:t>
            </a:r>
            <a:r>
              <a:rPr lang="es-CO" sz="1600" b="0" i="0">
                <a:effectLst/>
                <a:latin typeface="+mn-lt"/>
              </a:rPr>
              <a:t> 828 m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Aspectos destacados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Edificio más alto del mundo.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Sistema estructural tipo núcleo reforzado.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Diseño orientado al control de la acción del viento.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s-CO" sz="1600" b="0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Reflexión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La forma arquitectónica ayuda a reducir los efectos del viento.</a:t>
            </a:r>
            <a:endParaRPr lang="es-CO" sz="1600" b="0" i="0">
              <a:effectLst/>
              <a:latin typeface="Segoe UI" panose="020B0502040204020203" pitchFamily="34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64DE096-CDDB-4253-32D2-CF8909C5A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20</a:t>
            </a:fld>
            <a:endParaRPr lang="es-CO"/>
          </a:p>
        </p:txBody>
      </p:sp>
      <p:pic>
        <p:nvPicPr>
          <p:cNvPr id="2" name="Picture 1" descr="Burj Khalifa, ¿cuáles son sus claves? - Arquitectos Toledo">
            <a:extLst>
              <a:ext uri="{FF2B5EF4-FFF2-40B4-BE49-F238E27FC236}">
                <a16:creationId xmlns:a16="http://schemas.microsoft.com/office/drawing/2014/main" id="{0B7A8271-17A7-F1FE-63FC-43CD56550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1396" y="842243"/>
            <a:ext cx="3375625" cy="5173513"/>
          </a:xfrm>
          <a:prstGeom prst="rect">
            <a:avLst/>
          </a:prstGeom>
        </p:spPr>
      </p:pic>
      <p:pic>
        <p:nvPicPr>
          <p:cNvPr id="5" name="Picture 4" descr="Burj Khalifa - Wikipedia, la enciclopedia libre">
            <a:extLst>
              <a:ext uri="{FF2B5EF4-FFF2-40B4-BE49-F238E27FC236}">
                <a16:creationId xmlns:a16="http://schemas.microsoft.com/office/drawing/2014/main" id="{856EAC41-9595-556F-F656-D9C41EB2B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112" y="1719263"/>
            <a:ext cx="2383587" cy="36495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3B24BC-4EA4-C36B-296D-F73C4B44D6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67" y="3992053"/>
            <a:ext cx="4391025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7596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A1FF368-C71F-AD25-FEB2-1E72D989B87D}"/>
              </a:ext>
            </a:extLst>
          </p:cNvPr>
          <p:cNvSpPr txBox="1"/>
          <p:nvPr/>
        </p:nvSpPr>
        <p:spPr>
          <a:xfrm>
            <a:off x="328247" y="1218811"/>
            <a:ext cx="4900245" cy="427809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CASO DE ESTUDIO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CENTRO POMPIDOU</a:t>
            </a:r>
            <a:endParaRPr lang="es-CO" sz="1600" b="1" i="0">
              <a:effectLst/>
              <a:latin typeface="+mn-lt"/>
              <a:ea typeface="Calibri"/>
              <a:cs typeface="Calibri"/>
            </a:endParaRPr>
          </a:p>
          <a:p>
            <a:endParaRPr lang="es-CO" sz="1600" b="1"/>
          </a:p>
          <a:p>
            <a:pPr fontAlgn="t"/>
            <a:r>
              <a:rPr lang="es-CO" sz="1600" b="1" i="0">
                <a:effectLst/>
                <a:latin typeface="+mn-lt"/>
              </a:rPr>
              <a:t>Ubicación:</a:t>
            </a:r>
            <a:r>
              <a:rPr lang="es-CO" sz="1600" b="0" i="0">
                <a:effectLst/>
                <a:latin typeface="+mn-lt"/>
              </a:rPr>
              <a:t> </a:t>
            </a:r>
            <a:r>
              <a:rPr lang="es-CO" sz="1600"/>
              <a:t>París, </a:t>
            </a:r>
            <a:r>
              <a:rPr lang="es-CO" sz="1600">
                <a:ea typeface="+mn-lt"/>
                <a:cs typeface="+mn-lt"/>
              </a:rPr>
              <a:t>Francia</a:t>
            </a:r>
            <a:endParaRPr lang="es-CO" sz="1600" b="0" i="0">
              <a:effectLst/>
              <a:ea typeface="+mn-lt"/>
              <a:cs typeface="+mn-lt"/>
            </a:endParaRPr>
          </a:p>
          <a:p>
            <a:r>
              <a:rPr lang="es-CO" sz="1600" b="1">
                <a:ea typeface="+mn-lt"/>
                <a:cs typeface="+mn-lt"/>
              </a:rPr>
              <a:t>Arquitectos:</a:t>
            </a:r>
            <a:r>
              <a:rPr lang="es-CO" sz="1600">
                <a:ea typeface="+mn-lt"/>
                <a:cs typeface="+mn-lt"/>
              </a:rPr>
              <a:t> Renzo Piano y Richard Rogers</a:t>
            </a:r>
            <a:br>
              <a:rPr lang="es-CO" sz="1600">
                <a:ea typeface="+mn-lt"/>
                <a:cs typeface="+mn-lt"/>
              </a:rPr>
            </a:br>
            <a:r>
              <a:rPr lang="es-CO" sz="1600" b="1">
                <a:ea typeface="+mn-lt"/>
                <a:cs typeface="+mn-lt"/>
              </a:rPr>
              <a:t>Año de inauguración:</a:t>
            </a:r>
            <a:r>
              <a:rPr lang="es-CO" sz="1600">
                <a:ea typeface="+mn-lt"/>
                <a:cs typeface="+mn-lt"/>
              </a:rPr>
              <a:t> 1977</a:t>
            </a:r>
            <a:br>
              <a:rPr lang="es-CO" sz="1600">
                <a:ea typeface="+mn-lt"/>
                <a:cs typeface="+mn-lt"/>
              </a:rPr>
            </a:br>
            <a:r>
              <a:rPr lang="es-CO" sz="1600" b="1">
                <a:ea typeface="+mn-lt"/>
                <a:cs typeface="+mn-lt"/>
              </a:rPr>
              <a:t>Sistema:</a:t>
            </a:r>
            <a:r>
              <a:rPr lang="es-CO" sz="1600">
                <a:ea typeface="+mn-lt"/>
                <a:cs typeface="+mn-lt"/>
              </a:rPr>
              <a:t> estructura metálica tipo pórtico, con cerchas y grandes elementos exteriores llamados </a:t>
            </a:r>
            <a:r>
              <a:rPr lang="es-CO" sz="1600" b="1">
                <a:ea typeface="+mn-lt"/>
                <a:cs typeface="+mn-lt"/>
              </a:rPr>
              <a:t>gerberettes</a:t>
            </a:r>
            <a:r>
              <a:rPr lang="es-CO" sz="1600">
                <a:ea typeface="+mn-lt"/>
                <a:cs typeface="+mn-lt"/>
              </a:rPr>
              <a:t>. </a:t>
            </a:r>
            <a:endParaRPr lang="es-CO"/>
          </a:p>
          <a:p>
            <a:endParaRPr lang="es-CO" sz="1600"/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Características</a:t>
            </a:r>
            <a:endParaRPr lang="es-CO" sz="1600" b="1" i="0">
              <a:effectLst/>
              <a:latin typeface="+mn-lt"/>
              <a:ea typeface="Calibri"/>
              <a:cs typeface="Calibri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Estructura expuesta.</a:t>
            </a:r>
            <a:endParaRPr lang="es-CO" sz="1600" b="0" i="0">
              <a:effectLst/>
              <a:latin typeface="+mn-lt"/>
              <a:ea typeface="Calibri"/>
              <a:cs typeface="Calibri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Instalaciones visibles.</a:t>
            </a:r>
            <a:endParaRPr lang="es-CO" sz="1600" b="0" i="0">
              <a:effectLst/>
              <a:latin typeface="+mn-lt"/>
              <a:ea typeface="Calibri"/>
              <a:cs typeface="Calibri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600" b="0" i="0">
                <a:effectLst/>
                <a:latin typeface="+mn-lt"/>
              </a:rPr>
              <a:t>Plantas libres de obstáculos.</a:t>
            </a:r>
            <a:endParaRPr lang="es-CO" sz="1600" b="0" i="0">
              <a:effectLst/>
              <a:latin typeface="+mn-lt"/>
              <a:ea typeface="Calibri"/>
              <a:cs typeface="Calibri"/>
            </a:endParaRPr>
          </a:p>
          <a:p>
            <a:pPr lvl="0" fontAlgn="t">
              <a:lnSpc>
                <a:spcPct val="100000"/>
              </a:lnSpc>
            </a:pPr>
            <a:endParaRPr lang="es-CO" sz="1600" b="0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Enseñanza</a:t>
            </a:r>
            <a:endParaRPr lang="es-CO" sz="1600" b="1" i="0">
              <a:effectLst/>
              <a:latin typeface="+mn-lt"/>
              <a:ea typeface="Calibri"/>
              <a:cs typeface="Calibri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La estructura puede convertirse en parte de la expresión arquitectónica.</a:t>
            </a:r>
            <a:endParaRPr lang="es-CO" sz="1600" b="0" i="0">
              <a:effectLst/>
              <a:latin typeface="Segoe UI" panose="020B0502040204020203" pitchFamily="34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36B7D93-CA92-50A3-E2FB-C95F61E04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21</a:t>
            </a:fld>
            <a:endParaRPr lang="es-CO"/>
          </a:p>
        </p:txBody>
      </p:sp>
      <p:pic>
        <p:nvPicPr>
          <p:cNvPr id="7" name="Picture 6" descr="Centre Georges Pompidou Pipes | Paris, Renzo piano, Paris photos">
            <a:extLst>
              <a:ext uri="{FF2B5EF4-FFF2-40B4-BE49-F238E27FC236}">
                <a16:creationId xmlns:a16="http://schemas.microsoft.com/office/drawing/2014/main" id="{E1AF2E98-6291-2541-14D2-8C7D4A8FFD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0320" y="2195822"/>
            <a:ext cx="3088639" cy="25984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7B1C812-E2D8-786D-F11F-0A852ECD7407}"/>
              </a:ext>
            </a:extLst>
          </p:cNvPr>
          <p:cNvSpPr txBox="1"/>
          <p:nvPr/>
        </p:nvSpPr>
        <p:spPr>
          <a:xfrm>
            <a:off x="6096000" y="1071880"/>
            <a:ext cx="590296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O" b="1" i="0" u="none" strike="noStrike" baseline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Estructura expuesta</a:t>
            </a:r>
            <a:r>
              <a:rPr lang="es-CO" b="1">
                <a:solidFill>
                  <a:srgbClr val="000000"/>
                </a:solidFill>
                <a:latin typeface="Calibri"/>
                <a:ea typeface="Arial"/>
                <a:cs typeface="Arial"/>
              </a:rPr>
              <a:t>: </a:t>
            </a:r>
            <a:r>
              <a:rPr lang="es-CO" i="1">
                <a:solidFill>
                  <a:srgbClr val="000000"/>
                </a:solidFill>
                <a:ea typeface="+mn-lt"/>
                <a:cs typeface="+mn-lt"/>
              </a:rPr>
              <a:t>La estructura deja de estar escondida y se convierte en parte de la expresión arquitectónica del edificio.</a:t>
            </a:r>
            <a:endParaRPr lang="en-US" sz="2000" b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endParaRPr lang="es-CO" b="1">
              <a:ea typeface="Calibri"/>
              <a:cs typeface="Arial"/>
            </a:endParaRPr>
          </a:p>
          <a:p>
            <a:pPr algn="ctr"/>
            <a:endParaRPr lang="en-US"/>
          </a:p>
        </p:txBody>
      </p:sp>
      <p:pic>
        <p:nvPicPr>
          <p:cNvPr id="11" name="Picture 10" descr="Passerelles">
            <a:extLst>
              <a:ext uri="{FF2B5EF4-FFF2-40B4-BE49-F238E27FC236}">
                <a16:creationId xmlns:a16="http://schemas.microsoft.com/office/drawing/2014/main" id="{753ACAE5-767A-CFAC-F953-19AD561F3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0400" y="2198097"/>
            <a:ext cx="2865120" cy="260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576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32D14-2A5A-2095-BB4B-1D59767AF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CDA6416-4C6E-5E12-4E36-F9AEB7DC1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22</a:t>
            </a:fld>
            <a:endParaRPr lang="es-C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FFA4B3-8021-B565-D32C-4BF17930FDFB}"/>
              </a:ext>
            </a:extLst>
          </p:cNvPr>
          <p:cNvSpPr txBox="1"/>
          <p:nvPr/>
        </p:nvSpPr>
        <p:spPr>
          <a:xfrm>
            <a:off x="386080" y="1071880"/>
            <a:ext cx="489712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O" b="1" i="0" u="none" strike="noStrike" baseline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Instalaciones visibles</a:t>
            </a:r>
            <a:r>
              <a:rPr lang="es-CO" b="1">
                <a:solidFill>
                  <a:srgbClr val="000000"/>
                </a:solidFill>
                <a:latin typeface="Calibri"/>
                <a:ea typeface="Arial"/>
                <a:cs typeface="Arial"/>
              </a:rPr>
              <a:t>: </a:t>
            </a:r>
            <a:r>
              <a:rPr lang="es-CO">
                <a:solidFill>
                  <a:srgbClr val="000000"/>
                </a:solidFill>
                <a:ea typeface="+mn-lt"/>
                <a:cs typeface="+mn-lt"/>
              </a:rPr>
              <a:t>Las </a:t>
            </a:r>
            <a:r>
              <a:rPr lang="es-CO" err="1">
                <a:solidFill>
                  <a:srgbClr val="000000"/>
                </a:solidFill>
                <a:ea typeface="+mn-lt"/>
                <a:cs typeface="+mn-lt"/>
              </a:rPr>
              <a:t>instalaciones</a:t>
            </a:r>
            <a:r>
              <a:rPr lang="es-CO">
                <a:solidFill>
                  <a:srgbClr val="000000"/>
                </a:solidFill>
                <a:ea typeface="+mn-lt"/>
                <a:cs typeface="+mn-lt"/>
              </a:rPr>
              <a:t> no se </a:t>
            </a:r>
            <a:r>
              <a:rPr lang="es-CO" err="1">
                <a:solidFill>
                  <a:srgbClr val="000000"/>
                </a:solidFill>
                <a:ea typeface="+mn-lt"/>
                <a:cs typeface="+mn-lt"/>
              </a:rPr>
              <a:t>ocultan</a:t>
            </a:r>
            <a:r>
              <a:rPr lang="es-CO">
                <a:solidFill>
                  <a:srgbClr val="000000"/>
                </a:solidFill>
                <a:ea typeface="+mn-lt"/>
                <a:cs typeface="+mn-lt"/>
              </a:rPr>
              <a:t>: se </a:t>
            </a:r>
            <a:r>
              <a:rPr lang="es-CO" err="1">
                <a:solidFill>
                  <a:srgbClr val="000000"/>
                </a:solidFill>
                <a:ea typeface="+mn-lt"/>
                <a:cs typeface="+mn-lt"/>
              </a:rPr>
              <a:t>muestran</a:t>
            </a:r>
            <a:r>
              <a:rPr lang="es-CO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s-CO" err="1">
                <a:solidFill>
                  <a:srgbClr val="000000"/>
                </a:solidFill>
                <a:ea typeface="+mn-lt"/>
                <a:cs typeface="+mn-lt"/>
              </a:rPr>
              <a:t>como</a:t>
            </a:r>
            <a:r>
              <a:rPr lang="es-CO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s-CO" err="1">
                <a:solidFill>
                  <a:srgbClr val="000000"/>
                </a:solidFill>
                <a:ea typeface="+mn-lt"/>
                <a:cs typeface="+mn-lt"/>
              </a:rPr>
              <a:t>parte</a:t>
            </a:r>
            <a:r>
              <a:rPr lang="es-CO">
                <a:solidFill>
                  <a:srgbClr val="000000"/>
                </a:solidFill>
                <a:ea typeface="+mn-lt"/>
                <a:cs typeface="+mn-lt"/>
              </a:rPr>
              <a:t> de la </a:t>
            </a:r>
            <a:r>
              <a:rPr lang="es-CO" err="1">
                <a:solidFill>
                  <a:srgbClr val="000000"/>
                </a:solidFill>
                <a:ea typeface="+mn-lt"/>
                <a:cs typeface="+mn-lt"/>
              </a:rPr>
              <a:t>identidad</a:t>
            </a:r>
            <a:r>
              <a:rPr lang="es-CO">
                <a:solidFill>
                  <a:srgbClr val="000000"/>
                </a:solidFill>
                <a:ea typeface="+mn-lt"/>
                <a:cs typeface="+mn-lt"/>
              </a:rPr>
              <a:t> del </a:t>
            </a:r>
            <a:r>
              <a:rPr lang="es-CO" err="1">
                <a:solidFill>
                  <a:srgbClr val="000000"/>
                </a:solidFill>
                <a:ea typeface="+mn-lt"/>
                <a:cs typeface="+mn-lt"/>
              </a:rPr>
              <a:t>edificio</a:t>
            </a:r>
            <a:r>
              <a:rPr lang="es-CO">
                <a:solidFill>
                  <a:srgbClr val="000000"/>
                </a:solidFill>
                <a:ea typeface="+mn-lt"/>
                <a:cs typeface="+mn-lt"/>
              </a:rPr>
              <a:t>.</a:t>
            </a:r>
            <a:endParaRPr lang="en-US" b="1">
              <a:ea typeface="+mn-lt"/>
              <a:cs typeface="+mn-lt"/>
            </a:endParaRPr>
          </a:p>
          <a:p>
            <a:pPr algn="ctr"/>
            <a:endParaRPr lang="en-US"/>
          </a:p>
        </p:txBody>
      </p:sp>
      <p:pic>
        <p:nvPicPr>
          <p:cNvPr id="5" name="Picture 4" descr="https://images.openai.com/static-rsc-4/T6BTOc0ihpmFnMT-GG5WoYfjQV43cK-L1BhgpX4ogw_ookOckO_FbQuBFbohf__eiMVbQXFymscnf8uz0HpavJ3BFCpbSWvqQqYdzB59jFFYbBS4wODdWFjv7o6mFrwa4Wn1NYJ32NN1Tm_u5Qrh_KMadVVeu8ljQ8FEH03n3YU6zFpR2xc7004NMFZth6wk?purpose=fullsize">
            <a:extLst>
              <a:ext uri="{FF2B5EF4-FFF2-40B4-BE49-F238E27FC236}">
                <a16:creationId xmlns:a16="http://schemas.microsoft.com/office/drawing/2014/main" id="{A81C65CB-D01F-0B0B-2083-8D2B1F795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065020"/>
            <a:ext cx="3048000" cy="2057400"/>
          </a:xfrm>
          <a:prstGeom prst="rect">
            <a:avLst/>
          </a:prstGeom>
        </p:spPr>
      </p:pic>
      <p:pic>
        <p:nvPicPr>
          <p:cNvPr id="8" name="Picture 7" descr="6 activités incontournables à faire dans le quartier du Marais à Paris">
            <a:extLst>
              <a:ext uri="{FF2B5EF4-FFF2-40B4-BE49-F238E27FC236}">
                <a16:creationId xmlns:a16="http://schemas.microsoft.com/office/drawing/2014/main" id="{E0B69304-C389-98AA-301D-BB87ADE0C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4291891"/>
            <a:ext cx="3047999" cy="191149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6240FB0-1544-D99A-8002-089E79669024}"/>
              </a:ext>
            </a:extLst>
          </p:cNvPr>
          <p:cNvSpPr txBox="1"/>
          <p:nvPr/>
        </p:nvSpPr>
        <p:spPr>
          <a:xfrm>
            <a:off x="5852160" y="1071880"/>
            <a:ext cx="622808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O" b="1" i="0" u="none" strike="noStrike" baseline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Plantas libres de obstáculos</a:t>
            </a:r>
            <a:r>
              <a:rPr lang="es-CO" b="1">
                <a:solidFill>
                  <a:srgbClr val="000000"/>
                </a:solidFill>
                <a:latin typeface="Calibri"/>
                <a:ea typeface="Arial"/>
                <a:cs typeface="Arial"/>
              </a:rPr>
              <a:t>: </a:t>
            </a:r>
            <a:r>
              <a:rPr lang="es-CO">
                <a:solidFill>
                  <a:srgbClr val="000000"/>
                </a:solidFill>
                <a:ea typeface="+mn-lt"/>
                <a:cs typeface="+mn-lt"/>
              </a:rPr>
              <a:t>Al liberar el interior de elementos estructurales permanentes, los espacios pueden transformarse y adaptarse a diferentes usos.</a:t>
            </a:r>
            <a:endParaRPr lang="es-CO" b="1">
              <a:cs typeface="Arial"/>
            </a:endParaRPr>
          </a:p>
          <a:p>
            <a:pPr algn="l" rtl="0"/>
            <a:endParaRPr lang="es-CO" b="1" i="0">
              <a:solidFill>
                <a:srgbClr val="000000"/>
              </a:solidFill>
              <a:latin typeface="Calibri"/>
              <a:ea typeface="Segoe UI"/>
              <a:cs typeface="Segoe UI"/>
            </a:endParaRPr>
          </a:p>
        </p:txBody>
      </p:sp>
      <p:pic>
        <p:nvPicPr>
          <p:cNvPr id="14" name="Picture 13" descr="https://images.openai.com/static-rsc-4/fyEE-J6lykhsj3yThGA_15MLYJzR-0VTRWZrCE30u_-DaV_kFJMAUY459iYfQLFZ1YYDtnHlWiLFIqrIXYFpo_rIeV8CGUk1CgHH9wu9f3q8Tyv9rNI4-joAbXygCjYGR4TJAR7cJ6cGq4YUpeS1EpGeypZXtrsskY6YjQ3S6nmMrPiMjLHynspf2mkv8SS-?purpose=fullsize">
            <a:extLst>
              <a:ext uri="{FF2B5EF4-FFF2-40B4-BE49-F238E27FC236}">
                <a16:creationId xmlns:a16="http://schemas.microsoft.com/office/drawing/2014/main" id="{D9039CBE-2D52-1D2E-0199-F343F417B2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6320" y="2067560"/>
            <a:ext cx="3048000" cy="2062480"/>
          </a:xfrm>
          <a:prstGeom prst="rect">
            <a:avLst/>
          </a:prstGeom>
        </p:spPr>
      </p:pic>
      <p:pic>
        <p:nvPicPr>
          <p:cNvPr id="15" name="Picture 14" descr="CENTRE POMPIDOU - Süddeutsche Zeitung">
            <a:extLst>
              <a:ext uri="{FF2B5EF4-FFF2-40B4-BE49-F238E27FC236}">
                <a16:creationId xmlns:a16="http://schemas.microsoft.com/office/drawing/2014/main" id="{950C9215-B94E-CB56-D676-0C358250FF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6320" y="4322588"/>
            <a:ext cx="3149599" cy="188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1714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4E00AC9-F2D1-8905-F88D-4E291EF9032A}"/>
              </a:ext>
            </a:extLst>
          </p:cNvPr>
          <p:cNvSpPr txBox="1"/>
          <p:nvPr/>
        </p:nvSpPr>
        <p:spPr>
          <a:xfrm>
            <a:off x="316523" y="1171221"/>
            <a:ext cx="2964170" cy="37856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FALLAS ESTRUCTURALES</a:t>
            </a:r>
          </a:p>
          <a:p>
            <a:pPr fontAlgn="t">
              <a:lnSpc>
                <a:spcPct val="100000"/>
              </a:lnSpc>
              <a:buNone/>
            </a:pPr>
            <a:endParaRPr lang="es-CO" sz="1600" b="1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¿Qué es una falla estructural?</a:t>
            </a:r>
            <a:endParaRPr lang="es-CO" sz="1600" b="1" i="0">
              <a:effectLst/>
              <a:latin typeface="+mn-lt"/>
              <a:ea typeface="Calibri"/>
              <a:cs typeface="Calibri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Se presenta cuando una estructura no puede responder adecuadamente a las cargas para las cuales fue diseñada.</a:t>
            </a:r>
            <a:endParaRPr lang="es-CO" sz="1600" b="0" i="0">
              <a:effectLst/>
              <a:latin typeface="+mn-lt"/>
              <a:ea typeface="Calibri"/>
              <a:cs typeface="Calibri"/>
            </a:endParaRPr>
          </a:p>
          <a:p>
            <a:pPr fontAlgn="t">
              <a:lnSpc>
                <a:spcPct val="100000"/>
              </a:lnSpc>
              <a:buNone/>
            </a:pPr>
            <a:endParaRPr lang="es-CO" sz="1600" b="0" i="0">
              <a:effectLst/>
              <a:latin typeface="+mn-lt"/>
            </a:endParaRPr>
          </a:p>
          <a:p>
            <a:endParaRPr lang="es-CO" sz="1600">
              <a:ea typeface="Calibri"/>
              <a:cs typeface="Calibri"/>
            </a:endParaRPr>
          </a:p>
          <a:p>
            <a:endParaRPr lang="es-CO" sz="1600">
              <a:ea typeface="Calibri"/>
              <a:cs typeface="Calibri"/>
            </a:endParaRPr>
          </a:p>
          <a:p>
            <a:endParaRPr lang="es-CO" sz="1600"/>
          </a:p>
          <a:p>
            <a:endParaRPr lang="es-CO" sz="1600">
              <a:ea typeface="Calibri"/>
              <a:cs typeface="Calibri"/>
            </a:endParaRPr>
          </a:p>
          <a:p>
            <a:endParaRPr lang="es-CO" sz="1600">
              <a:ea typeface="Calibri"/>
              <a:cs typeface="Calibri"/>
            </a:endParaRPr>
          </a:p>
          <a:p>
            <a:endParaRPr lang="es-CO" sz="1600"/>
          </a:p>
          <a:p>
            <a:pPr fontAlgn="t">
              <a:lnSpc>
                <a:spcPct val="100000"/>
              </a:lnSpc>
              <a:buNone/>
            </a:pPr>
            <a:endParaRPr lang="es-CO" sz="1600" b="0" i="0">
              <a:effectLst/>
              <a:latin typeface="Segoe UI" panose="020B0502040204020203" pitchFamily="34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DFBAD66-22AE-04BD-AA7F-9BA572FD0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23</a:t>
            </a:fld>
            <a:endParaRPr lang="es-CO"/>
          </a:p>
        </p:txBody>
      </p:sp>
      <p:pic>
        <p:nvPicPr>
          <p:cNvPr id="5" name="Imagen 4" descr="Estudio de edificio de Penta revela falla que se repite en modernas torres  afectadas por el terremoto - CIPER Chile">
            <a:extLst>
              <a:ext uri="{FF2B5EF4-FFF2-40B4-BE49-F238E27FC236}">
                <a16:creationId xmlns:a16="http://schemas.microsoft.com/office/drawing/2014/main" id="{4B2141BB-AE8C-11BB-836C-6BE834AB0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4136" y="1378353"/>
            <a:ext cx="2987614" cy="205970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9AA23BC-3FC8-E3D5-7D88-8DDCDEF38068}"/>
              </a:ext>
            </a:extLst>
          </p:cNvPr>
          <p:cNvSpPr txBox="1"/>
          <p:nvPr/>
        </p:nvSpPr>
        <p:spPr>
          <a:xfrm>
            <a:off x="6070472" y="1165739"/>
            <a:ext cx="3449393" cy="49859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CO" sz="1600">
              <a:ea typeface="Calibri"/>
              <a:cs typeface="Calibri"/>
            </a:endParaRPr>
          </a:p>
          <a:p>
            <a:pPr marL="342900" indent="-342900">
              <a:buFont typeface="Arial,Sans-Serif"/>
              <a:buChar char="•"/>
            </a:pPr>
            <a:r>
              <a:rPr lang="es-CO" b="1" dirty="0">
                <a:ea typeface="Calibri"/>
                <a:cs typeface="Calibri"/>
              </a:rPr>
              <a:t>Sobrecargas.</a:t>
            </a:r>
          </a:p>
          <a:p>
            <a:r>
              <a:rPr lang="es-CO" sz="1400" dirty="0">
                <a:ea typeface="+mn-lt"/>
                <a:cs typeface="+mn-lt"/>
              </a:rPr>
              <a:t>Una </a:t>
            </a:r>
            <a:r>
              <a:rPr lang="es-CO" sz="1400" b="1" dirty="0">
                <a:ea typeface="+mn-lt"/>
                <a:cs typeface="+mn-lt"/>
              </a:rPr>
              <a:t>falla estructural por sobrecarga</a:t>
            </a:r>
            <a:r>
              <a:rPr lang="es-CO" sz="1400" dirty="0">
                <a:ea typeface="+mn-lt"/>
                <a:cs typeface="+mn-lt"/>
              </a:rPr>
              <a:t> ocurre cuando una edificación o elemento (viga, columna, losa) soporta un peso o fuerza mayor al que fue diseñado para resistir.</a:t>
            </a:r>
            <a:endParaRPr lang="es-CO" sz="1400" dirty="0">
              <a:ea typeface="Calibri"/>
              <a:cs typeface="Calibri"/>
            </a:endParaRPr>
          </a:p>
          <a:p>
            <a:endParaRPr lang="es-CO" sz="1400" b="1" dirty="0">
              <a:ea typeface="Calibri"/>
              <a:cs typeface="Calibri"/>
            </a:endParaRPr>
          </a:p>
          <a:p>
            <a:pPr marL="342900" indent="-342900">
              <a:buFont typeface="Arial,Sans-Serif"/>
              <a:buChar char="•"/>
            </a:pPr>
            <a:r>
              <a:rPr lang="es-CO" b="1" dirty="0">
                <a:ea typeface="Calibri"/>
                <a:cs typeface="Calibri"/>
              </a:rPr>
              <a:t>Mala calidad de materiales.</a:t>
            </a:r>
          </a:p>
          <a:p>
            <a:r>
              <a:rPr lang="es-CO" sz="1400" dirty="0">
                <a:ea typeface="+mn-lt"/>
                <a:cs typeface="+mn-lt"/>
              </a:rPr>
              <a:t>Las fallas estructurales por mala calidad de materiales ocurren cuando elementos como el concreto, el acero o los ladrillos no tienen la resistencia necesaria para soportar el peso de la edificación, lo que provoca grietas, deformaciones y riesgo de colapso.</a:t>
            </a:r>
            <a:endParaRPr lang="es-CO" sz="1400" dirty="0">
              <a:ea typeface="Calibri"/>
              <a:cs typeface="Calibri"/>
            </a:endParaRPr>
          </a:p>
          <a:p>
            <a:endParaRPr lang="es-CO" sz="1400">
              <a:ea typeface="Calibri"/>
              <a:cs typeface="Calibri"/>
            </a:endParaRPr>
          </a:p>
          <a:p>
            <a:pPr marL="342900" indent="-342900">
              <a:buFont typeface="Arial,Sans-Serif"/>
              <a:buChar char="•"/>
            </a:pPr>
            <a:r>
              <a:rPr lang="es-CO" b="1" dirty="0">
                <a:ea typeface="Calibri"/>
                <a:cs typeface="Calibri"/>
              </a:rPr>
              <a:t>Falta de mantenimiento.</a:t>
            </a:r>
          </a:p>
          <a:p>
            <a:r>
              <a:rPr lang="es-CO" sz="1600" dirty="0">
                <a:ea typeface="+mn-lt"/>
                <a:cs typeface="+mn-lt"/>
              </a:rPr>
              <a:t>La falta de mantenimiento es una de las causas principales de deterioro y </a:t>
            </a:r>
            <a:r>
              <a:rPr lang="es-CO" sz="1200" u="sng" dirty="0">
                <a:ea typeface="+mn-lt"/>
                <a:cs typeface="+mn-lt"/>
                <a:hlinkClick r:id="rId3"/>
              </a:rPr>
              <a:t>fallas estructurales</a:t>
            </a:r>
            <a:r>
              <a:rPr lang="es-CO" sz="1600" dirty="0">
                <a:ea typeface="+mn-lt"/>
                <a:cs typeface="+mn-lt"/>
              </a:rPr>
              <a:t> en edificaciones, puentes e infraestructuras</a:t>
            </a:r>
            <a:endParaRPr lang="es-CO" sz="1600" dirty="0">
              <a:ea typeface="Calibri"/>
              <a:cs typeface="Calibri"/>
            </a:endParaRPr>
          </a:p>
          <a:p>
            <a:pPr marL="342900" indent="-342900">
              <a:buFont typeface="Arial,Sans-Serif"/>
              <a:buChar char="•"/>
            </a:pPr>
            <a:endParaRPr lang="es-ES">
              <a:ea typeface="Calibri"/>
              <a:cs typeface="Calibri"/>
            </a:endParaRPr>
          </a:p>
        </p:txBody>
      </p:sp>
      <p:pic>
        <p:nvPicPr>
          <p:cNvPr id="7" name="Imagen 6" descr="Qué es en sí una falla estructural? — Quevedo Informativo">
            <a:extLst>
              <a:ext uri="{FF2B5EF4-FFF2-40B4-BE49-F238E27FC236}">
                <a16:creationId xmlns:a16="http://schemas.microsoft.com/office/drawing/2014/main" id="{A6E0D91D-F45E-C792-F852-6EAAC6853E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24" b="17858"/>
          <a:stretch>
            <a:fillRect/>
          </a:stretch>
        </p:blipFill>
        <p:spPr>
          <a:xfrm>
            <a:off x="9526438" y="1167965"/>
            <a:ext cx="2426916" cy="353790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FE0B48A5-FBF6-138A-CEDD-1641018C18E9}"/>
              </a:ext>
            </a:extLst>
          </p:cNvPr>
          <p:cNvSpPr txBox="1"/>
          <p:nvPr/>
        </p:nvSpPr>
        <p:spPr>
          <a:xfrm>
            <a:off x="316302" y="3198962"/>
            <a:ext cx="4284453" cy="30777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s-CO" b="1" i="0" u="none" strike="noStrike" baseline="0" dirty="0">
                <a:solidFill>
                  <a:srgbClr val="000000"/>
                </a:solidFill>
                <a:latin typeface="Calibri"/>
                <a:ea typeface="Segoe UI"/>
                <a:cs typeface="Segoe UI"/>
              </a:rPr>
              <a:t>Causas frecuentes</a:t>
            </a:r>
            <a:r>
              <a:rPr lang="es-CO" b="0" i="0" dirty="0">
                <a:solidFill>
                  <a:srgbClr val="000000"/>
                </a:solidFill>
                <a:latin typeface="Calibri"/>
                <a:ea typeface="Segoe UI"/>
                <a:cs typeface="Segoe UI"/>
              </a:rPr>
              <a:t>​</a:t>
            </a:r>
          </a:p>
          <a:p>
            <a:pPr lvl="0" algn="l" rtl="0"/>
            <a:r>
              <a:rPr lang="es-CO" sz="1400" b="0" i="0" u="none" strike="noStrike" baseline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Errores de diseño.</a:t>
            </a:r>
            <a:r>
              <a:rPr lang="en-US" sz="1400" b="0" i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algn="l" rtl="0"/>
            <a:r>
              <a:rPr lang="es-CO" sz="1400" b="0" i="0" u="none" strike="noStrike" baseline="0" dirty="0">
                <a:solidFill>
                  <a:srgbClr val="000000"/>
                </a:solidFill>
                <a:latin typeface="Calibri"/>
                <a:ea typeface="Segoe UI"/>
                <a:cs typeface="Segoe UI"/>
              </a:rPr>
              <a:t>Las fallas estructurales por errores de diseño ocurren cuando los cálculos, planos o conceptos de una edificación son incorrectos y comprometen su estabilidad o resistencia</a:t>
            </a:r>
            <a:r>
              <a:rPr lang="es-CO" sz="1400" b="0" i="0" dirty="0">
                <a:solidFill>
                  <a:srgbClr val="000000"/>
                </a:solidFill>
                <a:latin typeface="Calibri"/>
                <a:ea typeface="Segoe UI"/>
                <a:cs typeface="Segoe UI"/>
              </a:rPr>
              <a:t>​</a:t>
            </a:r>
          </a:p>
          <a:p>
            <a:r>
              <a:rPr lang="es-CO" sz="1400" b="0" i="0" u="none" strike="noStrike" baseline="0" dirty="0">
                <a:solidFill>
                  <a:srgbClr val="000000"/>
                </a:solidFill>
                <a:latin typeface="Calibri"/>
                <a:ea typeface="Segoe UI"/>
                <a:cs typeface="Segoe UI"/>
              </a:rPr>
              <a:t>Las </a:t>
            </a:r>
            <a:r>
              <a:rPr lang="es-CO" sz="1400" b="1" i="0" u="none" strike="noStrike" baseline="0" dirty="0">
                <a:solidFill>
                  <a:srgbClr val="000000"/>
                </a:solidFill>
                <a:latin typeface="Calibri"/>
                <a:ea typeface="Segoe UI"/>
                <a:cs typeface="Segoe UI"/>
              </a:rPr>
              <a:t>fallas estructurales</a:t>
            </a:r>
            <a:r>
              <a:rPr lang="es-CO" sz="1400" b="0" i="0" u="none" strike="noStrike" baseline="0" dirty="0">
                <a:solidFill>
                  <a:srgbClr val="000000"/>
                </a:solidFill>
                <a:latin typeface="Calibri"/>
                <a:ea typeface="Segoe UI"/>
                <a:cs typeface="Segoe UI"/>
              </a:rPr>
              <a:t> son daños graves que comprometen la estabilidad, resistencia o seguridad de una edificación. Surgen principalmente por </a:t>
            </a:r>
            <a:r>
              <a:rPr lang="es-CO" sz="1400" b="1" i="0" u="none" strike="noStrike" baseline="0" dirty="0">
                <a:solidFill>
                  <a:srgbClr val="000000"/>
                </a:solidFill>
                <a:latin typeface="Calibri"/>
                <a:ea typeface="Segoe UI"/>
                <a:cs typeface="Segoe UI"/>
              </a:rPr>
              <a:t>deficiencias constructivas</a:t>
            </a:r>
            <a:r>
              <a:rPr lang="es-CO" sz="1400" b="0" i="0" u="none" strike="noStrike" baseline="0" dirty="0">
                <a:solidFill>
                  <a:srgbClr val="000000"/>
                </a:solidFill>
                <a:latin typeface="Calibri"/>
                <a:ea typeface="Segoe UI"/>
                <a:cs typeface="Segoe UI"/>
              </a:rPr>
              <a:t>, errores de diseño o materiales en mal estado</a:t>
            </a:r>
            <a:r>
              <a:rPr lang="es-CO" sz="1400" b="0" i="0" dirty="0">
                <a:solidFill>
                  <a:srgbClr val="000000"/>
                </a:solidFill>
                <a:latin typeface="Calibri"/>
                <a:ea typeface="Segoe UI"/>
                <a:cs typeface="Segoe UI"/>
              </a:rPr>
              <a:t>​</a:t>
            </a:r>
            <a:endParaRPr lang="es-CO" sz="1400" dirty="0">
              <a:solidFill>
                <a:srgbClr val="000000"/>
              </a:solidFill>
              <a:latin typeface="Calibri"/>
              <a:ea typeface="Segoe UI"/>
              <a:cs typeface="Segoe UI"/>
            </a:endParaRPr>
          </a:p>
          <a:p>
            <a:pPr algn="ctr" rtl="0"/>
            <a:endParaRPr lang="es-ES" b="0" i="0">
              <a:solidFill>
                <a:srgbClr val="000000"/>
              </a:solidFill>
              <a:latin typeface="Calibri"/>
              <a:ea typeface="Calibri" panose="020F0502020204030204"/>
              <a:cs typeface="Calibri" panose="020F0502020204030204"/>
            </a:endParaRPr>
          </a:p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9784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47A102A-EBDE-40A5-05D5-0121032C9B0F}"/>
              </a:ext>
            </a:extLst>
          </p:cNvPr>
          <p:cNvSpPr txBox="1"/>
          <p:nvPr/>
        </p:nvSpPr>
        <p:spPr>
          <a:xfrm>
            <a:off x="315964" y="1349299"/>
            <a:ext cx="617862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CASO DE FALLA</a:t>
            </a:r>
          </a:p>
          <a:p>
            <a:pPr fontAlgn="t">
              <a:lnSpc>
                <a:spcPct val="100000"/>
              </a:lnSpc>
              <a:buNone/>
            </a:pPr>
            <a:endParaRPr lang="es-CO" sz="1600" b="1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PUENTE TACOMA NARROWS</a:t>
            </a:r>
          </a:p>
          <a:p>
            <a:pPr fontAlgn="t">
              <a:lnSpc>
                <a:spcPct val="100000"/>
              </a:lnSpc>
              <a:buNone/>
            </a:pPr>
            <a:endParaRPr lang="es-CO" sz="1600" b="1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Situación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La acción del viento produjo oscilaciones excesivas.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Resultado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Colapso de la estructura.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Lección aprendida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Las cargas dinámicas deben ser consideradas desde la etapa de diseño.</a:t>
            </a:r>
            <a:endParaRPr lang="es-CO" sz="1600" b="0" i="0">
              <a:effectLst/>
              <a:latin typeface="Segoe UI" panose="020B0502040204020203" pitchFamily="34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7850775-D7AF-D13F-32C9-CE6B6713D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24</a:t>
            </a:fld>
            <a:endParaRPr lang="es-CO"/>
          </a:p>
        </p:txBody>
      </p:sp>
      <p:pic>
        <p:nvPicPr>
          <p:cNvPr id="5" name="MicrosoftTeams-video (1)">
            <a:hlinkClick r:id="" action="ppaction://media"/>
            <a:extLst>
              <a:ext uri="{FF2B5EF4-FFF2-40B4-BE49-F238E27FC236}">
                <a16:creationId xmlns:a16="http://schemas.microsoft.com/office/drawing/2014/main" id="{3CB1D7AE-19B3-D1CE-24D0-3ECEC9FFC1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45537" y="1346947"/>
            <a:ext cx="2529076" cy="452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00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F6C624F-9CFB-ABB0-9C5D-DC48AAC6F0D1}"/>
              </a:ext>
            </a:extLst>
          </p:cNvPr>
          <p:cNvSpPr txBox="1"/>
          <p:nvPr/>
        </p:nvSpPr>
        <p:spPr>
          <a:xfrm>
            <a:off x="574431" y="1440851"/>
            <a:ext cx="2766646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TALLER PRÁCTICO</a:t>
            </a:r>
          </a:p>
          <a:p>
            <a:pPr fontAlgn="t">
              <a:lnSpc>
                <a:spcPct val="100000"/>
              </a:lnSpc>
              <a:buNone/>
            </a:pPr>
            <a:endParaRPr lang="es-CO" sz="1600" b="1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Análisis de una edificación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Identifique:</a:t>
            </a:r>
          </a:p>
          <a:p>
            <a:pPr marL="342900" lvl="0" indent="-342900" fontAlgn="t">
              <a:lnSpc>
                <a:spcPct val="100000"/>
              </a:lnSpc>
              <a:buFont typeface="+mj-lt"/>
              <a:buAutoNum type="arabicPeriod"/>
            </a:pPr>
            <a:r>
              <a:rPr lang="es-CO" sz="1600" b="0" i="0">
                <a:effectLst/>
                <a:latin typeface="+mn-lt"/>
              </a:rPr>
              <a:t>Sistema estructural.</a:t>
            </a:r>
          </a:p>
          <a:p>
            <a:pPr marL="342900" lvl="0" indent="-342900" fontAlgn="t">
              <a:lnSpc>
                <a:spcPct val="100000"/>
              </a:lnSpc>
              <a:buFont typeface="+mj-lt"/>
              <a:buAutoNum type="arabicPeriod"/>
            </a:pPr>
            <a:r>
              <a:rPr lang="es-CO" sz="1600" b="0" i="0">
                <a:effectLst/>
                <a:latin typeface="+mn-lt"/>
              </a:rPr>
              <a:t>Material principal.</a:t>
            </a:r>
          </a:p>
          <a:p>
            <a:pPr marL="342900" lvl="0" indent="-342900" fontAlgn="t">
              <a:lnSpc>
                <a:spcPct val="100000"/>
              </a:lnSpc>
              <a:buFont typeface="+mj-lt"/>
              <a:buAutoNum type="arabicPeriod"/>
            </a:pPr>
            <a:r>
              <a:rPr lang="es-CO" sz="1600" b="0" i="0">
                <a:effectLst/>
                <a:latin typeface="+mn-lt"/>
              </a:rPr>
              <a:t>Camino de cargas.</a:t>
            </a:r>
          </a:p>
          <a:p>
            <a:pPr marL="342900" lvl="0" indent="-342900" fontAlgn="t">
              <a:lnSpc>
                <a:spcPct val="100000"/>
              </a:lnSpc>
              <a:buFont typeface="+mj-lt"/>
              <a:buAutoNum type="arabicPeriod"/>
            </a:pPr>
            <a:r>
              <a:rPr lang="es-CO" sz="1600" b="0" i="0">
                <a:effectLst/>
                <a:latin typeface="+mn-lt"/>
              </a:rPr>
              <a:t>Posibles vulnerabilidades.</a:t>
            </a:r>
          </a:p>
          <a:p>
            <a:pPr lvl="0" fontAlgn="t">
              <a:lnSpc>
                <a:spcPct val="100000"/>
              </a:lnSpc>
            </a:pPr>
            <a:endParaRPr lang="es-CO" sz="1600" b="0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endParaRPr lang="es-CO" sz="1600" b="0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Trabajo en grupos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4 a 5 estudiantes. Entrega el 14 de septiembre.</a:t>
            </a:r>
            <a:endParaRPr lang="es-CO" sz="1600" b="0" i="0">
              <a:effectLst/>
              <a:latin typeface="Segoe UI" panose="020B0502040204020203" pitchFamily="34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8292A06-00FB-B896-89C1-F78CC5ECD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25</a:t>
            </a:fld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53D5DA-622F-79DB-3BBB-FF202D12FEB9}"/>
              </a:ext>
            </a:extLst>
          </p:cNvPr>
          <p:cNvSpPr txBox="1"/>
          <p:nvPr/>
        </p:nvSpPr>
        <p:spPr>
          <a:xfrm>
            <a:off x="5521568" y="1582341"/>
            <a:ext cx="60022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>
                <a:highlight>
                  <a:srgbClr val="FFFF00"/>
                </a:highlight>
              </a:rPr>
              <a:t>Edificación en lo posible ubicada en la ciudad, tomando imágenes y esquemas del mismo para desarrollar lo solicitado</a:t>
            </a:r>
          </a:p>
        </p:txBody>
      </p:sp>
    </p:spTree>
    <p:extLst>
      <p:ext uri="{BB962C8B-B14F-4D97-AF65-F5344CB8AC3E}">
        <p14:creationId xmlns:p14="http://schemas.microsoft.com/office/powerpoint/2010/main" val="41474935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DBBE45A-8459-24CB-EB1F-CAB243D5973F}"/>
              </a:ext>
            </a:extLst>
          </p:cNvPr>
          <p:cNvSpPr txBox="1"/>
          <p:nvPr/>
        </p:nvSpPr>
        <p:spPr>
          <a:xfrm>
            <a:off x="453346" y="1141191"/>
            <a:ext cx="5638158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FALLAS EN EDIFICIOS DURANTE SISMOS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Problemas comunes</a:t>
            </a:r>
            <a:endParaRPr lang="es-CO" sz="1600" b="1" i="0">
              <a:effectLst/>
              <a:latin typeface="+mn-lt"/>
              <a:ea typeface="Calibri"/>
              <a:cs typeface="Calibri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Piso blando</a:t>
            </a:r>
            <a:endParaRPr lang="es-CO" sz="1600" b="1" i="0">
              <a:effectLst/>
              <a:latin typeface="+mn-lt"/>
              <a:ea typeface="Calibri"/>
              <a:cs typeface="Calibri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Primer nivel con poca rigidez.</a:t>
            </a:r>
            <a:endParaRPr lang="es-CO" sz="1600" b="0" i="0">
              <a:effectLst/>
              <a:latin typeface="+mn-lt"/>
              <a:ea typeface="Calibri"/>
              <a:cs typeface="Calibri"/>
            </a:endParaRPr>
          </a:p>
          <a:p>
            <a:pPr>
              <a:lnSpc>
                <a:spcPct val="100000"/>
              </a:lnSpc>
              <a:buNone/>
            </a:pPr>
            <a:endParaRPr lang="es-CO" sz="1600" b="0" i="0">
              <a:effectLst/>
              <a:latin typeface="+mn-lt"/>
              <a:ea typeface="Calibri"/>
              <a:cs typeface="Calibri"/>
            </a:endParaRPr>
          </a:p>
          <a:p>
            <a:pPr fontAlgn="t">
              <a:lnSpc>
                <a:spcPct val="100000"/>
              </a:lnSpc>
              <a:buNone/>
            </a:pPr>
            <a:endParaRPr lang="es-CO" sz="1600" b="0" i="0">
              <a:effectLst/>
              <a:latin typeface="+mn-lt"/>
              <a:ea typeface="Calibri"/>
              <a:cs typeface="Calibri"/>
            </a:endParaRPr>
          </a:p>
          <a:p>
            <a:pPr fontAlgn="t"/>
            <a:endParaRPr lang="es-CO" sz="1600">
              <a:ea typeface="Calibri"/>
              <a:cs typeface="Calibri"/>
            </a:endParaRPr>
          </a:p>
          <a:p>
            <a:endParaRPr lang="es-CO" sz="1600">
              <a:ea typeface="Calibri"/>
              <a:cs typeface="Calibri"/>
            </a:endParaRPr>
          </a:p>
          <a:p>
            <a:endParaRPr lang="es-CO" sz="1600">
              <a:ea typeface="Calibri"/>
              <a:cs typeface="Calibri"/>
            </a:endParaRPr>
          </a:p>
          <a:p>
            <a:endParaRPr lang="es-CO" sz="1600">
              <a:ea typeface="Calibri"/>
              <a:cs typeface="Calibri"/>
            </a:endParaRPr>
          </a:p>
          <a:p>
            <a:endParaRPr lang="es-CO" sz="1600">
              <a:ea typeface="Calibri"/>
              <a:cs typeface="Calibri"/>
            </a:endParaRPr>
          </a:p>
          <a:p>
            <a:endParaRPr lang="es-CO" sz="1600"/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Irregularidades estructurales</a:t>
            </a:r>
            <a:endParaRPr lang="es-CO" sz="1600" b="1" i="0">
              <a:effectLst/>
              <a:latin typeface="+mn-lt"/>
              <a:ea typeface="Calibri"/>
              <a:cs typeface="Calibri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Distribución inadecuada de masas y rigideces.</a:t>
            </a:r>
            <a:endParaRPr lang="es-CO" sz="1600" b="0" i="0">
              <a:effectLst/>
              <a:latin typeface="+mn-lt"/>
              <a:ea typeface="Calibri"/>
              <a:cs typeface="Calibri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A7AFF27-7723-5D80-1B9D-BF1041133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26</a:t>
            </a:fld>
            <a:endParaRPr lang="es-CO"/>
          </a:p>
        </p:txBody>
      </p:sp>
      <p:pic>
        <p:nvPicPr>
          <p:cNvPr id="6" name="Picture 5" descr="▷ Irregularidades en Edificaciones por piso blando | CYPE PERÚ">
            <a:extLst>
              <a:ext uri="{FF2B5EF4-FFF2-40B4-BE49-F238E27FC236}">
                <a16:creationId xmlns:a16="http://schemas.microsoft.com/office/drawing/2014/main" id="{1270D305-039D-60D8-2623-34623E3516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698" t="7071" r="10853" b="7071"/>
          <a:stretch>
            <a:fillRect/>
          </a:stretch>
        </p:blipFill>
        <p:spPr>
          <a:xfrm>
            <a:off x="565139" y="2143514"/>
            <a:ext cx="3957149" cy="1772774"/>
          </a:xfrm>
          <a:prstGeom prst="rect">
            <a:avLst/>
          </a:prstGeom>
        </p:spPr>
      </p:pic>
      <p:pic>
        <p:nvPicPr>
          <p:cNvPr id="8" name="Picture 7" descr="Columnas cortas: efectos y consideraciones en el comportamiento sísmico de  pórticos de concreto - INESA TECH">
            <a:extLst>
              <a:ext uri="{FF2B5EF4-FFF2-40B4-BE49-F238E27FC236}">
                <a16:creationId xmlns:a16="http://schemas.microsoft.com/office/drawing/2014/main" id="{3C997C8D-F138-C01F-7434-59A66CA4CE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872" r="219" b="13806"/>
          <a:stretch>
            <a:fillRect/>
          </a:stretch>
        </p:blipFill>
        <p:spPr>
          <a:xfrm>
            <a:off x="6196469" y="1473862"/>
            <a:ext cx="4449368" cy="1681176"/>
          </a:xfrm>
          <a:prstGeom prst="rect">
            <a:avLst/>
          </a:prstGeom>
        </p:spPr>
      </p:pic>
      <p:sp>
        <p:nvSpPr>
          <p:cNvPr id="10" name="CuadroTexto 2">
            <a:extLst>
              <a:ext uri="{FF2B5EF4-FFF2-40B4-BE49-F238E27FC236}">
                <a16:creationId xmlns:a16="http://schemas.microsoft.com/office/drawing/2014/main" id="{F4C52D42-71CE-9867-4171-1B7B24EA6B58}"/>
              </a:ext>
            </a:extLst>
          </p:cNvPr>
          <p:cNvSpPr txBox="1"/>
          <p:nvPr/>
        </p:nvSpPr>
        <p:spPr>
          <a:xfrm>
            <a:off x="6099612" y="626353"/>
            <a:ext cx="5408515" cy="329320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t">
              <a:lnSpc>
                <a:spcPct val="100000"/>
              </a:lnSpc>
              <a:buNone/>
            </a:pPr>
            <a:endParaRPr lang="es-CO" sz="1600" b="1">
              <a:ea typeface="Calibri"/>
              <a:cs typeface="Calibri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Columnas cortas</a:t>
            </a:r>
            <a:endParaRPr lang="es-CO" sz="1600" b="1" i="0">
              <a:effectLst/>
              <a:latin typeface="+mn-lt"/>
              <a:ea typeface="Calibri"/>
              <a:cs typeface="Calibri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Generan alta concentración de esfuerzos.</a:t>
            </a:r>
            <a:endParaRPr lang="es-CO" sz="1600" b="0" i="0">
              <a:effectLst/>
              <a:latin typeface="+mn-lt"/>
              <a:ea typeface="Calibri"/>
              <a:cs typeface="Calibri"/>
            </a:endParaRPr>
          </a:p>
          <a:p>
            <a:pPr fontAlgn="t">
              <a:lnSpc>
                <a:spcPct val="100000"/>
              </a:lnSpc>
              <a:buNone/>
            </a:pPr>
            <a:endParaRPr lang="es-CO" sz="1600" b="0" i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endParaRPr lang="es-CO" sz="1600" b="1" i="0">
              <a:effectLst/>
              <a:latin typeface="+mn-lt"/>
              <a:ea typeface="Calibri"/>
              <a:cs typeface="Calibri"/>
            </a:endParaRPr>
          </a:p>
          <a:p>
            <a:pPr>
              <a:lnSpc>
                <a:spcPct val="100000"/>
              </a:lnSpc>
              <a:buNone/>
            </a:pPr>
            <a:endParaRPr lang="es-CO" sz="1600" b="1" i="0">
              <a:effectLst/>
              <a:latin typeface="+mn-lt"/>
              <a:ea typeface="Calibri"/>
              <a:cs typeface="Calibri"/>
            </a:endParaRPr>
          </a:p>
          <a:p>
            <a:endParaRPr lang="es-CO" sz="1600" b="1"/>
          </a:p>
          <a:p>
            <a:endParaRPr lang="es-CO" sz="1600" b="1">
              <a:ea typeface="Calibri"/>
              <a:cs typeface="Calibri"/>
            </a:endParaRPr>
          </a:p>
          <a:p>
            <a:endParaRPr lang="es-CO" sz="1600" b="1">
              <a:ea typeface="Calibri"/>
              <a:cs typeface="Calibri"/>
            </a:endParaRPr>
          </a:p>
          <a:p>
            <a:endParaRPr lang="es-CO" sz="1600" b="1"/>
          </a:p>
          <a:p>
            <a:pPr fontAlgn="t">
              <a:lnSpc>
                <a:spcPct val="100000"/>
              </a:lnSpc>
              <a:buNone/>
            </a:pPr>
            <a:r>
              <a:rPr lang="es-CO" sz="1600" b="1" i="0">
                <a:effectLst/>
                <a:latin typeface="+mn-lt"/>
              </a:rPr>
              <a:t>Lección</a:t>
            </a:r>
            <a:endParaRPr lang="es-CO" sz="1600" b="1" i="0">
              <a:effectLst/>
              <a:latin typeface="+mn-lt"/>
              <a:ea typeface="Calibri"/>
              <a:cs typeface="Calibri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s-CO" sz="1600" b="0" i="0">
                <a:effectLst/>
                <a:latin typeface="+mn-lt"/>
              </a:rPr>
              <a:t>Las decisiones arquitectónicas influyen directamente en el desempeño sísmico.</a:t>
            </a:r>
            <a:endParaRPr lang="es-CO" sz="1600" b="0" i="0">
              <a:effectLst/>
              <a:latin typeface="Segoe UI" panose="020B0502040204020203" pitchFamily="34" charset="0"/>
            </a:endParaRPr>
          </a:p>
        </p:txBody>
      </p:sp>
      <p:pic>
        <p:nvPicPr>
          <p:cNvPr id="11" name="Picture 10" descr="Qué es una irregularidad estructural y cómo identificarla ⛩🏗">
            <a:extLst>
              <a:ext uri="{FF2B5EF4-FFF2-40B4-BE49-F238E27FC236}">
                <a16:creationId xmlns:a16="http://schemas.microsoft.com/office/drawing/2014/main" id="{44FA418C-5C6A-22ED-F28D-181554D997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739" t="-1048" r="30608" b="369"/>
          <a:stretch>
            <a:fillRect/>
          </a:stretch>
        </p:blipFill>
        <p:spPr>
          <a:xfrm>
            <a:off x="447571" y="4691696"/>
            <a:ext cx="3712080" cy="1664865"/>
          </a:xfrm>
          <a:prstGeom prst="rect">
            <a:avLst/>
          </a:prstGeom>
        </p:spPr>
      </p:pic>
      <p:pic>
        <p:nvPicPr>
          <p:cNvPr id="12" name="Picture 11" descr="Lección técnica importante Esta imagen demuestra algo fundamental en  ingeniería estructural: Una columna puede verse grande por fuera, pero si  no tiene buen confinamiento, buen acero y buen diseño sísmico, puede fallar">
            <a:extLst>
              <a:ext uri="{FF2B5EF4-FFF2-40B4-BE49-F238E27FC236}">
                <a16:creationId xmlns:a16="http://schemas.microsoft.com/office/drawing/2014/main" id="{6ED62A39-F9F6-9FD6-5504-77BF68AE2B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8238" y="3911842"/>
            <a:ext cx="4777667" cy="226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9382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FA57FF7-8D4B-42F4-256F-C291EC2BDF1C}"/>
              </a:ext>
            </a:extLst>
          </p:cNvPr>
          <p:cNvSpPr txBox="1"/>
          <p:nvPr/>
        </p:nvSpPr>
        <p:spPr>
          <a:xfrm>
            <a:off x="340751" y="5338508"/>
            <a:ext cx="8995508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 fontAlgn="t">
              <a:buFont typeface="Wingdings" panose="05000000000000000000" pitchFamily="2" charset="2"/>
              <a:buChar char="ü"/>
            </a:pPr>
            <a:r>
              <a:rPr lang="es-CO" sz="1800" b="0" i="0">
                <a:effectLst/>
                <a:latin typeface="+mn-lt"/>
              </a:rPr>
              <a:t> Comprender estos conceptos es el primer paso hacia el diseño estructural</a:t>
            </a:r>
            <a:r>
              <a:rPr lang="es-CO"/>
              <a:t>: </a:t>
            </a:r>
            <a:r>
              <a:rPr lang="es-CO">
                <a:ea typeface="+mn-lt"/>
                <a:cs typeface="+mn-lt"/>
              </a:rPr>
              <a:t>Conocer cómo funcionan las cargas y los sistemas estructurales permite al arquitecto </a:t>
            </a:r>
            <a:r>
              <a:rPr lang="es-CO" b="1">
                <a:ea typeface="+mn-lt"/>
                <a:cs typeface="+mn-lt"/>
              </a:rPr>
              <a:t>tomar mejores decisiones y proyectar con mayor seguridad y libertad</a:t>
            </a:r>
            <a:r>
              <a:rPr lang="es-CO">
                <a:ea typeface="+mn-lt"/>
                <a:cs typeface="+mn-lt"/>
              </a:rPr>
              <a:t>.</a:t>
            </a:r>
            <a:endParaRPr lang="es-CO" sz="1800" b="0" i="0">
              <a:effectLst/>
              <a:latin typeface="Segoe UI" panose="020B0502040204020203" pitchFamily="34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CA7554E-71CE-517A-CB39-F8D6AE003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27</a:t>
            </a:fld>
            <a:endParaRPr lang="es-C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F9C87-9406-A504-7766-DCC524D07C30}"/>
              </a:ext>
            </a:extLst>
          </p:cNvPr>
          <p:cNvSpPr txBox="1"/>
          <p:nvPr/>
        </p:nvSpPr>
        <p:spPr>
          <a:xfrm>
            <a:off x="335280" y="1833880"/>
            <a:ext cx="74168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lvl="0" indent="-285750" algn="l" rtl="0">
              <a:buFont typeface="Wingdings,sans-serif"/>
              <a:buChar char="ü"/>
            </a:pPr>
            <a:r>
              <a:rPr lang="es-CO" sz="1800" b="1" i="0" u="none" strike="noStrike" baseline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Toda edificación necesita una estructura: </a:t>
            </a:r>
            <a:r>
              <a:rPr lang="es-CO" sz="1800" b="0" i="0" u="none" strike="noStrike" baseline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La estructura funciona como el </a:t>
            </a:r>
            <a:r>
              <a:rPr lang="es-CO" sz="1800" b="1" i="0" u="none" strike="noStrike" baseline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esqueleto del edificio</a:t>
            </a:r>
            <a:r>
              <a:rPr lang="es-CO" sz="1800" b="0" i="0" u="none" strike="noStrike" baseline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, proporcionando estabilidad, resistencia y soporte.</a:t>
            </a:r>
            <a:r>
              <a:rPr lang="es-CO" sz="1800" b="0" i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FF21A4-B8B1-279B-CB8F-883306EF9A3B}"/>
              </a:ext>
            </a:extLst>
          </p:cNvPr>
          <p:cNvSpPr txBox="1"/>
          <p:nvPr/>
        </p:nvSpPr>
        <p:spPr>
          <a:xfrm>
            <a:off x="548640" y="1376680"/>
            <a:ext cx="207264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s-CO" sz="1800" b="1" i="0" u="none" strike="noStrike" baseline="0">
                <a:solidFill>
                  <a:srgbClr val="000000"/>
                </a:solidFill>
                <a:latin typeface="Calibri"/>
                <a:ea typeface="Segoe UI"/>
                <a:cs typeface="Segoe UI"/>
              </a:rPr>
              <a:t>Ideas principales</a:t>
            </a:r>
            <a:r>
              <a:rPr lang="es-CO" sz="1800" b="0" i="0">
                <a:solidFill>
                  <a:srgbClr val="000000"/>
                </a:solidFill>
                <a:latin typeface="Calibri"/>
                <a:ea typeface="Segoe UI"/>
                <a:cs typeface="Segoe UI"/>
              </a:rPr>
              <a:t>​</a:t>
            </a:r>
            <a:endParaRPr lang="en-US" sz="1800" b="0" i="0">
              <a:solidFill>
                <a:srgbClr val="000000"/>
              </a:solidFill>
              <a:latin typeface="Calibri"/>
              <a:ea typeface="Segoe UI"/>
              <a:cs typeface="Segoe U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F8969B-0F28-EE81-7067-04CAA2B47366}"/>
              </a:ext>
            </a:extLst>
          </p:cNvPr>
          <p:cNvSpPr txBox="1"/>
          <p:nvPr/>
        </p:nvSpPr>
        <p:spPr>
          <a:xfrm>
            <a:off x="345440" y="2514600"/>
            <a:ext cx="784352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,sans-serif"/>
              <a:buChar char="ü"/>
            </a:pPr>
            <a:r>
              <a:rPr lang="es-CO" sz="1800" b="1" i="0" u="none" strike="noStrike" baseline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Las cargas siguen un camino definido hasta el suelo</a:t>
            </a:r>
            <a:r>
              <a:rPr lang="es-CO" b="1">
                <a:solidFill>
                  <a:srgbClr val="000000"/>
                </a:solidFill>
                <a:latin typeface="Calibri"/>
                <a:ea typeface="Arial"/>
                <a:cs typeface="Arial"/>
              </a:rPr>
              <a:t>:</a:t>
            </a:r>
            <a:r>
              <a:rPr lang="es-CO">
                <a:solidFill>
                  <a:srgbClr val="000000"/>
                </a:solidFill>
                <a:latin typeface="Calibri"/>
                <a:ea typeface="Arial"/>
                <a:cs typeface="Arial"/>
              </a:rPr>
              <a:t> </a:t>
            </a:r>
            <a:r>
              <a:rPr lang="es-CO">
                <a:solidFill>
                  <a:srgbClr val="000000"/>
                </a:solidFill>
                <a:ea typeface="+mn-lt"/>
                <a:cs typeface="+mn-lt"/>
              </a:rPr>
              <a:t>El peso propio, las personas, el viento o los sismos se transmiten mediante los elementos estructurales </a:t>
            </a:r>
            <a:r>
              <a:rPr lang="es-CO" b="1">
                <a:solidFill>
                  <a:srgbClr val="000000"/>
                </a:solidFill>
                <a:ea typeface="+mn-lt"/>
                <a:cs typeface="+mn-lt"/>
              </a:rPr>
              <a:t>hasta llegar a la cimentación y al suelo</a:t>
            </a:r>
            <a:r>
              <a:rPr lang="es-CO">
                <a:solidFill>
                  <a:srgbClr val="000000"/>
                </a:solidFill>
                <a:ea typeface="+mn-lt"/>
                <a:cs typeface="+mn-lt"/>
              </a:rPr>
              <a:t>. </a:t>
            </a:r>
            <a:endParaRPr lang="es-CO" sz="1800" b="0" i="0">
              <a:solidFill>
                <a:srgbClr val="000000"/>
              </a:solidFill>
              <a:latin typeface="Calibri"/>
              <a:ea typeface="Arial"/>
              <a:cs typeface="Arial"/>
            </a:endParaRPr>
          </a:p>
          <a:p>
            <a:pPr algn="ctr"/>
            <a:endParaRPr lang="en-US"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DCE2A7-0B63-DFFA-B337-ACB43648B8F5}"/>
              </a:ext>
            </a:extLst>
          </p:cNvPr>
          <p:cNvSpPr txBox="1"/>
          <p:nvPr/>
        </p:nvSpPr>
        <p:spPr>
          <a:xfrm>
            <a:off x="345440" y="3429000"/>
            <a:ext cx="7406640" cy="121048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,sans-serif"/>
              <a:buChar char="ü"/>
            </a:pPr>
            <a:r>
              <a:rPr lang="es-CO" sz="1800" b="1" i="0" u="none" strike="noStrike" baseline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Los elementos estructurales trabajan bajo diferentes esfuerzos</a:t>
            </a:r>
            <a:r>
              <a:rPr lang="es-CO" b="1">
                <a:solidFill>
                  <a:srgbClr val="000000"/>
                </a:solidFill>
                <a:latin typeface="Calibri"/>
                <a:ea typeface="Arial"/>
                <a:cs typeface="Arial"/>
              </a:rPr>
              <a:t>: </a:t>
            </a:r>
            <a:r>
              <a:rPr lang="es-CO">
                <a:solidFill>
                  <a:srgbClr val="000000"/>
                </a:solidFill>
                <a:ea typeface="+mn-lt"/>
                <a:cs typeface="+mn-lt"/>
              </a:rPr>
              <a:t>Vigas, columnas, muros y otros elementos responden mediante esfuerzos como </a:t>
            </a:r>
            <a:r>
              <a:rPr lang="es-CO" b="1">
                <a:solidFill>
                  <a:srgbClr val="000000"/>
                </a:solidFill>
                <a:ea typeface="+mn-lt"/>
                <a:cs typeface="+mn-lt"/>
              </a:rPr>
              <a:t>compresión, tracción, flexión y cortante</a:t>
            </a:r>
            <a:r>
              <a:rPr lang="es-CO">
                <a:solidFill>
                  <a:srgbClr val="000000"/>
                </a:solidFill>
                <a:ea typeface="+mn-lt"/>
                <a:cs typeface="+mn-lt"/>
              </a:rPr>
              <a:t>, según las cargas que reciben.</a:t>
            </a:r>
            <a:endParaRPr lang="es-CO" sz="1800" b="0" i="0">
              <a:solidFill>
                <a:srgbClr val="000000"/>
              </a:solidFill>
              <a:latin typeface="Calibri"/>
              <a:ea typeface="Arial"/>
              <a:cs typeface="Arial"/>
            </a:endParaRPr>
          </a:p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4E1CF6-BACC-BEAF-ABB5-1B1AC7334B44}"/>
              </a:ext>
            </a:extLst>
          </p:cNvPr>
          <p:cNvSpPr txBox="1"/>
          <p:nvPr/>
        </p:nvSpPr>
        <p:spPr>
          <a:xfrm>
            <a:off x="335280" y="4424680"/>
            <a:ext cx="800608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,sans-serif"/>
              <a:buChar char="ü"/>
            </a:pPr>
            <a:r>
              <a:rPr lang="es-CO" sz="1800" b="1" i="0" u="none" strike="noStrike" baseline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La estructura y la arquitectura deben diseñarse de manera integrada</a:t>
            </a:r>
            <a:r>
              <a:rPr lang="es-CO" b="1">
                <a:solidFill>
                  <a:srgbClr val="000000"/>
                </a:solidFill>
                <a:latin typeface="Calibri"/>
                <a:ea typeface="Arial"/>
                <a:cs typeface="Arial"/>
              </a:rPr>
              <a:t>:</a:t>
            </a:r>
            <a:r>
              <a:rPr lang="es-CO">
                <a:solidFill>
                  <a:srgbClr val="000000"/>
                </a:solidFill>
                <a:latin typeface="Calibri"/>
                <a:ea typeface="Arial"/>
                <a:cs typeface="Arial"/>
              </a:rPr>
              <a:t> </a:t>
            </a:r>
            <a:r>
              <a:rPr lang="es-CO">
                <a:solidFill>
                  <a:srgbClr val="000000"/>
                </a:solidFill>
                <a:ea typeface="+mn-lt"/>
                <a:cs typeface="+mn-lt"/>
              </a:rPr>
              <a:t>La estructura no debe verse como algo separado del diseño. Su integración desde las primeras etapas permite crear espacios </a:t>
            </a:r>
            <a:r>
              <a:rPr lang="es-CO" b="1">
                <a:solidFill>
                  <a:srgbClr val="000000"/>
                </a:solidFill>
                <a:ea typeface="+mn-lt"/>
                <a:cs typeface="+mn-lt"/>
              </a:rPr>
              <a:t>seguros, funcionales y coherentes</a:t>
            </a:r>
            <a:r>
              <a:rPr lang="es-CO">
                <a:solidFill>
                  <a:srgbClr val="000000"/>
                </a:solidFill>
                <a:ea typeface="+mn-lt"/>
                <a:cs typeface="+mn-lt"/>
              </a:rPr>
              <a:t>. </a:t>
            </a:r>
            <a:endParaRPr lang="es-CO" sz="1800" b="0" i="0">
              <a:solidFill>
                <a:srgbClr val="000000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9C0609-5C09-1ADB-A246-FE63C8DA549D}"/>
              </a:ext>
            </a:extLst>
          </p:cNvPr>
          <p:cNvSpPr txBox="1"/>
          <p:nvPr/>
        </p:nvSpPr>
        <p:spPr>
          <a:xfrm>
            <a:off x="4165600" y="1092200"/>
            <a:ext cx="19304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O" sz="1800" b="1" i="0" u="none" strike="noStrike" baseline="0">
                <a:solidFill>
                  <a:srgbClr val="000000"/>
                </a:solidFill>
                <a:latin typeface="Calibri"/>
              </a:rPr>
              <a:t>CONCLUSIONES</a:t>
            </a:r>
            <a:r>
              <a:rPr lang="en-US" sz="1800" b="0" i="0" u="none" strike="noStrike" baseline="0">
                <a:solidFill>
                  <a:srgbClr val="000000"/>
                </a:solidFill>
                <a:latin typeface="Calibri"/>
              </a:rPr>
              <a:t>​</a:t>
            </a:r>
            <a:r>
              <a:rPr sz="1800" b="0" i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​</a:t>
            </a:r>
            <a:endParaRPr lang="en-US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194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7" grpId="0"/>
      <p:bldP spid="8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05894D5-8D67-2FF0-131C-38AC08BF05DA}"/>
              </a:ext>
            </a:extLst>
          </p:cNvPr>
          <p:cNvSpPr txBox="1"/>
          <p:nvPr/>
        </p:nvSpPr>
        <p:spPr>
          <a:xfrm>
            <a:off x="3320366" y="1655692"/>
            <a:ext cx="487133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s-CO" sz="1800" b="1" i="0">
                <a:effectLst/>
                <a:latin typeface="+mn-lt"/>
              </a:rPr>
              <a:t>TRABAJO AUTÓNOMO individual 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800" b="0" i="0">
                <a:effectLst/>
                <a:latin typeface="+mn-lt"/>
              </a:rPr>
              <a:t>Seleccionar un edificio de la ciudad e identificar: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800" b="0" i="0">
                <a:effectLst/>
                <a:latin typeface="+mn-lt"/>
              </a:rPr>
              <a:t>Sistema estructural.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800" b="0" i="0">
                <a:effectLst/>
                <a:latin typeface="+mn-lt"/>
              </a:rPr>
              <a:t>Material predominante.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800" b="0" i="0">
                <a:effectLst/>
                <a:latin typeface="+mn-lt"/>
              </a:rPr>
              <a:t>Tipo de cargas principales.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800" b="0" i="0">
                <a:effectLst/>
                <a:latin typeface="+mn-lt"/>
              </a:rPr>
              <a:t>Elementos estructurales observables.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1800" b="0" i="0">
                <a:effectLst/>
                <a:latin typeface="+mn-lt"/>
              </a:rPr>
              <a:t>Relación entre arquitectura y estructura.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800" b="1" i="0">
                <a:effectLst/>
                <a:latin typeface="+mn-lt"/>
              </a:rPr>
              <a:t>Entrega</a:t>
            </a:r>
          </a:p>
          <a:p>
            <a:pPr fontAlgn="t">
              <a:lnSpc>
                <a:spcPct val="100000"/>
              </a:lnSpc>
              <a:buNone/>
            </a:pPr>
            <a:r>
              <a:rPr lang="es-CO" sz="1800" b="0" i="0">
                <a:effectLst/>
                <a:latin typeface="+mn-lt"/>
              </a:rPr>
              <a:t>Informe ilustrado de 3 a 5 páginas tamaño carta, expresión libre. </a:t>
            </a:r>
            <a:r>
              <a:rPr lang="es-CO" sz="1800" b="0" i="0">
                <a:effectLst/>
                <a:highlight>
                  <a:srgbClr val="FFFF00"/>
                </a:highlight>
                <a:latin typeface="+mn-lt"/>
              </a:rPr>
              <a:t>El 21 de septiembre</a:t>
            </a:r>
            <a:endParaRPr lang="es-CO" sz="1800" b="0" i="0">
              <a:effectLst/>
              <a:highlight>
                <a:srgbClr val="FFFF00"/>
              </a:highlight>
              <a:latin typeface="Segoe UI" panose="020B0502040204020203" pitchFamily="34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727160C-DCB1-1817-0E9E-6BB8156C1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28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830748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-230737" y="6058366"/>
            <a:ext cx="4375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sz="1200">
                <a:latin typeface="Humanst521 BT" panose="020B0602020204020204" pitchFamily="34" charset="0"/>
              </a:defRPr>
            </a:lvl1pPr>
          </a:lstStyle>
          <a:p>
            <a:r>
              <a:rPr lang="es-CO"/>
              <a:t>PROGRAMA DE ARQUITECTURA</a:t>
            </a: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90CC474A-9DF6-45E3-8307-7A04E2877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9302" y="2577123"/>
            <a:ext cx="7128792" cy="124425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20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HENRY DIAZ BENAVIDES. Arq.</a:t>
            </a:r>
          </a:p>
          <a:p>
            <a:pPr marL="0" indent="0" algn="ctr">
              <a:buNone/>
            </a:pPr>
            <a:r>
              <a:rPr lang="es-CO" sz="20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Docente asignatura</a:t>
            </a:r>
          </a:p>
          <a:p>
            <a:pPr marL="0" indent="0" algn="ctr">
              <a:buNone/>
            </a:pPr>
            <a:r>
              <a:rPr lang="es-CO" sz="20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Componente Tecnologías de la Construcción</a:t>
            </a:r>
            <a:endParaRPr lang="es-CO" sz="24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766822A-ADF2-3FEC-A708-2E3F7F42F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29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724295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2022</Words>
  <Application>Microsoft Office PowerPoint</Application>
  <PresentationFormat>Panorámica</PresentationFormat>
  <Paragraphs>434</Paragraphs>
  <Slides>29</Slides>
  <Notes>4</Notes>
  <HiddenSlides>0</HiddenSlides>
  <MMClips>1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7" baseType="lpstr">
      <vt:lpstr>Arial</vt:lpstr>
      <vt:lpstr>Arial,Sans-Serif</vt:lpstr>
      <vt:lpstr>Calibri</vt:lpstr>
      <vt:lpstr>Calibri Light</vt:lpstr>
      <vt:lpstr>Segoe UI</vt:lpstr>
      <vt:lpstr>Wingdings</vt:lpstr>
      <vt:lpstr>Wingdings,sans-serif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Roberts Rodas</dc:creator>
  <cp:lastModifiedBy>Henry Diaz Benavides</cp:lastModifiedBy>
  <cp:revision>57</cp:revision>
  <dcterms:created xsi:type="dcterms:W3CDTF">2020-02-26T22:07:18Z</dcterms:created>
  <dcterms:modified xsi:type="dcterms:W3CDTF">2026-09-14T23:46:47Z</dcterms:modified>
</cp:coreProperties>
</file>